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375" r:id="rId2"/>
    <p:sldId id="339" r:id="rId3"/>
    <p:sldId id="376" r:id="rId4"/>
    <p:sldId id="377" r:id="rId5"/>
    <p:sldId id="378" r:id="rId6"/>
    <p:sldId id="276" r:id="rId7"/>
    <p:sldId id="321" r:id="rId8"/>
    <p:sldId id="355" r:id="rId9"/>
    <p:sldId id="356" r:id="rId10"/>
    <p:sldId id="358" r:id="rId11"/>
    <p:sldId id="324" r:id="rId12"/>
    <p:sldId id="325" r:id="rId13"/>
    <p:sldId id="326" r:id="rId14"/>
    <p:sldId id="359" r:id="rId15"/>
    <p:sldId id="372" r:id="rId16"/>
    <p:sldId id="327" r:id="rId17"/>
    <p:sldId id="328" r:id="rId18"/>
    <p:sldId id="329" r:id="rId19"/>
    <p:sldId id="330" r:id="rId20"/>
    <p:sldId id="331" r:id="rId21"/>
    <p:sldId id="362" r:id="rId22"/>
    <p:sldId id="332" r:id="rId23"/>
    <p:sldId id="384" r:id="rId24"/>
    <p:sldId id="340" r:id="rId25"/>
    <p:sldId id="34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AEAEA"/>
    <a:srgbClr val="FF5050"/>
    <a:srgbClr val="FFFF99"/>
    <a:srgbClr val="B2B2B2"/>
    <a:srgbClr val="C0C0C0"/>
    <a:srgbClr val="48BEBE"/>
    <a:srgbClr val="E16D25"/>
    <a:srgbClr val="99CCFF"/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55" autoAdjust="0"/>
    <p:restoredTop sz="85056" autoAdjust="0"/>
  </p:normalViewPr>
  <p:slideViewPr>
    <p:cSldViewPr>
      <p:cViewPr>
        <p:scale>
          <a:sx n="75" d="100"/>
          <a:sy n="75" d="100"/>
        </p:scale>
        <p:origin x="-918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C0685-6757-46F8-849B-B9A30346CFF5}" type="datetimeFigureOut">
              <a:rPr lang="hu-HU" smtClean="0"/>
              <a:pPr/>
              <a:t>2011.04.18.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B4CD4-6F37-42BE-B161-BC3900D35F8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B4CD4-6F37-42BE-B161-BC3900D35F89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572250" y="6381750"/>
            <a:ext cx="2133600" cy="244475"/>
          </a:xfrm>
        </p:spPr>
        <p:txBody>
          <a:bodyPr/>
          <a:lstStyle>
            <a:lvl1pPr algn="r">
              <a:defRPr sz="1200"/>
            </a:lvl1pPr>
          </a:lstStyle>
          <a:p>
            <a:r>
              <a:rPr lang="hu-HU" smtClean="0"/>
              <a:t>April 14, 2011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1A497E67-D429-48F7-86CB-EA8AD085FAF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4343400"/>
            <a:ext cx="5943600" cy="942975"/>
          </a:xfrm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>
            <a:lvl1pPr algn="r">
              <a:defRPr sz="4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57912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pic>
        <p:nvPicPr>
          <p:cNvPr id="3106" name="Picture 34" descr="p12_s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4365104"/>
            <a:ext cx="2232248" cy="2232248"/>
          </a:xfrm>
          <a:prstGeom prst="rect">
            <a:avLst/>
          </a:prstGeom>
          <a:noFill/>
          <a:effectLst>
            <a:outerShdw blurRad="215900" algn="tl" rotWithShape="0">
              <a:prstClr val="black">
                <a:alpha val="70000"/>
              </a:prstClr>
            </a:outerShdw>
          </a:effectLst>
        </p:spPr>
      </p:pic>
      <p:sp>
        <p:nvSpPr>
          <p:cNvPr id="3107" name="Line 35"/>
          <p:cNvSpPr>
            <a:spLocks noChangeShapeType="1"/>
          </p:cNvSpPr>
          <p:nvPr/>
        </p:nvSpPr>
        <p:spPr bwMode="auto">
          <a:xfrm>
            <a:off x="0" y="417195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3109" name="Rectangle 37"/>
          <p:cNvSpPr>
            <a:spLocks noChangeArrowheads="1"/>
          </p:cNvSpPr>
          <p:nvPr/>
        </p:nvSpPr>
        <p:spPr bwMode="gray">
          <a:xfrm>
            <a:off x="-9525" y="914400"/>
            <a:ext cx="9153525" cy="746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pic>
        <p:nvPicPr>
          <p:cNvPr id="140290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1"/>
            <a:ext cx="2232248" cy="55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algn="tl" rotWithShape="0">
              <a:prstClr val="black">
                <a:alpha val="67000"/>
              </a:prstClr>
            </a:outerShdw>
          </a:effectLst>
        </p:spPr>
      </p:pic>
      <p:sp>
        <p:nvSpPr>
          <p:cNvPr id="21" name="Rectangle 2"/>
          <p:cNvSpPr txBox="1">
            <a:spLocks noChangeArrowheads="1"/>
          </p:cNvSpPr>
          <p:nvPr userDrawn="1"/>
        </p:nvSpPr>
        <p:spPr bwMode="auto">
          <a:xfrm>
            <a:off x="251520" y="548680"/>
            <a:ext cx="2232248" cy="21602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anchor="b"/>
          <a:lstStyle/>
          <a:p>
            <a:pPr>
              <a:buClr>
                <a:schemeClr val="tx1"/>
              </a:buClr>
              <a:defRPr/>
            </a:pPr>
            <a:r>
              <a:rPr lang="hu-HU" sz="500" b="1" kern="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hu-HU" sz="500" b="1" kern="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u-HU" sz="800" b="1" kern="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GEOLOCATION SERVICE</a:t>
            </a:r>
            <a:endParaRPr lang="en-US" sz="500" b="1" kern="0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EFB4D4-864A-4D43-ABA0-49DCC2D312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April 14, 2011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57975" y="930275"/>
            <a:ext cx="2066925" cy="53943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30275"/>
            <a:ext cx="6048375" cy="53943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E9A8FC-C146-4EE3-AAE3-E46EBCF0EA3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April 14, 2011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Cím é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930275"/>
            <a:ext cx="7467600" cy="4873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iagram helye 2"/>
          <p:cNvSpPr>
            <a:spLocks noGrp="1"/>
          </p:cNvSpPr>
          <p:nvPr>
            <p:ph type="chart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79606098-1AF0-4F11-A9CC-5F06C1E18B2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April 14, 2011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930275"/>
            <a:ext cx="7467600" cy="4873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64E187D8-5B77-4862-828C-5581DCCA1EC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April 14, 2011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E243BB-595E-4FA1-9B8F-9FC39ADC559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April 14, 2011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F7CE25-C44A-48A4-8EC6-9BEAE920CCB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April 14, 2011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124BDA-BDE9-42CB-9870-A5FB73EE52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April 14, 2011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F7D924-092D-4C9D-97D1-9CD858BAB0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April 14, 2011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1A1444-00C0-49DF-9DF4-5E29424809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April 14, 2011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28E648-657F-4F1D-AF49-2F6ABE768A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April 14, 2011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397FCB-D90A-4D42-B47F-51F5ECAC5F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April 14, 2011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E149B4-0FA3-45BC-8E80-379ACD97A94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April 14, 2011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7" name="Object 103"/>
          <p:cNvGraphicFramePr>
            <a:graphicFrameLocks noChangeAspect="1"/>
          </p:cNvGraphicFramePr>
          <p:nvPr/>
        </p:nvGraphicFramePr>
        <p:xfrm>
          <a:off x="0" y="701675"/>
          <a:ext cx="9144000" cy="822325"/>
        </p:xfrm>
        <a:graphic>
          <a:graphicData uri="http://schemas.openxmlformats.org/presentationml/2006/ole">
            <p:oleObj spid="_x0000_s1127" name="Image" r:id="rId17" imgW="12990476" imgH="1752381" progId="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fld id="{F8BD6129-3358-4B0F-989C-D93215C5F8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67544" y="930275"/>
            <a:ext cx="835292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smtClean="0"/>
              <a:t>Mintacím szerkesztése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r>
              <a:rPr lang="hu-HU" smtClean="0"/>
              <a:t>April 14, 2011</a:t>
            </a:r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1520" y="188640"/>
            <a:ext cx="2232248" cy="55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algn="tl" rotWithShape="0">
              <a:prstClr val="black">
                <a:alpha val="67000"/>
              </a:prstClr>
            </a:outerShdw>
          </a:effectLst>
        </p:spPr>
      </p:pic>
      <p:sp>
        <p:nvSpPr>
          <p:cNvPr id="11" name="Rectangle 2"/>
          <p:cNvSpPr txBox="1">
            <a:spLocks noChangeArrowheads="1"/>
          </p:cNvSpPr>
          <p:nvPr userDrawn="1"/>
        </p:nvSpPr>
        <p:spPr bwMode="auto">
          <a:xfrm>
            <a:off x="251520" y="548679"/>
            <a:ext cx="2232248" cy="21602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anchor="b"/>
          <a:lstStyle/>
          <a:p>
            <a:pPr>
              <a:buClr>
                <a:schemeClr val="tx1"/>
              </a:buClr>
              <a:defRPr/>
            </a:pPr>
            <a:r>
              <a:rPr lang="hu-HU" sz="500" b="1" kern="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hu-HU" sz="500" b="1" kern="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u-HU" sz="800" b="1" kern="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GEOLOCATION SERVICE</a:t>
            </a:r>
            <a:endParaRPr lang="en-US" sz="500" b="1" kern="0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243BB-595E-4FA1-9B8F-9FC39ADC559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hu-HU" smtClean="0"/>
              <a:t>April 14, 2011</a:t>
            </a:r>
            <a:endParaRPr lang="en-US"/>
          </a:p>
        </p:txBody>
      </p:sp>
      <p:sp>
        <p:nvSpPr>
          <p:cNvPr id="6" name="Téglalap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 descr="http://thaipoliticalprisoners.files.wordpress.com/2010/12/wikileaks_paper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0971" y="1628800"/>
            <a:ext cx="6813270" cy="3384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/>
          <a:p>
            <a:r>
              <a:rPr lang="hu-HU" dirty="0" err="1" smtClean="0"/>
              <a:t>Geolinguistic</a:t>
            </a:r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r>
              <a:rPr lang="hu-HU" dirty="0" err="1" smtClean="0"/>
              <a:t>Registry</a:t>
            </a:r>
            <a:r>
              <a:rPr lang="hu-HU" dirty="0" smtClean="0"/>
              <a:t> </a:t>
            </a:r>
            <a:r>
              <a:rPr lang="hu-HU" dirty="0" err="1" smtClean="0"/>
              <a:t>based</a:t>
            </a:r>
            <a:endParaRPr lang="hu-HU" dirty="0" smtClean="0"/>
          </a:p>
          <a:p>
            <a:pPr lvl="1"/>
            <a:r>
              <a:rPr lang="hu-HU" dirty="0" err="1" smtClean="0"/>
              <a:t>Whois</a:t>
            </a:r>
            <a:r>
              <a:rPr lang="hu-HU" dirty="0" smtClean="0"/>
              <a:t>, </a:t>
            </a:r>
            <a:r>
              <a:rPr lang="hu-HU" dirty="0" err="1" smtClean="0"/>
              <a:t>dns</a:t>
            </a:r>
            <a:endParaRPr lang="hu-HU" dirty="0" smtClean="0"/>
          </a:p>
          <a:p>
            <a:pPr lvl="1"/>
            <a:r>
              <a:rPr lang="hu-HU" dirty="0" err="1" smtClean="0"/>
              <a:t>Organizational</a:t>
            </a:r>
            <a:r>
              <a:rPr lang="hu-HU" dirty="0" smtClean="0"/>
              <a:t> </a:t>
            </a:r>
            <a:r>
              <a:rPr lang="hu-HU" dirty="0" err="1" smtClean="0"/>
              <a:t>infromation</a:t>
            </a:r>
            <a:endParaRPr lang="hu-HU" dirty="0" smtClean="0"/>
          </a:p>
          <a:p>
            <a:pPr lvl="1"/>
            <a:endParaRPr lang="hu-HU" dirty="0" smtClean="0"/>
          </a:p>
          <a:p>
            <a:r>
              <a:rPr lang="hu-HU" dirty="0" smtClean="0"/>
              <a:t>C</a:t>
            </a:r>
            <a:r>
              <a:rPr lang="en-US" dirty="0" err="1" smtClean="0"/>
              <a:t>ommercial</a:t>
            </a:r>
            <a:r>
              <a:rPr lang="en-US" dirty="0" smtClean="0"/>
              <a:t> databases</a:t>
            </a:r>
            <a:endParaRPr lang="hu-HU" dirty="0" smtClean="0"/>
          </a:p>
          <a:p>
            <a:pPr lvl="1"/>
            <a:r>
              <a:rPr lang="hu-HU" dirty="0" err="1" smtClean="0"/>
              <a:t>Maxmind</a:t>
            </a:r>
            <a:r>
              <a:rPr lang="hu-HU" dirty="0" smtClean="0"/>
              <a:t>, </a:t>
            </a:r>
            <a:r>
              <a:rPr lang="hu-HU" dirty="0" err="1" smtClean="0"/>
              <a:t>IPLigence</a:t>
            </a:r>
            <a:r>
              <a:rPr lang="hu-HU" dirty="0" smtClean="0"/>
              <a:t>, IP2Location, etc.</a:t>
            </a:r>
          </a:p>
          <a:p>
            <a:pPr>
              <a:buNone/>
            </a:pPr>
            <a:endParaRPr lang="hu-HU" dirty="0" smtClean="0"/>
          </a:p>
        </p:txBody>
      </p:sp>
      <p:sp>
        <p:nvSpPr>
          <p:cNvPr id="13" name="Szövegdoboz 12"/>
          <p:cNvSpPr txBox="1"/>
          <p:nvPr/>
        </p:nvSpPr>
        <p:spPr>
          <a:xfrm>
            <a:off x="1259632" y="27809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rt1.lon.uk.geant2.net</a:t>
            </a:r>
            <a:endParaRPr lang="hu-HU" dirty="0"/>
          </a:p>
        </p:txBody>
      </p:sp>
      <p:sp>
        <p:nvSpPr>
          <p:cNvPr id="14" name="Ellipszis 13"/>
          <p:cNvSpPr/>
          <p:nvPr/>
        </p:nvSpPr>
        <p:spPr bwMode="auto">
          <a:xfrm>
            <a:off x="1619672" y="2636912"/>
            <a:ext cx="864096" cy="7200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hu-HU" dirty="0" smtClean="0">
                <a:latin typeface="Century Gothic" pitchFamily="34" charset="0"/>
              </a:rPr>
              <a:t>IP </a:t>
            </a:r>
            <a:r>
              <a:rPr lang="hu-HU" dirty="0" err="1" smtClean="0">
                <a:latin typeface="Century Gothic" pitchFamily="34" charset="0"/>
              </a:rPr>
              <a:t>Geolocation</a:t>
            </a:r>
            <a:r>
              <a:rPr lang="hu-HU" dirty="0" smtClean="0">
                <a:latin typeface="Century Gothic" pitchFamily="34" charset="0"/>
              </a:rPr>
              <a:t> </a:t>
            </a:r>
            <a:r>
              <a:rPr lang="hu-HU" dirty="0" err="1" smtClean="0">
                <a:latin typeface="Century Gothic" pitchFamily="34" charset="0"/>
              </a:rPr>
              <a:t>in</a:t>
            </a:r>
            <a:r>
              <a:rPr lang="hu-HU" dirty="0" smtClean="0">
                <a:latin typeface="Century Gothic" pitchFamily="34" charset="0"/>
              </a:rPr>
              <a:t> </a:t>
            </a:r>
            <a:r>
              <a:rPr lang="hu-HU" dirty="0" err="1" smtClean="0">
                <a:latin typeface="Century Gothic" pitchFamily="34" charset="0"/>
              </a:rPr>
              <a:t>general</a:t>
            </a:r>
            <a:endParaRPr lang="hu-HU" dirty="0">
              <a:latin typeface="Century Gothic" pitchFamily="34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dirty="0" err="1" smtClean="0">
                <a:latin typeface="Century Gothic" pitchFamily="34" charset="0"/>
              </a:rPr>
              <a:t>Passive</a:t>
            </a:r>
            <a:r>
              <a:rPr lang="hu-HU" dirty="0" smtClean="0">
                <a:latin typeface="Century Gothic" pitchFamily="34" charset="0"/>
              </a:rPr>
              <a:t> </a:t>
            </a:r>
            <a:r>
              <a:rPr lang="hu-HU" dirty="0" err="1" smtClean="0">
                <a:latin typeface="Century Gothic" pitchFamily="34" charset="0"/>
              </a:rPr>
              <a:t>Geolocation</a:t>
            </a:r>
            <a:endParaRPr lang="hu-HU" dirty="0">
              <a:latin typeface="Century Gothic" pitchFamily="34" charset="0"/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u-HU" dirty="0" err="1" smtClean="0">
                <a:latin typeface="Century Gothic" pitchFamily="34" charset="0"/>
              </a:rPr>
              <a:t>Active</a:t>
            </a:r>
            <a:r>
              <a:rPr lang="hu-HU" dirty="0" smtClean="0">
                <a:latin typeface="Century Gothic" pitchFamily="34" charset="0"/>
              </a:rPr>
              <a:t> </a:t>
            </a:r>
            <a:r>
              <a:rPr lang="hu-HU" dirty="0" err="1" smtClean="0">
                <a:latin typeface="Century Gothic" pitchFamily="34" charset="0"/>
              </a:rPr>
              <a:t>Geolocation</a:t>
            </a:r>
            <a:endParaRPr lang="hu-HU" dirty="0">
              <a:latin typeface="Century Gothic" pitchFamily="34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98975" cy="3951288"/>
          </a:xfrm>
        </p:spPr>
        <p:txBody>
          <a:bodyPr/>
          <a:lstStyle/>
          <a:p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probing</a:t>
            </a:r>
            <a:endParaRPr lang="hu-HU" dirty="0" smtClean="0"/>
          </a:p>
          <a:p>
            <a:pPr lvl="1"/>
            <a:r>
              <a:rPr lang="hu-HU" dirty="0" err="1" smtClean="0"/>
              <a:t>Delay</a:t>
            </a:r>
            <a:r>
              <a:rPr lang="hu-HU" dirty="0" smtClean="0"/>
              <a:t>, </a:t>
            </a:r>
            <a:r>
              <a:rPr lang="hu-HU" dirty="0" err="1" smtClean="0"/>
              <a:t>topology</a:t>
            </a:r>
            <a:r>
              <a:rPr lang="hu-HU" dirty="0" smtClean="0"/>
              <a:t>, etc.</a:t>
            </a:r>
          </a:p>
          <a:p>
            <a:pPr lvl="1"/>
            <a:endParaRPr lang="hu-HU" dirty="0" smtClean="0"/>
          </a:p>
          <a:p>
            <a:r>
              <a:rPr lang="hu-HU" dirty="0" err="1" smtClean="0"/>
              <a:t>Landmarks</a:t>
            </a:r>
            <a:endParaRPr lang="hu-HU" dirty="0" smtClean="0"/>
          </a:p>
          <a:p>
            <a:pPr lvl="1"/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known</a:t>
            </a:r>
            <a:r>
              <a:rPr lang="hu-HU" dirty="0" smtClean="0"/>
              <a:t> </a:t>
            </a:r>
            <a:r>
              <a:rPr lang="hu-HU" dirty="0" err="1" smtClean="0"/>
              <a:t>location</a:t>
            </a:r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r>
              <a:rPr lang="hu-HU" dirty="0" err="1" smtClean="0"/>
              <a:t>Location</a:t>
            </a:r>
            <a:r>
              <a:rPr lang="hu-HU" dirty="0" smtClean="0"/>
              <a:t> </a:t>
            </a:r>
            <a:r>
              <a:rPr lang="hu-HU" dirty="0" err="1" smtClean="0"/>
              <a:t>estimates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each</a:t>
            </a:r>
            <a:r>
              <a:rPr lang="hu-HU" dirty="0" smtClean="0"/>
              <a:t> </a:t>
            </a:r>
            <a:r>
              <a:rPr lang="hu-HU" dirty="0" err="1" smtClean="0"/>
              <a:t>individual</a:t>
            </a:r>
            <a:r>
              <a:rPr lang="hu-HU" dirty="0" smtClean="0"/>
              <a:t> IP </a:t>
            </a:r>
            <a:r>
              <a:rPr lang="hu-HU" dirty="0" err="1" smtClean="0"/>
              <a:t>addresses</a:t>
            </a:r>
            <a:endParaRPr lang="hu-HU" dirty="0" smtClean="0"/>
          </a:p>
          <a:p>
            <a:pPr lvl="1"/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F7D924-092D-4C9D-97D1-9CD858BAB0D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hu-HU" smtClean="0"/>
              <a:t>April 14, 2011</a:t>
            </a:r>
            <a:endParaRPr lang="en-US"/>
          </a:p>
        </p:txBody>
      </p:sp>
      <p:sp>
        <p:nvSpPr>
          <p:cNvPr id="10" name="Szövegdoboz 9"/>
          <p:cNvSpPr txBox="1"/>
          <p:nvPr/>
        </p:nvSpPr>
        <p:spPr>
          <a:xfrm rot="18207535">
            <a:off x="-634799" y="3661903"/>
            <a:ext cx="5892006" cy="769441"/>
          </a:xfrm>
          <a:prstGeom prst="rect">
            <a:avLst/>
          </a:prstGeom>
          <a:solidFill>
            <a:schemeClr val="bg1">
              <a:alpha val="95000"/>
            </a:schemeClr>
          </a:solidFill>
          <a:effectLst>
            <a:outerShdw blurRad="254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200" b="0" dirty="0" err="1" smtClean="0">
                <a:solidFill>
                  <a:srgbClr val="FF0000"/>
                </a:solidFill>
                <a:latin typeface="Century Gothic" pitchFamily="34" charset="0"/>
              </a:rPr>
              <a:t>Large</a:t>
            </a:r>
            <a:r>
              <a:rPr lang="hu-HU" sz="2200" b="0" dirty="0" smtClean="0">
                <a:solidFill>
                  <a:srgbClr val="FF0000"/>
                </a:solidFill>
                <a:latin typeface="Century Gothic" pitchFamily="34" charset="0"/>
              </a:rPr>
              <a:t> and </a:t>
            </a:r>
            <a:r>
              <a:rPr lang="hu-HU" sz="2200" b="0" dirty="0" err="1" smtClean="0">
                <a:solidFill>
                  <a:srgbClr val="FF0000"/>
                </a:solidFill>
                <a:latin typeface="Century Gothic" pitchFamily="34" charset="0"/>
              </a:rPr>
              <a:t>geographically</a:t>
            </a:r>
            <a:r>
              <a:rPr lang="hu-HU" sz="2200" b="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hu-HU" sz="2200" b="0" dirty="0" err="1" smtClean="0">
                <a:solidFill>
                  <a:srgbClr val="FF0000"/>
                </a:solidFill>
                <a:latin typeface="Century Gothic" pitchFamily="34" charset="0"/>
              </a:rPr>
              <a:t>dispersed</a:t>
            </a:r>
            <a:r>
              <a:rPr lang="hu-HU" sz="2200" b="0" dirty="0" smtClean="0">
                <a:solidFill>
                  <a:srgbClr val="FF0000"/>
                </a:solidFill>
                <a:latin typeface="Century Gothic" pitchFamily="34" charset="0"/>
              </a:rPr>
              <a:t> IP </a:t>
            </a:r>
            <a:r>
              <a:rPr lang="hu-HU" sz="2200" b="0" dirty="0" err="1" smtClean="0">
                <a:solidFill>
                  <a:srgbClr val="FF0000"/>
                </a:solidFill>
                <a:latin typeface="Century Gothic" pitchFamily="34" charset="0"/>
              </a:rPr>
              <a:t>blocks</a:t>
            </a:r>
            <a:r>
              <a:rPr lang="hu-HU" sz="2200" b="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hu-HU" sz="2200" b="0" dirty="0" err="1" smtClean="0">
                <a:solidFill>
                  <a:srgbClr val="FF0000"/>
                </a:solidFill>
                <a:latin typeface="Century Gothic" pitchFamily="34" charset="0"/>
              </a:rPr>
              <a:t>can</a:t>
            </a:r>
            <a:r>
              <a:rPr lang="hu-HU" sz="2200" b="0" dirty="0" smtClean="0">
                <a:solidFill>
                  <a:srgbClr val="FF0000"/>
                </a:solidFill>
                <a:latin typeface="Century Gothic" pitchFamily="34" charset="0"/>
              </a:rPr>
              <a:t> be </a:t>
            </a:r>
            <a:r>
              <a:rPr lang="hu-HU" sz="2200" b="0" dirty="0" err="1" smtClean="0">
                <a:solidFill>
                  <a:srgbClr val="FF0000"/>
                </a:solidFill>
                <a:latin typeface="Century Gothic" pitchFamily="34" charset="0"/>
              </a:rPr>
              <a:t>allocated</a:t>
            </a:r>
            <a:r>
              <a:rPr lang="hu-HU" sz="2200" b="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hu-HU" sz="2200" dirty="0" err="1" smtClean="0">
                <a:solidFill>
                  <a:srgbClr val="FF0000"/>
                </a:solidFill>
                <a:latin typeface="Century Gothic" pitchFamily="34" charset="0"/>
              </a:rPr>
              <a:t>to</a:t>
            </a:r>
            <a:r>
              <a:rPr lang="hu-HU" sz="2200" dirty="0" smtClean="0">
                <a:solidFill>
                  <a:srgbClr val="FF0000"/>
                </a:solidFill>
                <a:latin typeface="Century Gothic" pitchFamily="34" charset="0"/>
              </a:rPr>
              <a:t> a </a:t>
            </a:r>
            <a:r>
              <a:rPr lang="hu-HU" sz="2200" dirty="0" err="1" smtClean="0">
                <a:solidFill>
                  <a:srgbClr val="FF0000"/>
                </a:solidFill>
                <a:latin typeface="Century Gothic" pitchFamily="34" charset="0"/>
              </a:rPr>
              <a:t>single</a:t>
            </a:r>
            <a:r>
              <a:rPr lang="hu-HU" sz="220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hu-HU" sz="2200" dirty="0" err="1" smtClean="0">
                <a:solidFill>
                  <a:srgbClr val="FF0000"/>
                </a:solidFill>
                <a:latin typeface="Century Gothic" pitchFamily="34" charset="0"/>
              </a:rPr>
              <a:t>entity</a:t>
            </a:r>
            <a:endParaRPr lang="hu-HU" sz="22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" name="Téglalap 14"/>
          <p:cNvSpPr/>
          <p:nvPr/>
        </p:nvSpPr>
        <p:spPr bwMode="auto">
          <a:xfrm>
            <a:off x="4572000" y="1628800"/>
            <a:ext cx="4392488" cy="42484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geolocation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243BB-595E-4FA1-9B8F-9FC39ADC559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hu-HU" smtClean="0"/>
              <a:t>April 14, 2011</a:t>
            </a:r>
            <a:endParaRPr lang="en-US"/>
          </a:p>
        </p:txBody>
      </p:sp>
      <p:pic>
        <p:nvPicPr>
          <p:cNvPr id="141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76696"/>
            <a:ext cx="7128792" cy="493531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469900" algn="tl" rotWithShape="0">
              <a:prstClr val="black">
                <a:alpha val="78000"/>
              </a:prstClr>
            </a:outerShdw>
          </a:effectLst>
        </p:spPr>
      </p:pic>
      <p:sp>
        <p:nvSpPr>
          <p:cNvPr id="12" name="Háromszög 11"/>
          <p:cNvSpPr/>
          <p:nvPr/>
        </p:nvSpPr>
        <p:spPr bwMode="auto">
          <a:xfrm>
            <a:off x="3491880" y="3933056"/>
            <a:ext cx="504056" cy="432048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algn="tl" rotWithShape="0">
              <a:schemeClr val="bg1">
                <a:alpha val="68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3347864" y="2276872"/>
            <a:ext cx="1368152" cy="1862048"/>
          </a:xfrm>
          <a:prstGeom prst="rect">
            <a:avLst/>
          </a:prstGeom>
          <a:noFill/>
          <a:effectLst>
            <a:outerShdw blurRad="571500" algn="tl" rotWithShape="0">
              <a:prstClr val="black">
                <a:alpha val="81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115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?</a:t>
            </a:r>
            <a:endParaRPr lang="hu-HU" sz="115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4283968" y="3717032"/>
            <a:ext cx="2808312" cy="954107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solidFill>
              <a:schemeClr val="tx1">
                <a:alpha val="77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2800" dirty="0" err="1" smtClean="0">
                <a:solidFill>
                  <a:srgbClr val="FFC000"/>
                </a:solidFill>
                <a:latin typeface="Century Gothic" pitchFamily="34" charset="0"/>
              </a:rPr>
              <a:t>Target</a:t>
            </a:r>
            <a:r>
              <a:rPr lang="hu-HU" sz="28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</a:p>
          <a:p>
            <a:r>
              <a:rPr lang="hu-HU" sz="2800" dirty="0" err="1" smtClean="0">
                <a:solidFill>
                  <a:srgbClr val="FFC000"/>
                </a:solidFill>
                <a:latin typeface="Century Gothic" pitchFamily="34" charset="0"/>
              </a:rPr>
              <a:t>to</a:t>
            </a:r>
            <a:r>
              <a:rPr lang="hu-HU" sz="2800" dirty="0" smtClean="0">
                <a:solidFill>
                  <a:srgbClr val="FFC000"/>
                </a:solidFill>
                <a:latin typeface="Century Gothic" pitchFamily="34" charset="0"/>
              </a:rPr>
              <a:t> be </a:t>
            </a:r>
            <a:r>
              <a:rPr lang="hu-HU" sz="2800" dirty="0" err="1" smtClean="0">
                <a:solidFill>
                  <a:srgbClr val="FFC000"/>
                </a:solidFill>
                <a:latin typeface="Century Gothic" pitchFamily="34" charset="0"/>
              </a:rPr>
              <a:t>localized</a:t>
            </a:r>
            <a:endParaRPr lang="hu-HU" sz="28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geolocation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243BB-595E-4FA1-9B8F-9FC39ADC559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hu-HU" smtClean="0"/>
              <a:t>April 14, 2011</a:t>
            </a:r>
            <a:endParaRPr lang="en-US"/>
          </a:p>
        </p:txBody>
      </p:sp>
      <p:pic>
        <p:nvPicPr>
          <p:cNvPr id="141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76696"/>
            <a:ext cx="7128792" cy="493531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469900" algn="tl" rotWithShape="0">
              <a:prstClr val="black">
                <a:alpha val="78000"/>
              </a:prstClr>
            </a:outerShdw>
          </a:effectLst>
        </p:spPr>
      </p:pic>
      <p:sp>
        <p:nvSpPr>
          <p:cNvPr id="11" name="Ellipszis 10"/>
          <p:cNvSpPr/>
          <p:nvPr/>
        </p:nvSpPr>
        <p:spPr bwMode="auto">
          <a:xfrm>
            <a:off x="1547664" y="2204864"/>
            <a:ext cx="360040" cy="3600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66700" algn="tl" rotWithShape="0">
              <a:schemeClr val="bg1">
                <a:alpha val="7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Háromszög 11"/>
          <p:cNvSpPr/>
          <p:nvPr/>
        </p:nvSpPr>
        <p:spPr bwMode="auto">
          <a:xfrm>
            <a:off x="3491880" y="3933056"/>
            <a:ext cx="504056" cy="432048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algn="tl" rotWithShape="0">
              <a:schemeClr val="bg1">
                <a:alpha val="68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Ellipszis 12"/>
          <p:cNvSpPr/>
          <p:nvPr/>
        </p:nvSpPr>
        <p:spPr bwMode="auto">
          <a:xfrm>
            <a:off x="1475656" y="4509120"/>
            <a:ext cx="360040" cy="3600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66700" algn="tl" rotWithShape="0">
              <a:schemeClr val="bg1">
                <a:alpha val="7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Ellipszis 13"/>
          <p:cNvSpPr/>
          <p:nvPr/>
        </p:nvSpPr>
        <p:spPr bwMode="auto">
          <a:xfrm>
            <a:off x="6156176" y="4653136"/>
            <a:ext cx="360040" cy="3600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66700" algn="tl" rotWithShape="0">
              <a:schemeClr val="bg1">
                <a:alpha val="7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Ellipszis 15"/>
          <p:cNvSpPr/>
          <p:nvPr/>
        </p:nvSpPr>
        <p:spPr bwMode="auto">
          <a:xfrm>
            <a:off x="5292080" y="3212976"/>
            <a:ext cx="360040" cy="3600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66700" algn="tl" rotWithShape="0">
              <a:schemeClr val="bg1">
                <a:alpha val="7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763688" y="2924944"/>
            <a:ext cx="2664296" cy="830997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solidFill>
              <a:schemeClr val="tx1">
                <a:alpha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rgbClr val="FF0000"/>
                </a:solidFill>
                <a:latin typeface="Century Gothic" pitchFamily="34" charset="0"/>
              </a:rPr>
              <a:t>Landmarks</a:t>
            </a:r>
            <a:r>
              <a:rPr lang="hu-HU" sz="240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hu-HU" sz="2400" dirty="0" err="1" smtClean="0">
                <a:solidFill>
                  <a:srgbClr val="FF0000"/>
                </a:solidFill>
                <a:latin typeface="Century Gothic" pitchFamily="34" charset="0"/>
              </a:rPr>
              <a:t>with</a:t>
            </a:r>
            <a:r>
              <a:rPr lang="hu-HU" sz="240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hu-HU" sz="2400" dirty="0" err="1" smtClean="0">
                <a:solidFill>
                  <a:srgbClr val="FF0000"/>
                </a:solidFill>
                <a:latin typeface="Century Gothic" pitchFamily="34" charset="0"/>
              </a:rPr>
              <a:t>known</a:t>
            </a:r>
            <a:r>
              <a:rPr lang="hu-HU" sz="240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hu-HU" sz="2400" dirty="0" err="1" smtClean="0">
                <a:solidFill>
                  <a:srgbClr val="FF0000"/>
                </a:solidFill>
                <a:latin typeface="Century Gothic" pitchFamily="34" charset="0"/>
              </a:rPr>
              <a:t>location</a:t>
            </a:r>
            <a:endParaRPr lang="hu-HU" sz="24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31" name="Egyenes összekötő nyíllal 30"/>
          <p:cNvCxnSpPr>
            <a:endCxn id="11" idx="5"/>
          </p:cNvCxnSpPr>
          <p:nvPr/>
        </p:nvCxnSpPr>
        <p:spPr bwMode="auto">
          <a:xfrm rot="10800000">
            <a:off x="1854978" y="2512178"/>
            <a:ext cx="556783" cy="4127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406400" algn="tl" rotWithShape="0">
              <a:prstClr val="black">
                <a:alpha val="80000"/>
              </a:prstClr>
            </a:outerShdw>
          </a:effectLst>
        </p:spPr>
      </p:cxnSp>
      <p:cxnSp>
        <p:nvCxnSpPr>
          <p:cNvPr id="33" name="Egyenes összekötő nyíllal 32"/>
          <p:cNvCxnSpPr>
            <a:endCxn id="13" idx="7"/>
          </p:cNvCxnSpPr>
          <p:nvPr/>
        </p:nvCxnSpPr>
        <p:spPr bwMode="auto">
          <a:xfrm rot="10800000" flipV="1">
            <a:off x="1782970" y="3789039"/>
            <a:ext cx="844815" cy="77280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406400" algn="tl" rotWithShape="0">
              <a:prstClr val="black">
                <a:alpha val="80000"/>
              </a:prstClr>
            </a:outerShdw>
          </a:effectLst>
        </p:spPr>
      </p:cxnSp>
      <p:cxnSp>
        <p:nvCxnSpPr>
          <p:cNvPr id="35" name="Egyenes összekötő nyíllal 34"/>
          <p:cNvCxnSpPr>
            <a:stCxn id="20" idx="3"/>
            <a:endCxn id="16" idx="2"/>
          </p:cNvCxnSpPr>
          <p:nvPr/>
        </p:nvCxnSpPr>
        <p:spPr bwMode="auto">
          <a:xfrm>
            <a:off x="4427984" y="3340443"/>
            <a:ext cx="864096" cy="525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406400" algn="tl" rotWithShape="0">
              <a:prstClr val="black">
                <a:alpha val="80000"/>
              </a:prstClr>
            </a:outerShdw>
          </a:effectLst>
        </p:spPr>
      </p:cxnSp>
      <p:cxnSp>
        <p:nvCxnSpPr>
          <p:cNvPr id="37" name="Egyenes összekötő nyíllal 36"/>
          <p:cNvCxnSpPr>
            <a:endCxn id="14" idx="1"/>
          </p:cNvCxnSpPr>
          <p:nvPr/>
        </p:nvCxnSpPr>
        <p:spPr bwMode="auto">
          <a:xfrm>
            <a:off x="4427984" y="3645024"/>
            <a:ext cx="1780919" cy="106083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406400" algn="tl" rotWithShape="0">
              <a:prstClr val="black">
                <a:alpha val="80000"/>
              </a:prst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geolocation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243BB-595E-4FA1-9B8F-9FC39ADC559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hu-HU" smtClean="0"/>
              <a:t>April 14, 2011</a:t>
            </a:r>
            <a:endParaRPr lang="en-US"/>
          </a:p>
        </p:txBody>
      </p:sp>
      <p:pic>
        <p:nvPicPr>
          <p:cNvPr id="141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76696"/>
            <a:ext cx="7128792" cy="493531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469900" algn="tl" rotWithShape="0">
              <a:prstClr val="black">
                <a:alpha val="78000"/>
              </a:prstClr>
            </a:outerShdw>
          </a:effectLst>
        </p:spPr>
      </p:pic>
      <p:sp>
        <p:nvSpPr>
          <p:cNvPr id="11" name="Ellipszis 10"/>
          <p:cNvSpPr/>
          <p:nvPr/>
        </p:nvSpPr>
        <p:spPr bwMode="auto">
          <a:xfrm>
            <a:off x="1547664" y="2204864"/>
            <a:ext cx="360040" cy="3600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66700" algn="tl" rotWithShape="0">
              <a:schemeClr val="bg1">
                <a:alpha val="7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Háromszög 11"/>
          <p:cNvSpPr/>
          <p:nvPr/>
        </p:nvSpPr>
        <p:spPr bwMode="auto">
          <a:xfrm>
            <a:off x="3491880" y="3933056"/>
            <a:ext cx="504056" cy="432048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algn="tl" rotWithShape="0">
              <a:schemeClr val="bg1">
                <a:alpha val="68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Ellipszis 12"/>
          <p:cNvSpPr/>
          <p:nvPr/>
        </p:nvSpPr>
        <p:spPr bwMode="auto">
          <a:xfrm>
            <a:off x="1475656" y="4509120"/>
            <a:ext cx="360040" cy="3600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66700" algn="tl" rotWithShape="0">
              <a:schemeClr val="bg1">
                <a:alpha val="7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Ellipszis 13"/>
          <p:cNvSpPr/>
          <p:nvPr/>
        </p:nvSpPr>
        <p:spPr bwMode="auto">
          <a:xfrm>
            <a:off x="6156176" y="4653136"/>
            <a:ext cx="360040" cy="3600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66700" algn="tl" rotWithShape="0">
              <a:schemeClr val="bg1">
                <a:alpha val="7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Ellipszis 15"/>
          <p:cNvSpPr/>
          <p:nvPr/>
        </p:nvSpPr>
        <p:spPr bwMode="auto">
          <a:xfrm>
            <a:off x="5292080" y="3212976"/>
            <a:ext cx="360040" cy="3600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66700" algn="tl" rotWithShape="0">
              <a:schemeClr val="bg1">
                <a:alpha val="7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Ív 20"/>
          <p:cNvSpPr/>
          <p:nvPr/>
        </p:nvSpPr>
        <p:spPr bwMode="auto">
          <a:xfrm>
            <a:off x="899592" y="2276872"/>
            <a:ext cx="2808312" cy="3096344"/>
          </a:xfrm>
          <a:prstGeom prst="arc">
            <a:avLst>
              <a:gd name="adj1" fmla="val 15287007"/>
              <a:gd name="adj2" fmla="val 21594287"/>
            </a:avLst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Ív 22"/>
          <p:cNvSpPr/>
          <p:nvPr/>
        </p:nvSpPr>
        <p:spPr bwMode="auto">
          <a:xfrm>
            <a:off x="1691680" y="1196752"/>
            <a:ext cx="4104456" cy="2952328"/>
          </a:xfrm>
          <a:prstGeom prst="arc">
            <a:avLst>
              <a:gd name="adj1" fmla="val 6095456"/>
              <a:gd name="adj2" fmla="val 10865774"/>
            </a:avLst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Ív 23"/>
          <p:cNvSpPr/>
          <p:nvPr/>
        </p:nvSpPr>
        <p:spPr bwMode="auto">
          <a:xfrm>
            <a:off x="1259632" y="4293096"/>
            <a:ext cx="4248472" cy="1592560"/>
          </a:xfrm>
          <a:prstGeom prst="arc">
            <a:avLst>
              <a:gd name="adj1" fmla="val 12045186"/>
              <a:gd name="adj2" fmla="val 15591600"/>
            </a:avLst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Ív 24"/>
          <p:cNvSpPr/>
          <p:nvPr/>
        </p:nvSpPr>
        <p:spPr bwMode="auto">
          <a:xfrm>
            <a:off x="-180528" y="3212976"/>
            <a:ext cx="4248472" cy="1592560"/>
          </a:xfrm>
          <a:prstGeom prst="arc">
            <a:avLst>
              <a:gd name="adj1" fmla="val 927288"/>
              <a:gd name="adj2" fmla="val 5620102"/>
            </a:avLst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Ív 25"/>
          <p:cNvSpPr/>
          <p:nvPr/>
        </p:nvSpPr>
        <p:spPr bwMode="auto">
          <a:xfrm>
            <a:off x="3851920" y="3356992"/>
            <a:ext cx="4248472" cy="1592560"/>
          </a:xfrm>
          <a:prstGeom prst="arc">
            <a:avLst>
              <a:gd name="adj1" fmla="val 11154175"/>
              <a:gd name="adj2" fmla="val 13327513"/>
            </a:avLst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Ív 26"/>
          <p:cNvSpPr/>
          <p:nvPr/>
        </p:nvSpPr>
        <p:spPr bwMode="auto">
          <a:xfrm>
            <a:off x="1187624" y="2492896"/>
            <a:ext cx="4248472" cy="1592560"/>
          </a:xfrm>
          <a:prstGeom prst="arc">
            <a:avLst>
              <a:gd name="adj1" fmla="val 557709"/>
              <a:gd name="adj2" fmla="val 2772065"/>
            </a:avLst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Ív 27"/>
          <p:cNvSpPr/>
          <p:nvPr/>
        </p:nvSpPr>
        <p:spPr bwMode="auto">
          <a:xfrm>
            <a:off x="2051720" y="4221088"/>
            <a:ext cx="4248472" cy="1664568"/>
          </a:xfrm>
          <a:prstGeom prst="arc">
            <a:avLst>
              <a:gd name="adj1" fmla="val 15867423"/>
              <a:gd name="adj2" fmla="val 20943893"/>
            </a:avLst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Ív 28"/>
          <p:cNvSpPr/>
          <p:nvPr/>
        </p:nvSpPr>
        <p:spPr bwMode="auto">
          <a:xfrm>
            <a:off x="3851920" y="3645024"/>
            <a:ext cx="4248472" cy="1224136"/>
          </a:xfrm>
          <a:prstGeom prst="arc">
            <a:avLst>
              <a:gd name="adj1" fmla="val 5046732"/>
              <a:gd name="adj2" fmla="val 10501065"/>
            </a:avLst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4067944" y="3573016"/>
            <a:ext cx="1008112" cy="369332"/>
          </a:xfrm>
          <a:prstGeom prst="rect">
            <a:avLst/>
          </a:prstGeom>
          <a:solidFill>
            <a:schemeClr val="tx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C000"/>
                </a:solidFill>
                <a:latin typeface="Century Gothic" pitchFamily="34" charset="0"/>
              </a:rPr>
              <a:t>200 </a:t>
            </a:r>
            <a:r>
              <a:rPr lang="hu-HU" dirty="0" err="1" smtClean="0">
                <a:solidFill>
                  <a:srgbClr val="FFC000"/>
                </a:solidFill>
                <a:latin typeface="Century Gothic" pitchFamily="34" charset="0"/>
              </a:rPr>
              <a:t>ms</a:t>
            </a:r>
            <a:endParaRPr lang="hu-HU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2051720" y="2852936"/>
            <a:ext cx="1152128" cy="369332"/>
          </a:xfrm>
          <a:prstGeom prst="rect">
            <a:avLst/>
          </a:prstGeom>
          <a:solidFill>
            <a:schemeClr val="tx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C000"/>
                </a:solidFill>
                <a:latin typeface="Century Gothic" pitchFamily="34" charset="0"/>
              </a:rPr>
              <a:t>1010 </a:t>
            </a:r>
            <a:r>
              <a:rPr lang="hu-HU" dirty="0" err="1" smtClean="0">
                <a:solidFill>
                  <a:srgbClr val="FFC000"/>
                </a:solidFill>
                <a:latin typeface="Century Gothic" pitchFamily="34" charset="0"/>
              </a:rPr>
              <a:t>ms</a:t>
            </a:r>
            <a:endParaRPr lang="hu-HU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4644008" y="4365104"/>
            <a:ext cx="1008112" cy="369332"/>
          </a:xfrm>
          <a:prstGeom prst="rect">
            <a:avLst/>
          </a:prstGeom>
          <a:solidFill>
            <a:schemeClr val="tx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C000"/>
                </a:solidFill>
                <a:latin typeface="Century Gothic" pitchFamily="34" charset="0"/>
              </a:rPr>
              <a:t>898 </a:t>
            </a:r>
            <a:r>
              <a:rPr lang="hu-HU" dirty="0" err="1" smtClean="0">
                <a:solidFill>
                  <a:srgbClr val="FFC000"/>
                </a:solidFill>
                <a:latin typeface="Century Gothic" pitchFamily="34" charset="0"/>
              </a:rPr>
              <a:t>ms</a:t>
            </a:r>
            <a:endParaRPr lang="hu-HU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2123728" y="4365104"/>
            <a:ext cx="1008112" cy="369332"/>
          </a:xfrm>
          <a:prstGeom prst="rect">
            <a:avLst/>
          </a:prstGeom>
          <a:solidFill>
            <a:schemeClr val="tx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C000"/>
                </a:solidFill>
                <a:latin typeface="Century Gothic" pitchFamily="34" charset="0"/>
              </a:rPr>
              <a:t>501 </a:t>
            </a:r>
            <a:r>
              <a:rPr lang="hu-HU" dirty="0" err="1" smtClean="0">
                <a:solidFill>
                  <a:srgbClr val="FFC000"/>
                </a:solidFill>
                <a:latin typeface="Century Gothic" pitchFamily="34" charset="0"/>
              </a:rPr>
              <a:t>ms</a:t>
            </a:r>
            <a:endParaRPr lang="hu-HU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25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25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25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2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25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25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825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325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825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0" grpId="0" animBg="1"/>
      <p:bldP spid="22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geolocation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243BB-595E-4FA1-9B8F-9FC39ADC559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hu-HU" smtClean="0"/>
              <a:t>April 14, 2011</a:t>
            </a:r>
            <a:endParaRPr lang="en-US"/>
          </a:p>
        </p:txBody>
      </p:sp>
      <p:pic>
        <p:nvPicPr>
          <p:cNvPr id="141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76696"/>
            <a:ext cx="7128792" cy="493531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469900" algn="tl" rotWithShape="0">
              <a:prstClr val="black">
                <a:alpha val="78000"/>
              </a:prstClr>
            </a:outerShdw>
          </a:effectLst>
        </p:spPr>
      </p:pic>
      <p:sp>
        <p:nvSpPr>
          <p:cNvPr id="11" name="Ellipszis 10"/>
          <p:cNvSpPr/>
          <p:nvPr/>
        </p:nvSpPr>
        <p:spPr bwMode="auto">
          <a:xfrm>
            <a:off x="1547664" y="2204864"/>
            <a:ext cx="360040" cy="3600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66700" algn="tl" rotWithShape="0">
              <a:schemeClr val="bg1">
                <a:alpha val="7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Háromszög 11"/>
          <p:cNvSpPr/>
          <p:nvPr/>
        </p:nvSpPr>
        <p:spPr bwMode="auto">
          <a:xfrm>
            <a:off x="3491880" y="3933056"/>
            <a:ext cx="504056" cy="432048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algn="tl" rotWithShape="0">
              <a:schemeClr val="bg1">
                <a:alpha val="68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Ellipszis 12"/>
          <p:cNvSpPr/>
          <p:nvPr/>
        </p:nvSpPr>
        <p:spPr bwMode="auto">
          <a:xfrm>
            <a:off x="1475656" y="4509120"/>
            <a:ext cx="360040" cy="3600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66700" algn="tl" rotWithShape="0">
              <a:schemeClr val="bg1">
                <a:alpha val="7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Ellipszis 13"/>
          <p:cNvSpPr/>
          <p:nvPr/>
        </p:nvSpPr>
        <p:spPr bwMode="auto">
          <a:xfrm>
            <a:off x="6156176" y="4653136"/>
            <a:ext cx="360040" cy="3600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66700" algn="tl" rotWithShape="0">
              <a:schemeClr val="bg1">
                <a:alpha val="7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Ellipszis 15"/>
          <p:cNvSpPr/>
          <p:nvPr/>
        </p:nvSpPr>
        <p:spPr bwMode="auto">
          <a:xfrm>
            <a:off x="5292080" y="3212976"/>
            <a:ext cx="360040" cy="3600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66700" algn="tl" rotWithShape="0">
              <a:schemeClr val="bg1">
                <a:alpha val="7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043608" y="5661248"/>
            <a:ext cx="3851920" cy="830997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solidFill>
              <a:schemeClr val="tx1">
                <a:alpha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>
                <a:solidFill>
                  <a:srgbClr val="FF0000"/>
                </a:solidFill>
                <a:latin typeface="Century Gothic" pitchFamily="34" charset="0"/>
              </a:rPr>
              <a:t>Transforming</a:t>
            </a:r>
            <a:r>
              <a:rPr lang="hu-HU" sz="240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hu-HU" sz="2400" dirty="0" err="1" smtClean="0">
                <a:solidFill>
                  <a:srgbClr val="FF0000"/>
                </a:solidFill>
                <a:latin typeface="Century Gothic" pitchFamily="34" charset="0"/>
              </a:rPr>
              <a:t>delays</a:t>
            </a:r>
            <a:r>
              <a:rPr lang="hu-HU" sz="240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hu-HU" sz="2400" dirty="0" err="1" smtClean="0">
                <a:solidFill>
                  <a:srgbClr val="FF0000"/>
                </a:solidFill>
                <a:latin typeface="Century Gothic" pitchFamily="34" charset="0"/>
              </a:rPr>
              <a:t>to</a:t>
            </a:r>
            <a:r>
              <a:rPr lang="hu-HU" sz="240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hu-HU" sz="2400" dirty="0" err="1" smtClean="0">
                <a:solidFill>
                  <a:srgbClr val="FF0000"/>
                </a:solidFill>
                <a:latin typeface="Century Gothic" pitchFamily="34" charset="0"/>
              </a:rPr>
              <a:t>geographical</a:t>
            </a:r>
            <a:r>
              <a:rPr lang="hu-HU" sz="240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hu-HU" sz="2400" dirty="0" err="1" smtClean="0">
                <a:solidFill>
                  <a:srgbClr val="FF0000"/>
                </a:solidFill>
                <a:latin typeface="Century Gothic" pitchFamily="34" charset="0"/>
              </a:rPr>
              <a:t>distances</a:t>
            </a:r>
            <a:endParaRPr lang="hu-HU" sz="24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243BB-595E-4FA1-9B8F-9FC39ADC559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hu-HU" smtClean="0"/>
              <a:t>April 14, 2011</a:t>
            </a:r>
            <a:endParaRPr lang="en-US"/>
          </a:p>
        </p:txBody>
      </p:sp>
      <p:sp>
        <p:nvSpPr>
          <p:cNvPr id="6" name="Szövegdoboz 5"/>
          <p:cNvSpPr txBox="1"/>
          <p:nvPr/>
        </p:nvSpPr>
        <p:spPr>
          <a:xfrm>
            <a:off x="827584" y="2276872"/>
            <a:ext cx="74168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0" dirty="0" err="1" smtClean="0">
                <a:solidFill>
                  <a:schemeClr val="bg1"/>
                </a:solidFill>
                <a:latin typeface="Century Gothic" pitchFamily="34" charset="0"/>
              </a:rPr>
              <a:t>How</a:t>
            </a:r>
            <a:r>
              <a:rPr lang="hu-HU" sz="44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hu-HU" sz="4400" b="0" dirty="0" err="1" smtClean="0">
                <a:solidFill>
                  <a:schemeClr val="bg1"/>
                </a:solidFill>
                <a:latin typeface="Century Gothic" pitchFamily="34" charset="0"/>
              </a:rPr>
              <a:t>to</a:t>
            </a:r>
            <a:r>
              <a:rPr lang="hu-HU" sz="44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hu-HU" sz="4400" b="0" dirty="0" err="1" smtClean="0">
                <a:solidFill>
                  <a:schemeClr val="bg1"/>
                </a:solidFill>
                <a:latin typeface="Century Gothic" pitchFamily="34" charset="0"/>
              </a:rPr>
              <a:t>transform</a:t>
            </a:r>
            <a:r>
              <a:rPr lang="hu-HU" sz="44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hu-HU" sz="4400" b="0" dirty="0" err="1" smtClean="0">
                <a:solidFill>
                  <a:schemeClr val="bg1"/>
                </a:solidFill>
                <a:latin typeface="Century Gothic" pitchFamily="34" charset="0"/>
              </a:rPr>
              <a:t>network</a:t>
            </a:r>
            <a:r>
              <a:rPr lang="hu-HU" sz="44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hu-HU" sz="4400" b="0" dirty="0" err="1" smtClean="0">
                <a:solidFill>
                  <a:schemeClr val="bg1"/>
                </a:solidFill>
                <a:latin typeface="Century Gothic" pitchFamily="34" charset="0"/>
              </a:rPr>
              <a:t>delays</a:t>
            </a:r>
            <a:r>
              <a:rPr lang="hu-HU" sz="44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hu-HU" sz="4400" b="0" dirty="0" err="1" smtClean="0">
                <a:solidFill>
                  <a:schemeClr val="bg1"/>
                </a:solidFill>
                <a:latin typeface="Century Gothic" pitchFamily="34" charset="0"/>
              </a:rPr>
              <a:t>to</a:t>
            </a:r>
            <a:r>
              <a:rPr lang="hu-HU" sz="44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hu-HU" sz="4400" b="0" dirty="0" err="1" smtClean="0">
                <a:solidFill>
                  <a:schemeClr val="bg1"/>
                </a:solidFill>
                <a:latin typeface="Century Gothic" pitchFamily="34" charset="0"/>
              </a:rPr>
              <a:t>geographical</a:t>
            </a:r>
            <a:r>
              <a:rPr lang="hu-HU" sz="44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hu-HU" sz="4400" b="0" dirty="0" err="1" smtClean="0">
                <a:solidFill>
                  <a:schemeClr val="bg1"/>
                </a:solidFill>
                <a:latin typeface="Century Gothic" pitchFamily="34" charset="0"/>
              </a:rPr>
              <a:t>distances</a:t>
            </a:r>
            <a:r>
              <a:rPr lang="hu-HU" sz="4400" b="0" dirty="0" smtClean="0">
                <a:solidFill>
                  <a:schemeClr val="bg1"/>
                </a:solidFill>
                <a:latin typeface="Century Gothic" pitchFamily="34" charset="0"/>
              </a:rPr>
              <a:t>?</a:t>
            </a:r>
            <a:endParaRPr lang="hu-HU" sz="4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7106" name="AutoShape 2" descr="data:image/jpg;base64,/9j/4AAQSkZJRgABAQAAAQABAAD/2wBDAAkGBwgHBgkIBwgKCgkLDRYPDQwMDRsUFRAWIB0iIiAdHx8kKDQsJCYxJx8fLT0tMTU3Ojo6Iys/RD84QzQ5Ojf/2wBDAQoKCg0MDRoPDxo3JR8lNzc3Nzc3Nzc3Nzc3Nzc3Nzc3Nzc3Nzc3Nzc3Nzc3Nzc3Nzc3Nzc3Nzc3Nzc3Nzc3Nzf/wAARCABeAH0DASIAAhEBAxEB/8QAHAABAAIDAQEBAAAAAAAAAAAAAAYHAwQFAgEI/8QARRAAAQIEBAIFCAUICwAAAAAAAQIDAAQFEQYSITEHEyJBUWFxFBU2dIGRsbIjMjdSc0RiobPBwtHSCBYXJjM0OGNkkqL/xAAaAQEAAgMBAAAAAAAAAAAAAAAAAQQCAwUG/8QALREAAgEDAQcCBQUAAAAAAAAAAAECAwQREgUTITFBUXFhkTIzNFKBNUKCobH/2gAMAwEAAhEDEQA/ALxhCEAIQhACEIQAhCEAIQhACEIQAhCEAIQhACERziBV6nQcKzlVo7LD0xKhLim30KUkt3srYg6A39hjHw7xOcWYVlqq8lpuYKlNvtt3yoWk9VydLZTv1wBJ4RXHDzHlUxjiersIlpNFFkr8p5CFcxd1WbuSq2qQonTqix4AQMIQBEcc4wThwNSss0l6eeTnSF3ytp+8bb63sO4+2FHiJWiNX2knryMJt+m8euLXpWx6kj51x18K0DCc/R5FU6thU+8npt+WFKiq50yhW/daKk3Oc3FPB6O3p2tC0jVq09Tl+Tgqx9W1fli/Y02P3Y8HHVbP5c97kfyxLK7hrB8hIzoSphucaYWpDa5w5s2W6eiVeEVVGiopwfGR0bKFndRcoUsY7ok4xxWr/wCef/8AP8I9jHdaH5a97kfyxhwDSpOs14ylQaLjPIWvKFFOoItqPGOBMoCJl5CRZKXFADuBMYvWoqWTfG3tJVZUt2spJ8l1JUnH9ZB1mlnxbQf3YzN8RKqPrOpPiyn9kQqERrn3Zm9m2j/Yi6MKYtTV1IZf5fNXolSBa53sR1GJWIpLACiMQyYBOr4+Bi7RF23m5ReTym1bWFtX0w5NGGdlWZ2TflJlOdl9tTbie1KhYj3GPzlh3EL+BabjXDcy4UzKQUyvVdzNyioeKVJX4Jj9KR+feNWG23+JFJDSw3565TTht9VecN5vcU+6LBzDtYNqcrw04VM1icYLs9VXS6yxexcuLIBPUkJTmv8And8bXD3jGvEFdapNbkpeVXMqyy7zCjlz9SVAk77Ag72FtY0eKkkzPcQsF4bWgCnJSgcoaDIXMpH/AFbAj1x+pstS26BW6ey3LzUvMcoKaSE6AZ0bdhSbeMATU43eHExOEPIW+Upjm+U8w5v8PPbLa3dvH1/G7zXEyXwh5C2WnWC75TzDmH0alWy2/NtvEQCw5/SJYcAsFyOa3iwY9Tn+o2R9TP6hcAfeLfpTL+pJ+dccLCXpRSvWkfGO9xdH96JU9skn51xwcJelFK9aR8Y58/nHtLP9N/izu4kkmqjxLVJP5g0+80hZSbG3LTtHOmaHKt44FFSXfJfKUNXKulYgE62317I7VT+1pr1ln9WmME79rA9ea+VMZSim2/U0Uqk4xST4brP57nQwlT2aTxJnJGWKyyywoJKzdWoQd/ExsIwPRZpqakxPpcrSbuLyO35ZJuAU/d1APXGSkfazU/wT8rcRvBs06eIKXFKOZ998L77hR+IHujNYWE11ZVarTcqsZtNQi/Lx1/s0cJYcVWq2uTmSppqXBVMkbixtYHtJ/bHaxVhajooqqthuYDrLC8j4S7zE9lweoi49hju4fkUvT+M2m3UsKdeU0HSNEZgs395jHIYfaoOG67LuVWWmkzMsopSmycqkpV3nu90Qqa04x3M6l/N19Sm1jTiPRp4z/pEMA+kUl+OPgYu8bRSGAvSKS/HT8DF3p2jK0+FlXb31C8H2Kc4u/aVgf1lv9eiLjiP17B9Kr1YptVn0vGZpywtgocypBCgoXHXqBFo4ZXHG/m0TFeFsUIbU41LOZFgbXQsLCb9pBV7o5HEzFVP4h1PD1Aw444+lyYCnXC2pOVSrJAsfujMSdu/eLsxBQ6fiKlvU2qy4elnRqL2KSNlA9RHbEdwbwzw/hGeXPSKZiYmyClD00sKLQO4SAABfa+/vMAQPE9SlMMceZSo1NfJklSiUlyxOVKm1IB06swjWolelcR8f5eoU9RXKFtxtpwgjOEsKBVY9RN7RZ2NsA0XGapZyqJfbfl7hD0usJUUk3KTcEEfDW25hTOH9ApVYp9UkJd1l+QYLDKQ50cpCgSR1k51EntMAQzi96SyZ/wCGPnVHAwl6UUr1pHxiXcXqVNLfk6sy0pyXaaLTxSL8vW4J7tTr/GK7l5osPIel3ih1CgpC0GxSe0RQqpqpk9ns1xqWG7T44aJxW30S/FRt1wgITMsXJ6gUIH7YkM3hd1OO01159lEjzEL1V0i5YISm3ebRVM1OPTj6n5t9bzy7ZlrVcmwtqfCN6ZxDVppuXQ/Un1pl1BTV1fVUNj3kdpgqseOV1yRU2fVahu5pYjpfj0LApJH9rNTP+yfkbjLQ8KCQxQ9XfKmFU2y32FJVr0wTr2AAnXwitEVefbnVzqJ59M2sWW8HDnUNNz7B7o9+e6kKcqnCfe8jN7s5tNTcjtt3bRKqx6r1NdTZtd8ITSTiovwuZNMFzzFZqWI5F5eVNVC3G79l1D4KB9kaE1glqjYcqE9W1hM0hQTKhhYso7C+nWfbYRDpeZclX0Py7ymnWzdK0KsUnuMbdUrtQquQVKecfDf1UqIAB7bDS/fGG8i48VxN8rOrCtmlPEHjPfh28nWwF6RSX46fgYu8bRSvDaTmp3ELD0u0TKy6s7zxHRFgbAHtJO0XUIsWsWovJxNuzjK5WH0PsIQiycU5EtWQ9Mts5GvpHVthKXgpacubUptoOj29YjYFXklNhxK3Ckpzghlf1fvbba77R5RSkpKAZh5TaHS6ls5bBRJO4F9yeuHmpCW20NPvN5GAwVJy3UgbXuN+8dsAZzUJYOpbzqupQSFZDlJIuBmtbbvjAKxLF7KM/K5XMDhQoZrqAFhbW99LR48yS/OS5mXZKgpKeibWFst7Xy26rx9FIRZAMw+rloShu5T0AlQUOrU3SN73gDK5UpRLZWsuZbKKhylXSBvmFtB4xoTErQHFOhdMlHlNg5j5GFC4TmtfLa9o2ZijImR9PMPOEpUk5sp0PYCLJPhHo0hkzAeUtZUARskEjLltcC5Hde14YJUmuTOW9QsPqkW53+r8mptQSpYEulKkJO5tbW3wjWFCwosqUqiyvL1La0NFWdI+sqyRom+l+v3RKWGAzKoYzqWEJCcyrXI9mka3mxCUMpZedaU0yGM6ct1I03uN9N4jSuxnvqn3P3OKMLYRULppcqRzEtghKrFSgCP0ERiRQcHKCSiksKCgVC0us3SLdLbbXeO6iktNrTy3XUtJWhwNC1syUhI1tfZI648vUZl2WYly4vIy3kTokm3aCRoe8WiNMexO/q/c/dnKXRMKM8wIo8mpSMwF5foqUkElIURa+h9x7IzU2m0WZecS1QpFtDQT0jLJuSUg6dG3X2xv+ZZfnLcClDOVqIypvdQN+la/WTvG1JyaJXPkKjny3v3JCfgInCIdWo+cn7mRlhphsNstIbQNkoAAHsEZYQiTWIQhACEIQAhCEAIQhACEIQAhCEAIQhACEI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7108" name="AutoShape 4" descr="data:image/jpg;base64,/9j/4AAQSkZJRgABAQAAAQABAAD/2wBDAAkGBwgHBgkIBwgKCgkLDRYPDQwMDRsUFRAWIB0iIiAdHx8kKDQsJCYxJx8fLT0tMTU3Ojo6Iys/RD84QzQ5Ojf/2wBDAQoKCg0MDRoPDxo3JR8lNzc3Nzc3Nzc3Nzc3Nzc3Nzc3Nzc3Nzc3Nzc3Nzc3Nzc3Nzc3Nzc3Nzc3Nzc3Nzc3Nzf/wAARCABeAH0DASIAAhEBAxEB/8QAHAABAAIDAQEBAAAAAAAAAAAAAAYHAwQFAgEI/8QARRAAAQIEBAIFCAUICwAAAAAAAQIDAAQFEQYSITEHEyJBUWFxFBU2dIGRsbIjMjdSc0RiobPBwtHSCBYXJjM0OGNkkqL/xAAaAQEAAgMBAAAAAAAAAAAAAAAAAQQCAwUG/8QALREAAgEDAQcCBQUAAAAAAAAAAAECAwQREgUTITFBUXFhkTIzNFKBNUKCobH/2gAMAwEAAhEDEQA/ALxhCEAIQhACEIQAhCEAIQhACEIQAhCEAIQhACERziBV6nQcKzlVo7LD0xKhLim30KUkt3srYg6A39hjHw7xOcWYVlqq8lpuYKlNvtt3yoWk9VydLZTv1wBJ4RXHDzHlUxjiersIlpNFFkr8p5CFcxd1WbuSq2qQonTqix4AQMIQBEcc4wThwNSss0l6eeTnSF3ytp+8bb63sO4+2FHiJWiNX2knryMJt+m8euLXpWx6kj51x18K0DCc/R5FU6thU+8npt+WFKiq50yhW/daKk3Oc3FPB6O3p2tC0jVq09Tl+Tgqx9W1fli/Y02P3Y8HHVbP5c97kfyxLK7hrB8hIzoSphucaYWpDa5w5s2W6eiVeEVVGiopwfGR0bKFndRcoUsY7ok4xxWr/wCef/8AP8I9jHdaH5a97kfyxhwDSpOs14ylQaLjPIWvKFFOoItqPGOBMoCJl5CRZKXFADuBMYvWoqWTfG3tJVZUt2spJ8l1JUnH9ZB1mlnxbQf3YzN8RKqPrOpPiyn9kQqERrn3Zm9m2j/Yi6MKYtTV1IZf5fNXolSBa53sR1GJWIpLACiMQyYBOr4+Bi7RF23m5ReTym1bWFtX0w5NGGdlWZ2TflJlOdl9tTbie1KhYj3GPzlh3EL+BabjXDcy4UzKQUyvVdzNyioeKVJX4Jj9KR+feNWG23+JFJDSw3565TTht9VecN5vcU+6LBzDtYNqcrw04VM1icYLs9VXS6yxexcuLIBPUkJTmv8And8bXD3jGvEFdapNbkpeVXMqyy7zCjlz9SVAk77Ag72FtY0eKkkzPcQsF4bWgCnJSgcoaDIXMpH/AFbAj1x+pstS26BW6ey3LzUvMcoKaSE6AZ0bdhSbeMATU43eHExOEPIW+Upjm+U8w5v8PPbLa3dvH1/G7zXEyXwh5C2WnWC75TzDmH0alWy2/NtvEQCw5/SJYcAsFyOa3iwY9Tn+o2R9TP6hcAfeLfpTL+pJ+dccLCXpRSvWkfGO9xdH96JU9skn51xwcJelFK9aR8Y58/nHtLP9N/izu4kkmqjxLVJP5g0+80hZSbG3LTtHOmaHKt44FFSXfJfKUNXKulYgE62317I7VT+1pr1ln9WmME79rA9ea+VMZSim2/U0Uqk4xST4brP57nQwlT2aTxJnJGWKyyywoJKzdWoQd/ExsIwPRZpqakxPpcrSbuLyO35ZJuAU/d1APXGSkfazU/wT8rcRvBs06eIKXFKOZ998L77hR+IHujNYWE11ZVarTcqsZtNQi/Lx1/s0cJYcVWq2uTmSppqXBVMkbixtYHtJ/bHaxVhajooqqthuYDrLC8j4S7zE9lweoi49hju4fkUvT+M2m3UsKdeU0HSNEZgs395jHIYfaoOG67LuVWWmkzMsopSmycqkpV3nu90Qqa04x3M6l/N19Sm1jTiPRp4z/pEMA+kUl+OPgYu8bRSGAvSKS/HT8DF3p2jK0+FlXb31C8H2Kc4u/aVgf1lv9eiLjiP17B9Kr1YptVn0vGZpywtgocypBCgoXHXqBFo4ZXHG/m0TFeFsUIbU41LOZFgbXQsLCb9pBV7o5HEzFVP4h1PD1Aw444+lyYCnXC2pOVSrJAsfujMSdu/eLsxBQ6fiKlvU2qy4elnRqL2KSNlA9RHbEdwbwzw/hGeXPSKZiYmyClD00sKLQO4SAABfa+/vMAQPE9SlMMceZSo1NfJklSiUlyxOVKm1IB06swjWolelcR8f5eoU9RXKFtxtpwgjOEsKBVY9RN7RZ2NsA0XGapZyqJfbfl7hD0usJUUk3KTcEEfDW25hTOH9ApVYp9UkJd1l+QYLDKQ50cpCgSR1k51EntMAQzi96SyZ/wCGPnVHAwl6UUr1pHxiXcXqVNLfk6sy0pyXaaLTxSL8vW4J7tTr/GK7l5osPIel3ih1CgpC0GxSe0RQqpqpk9ns1xqWG7T44aJxW30S/FRt1wgITMsXJ6gUIH7YkM3hd1OO01159lEjzEL1V0i5YISm3ebRVM1OPTj6n5t9bzy7ZlrVcmwtqfCN6ZxDVppuXQ/Un1pl1BTV1fVUNj3kdpgqseOV1yRU2fVahu5pYjpfj0LApJH9rNTP+yfkbjLQ8KCQxQ9XfKmFU2y32FJVr0wTr2AAnXwitEVefbnVzqJ59M2sWW8HDnUNNz7B7o9+e6kKcqnCfe8jN7s5tNTcjtt3bRKqx6r1NdTZtd8ITSTiovwuZNMFzzFZqWI5F5eVNVC3G79l1D4KB9kaE1glqjYcqE9W1hM0hQTKhhYso7C+nWfbYRDpeZclX0Py7ymnWzdK0KsUnuMbdUrtQquQVKecfDf1UqIAB7bDS/fGG8i48VxN8rOrCtmlPEHjPfh28nWwF6RSX46fgYu8bRSvDaTmp3ELD0u0TKy6s7zxHRFgbAHtJO0XUIsWsWovJxNuzjK5WH0PsIQiycU5EtWQ9Mts5GvpHVthKXgpacubUptoOj29YjYFXklNhxK3Ckpzghlf1fvbba77R5RSkpKAZh5TaHS6ls5bBRJO4F9yeuHmpCW20NPvN5GAwVJy3UgbXuN+8dsAZzUJYOpbzqupQSFZDlJIuBmtbbvjAKxLF7KM/K5XMDhQoZrqAFhbW99LR48yS/OS5mXZKgpKeibWFst7Xy26rx9FIRZAMw+rloShu5T0AlQUOrU3SN73gDK5UpRLZWsuZbKKhylXSBvmFtB4xoTErQHFOhdMlHlNg5j5GFC4TmtfLa9o2ZijImR9PMPOEpUk5sp0PYCLJPhHo0hkzAeUtZUARskEjLltcC5Hde14YJUmuTOW9QsPqkW53+r8mptQSpYEulKkJO5tbW3wjWFCwosqUqiyvL1La0NFWdI+sqyRom+l+v3RKWGAzKoYzqWEJCcyrXI9mka3mxCUMpZedaU0yGM6ct1I03uN9N4jSuxnvqn3P3OKMLYRULppcqRzEtghKrFSgCP0ERiRQcHKCSiksKCgVC0us3SLdLbbXeO6iktNrTy3XUtJWhwNC1syUhI1tfZI648vUZl2WYly4vIy3kTokm3aCRoe8WiNMexO/q/c/dnKXRMKM8wIo8mpSMwF5foqUkElIURa+h9x7IzU2m0WZecS1QpFtDQT0jLJuSUg6dG3X2xv+ZZfnLcClDOVqIypvdQN+la/WTvG1JyaJXPkKjny3v3JCfgInCIdWo+cn7mRlhphsNstIbQNkoAAHsEZYQiTWIQhACEIQAhCEAIQhACEIQAhCEAIQhACEI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delay</a:t>
            </a:r>
            <a:r>
              <a:rPr lang="hu-HU" dirty="0" smtClean="0"/>
              <a:t>–</a:t>
            </a:r>
            <a:r>
              <a:rPr lang="hu-HU" dirty="0" err="1" smtClean="0"/>
              <a:t>distance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700808"/>
            <a:ext cx="2987824" cy="4648200"/>
          </a:xfrm>
        </p:spPr>
        <p:txBody>
          <a:bodyPr/>
          <a:lstStyle/>
          <a:p>
            <a:pPr>
              <a:buNone/>
            </a:pPr>
            <a:endParaRPr lang="hu-HU" sz="2000" b="1" dirty="0" smtClean="0"/>
          </a:p>
          <a:p>
            <a:pPr>
              <a:buNone/>
            </a:pPr>
            <a:r>
              <a:rPr lang="hu-HU" sz="2000" b="1" dirty="0" err="1" smtClean="0"/>
              <a:t>Reference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data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set</a:t>
            </a:r>
            <a:endParaRPr lang="hu-HU" sz="1800" dirty="0" smtClean="0"/>
          </a:p>
          <a:p>
            <a:pPr marL="177800" indent="-177800">
              <a:buFontTx/>
              <a:buChar char="-"/>
            </a:pPr>
            <a:r>
              <a:rPr lang="hu-HU" sz="1800" b="1" dirty="0" err="1" smtClean="0"/>
              <a:t>Nodes</a:t>
            </a:r>
            <a:r>
              <a:rPr lang="hu-HU" sz="1800" b="1" dirty="0" smtClean="0"/>
              <a:t> </a:t>
            </a:r>
            <a:r>
              <a:rPr lang="hu-HU" sz="1800" b="1" dirty="0" err="1" smtClean="0"/>
              <a:t>with</a:t>
            </a:r>
            <a:r>
              <a:rPr lang="hu-HU" sz="1800" b="1" dirty="0" smtClean="0"/>
              <a:t> </a:t>
            </a:r>
            <a:r>
              <a:rPr lang="hu-HU" sz="1800" b="1" dirty="0" err="1" smtClean="0"/>
              <a:t>known</a:t>
            </a:r>
            <a:r>
              <a:rPr lang="hu-HU" sz="1800" b="1" dirty="0" smtClean="0"/>
              <a:t> </a:t>
            </a:r>
            <a:r>
              <a:rPr lang="hu-HU" sz="1800" b="1" dirty="0" err="1" smtClean="0"/>
              <a:t>location</a:t>
            </a:r>
            <a:endParaRPr lang="hu-HU" sz="2000" b="1" dirty="0" smtClean="0"/>
          </a:p>
          <a:p>
            <a:pPr marL="177800" indent="-177800">
              <a:buFontTx/>
              <a:buChar char="-"/>
            </a:pPr>
            <a:endParaRPr lang="hu-HU" sz="2000" b="1" dirty="0" smtClean="0"/>
          </a:p>
          <a:p>
            <a:pPr marL="177800" indent="-177800">
              <a:buFontTx/>
              <a:buChar char="-"/>
            </a:pPr>
            <a:endParaRPr lang="hu-HU" sz="1800" b="1" dirty="0" smtClean="0"/>
          </a:p>
          <a:p>
            <a:pPr marL="177800" indent="-177800">
              <a:buFontTx/>
              <a:buChar char="-"/>
            </a:pPr>
            <a:r>
              <a:rPr lang="hu-HU" sz="1800" b="1" dirty="0" smtClean="0"/>
              <a:t>~700 </a:t>
            </a:r>
            <a:r>
              <a:rPr lang="hu-HU" sz="1800" b="1" dirty="0" err="1" smtClean="0"/>
              <a:t>PlanetLab</a:t>
            </a:r>
            <a:r>
              <a:rPr lang="hu-HU" sz="1800" b="1" dirty="0" smtClean="0"/>
              <a:t> </a:t>
            </a:r>
            <a:r>
              <a:rPr lang="hu-HU" sz="1800" b="1" dirty="0" err="1" smtClean="0"/>
              <a:t>nodes</a:t>
            </a:r>
            <a:endParaRPr lang="hu-HU" sz="1800" b="1" dirty="0" smtClean="0"/>
          </a:p>
          <a:p>
            <a:pPr marL="177800" indent="-177800">
              <a:buFontTx/>
              <a:buChar char="-"/>
            </a:pPr>
            <a:endParaRPr lang="hu-HU" sz="1800" b="1" dirty="0" smtClean="0"/>
          </a:p>
          <a:p>
            <a:pPr marL="177800" indent="-177800">
              <a:buFontTx/>
              <a:buChar char="-"/>
            </a:pPr>
            <a:endParaRPr lang="hu-HU" sz="1800" b="1" dirty="0" smtClean="0"/>
          </a:p>
          <a:p>
            <a:pPr marL="177800" indent="-177800">
              <a:buFontTx/>
              <a:buChar char="-"/>
            </a:pPr>
            <a:r>
              <a:rPr lang="hu-HU" sz="1800" b="1" dirty="0" err="1" smtClean="0"/>
              <a:t>All</a:t>
            </a:r>
            <a:r>
              <a:rPr lang="hu-HU" sz="1800" b="1" dirty="0" smtClean="0"/>
              <a:t> </a:t>
            </a:r>
            <a:r>
              <a:rPr lang="hu-HU" sz="1800" b="1" dirty="0" err="1" smtClean="0"/>
              <a:t>to</a:t>
            </a:r>
            <a:r>
              <a:rPr lang="hu-HU" sz="1800" b="1" dirty="0" smtClean="0"/>
              <a:t> </a:t>
            </a:r>
            <a:r>
              <a:rPr lang="hu-HU" sz="1800" b="1" dirty="0" err="1" smtClean="0"/>
              <a:t>all</a:t>
            </a:r>
            <a:r>
              <a:rPr lang="hu-HU" sz="1800" b="1" dirty="0" smtClean="0"/>
              <a:t>  RTT </a:t>
            </a:r>
            <a:r>
              <a:rPr lang="hu-HU" sz="1800" b="1" dirty="0" err="1" smtClean="0"/>
              <a:t>measurements</a:t>
            </a:r>
            <a:endParaRPr lang="hu-HU" sz="1800" b="1" dirty="0" smtClean="0"/>
          </a:p>
          <a:p>
            <a:pPr marL="577850" lvl="1" indent="-177800">
              <a:buFontTx/>
              <a:buChar char="-"/>
            </a:pPr>
            <a:r>
              <a:rPr lang="hu-HU" sz="1600" b="1" dirty="0" err="1" smtClean="0"/>
              <a:t>mininmum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delays</a:t>
            </a:r>
            <a:endParaRPr lang="hu-HU" sz="1600" b="1" dirty="0" smtClean="0"/>
          </a:p>
          <a:p>
            <a:endParaRPr lang="hu-HU" sz="2000" b="1" dirty="0" smtClean="0"/>
          </a:p>
          <a:p>
            <a:endParaRPr lang="hu-HU" sz="2000" b="1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243BB-595E-4FA1-9B8F-9FC39ADC559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hu-HU" smtClean="0"/>
              <a:t>April 14, 2011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1689" y="1844824"/>
            <a:ext cx="6092311" cy="4464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delay-distance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4725144"/>
            <a:ext cx="8267700" cy="1800200"/>
          </a:xfrm>
        </p:spPr>
        <p:txBody>
          <a:bodyPr/>
          <a:lstStyle/>
          <a:p>
            <a:r>
              <a:rPr lang="hu-HU" dirty="0" err="1" smtClean="0"/>
              <a:t>Standardized</a:t>
            </a:r>
            <a:r>
              <a:rPr lang="hu-HU" dirty="0" smtClean="0"/>
              <a:t> </a:t>
            </a:r>
            <a:r>
              <a:rPr lang="hu-HU" dirty="0" err="1" smtClean="0"/>
              <a:t>values</a:t>
            </a:r>
            <a:r>
              <a:rPr lang="hu-HU" dirty="0" smtClean="0"/>
              <a:t>, fitted </a:t>
            </a:r>
            <a:r>
              <a:rPr lang="hu-HU" dirty="0" err="1" smtClean="0"/>
              <a:t>normal</a:t>
            </a:r>
            <a:r>
              <a:rPr lang="hu-HU" dirty="0" smtClean="0"/>
              <a:t>	</a:t>
            </a:r>
            <a:r>
              <a:rPr lang="hu-HU" dirty="0" err="1" smtClean="0"/>
              <a:t>distribution</a:t>
            </a:r>
            <a:endParaRPr lang="hu-HU" dirty="0" smtClean="0"/>
          </a:p>
          <a:p>
            <a:r>
              <a:rPr lang="hu-HU" dirty="0" err="1" smtClean="0"/>
              <a:t>Approximated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a standard </a:t>
            </a:r>
            <a:r>
              <a:rPr lang="hu-HU" dirty="0" err="1" smtClean="0"/>
              <a:t>normal</a:t>
            </a:r>
            <a:r>
              <a:rPr lang="hu-HU" dirty="0" smtClean="0"/>
              <a:t> </a:t>
            </a:r>
            <a:r>
              <a:rPr lang="hu-HU" dirty="0" err="1" smtClean="0"/>
              <a:t>distribution</a:t>
            </a:r>
            <a:endParaRPr lang="hu-HU" dirty="0" smtClean="0"/>
          </a:p>
          <a:p>
            <a:r>
              <a:rPr lang="hu-HU" dirty="0" err="1" smtClean="0"/>
              <a:t>Geographic</a:t>
            </a:r>
            <a:r>
              <a:rPr lang="hu-HU" dirty="0" smtClean="0"/>
              <a:t> </a:t>
            </a:r>
            <a:r>
              <a:rPr lang="hu-HU" dirty="0" err="1" smtClean="0"/>
              <a:t>distances</a:t>
            </a:r>
            <a:r>
              <a:rPr lang="hu-HU" dirty="0" smtClean="0"/>
              <a:t> </a:t>
            </a:r>
            <a:r>
              <a:rPr lang="hu-HU" dirty="0" err="1" smtClean="0"/>
              <a:t>follow</a:t>
            </a:r>
            <a:r>
              <a:rPr lang="hu-HU" dirty="0" smtClean="0"/>
              <a:t> </a:t>
            </a:r>
            <a:r>
              <a:rPr lang="hu-HU" dirty="0" err="1" smtClean="0"/>
              <a:t>normal</a:t>
            </a:r>
            <a:r>
              <a:rPr lang="hu-HU" dirty="0" smtClean="0"/>
              <a:t> </a:t>
            </a:r>
            <a:r>
              <a:rPr lang="hu-HU" dirty="0" err="1" smtClean="0"/>
              <a:t>distribution</a:t>
            </a:r>
            <a:r>
              <a:rPr lang="hu-HU" dirty="0" smtClean="0"/>
              <a:t> </a:t>
            </a:r>
          </a:p>
          <a:p>
            <a:pPr lvl="1"/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parameters</a:t>
            </a:r>
            <a:r>
              <a:rPr lang="hu-HU" dirty="0" smtClean="0"/>
              <a:t> </a:t>
            </a:r>
            <a:r>
              <a:rPr lang="hu-HU" b="1" dirty="0" smtClean="0"/>
              <a:t>µ(t)</a:t>
            </a:r>
            <a:r>
              <a:rPr lang="hu-HU" dirty="0" smtClean="0"/>
              <a:t> and </a:t>
            </a:r>
            <a:r>
              <a:rPr lang="hu-HU" b="1" dirty="0" smtClean="0"/>
              <a:t>(t)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a </a:t>
            </a:r>
            <a:r>
              <a:rPr lang="hu-HU" dirty="0" err="1" smtClean="0"/>
              <a:t>given</a:t>
            </a:r>
            <a:r>
              <a:rPr lang="hu-HU" dirty="0" smtClean="0"/>
              <a:t> </a:t>
            </a:r>
            <a:r>
              <a:rPr lang="hu-HU" dirty="0" err="1" smtClean="0"/>
              <a:t>delay</a:t>
            </a:r>
            <a:r>
              <a:rPr lang="hu-HU" dirty="0" smtClean="0"/>
              <a:t> </a:t>
            </a:r>
            <a:r>
              <a:rPr lang="hu-HU" b="1" dirty="0" smtClean="0"/>
              <a:t>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243BB-595E-4FA1-9B8F-9FC39ADC559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hu-HU" smtClean="0"/>
              <a:t>April 14, 2011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11205"/>
            <a:ext cx="4355976" cy="3241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4450577" cy="3261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Evaluation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243BB-595E-4FA1-9B8F-9FC39ADC559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hu-HU" smtClean="0"/>
              <a:t>April 14, 2011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2900272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artalom helye 2"/>
          <p:cNvSpPr txBox="1">
            <a:spLocks/>
          </p:cNvSpPr>
          <p:nvPr/>
        </p:nvSpPr>
        <p:spPr bwMode="gray">
          <a:xfrm>
            <a:off x="363538" y="3789040"/>
            <a:ext cx="3488382" cy="50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The distances are normally distributed for a given RTT</a:t>
            </a:r>
          </a:p>
        </p:txBody>
      </p:sp>
      <p:sp>
        <p:nvSpPr>
          <p:cNvPr id="8" name="Tartalom helye 2"/>
          <p:cNvSpPr txBox="1">
            <a:spLocks/>
          </p:cNvSpPr>
          <p:nvPr/>
        </p:nvSpPr>
        <p:spPr bwMode="auto">
          <a:xfrm>
            <a:off x="4211960" y="4941168"/>
            <a:ext cx="4765675" cy="1425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hu-HU" kern="0" dirty="0" err="1" smtClean="0">
                <a:latin typeface="+mn-lt"/>
                <a:cs typeface="+mn-cs"/>
              </a:rPr>
              <a:t>For</a:t>
            </a:r>
            <a:r>
              <a:rPr lang="hu-HU" kern="0" dirty="0" smtClean="0">
                <a:latin typeface="+mn-lt"/>
                <a:cs typeface="+mn-cs"/>
              </a:rPr>
              <a:t> </a:t>
            </a:r>
            <a:r>
              <a:rPr lang="en-US" kern="0" dirty="0" smtClean="0">
                <a:latin typeface="+mn-lt"/>
                <a:cs typeface="+mn-cs"/>
              </a:rPr>
              <a:t>each </a:t>
            </a:r>
            <a:r>
              <a:rPr lang="en-US" kern="0" dirty="0">
                <a:latin typeface="+mn-lt"/>
                <a:cs typeface="+mn-cs"/>
              </a:rPr>
              <a:t>RTT </a:t>
            </a:r>
            <a:r>
              <a:rPr lang="hu-HU" kern="0" dirty="0" err="1" smtClean="0">
                <a:latin typeface="+mn-lt"/>
                <a:cs typeface="+mn-cs"/>
              </a:rPr>
              <a:t>the</a:t>
            </a:r>
            <a:r>
              <a:rPr lang="hu-HU" kern="0" dirty="0" smtClean="0">
                <a:latin typeface="+mn-lt"/>
                <a:cs typeface="+mn-cs"/>
              </a:rPr>
              <a:t> </a:t>
            </a:r>
            <a:r>
              <a:rPr lang="en-US" kern="0" dirty="0" smtClean="0">
                <a:latin typeface="+mn-lt"/>
                <a:cs typeface="+mn-cs"/>
              </a:rPr>
              <a:t>radial </a:t>
            </a:r>
            <a:r>
              <a:rPr lang="en-US" kern="0" dirty="0" err="1" smtClean="0">
                <a:latin typeface="+mn-lt"/>
                <a:cs typeface="+mn-cs"/>
              </a:rPr>
              <a:t>profil</a:t>
            </a:r>
            <a:r>
              <a:rPr lang="hu-HU" kern="0" dirty="0" smtClean="0">
                <a:latin typeface="+mn-lt"/>
                <a:cs typeface="+mn-cs"/>
              </a:rPr>
              <a:t>e is </a:t>
            </a:r>
            <a:r>
              <a:rPr lang="hu-HU" kern="0" dirty="0" err="1" smtClean="0">
                <a:latin typeface="+mn-lt"/>
                <a:cs typeface="+mn-cs"/>
              </a:rPr>
              <a:t>approximated</a:t>
            </a:r>
            <a:r>
              <a:rPr lang="hu-HU" kern="0" dirty="0" smtClean="0">
                <a:latin typeface="+mn-lt"/>
                <a:cs typeface="+mn-cs"/>
              </a:rPr>
              <a:t> </a:t>
            </a:r>
            <a:r>
              <a:rPr lang="hu-HU" kern="0" dirty="0" err="1" smtClean="0">
                <a:latin typeface="+mn-lt"/>
                <a:cs typeface="+mn-cs"/>
              </a:rPr>
              <a:t>by</a:t>
            </a:r>
            <a:r>
              <a:rPr lang="hu-HU" kern="0" dirty="0" smtClean="0">
                <a:latin typeface="+mn-lt"/>
                <a:cs typeface="+mn-cs"/>
              </a:rPr>
              <a:t> a </a:t>
            </a:r>
            <a:r>
              <a:rPr lang="hu-HU" kern="0" dirty="0" err="1" smtClean="0">
                <a:latin typeface="+mn-lt"/>
                <a:cs typeface="+mn-cs"/>
              </a:rPr>
              <a:t>normal</a:t>
            </a:r>
            <a:r>
              <a:rPr lang="hu-HU" kern="0" dirty="0" smtClean="0">
                <a:latin typeface="+mn-lt"/>
                <a:cs typeface="+mn-cs"/>
              </a:rPr>
              <a:t> </a:t>
            </a:r>
            <a:r>
              <a:rPr lang="hu-HU" kern="0" dirty="0" err="1" smtClean="0">
                <a:latin typeface="+mn-lt"/>
                <a:cs typeface="+mn-cs"/>
              </a:rPr>
              <a:t>distribution</a:t>
            </a:r>
            <a:r>
              <a:rPr lang="hu-HU" kern="0" dirty="0" smtClean="0">
                <a:latin typeface="+mn-lt"/>
                <a:cs typeface="+mn-cs"/>
              </a:rPr>
              <a:t> (</a:t>
            </a:r>
            <a:r>
              <a:rPr lang="en-US" kern="0" dirty="0" smtClean="0">
                <a:latin typeface="Symbol" pitchFamily="18" charset="2"/>
              </a:rPr>
              <a:t>m(</a:t>
            </a:r>
            <a:r>
              <a:rPr lang="en-US" kern="0" dirty="0" smtClean="0">
                <a:latin typeface="+mj-lt"/>
              </a:rPr>
              <a:t>d</a:t>
            </a:r>
            <a:r>
              <a:rPr lang="en-US" kern="0" dirty="0">
                <a:latin typeface="Symbol" pitchFamily="18" charset="2"/>
              </a:rPr>
              <a:t>)</a:t>
            </a:r>
            <a:r>
              <a:rPr lang="en-US" kern="0" dirty="0">
                <a:latin typeface="+mn-lt"/>
                <a:cs typeface="+mn-cs"/>
              </a:rPr>
              <a:t> and </a:t>
            </a:r>
            <a:r>
              <a:rPr lang="en-US" kern="0" dirty="0">
                <a:latin typeface="Symbol" pitchFamily="18" charset="2"/>
              </a:rPr>
              <a:t>s(</a:t>
            </a:r>
            <a:r>
              <a:rPr lang="en-US" kern="0" dirty="0"/>
              <a:t>d</a:t>
            </a:r>
            <a:r>
              <a:rPr lang="en-US" kern="0" dirty="0" smtClean="0">
                <a:latin typeface="Symbol" pitchFamily="18" charset="2"/>
              </a:rPr>
              <a:t>)</a:t>
            </a:r>
            <a:r>
              <a:rPr lang="hu-HU" kern="0" dirty="0" smtClean="0">
                <a:latin typeface="Symbol" pitchFamily="18" charset="2"/>
              </a:rPr>
              <a:t>)</a:t>
            </a:r>
            <a:r>
              <a:rPr lang="en-US" kern="0" dirty="0" smtClean="0"/>
              <a:t> </a:t>
            </a:r>
            <a:r>
              <a:rPr lang="en-US" kern="0" dirty="0">
                <a:latin typeface="+mn-lt"/>
                <a:cs typeface="+mn-cs"/>
              </a:rPr>
              <a:t>=&gt; which defines the spatial probability distribution of the target</a:t>
            </a:r>
          </a:p>
        </p:txBody>
      </p:sp>
      <p:pic>
        <p:nvPicPr>
          <p:cNvPr id="9" name="Picture 4" descr="C:\Users\haga\1ring_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81128"/>
            <a:ext cx="3214688" cy="2090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Jobbra nyíl 9"/>
          <p:cNvSpPr/>
          <p:nvPr/>
        </p:nvSpPr>
        <p:spPr>
          <a:xfrm rot="1166361">
            <a:off x="3878263" y="2401888"/>
            <a:ext cx="1246187" cy="315912"/>
          </a:xfrm>
          <a:prstGeom prst="rightArrow">
            <a:avLst>
              <a:gd name="adj1" fmla="val 47839"/>
              <a:gd name="adj2" fmla="val 12112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1" name="Jobbra nyíl 10"/>
          <p:cNvSpPr/>
          <p:nvPr/>
        </p:nvSpPr>
        <p:spPr>
          <a:xfrm rot="9616098">
            <a:off x="3637910" y="4506862"/>
            <a:ext cx="1747838" cy="315913"/>
          </a:xfrm>
          <a:prstGeom prst="rightArrow">
            <a:avLst>
              <a:gd name="adj1" fmla="val 47839"/>
              <a:gd name="adj2" fmla="val 12112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grpSp>
        <p:nvGrpSpPr>
          <p:cNvPr id="12" name="Csoportba foglalás 13"/>
          <p:cNvGrpSpPr>
            <a:grpSpLocks/>
          </p:cNvGrpSpPr>
          <p:nvPr/>
        </p:nvGrpSpPr>
        <p:grpSpPr bwMode="auto">
          <a:xfrm>
            <a:off x="5508104" y="2276872"/>
            <a:ext cx="3267719" cy="2668761"/>
            <a:chOff x="5213350" y="2349500"/>
            <a:chExt cx="3787775" cy="320675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13350" y="2349500"/>
              <a:ext cx="3787775" cy="27749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Jobbra nyíl 13"/>
            <p:cNvSpPr/>
            <p:nvPr/>
          </p:nvSpPr>
          <p:spPr>
            <a:xfrm rot="16200000">
              <a:off x="7527925" y="5016500"/>
              <a:ext cx="863600" cy="215900"/>
            </a:xfrm>
            <a:prstGeom prst="rightArrow">
              <a:avLst>
                <a:gd name="adj1" fmla="val 6565"/>
                <a:gd name="adj2" fmla="val 4545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cxnSp>
          <p:nvCxnSpPr>
            <p:cNvPr id="15" name="Egyenes összekötő 14"/>
            <p:cNvCxnSpPr/>
            <p:nvPr/>
          </p:nvCxnSpPr>
          <p:spPr>
            <a:xfrm rot="5400000" flipH="1" flipV="1">
              <a:off x="7200106" y="3680619"/>
              <a:ext cx="151288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6021288"/>
            <a:ext cx="2119684" cy="61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132856"/>
            <a:ext cx="382141" cy="25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Evaluation</a:t>
            </a:r>
            <a:r>
              <a:rPr lang="hu-HU" dirty="0" smtClean="0"/>
              <a:t> – „</a:t>
            </a:r>
            <a:r>
              <a:rPr lang="hu-HU" dirty="0" err="1" smtClean="0"/>
              <a:t>Triangulation</a:t>
            </a:r>
            <a:r>
              <a:rPr lang="hu-HU" dirty="0" smtClean="0"/>
              <a:t>”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76400"/>
            <a:ext cx="4546848" cy="4648200"/>
          </a:xfrm>
        </p:spPr>
        <p:txBody>
          <a:bodyPr/>
          <a:lstStyle/>
          <a:p>
            <a:r>
              <a:rPr lang="hu-HU" sz="2000" b="1" dirty="0" err="1" smtClean="0"/>
              <a:t>Landmarks</a:t>
            </a:r>
            <a:r>
              <a:rPr lang="hu-HU" sz="2000" b="1" dirty="0" smtClean="0"/>
              <a:t>:</a:t>
            </a:r>
            <a:r>
              <a:rPr lang="hu-HU" sz="2000" dirty="0" smtClean="0"/>
              <a:t> </a:t>
            </a:r>
            <a:r>
              <a:rPr lang="hu-HU" sz="2000" i="1" dirty="0" smtClean="0"/>
              <a:t>L</a:t>
            </a:r>
            <a:r>
              <a:rPr lang="hu-HU" sz="2000" i="1" baseline="-25000" dirty="0" smtClean="0"/>
              <a:t>1</a:t>
            </a:r>
            <a:r>
              <a:rPr lang="hu-HU" sz="2000" i="1" dirty="0" smtClean="0"/>
              <a:t>, … , </a:t>
            </a:r>
            <a:r>
              <a:rPr lang="hu-HU" sz="2000" i="1" dirty="0" err="1" smtClean="0"/>
              <a:t>L</a:t>
            </a:r>
            <a:r>
              <a:rPr lang="hu-HU" sz="2000" i="1" baseline="-25000" dirty="0" err="1" smtClean="0"/>
              <a:t>n</a:t>
            </a:r>
            <a:endParaRPr lang="hu-HU" sz="2000" i="1" dirty="0" smtClean="0"/>
          </a:p>
          <a:p>
            <a:r>
              <a:rPr lang="hu-HU" sz="2000" b="1" dirty="0" err="1" smtClean="0"/>
              <a:t>Delay</a:t>
            </a:r>
            <a:r>
              <a:rPr lang="hu-HU" sz="2000" dirty="0" smtClean="0"/>
              <a:t> </a:t>
            </a:r>
            <a:r>
              <a:rPr lang="hu-HU" sz="2000" i="1" dirty="0" smtClean="0"/>
              <a:t>d</a:t>
            </a:r>
            <a:r>
              <a:rPr lang="hu-HU" sz="2000" i="1" baseline="-25000" dirty="0" smtClean="0"/>
              <a:t>i</a:t>
            </a:r>
            <a:r>
              <a:rPr lang="hu-HU" sz="2000" dirty="0" smtClean="0"/>
              <a:t> </a:t>
            </a:r>
            <a:r>
              <a:rPr lang="hu-HU" sz="2000" dirty="0" err="1" smtClean="0"/>
              <a:t>from</a:t>
            </a:r>
            <a:r>
              <a:rPr lang="hu-HU" sz="2000" dirty="0" smtClean="0"/>
              <a:t> </a:t>
            </a:r>
            <a:r>
              <a:rPr lang="hu-HU" sz="2000" i="1" dirty="0" err="1" smtClean="0"/>
              <a:t>L</a:t>
            </a:r>
            <a:r>
              <a:rPr lang="hu-HU" sz="2000" i="1" baseline="-25000" dirty="0" err="1" smtClean="0"/>
              <a:t>i</a:t>
            </a:r>
            <a:r>
              <a:rPr lang="hu-HU" sz="2000" dirty="0" smtClean="0"/>
              <a:t> </a:t>
            </a:r>
            <a:r>
              <a:rPr lang="hu-HU" sz="2000" dirty="0" err="1" smtClean="0"/>
              <a:t>to</a:t>
            </a:r>
            <a:r>
              <a:rPr lang="hu-HU" sz="2000" dirty="0" smtClean="0"/>
              <a:t> </a:t>
            </a:r>
            <a:r>
              <a:rPr lang="hu-HU" sz="2000" b="1" dirty="0" smtClean="0"/>
              <a:t>T</a:t>
            </a:r>
            <a:r>
              <a:rPr lang="hu-HU" sz="2000" dirty="0" smtClean="0"/>
              <a:t>: </a:t>
            </a:r>
            <a:r>
              <a:rPr lang="hu-HU" sz="2000" i="1" dirty="0" err="1" smtClean="0"/>
              <a:t>L</a:t>
            </a:r>
            <a:r>
              <a:rPr lang="hu-HU" sz="2000" i="1" baseline="-25000" dirty="0" err="1" smtClean="0"/>
              <a:t>i</a:t>
            </a:r>
            <a:r>
              <a:rPr lang="hu-HU" sz="2000" dirty="0" smtClean="0"/>
              <a:t>      </a:t>
            </a:r>
            <a:r>
              <a:rPr lang="hu-HU" sz="2000" i="1" dirty="0" smtClean="0"/>
              <a:t>d</a:t>
            </a:r>
            <a:r>
              <a:rPr lang="hu-HU" sz="2000" i="1" baseline="-25000" dirty="0" smtClean="0"/>
              <a:t>i</a:t>
            </a:r>
            <a:endParaRPr lang="hu-HU" sz="2000" dirty="0" smtClean="0"/>
          </a:p>
          <a:p>
            <a:r>
              <a:rPr lang="hu-HU" sz="2000" b="1" dirty="0" smtClean="0"/>
              <a:t>The </a:t>
            </a:r>
            <a:r>
              <a:rPr lang="hu-HU" sz="2000" b="1" dirty="0" err="1" smtClean="0"/>
              <a:t>probability</a:t>
            </a:r>
            <a:r>
              <a:rPr lang="hu-HU" sz="2000" dirty="0" smtClean="0"/>
              <a:t> </a:t>
            </a:r>
            <a:r>
              <a:rPr lang="hu-HU" sz="2000" dirty="0" err="1" smtClean="0"/>
              <a:t>that</a:t>
            </a:r>
            <a:r>
              <a:rPr lang="hu-HU" sz="2000" dirty="0" smtClean="0"/>
              <a:t> </a:t>
            </a:r>
            <a:r>
              <a:rPr lang="hu-HU" sz="2000" dirty="0" err="1" smtClean="0"/>
              <a:t>target</a:t>
            </a:r>
            <a:r>
              <a:rPr lang="hu-HU" sz="2000" dirty="0" smtClean="0"/>
              <a:t> </a:t>
            </a:r>
            <a:r>
              <a:rPr lang="hu-HU" sz="2000" b="1" dirty="0" smtClean="0"/>
              <a:t>T</a:t>
            </a:r>
            <a:r>
              <a:rPr lang="hu-HU" sz="2000" dirty="0" smtClean="0"/>
              <a:t> </a:t>
            </a:r>
            <a:r>
              <a:rPr lang="hu-HU" sz="2000" dirty="0" err="1" smtClean="0"/>
              <a:t>resides</a:t>
            </a:r>
            <a:r>
              <a:rPr lang="hu-HU" sz="2000" dirty="0" smtClean="0"/>
              <a:t> </a:t>
            </a:r>
            <a:r>
              <a:rPr lang="hu-HU" sz="2000" dirty="0" err="1" smtClean="0"/>
              <a:t>in</a:t>
            </a:r>
            <a:r>
              <a:rPr lang="hu-HU" sz="2000" dirty="0" smtClean="0"/>
              <a:t> </a:t>
            </a:r>
            <a:r>
              <a:rPr lang="hu-HU" sz="2000" dirty="0" err="1" smtClean="0"/>
              <a:t>region</a:t>
            </a:r>
            <a:r>
              <a:rPr lang="hu-HU" sz="2000" dirty="0" smtClean="0"/>
              <a:t> </a:t>
            </a:r>
            <a:r>
              <a:rPr lang="hu-HU" sz="2000" i="1" dirty="0" smtClean="0"/>
              <a:t>H</a:t>
            </a:r>
            <a:r>
              <a:rPr lang="hu-HU" sz="2000" dirty="0" smtClean="0"/>
              <a:t>:</a:t>
            </a:r>
          </a:p>
          <a:p>
            <a:endParaRPr lang="hu-HU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243BB-595E-4FA1-9B8F-9FC39ADC559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hu-HU" smtClean="0"/>
              <a:t>April 14, 2011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085184"/>
            <a:ext cx="1872208" cy="1519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43992" y="1556791"/>
            <a:ext cx="3620495" cy="3384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212976"/>
            <a:ext cx="3760465" cy="17643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04800" algn="tl" rotWithShape="0">
              <a:schemeClr val="tx1">
                <a:alpha val="68000"/>
              </a:schemeClr>
            </a:outerShdw>
          </a:effectLst>
        </p:spPr>
      </p:pic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229200"/>
            <a:ext cx="3309798" cy="4320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15900" algn="tl" rotWithShape="0">
              <a:prstClr val="black">
                <a:alpha val="79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243BB-595E-4FA1-9B8F-9FC39ADC559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hu-HU" smtClean="0"/>
              <a:t>April 14, 2011</a:t>
            </a:r>
            <a:endParaRPr lang="en-US"/>
          </a:p>
        </p:txBody>
      </p:sp>
      <p:sp>
        <p:nvSpPr>
          <p:cNvPr id="6" name="Téglalap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27584" y="270892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0" dirty="0" err="1" smtClean="0">
                <a:solidFill>
                  <a:schemeClr val="bg1"/>
                </a:solidFill>
                <a:latin typeface="Century Gothic" pitchFamily="34" charset="0"/>
              </a:rPr>
              <a:t>Where’s</a:t>
            </a:r>
            <a:r>
              <a:rPr lang="hu-HU" sz="48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hu-HU" sz="4800" b="0" dirty="0" err="1" smtClean="0">
                <a:solidFill>
                  <a:schemeClr val="bg1"/>
                </a:solidFill>
                <a:latin typeface="Century Gothic" pitchFamily="34" charset="0"/>
              </a:rPr>
              <a:t>WikiLeaks</a:t>
            </a:r>
            <a:r>
              <a:rPr lang="hu-HU" sz="4800" b="0" dirty="0" smtClean="0">
                <a:solidFill>
                  <a:schemeClr val="bg1"/>
                </a:solidFill>
                <a:latin typeface="Century Gothic" pitchFamily="34" charset="0"/>
              </a:rPr>
              <a:t>?</a:t>
            </a:r>
            <a:endParaRPr lang="hu-HU" sz="4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8" name="Picture 2" descr="WikiLeaks Bl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980728"/>
            <a:ext cx="2093887" cy="482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Performance </a:t>
            </a:r>
            <a:r>
              <a:rPr lang="hu-HU" dirty="0" err="1" smtClean="0"/>
              <a:t>analysis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dirty="0" err="1" smtClean="0"/>
              <a:t>Estimated</a:t>
            </a:r>
            <a:r>
              <a:rPr lang="hu-HU" sz="1800" dirty="0" smtClean="0"/>
              <a:t> </a:t>
            </a:r>
            <a:r>
              <a:rPr lang="hu-HU" sz="1800" dirty="0" err="1" smtClean="0"/>
              <a:t>accuracy</a:t>
            </a:r>
            <a:r>
              <a:rPr lang="hu-HU" sz="1800" dirty="0" smtClean="0"/>
              <a:t> </a:t>
            </a:r>
            <a:r>
              <a:rPr lang="hu-HU" sz="1800" dirty="0" err="1" smtClean="0"/>
              <a:t>for</a:t>
            </a:r>
            <a:r>
              <a:rPr lang="hu-HU" sz="1800" dirty="0" smtClean="0"/>
              <a:t> a </a:t>
            </a:r>
            <a:r>
              <a:rPr lang="hu-HU" sz="1800" dirty="0" err="1" smtClean="0"/>
              <a:t>geolocation</a:t>
            </a:r>
            <a:r>
              <a:rPr lang="hu-HU" sz="1800" dirty="0" smtClean="0"/>
              <a:t> </a:t>
            </a:r>
            <a:r>
              <a:rPr lang="hu-HU" sz="1800" dirty="0" err="1" smtClean="0"/>
              <a:t>ground</a:t>
            </a:r>
            <a:r>
              <a:rPr lang="hu-HU" sz="1800" dirty="0" smtClean="0"/>
              <a:t> </a:t>
            </a:r>
            <a:r>
              <a:rPr lang="hu-HU" sz="1800" dirty="0" err="1" smtClean="0"/>
              <a:t>truth</a:t>
            </a:r>
            <a:endParaRPr lang="hu-HU" sz="1800" dirty="0" smtClean="0"/>
          </a:p>
          <a:p>
            <a:pPr lvl="1"/>
            <a:r>
              <a:rPr lang="hu-HU" sz="1800" b="1" dirty="0" err="1" smtClean="0"/>
              <a:t>CAIDA’s</a:t>
            </a:r>
            <a:r>
              <a:rPr lang="hu-HU" sz="1800" b="1" dirty="0" smtClean="0"/>
              <a:t> </a:t>
            </a:r>
            <a:r>
              <a:rPr lang="hu-HU" sz="1800" b="1" dirty="0" err="1" smtClean="0"/>
              <a:t>Geolocation</a:t>
            </a:r>
            <a:r>
              <a:rPr lang="hu-HU" sz="1800" b="1" dirty="0" smtClean="0"/>
              <a:t> </a:t>
            </a:r>
            <a:r>
              <a:rPr lang="hu-HU" sz="1800" b="1" dirty="0" err="1" smtClean="0"/>
              <a:t>Comparision</a:t>
            </a:r>
            <a:r>
              <a:rPr lang="hu-HU" sz="1800" b="1" dirty="0" smtClean="0"/>
              <a:t> </a:t>
            </a:r>
            <a:r>
              <a:rPr lang="hu-HU" sz="1800" b="1" dirty="0" err="1" smtClean="0"/>
              <a:t>Survey</a:t>
            </a:r>
            <a:endParaRPr lang="hu-HU" sz="1800" b="1" dirty="0" smtClean="0"/>
          </a:p>
          <a:p>
            <a:pPr lvl="1"/>
            <a:r>
              <a:rPr lang="hu-HU" sz="1800" dirty="0" smtClean="0"/>
              <a:t>More </a:t>
            </a:r>
            <a:r>
              <a:rPr lang="hu-HU" sz="1800" dirty="0" err="1" smtClean="0"/>
              <a:t>than</a:t>
            </a:r>
            <a:r>
              <a:rPr lang="hu-HU" sz="1800" dirty="0" smtClean="0"/>
              <a:t> </a:t>
            </a:r>
            <a:r>
              <a:rPr lang="hu-HU" sz="1800" b="1" dirty="0" smtClean="0"/>
              <a:t>20000 </a:t>
            </a:r>
            <a:r>
              <a:rPr lang="hu-HU" sz="1800" b="1" dirty="0" err="1" smtClean="0"/>
              <a:t>reference</a:t>
            </a:r>
            <a:r>
              <a:rPr lang="hu-HU" sz="1800" b="1" dirty="0" smtClean="0"/>
              <a:t> </a:t>
            </a:r>
            <a:r>
              <a:rPr lang="hu-HU" sz="1800" b="1" dirty="0" err="1" smtClean="0"/>
              <a:t>nodes</a:t>
            </a:r>
            <a:endParaRPr lang="hu-HU" sz="1800" b="1" dirty="0" smtClean="0"/>
          </a:p>
          <a:p>
            <a:pPr lvl="2"/>
            <a:r>
              <a:rPr lang="hu-HU" sz="1400" dirty="0" err="1" smtClean="0"/>
              <a:t>Located</a:t>
            </a:r>
            <a:r>
              <a:rPr lang="hu-HU" sz="1400" dirty="0" smtClean="0"/>
              <a:t> </a:t>
            </a:r>
            <a:r>
              <a:rPr lang="hu-HU" sz="1400" dirty="0" err="1" smtClean="0"/>
              <a:t>in</a:t>
            </a:r>
            <a:r>
              <a:rPr lang="hu-HU" sz="1400" dirty="0" smtClean="0"/>
              <a:t> </a:t>
            </a:r>
            <a:r>
              <a:rPr lang="hu-HU" sz="1400" dirty="0" err="1" smtClean="0"/>
              <a:t>North</a:t>
            </a:r>
            <a:r>
              <a:rPr lang="hu-HU" sz="1400" dirty="0" smtClean="0"/>
              <a:t> </a:t>
            </a:r>
            <a:r>
              <a:rPr lang="hu-HU" sz="1400" dirty="0" err="1" smtClean="0"/>
              <a:t>America</a:t>
            </a:r>
            <a:r>
              <a:rPr lang="hu-HU" sz="1400" dirty="0" smtClean="0"/>
              <a:t> and </a:t>
            </a:r>
            <a:r>
              <a:rPr lang="hu-HU" sz="1400" dirty="0" err="1" smtClean="0"/>
              <a:t>in</a:t>
            </a:r>
            <a:r>
              <a:rPr lang="hu-HU" sz="1400" dirty="0" smtClean="0"/>
              <a:t> Europe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243BB-595E-4FA1-9B8F-9FC39ADC559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hu-HU" smtClean="0"/>
              <a:t>April 14, 2011</a:t>
            </a:r>
            <a:endParaRPr lang="en-US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11760" y="3501008"/>
            <a:ext cx="4256753" cy="297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17500" algn="tl" rotWithShape="0">
              <a:prstClr val="black">
                <a:alpha val="86000"/>
              </a:prstClr>
            </a:outerShdw>
          </a:effectLst>
        </p:spPr>
      </p:pic>
      <p:sp>
        <p:nvSpPr>
          <p:cNvPr id="8" name="Szövegdoboz 7"/>
          <p:cNvSpPr txBox="1"/>
          <p:nvPr/>
        </p:nvSpPr>
        <p:spPr>
          <a:xfrm>
            <a:off x="3563888" y="3122856"/>
            <a:ext cx="2071401" cy="369332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 err="1" smtClean="0">
                <a:latin typeface="Century Gothic" pitchFamily="34" charset="0"/>
              </a:rPr>
              <a:t>In</a:t>
            </a:r>
            <a:r>
              <a:rPr lang="hu-HU" dirty="0" smtClean="0">
                <a:latin typeface="Century Gothic" pitchFamily="34" charset="0"/>
              </a:rPr>
              <a:t> </a:t>
            </a:r>
            <a:r>
              <a:rPr lang="hu-HU" dirty="0" err="1" smtClean="0">
                <a:latin typeface="Century Gothic" pitchFamily="34" charset="0"/>
              </a:rPr>
              <a:t>North</a:t>
            </a:r>
            <a:r>
              <a:rPr lang="hu-HU" dirty="0" smtClean="0">
                <a:latin typeface="Century Gothic" pitchFamily="34" charset="0"/>
              </a:rPr>
              <a:t> </a:t>
            </a:r>
            <a:r>
              <a:rPr lang="hu-HU" dirty="0" err="1" smtClean="0">
                <a:latin typeface="Century Gothic" pitchFamily="34" charset="0"/>
              </a:rPr>
              <a:t>America</a:t>
            </a:r>
            <a:endParaRPr lang="hu-HU" dirty="0">
              <a:latin typeface="Century Gothic" pitchFamily="34" charset="0"/>
            </a:endParaRPr>
          </a:p>
        </p:txBody>
      </p:sp>
      <p:sp>
        <p:nvSpPr>
          <p:cNvPr id="10" name="Téglalap feliratnak 9"/>
          <p:cNvSpPr/>
          <p:nvPr/>
        </p:nvSpPr>
        <p:spPr bwMode="auto">
          <a:xfrm>
            <a:off x="3563888" y="4491008"/>
            <a:ext cx="648072" cy="360040"/>
          </a:xfrm>
          <a:prstGeom prst="wedgeRectCallout">
            <a:avLst>
              <a:gd name="adj1" fmla="val 60494"/>
              <a:gd name="adj2" fmla="val 146150"/>
            </a:avLst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35%</a:t>
            </a:r>
          </a:p>
        </p:txBody>
      </p:sp>
      <p:sp>
        <p:nvSpPr>
          <p:cNvPr id="11" name="Téglalap feliratnak 10"/>
          <p:cNvSpPr/>
          <p:nvPr/>
        </p:nvSpPr>
        <p:spPr bwMode="auto">
          <a:xfrm>
            <a:off x="3419872" y="5283096"/>
            <a:ext cx="648072" cy="360040"/>
          </a:xfrm>
          <a:prstGeom prst="wedgeRectCallout">
            <a:avLst>
              <a:gd name="adj1" fmla="val 82050"/>
              <a:gd name="adj2" fmla="val 93239"/>
            </a:avLst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9%</a:t>
            </a:r>
          </a:p>
        </p:txBody>
      </p:sp>
      <p:sp>
        <p:nvSpPr>
          <p:cNvPr id="12" name="Téglalap feliratnak 11"/>
          <p:cNvSpPr/>
          <p:nvPr/>
        </p:nvSpPr>
        <p:spPr bwMode="auto">
          <a:xfrm>
            <a:off x="3347864" y="6147192"/>
            <a:ext cx="648072" cy="360040"/>
          </a:xfrm>
          <a:prstGeom prst="wedgeRectCallout">
            <a:avLst>
              <a:gd name="adj1" fmla="val 97727"/>
              <a:gd name="adj2" fmla="val -86658"/>
            </a:avLst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dirty="0" smtClean="0"/>
              <a:t>2</a:t>
            </a:r>
            <a:r>
              <a:rPr kumimoji="0" lang="hu-H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%</a:t>
            </a:r>
          </a:p>
        </p:txBody>
      </p:sp>
      <p:sp>
        <p:nvSpPr>
          <p:cNvPr id="13" name="Téglalap feliratnak 12"/>
          <p:cNvSpPr/>
          <p:nvPr/>
        </p:nvSpPr>
        <p:spPr bwMode="auto">
          <a:xfrm>
            <a:off x="5220072" y="3482896"/>
            <a:ext cx="648072" cy="360040"/>
          </a:xfrm>
          <a:prstGeom prst="wedgeRectCallout">
            <a:avLst>
              <a:gd name="adj1" fmla="val -76683"/>
              <a:gd name="adj2" fmla="val 195534"/>
            </a:avLst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dirty="0" smtClean="0"/>
              <a:t>70</a:t>
            </a:r>
            <a:r>
              <a:rPr kumimoji="0" lang="hu-H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%</a:t>
            </a:r>
          </a:p>
        </p:txBody>
      </p:sp>
      <p:sp>
        <p:nvSpPr>
          <p:cNvPr id="14" name="Téglalap feliratnak 13"/>
          <p:cNvSpPr/>
          <p:nvPr/>
        </p:nvSpPr>
        <p:spPr bwMode="auto">
          <a:xfrm>
            <a:off x="5652120" y="4635024"/>
            <a:ext cx="648072" cy="360040"/>
          </a:xfrm>
          <a:prstGeom prst="wedgeRectCallout">
            <a:avLst>
              <a:gd name="adj1" fmla="val -141351"/>
              <a:gd name="adj2" fmla="val 75602"/>
            </a:avLst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dirty="0" smtClean="0"/>
              <a:t>40</a:t>
            </a:r>
            <a:r>
              <a:rPr kumimoji="0" lang="hu-H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%</a:t>
            </a:r>
          </a:p>
        </p:txBody>
      </p:sp>
      <p:sp>
        <p:nvSpPr>
          <p:cNvPr id="15" name="Téglalap feliratnak 14"/>
          <p:cNvSpPr/>
          <p:nvPr/>
        </p:nvSpPr>
        <p:spPr bwMode="auto">
          <a:xfrm>
            <a:off x="5580112" y="5427112"/>
            <a:ext cx="648072" cy="360040"/>
          </a:xfrm>
          <a:prstGeom prst="wedgeRectCallout">
            <a:avLst>
              <a:gd name="adj1" fmla="val -131553"/>
              <a:gd name="adj2" fmla="val -61966"/>
            </a:avLst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dirty="0" smtClean="0"/>
              <a:t>27</a:t>
            </a:r>
            <a:r>
              <a:rPr kumimoji="0" lang="hu-H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%</a:t>
            </a:r>
          </a:p>
        </p:txBody>
      </p:sp>
      <p:cxnSp>
        <p:nvCxnSpPr>
          <p:cNvPr id="23" name="Egyenes összekötő nyíllal 22"/>
          <p:cNvCxnSpPr/>
          <p:nvPr/>
        </p:nvCxnSpPr>
        <p:spPr bwMode="auto">
          <a:xfrm rot="5400000" flipH="1" flipV="1">
            <a:off x="4968044" y="6111188"/>
            <a:ext cx="21602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0" dirty="0" smtClean="0">
                <a:solidFill>
                  <a:schemeClr val="tx1"/>
                </a:solidFill>
                <a:latin typeface="Century Gothic" pitchFamily="34" charset="0"/>
              </a:rPr>
              <a:t>The Online service</a:t>
            </a:r>
            <a:endParaRPr lang="hu-HU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F7CE25-C44A-48A4-8EC6-9BEAE920CCB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hu-HU" smtClean="0"/>
              <a:t>April 14,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Sp</a:t>
            </a:r>
            <a:r>
              <a:rPr lang="hu-HU" dirty="0" err="1" smtClean="0">
                <a:solidFill>
                  <a:srgbClr val="FF0000"/>
                </a:solidFill>
              </a:rPr>
              <a:t>o</a:t>
            </a:r>
            <a:r>
              <a:rPr lang="hu-HU" dirty="0" err="1" smtClean="0"/>
              <a:t>tter</a:t>
            </a:r>
            <a:r>
              <a:rPr lang="hu-HU" dirty="0" smtClean="0"/>
              <a:t> - The </a:t>
            </a:r>
            <a:r>
              <a:rPr lang="hu-HU" dirty="0" err="1" smtClean="0"/>
              <a:t>geolocation</a:t>
            </a:r>
            <a:r>
              <a:rPr lang="hu-HU" dirty="0" smtClean="0"/>
              <a:t> service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32040" y="1676400"/>
            <a:ext cx="3792860" cy="4648200"/>
          </a:xfrm>
        </p:spPr>
        <p:txBody>
          <a:bodyPr/>
          <a:lstStyle/>
          <a:p>
            <a:r>
              <a:rPr lang="en-US" sz="1600" b="1" dirty="0" smtClean="0"/>
              <a:t>online: free, easy to use</a:t>
            </a:r>
            <a:endParaRPr lang="hu-HU" sz="1600" b="1" dirty="0" smtClean="0"/>
          </a:p>
          <a:p>
            <a:pPr lvl="1"/>
            <a:r>
              <a:rPr lang="hu-HU" sz="1400" dirty="0" smtClean="0"/>
              <a:t>~100 </a:t>
            </a:r>
            <a:r>
              <a:rPr lang="hu-HU" sz="1400" dirty="0" err="1" smtClean="0"/>
              <a:t>landmarks</a:t>
            </a:r>
            <a:endParaRPr lang="hu-HU" sz="1400" dirty="0" smtClean="0"/>
          </a:p>
          <a:p>
            <a:pPr lvl="1"/>
            <a:r>
              <a:rPr lang="hu-HU" sz="1400" dirty="0" smtClean="0"/>
              <a:t>Real </a:t>
            </a:r>
            <a:r>
              <a:rPr lang="hu-HU" sz="1400" dirty="0" err="1" smtClean="0"/>
              <a:t>time</a:t>
            </a:r>
            <a:r>
              <a:rPr lang="hu-HU" sz="1400" dirty="0" smtClean="0"/>
              <a:t> </a:t>
            </a:r>
            <a:r>
              <a:rPr lang="hu-HU" sz="1400" dirty="0" err="1" smtClean="0"/>
              <a:t>measurements</a:t>
            </a:r>
            <a:r>
              <a:rPr lang="hu-HU" sz="1400" dirty="0" smtClean="0"/>
              <a:t> </a:t>
            </a:r>
            <a:r>
              <a:rPr lang="hu-HU" sz="1400" dirty="0" err="1" smtClean="0"/>
              <a:t>in</a:t>
            </a:r>
            <a:r>
              <a:rPr lang="hu-HU" sz="1400" dirty="0" smtClean="0"/>
              <a:t> </a:t>
            </a:r>
            <a:r>
              <a:rPr lang="hu-HU" sz="1400" dirty="0" err="1" smtClean="0"/>
              <a:t>the</a:t>
            </a:r>
            <a:r>
              <a:rPr lang="hu-HU" sz="1400" dirty="0" smtClean="0"/>
              <a:t> </a:t>
            </a:r>
            <a:r>
              <a:rPr lang="hu-HU" sz="1400" dirty="0" err="1" smtClean="0"/>
              <a:t>background</a:t>
            </a:r>
            <a:endParaRPr lang="en-US" sz="1400" dirty="0" smtClean="0"/>
          </a:p>
          <a:p>
            <a:endParaRPr lang="hu-HU" sz="1600" dirty="0" smtClean="0"/>
          </a:p>
          <a:p>
            <a:r>
              <a:rPr lang="en-US" sz="1600" b="1" dirty="0" smtClean="0"/>
              <a:t>offline: batch mode</a:t>
            </a:r>
            <a:endParaRPr lang="hu-HU" sz="1600" b="1" dirty="0" smtClean="0"/>
          </a:p>
          <a:p>
            <a:pPr lvl="1"/>
            <a:r>
              <a:rPr lang="en-US" sz="1400" dirty="0" smtClean="0"/>
              <a:t>~5</a:t>
            </a:r>
            <a:r>
              <a:rPr lang="hu-HU" sz="1400" dirty="0" smtClean="0"/>
              <a:t>0</a:t>
            </a:r>
            <a:r>
              <a:rPr lang="en-US" sz="1400" dirty="0" smtClean="0"/>
              <a:t>k addresses/day</a:t>
            </a:r>
            <a:endParaRPr lang="hu-HU" sz="1400" dirty="0" smtClean="0"/>
          </a:p>
          <a:p>
            <a:pPr lvl="1"/>
            <a:r>
              <a:rPr lang="hu-HU" sz="1400" dirty="0" err="1" smtClean="0"/>
              <a:t>Full</a:t>
            </a:r>
            <a:r>
              <a:rPr lang="hu-HU" sz="1400" dirty="0" smtClean="0"/>
              <a:t> </a:t>
            </a:r>
            <a:r>
              <a:rPr lang="hu-HU" sz="1400" dirty="0" err="1" smtClean="0"/>
              <a:t>landmark</a:t>
            </a:r>
            <a:r>
              <a:rPr lang="hu-HU" sz="1400" dirty="0" smtClean="0"/>
              <a:t> </a:t>
            </a:r>
            <a:r>
              <a:rPr lang="hu-HU" sz="1400" dirty="0" err="1" smtClean="0"/>
              <a:t>set</a:t>
            </a:r>
            <a:r>
              <a:rPr lang="hu-HU" sz="1400" dirty="0" smtClean="0"/>
              <a:t> </a:t>
            </a:r>
          </a:p>
          <a:p>
            <a:pPr lvl="2"/>
            <a:r>
              <a:rPr lang="hu-HU" sz="1100" dirty="0" smtClean="0"/>
              <a:t>~700 </a:t>
            </a:r>
            <a:r>
              <a:rPr lang="hu-HU" sz="1100" dirty="0" err="1" smtClean="0"/>
              <a:t>nodes</a:t>
            </a:r>
            <a:endParaRPr lang="en-US" sz="1100" dirty="0" smtClean="0"/>
          </a:p>
          <a:p>
            <a:endParaRPr lang="hu-HU" sz="1600" dirty="0" smtClean="0"/>
          </a:p>
          <a:p>
            <a:r>
              <a:rPr lang="en-US" sz="1600" b="1" dirty="0" smtClean="0"/>
              <a:t>to fix:</a:t>
            </a:r>
            <a:r>
              <a:rPr lang="en-US" sz="1600" dirty="0" smtClean="0"/>
              <a:t> </a:t>
            </a:r>
            <a:endParaRPr lang="hu-HU" sz="1600" dirty="0" smtClean="0"/>
          </a:p>
          <a:p>
            <a:pPr lvl="1"/>
            <a:r>
              <a:rPr lang="en-US" sz="1400" dirty="0" smtClean="0"/>
              <a:t>DNS resolve problem</a:t>
            </a:r>
            <a:endParaRPr lang="hu-HU" sz="1400" dirty="0" smtClean="0"/>
          </a:p>
          <a:p>
            <a:pPr lvl="1"/>
            <a:r>
              <a:rPr lang="hu-HU" sz="1400" dirty="0" err="1" smtClean="0"/>
              <a:t>Sequential</a:t>
            </a:r>
            <a:r>
              <a:rPr lang="hu-HU" sz="1400" dirty="0" smtClean="0"/>
              <a:t> </a:t>
            </a:r>
            <a:r>
              <a:rPr lang="hu-HU" sz="1400" dirty="0" err="1" smtClean="0"/>
              <a:t>queuing</a:t>
            </a:r>
            <a:endParaRPr lang="en-US" sz="1400" dirty="0" smtClean="0"/>
          </a:p>
          <a:p>
            <a:endParaRPr lang="hu-HU" sz="16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243BB-595E-4FA1-9B8F-9FC39ADC559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hu-HU" smtClean="0"/>
              <a:t>April 14, 2011</a:t>
            </a:r>
            <a:endParaRPr lang="en-US"/>
          </a:p>
        </p:txBody>
      </p:sp>
      <p:pic>
        <p:nvPicPr>
          <p:cNvPr id="6" name="Picture 2" descr="C:\Users\haga\Desktop\spotter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84784"/>
            <a:ext cx="4777345" cy="5373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ím 1"/>
          <p:cNvSpPr txBox="1">
            <a:spLocks/>
          </p:cNvSpPr>
          <p:nvPr/>
        </p:nvSpPr>
        <p:spPr bwMode="gray">
          <a:xfrm>
            <a:off x="4788024" y="5445224"/>
            <a:ext cx="4176464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visit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and </a:t>
            </a:r>
            <a:r>
              <a:rPr kumimoji="0" lang="hu-H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use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!</a:t>
            </a:r>
            <a:b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hu-H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/>
            </a:r>
            <a:br>
              <a:rPr kumimoji="0" lang="hu-H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hu-H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plified Arabic Fixed" pitchFamily="49" charset="-78"/>
                <a:ea typeface="+mj-ea"/>
                <a:cs typeface="Simplified Arabic Fixed" pitchFamily="49" charset="-78"/>
              </a:rPr>
              <a:t>http://spotter.etomic.org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243BB-595E-4FA1-9B8F-9FC39ADC559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hu-HU" smtClean="0"/>
              <a:t>April 14, 2011</a:t>
            </a:r>
            <a:endParaRPr lang="en-US"/>
          </a:p>
        </p:txBody>
      </p:sp>
      <p:sp>
        <p:nvSpPr>
          <p:cNvPr id="6" name="Téglalap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27584" y="270892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0" dirty="0" err="1" smtClean="0">
                <a:solidFill>
                  <a:schemeClr val="bg1"/>
                </a:solidFill>
                <a:latin typeface="Century Gothic" pitchFamily="34" charset="0"/>
              </a:rPr>
              <a:t>Where’s</a:t>
            </a:r>
            <a:r>
              <a:rPr lang="hu-HU" sz="48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hu-HU" sz="4800" b="0" dirty="0" err="1" smtClean="0">
                <a:solidFill>
                  <a:schemeClr val="bg1"/>
                </a:solidFill>
                <a:latin typeface="Century Gothic" pitchFamily="34" charset="0"/>
              </a:rPr>
              <a:t>WikiLeaks</a:t>
            </a:r>
            <a:r>
              <a:rPr lang="hu-HU" sz="4800" b="0" dirty="0" smtClean="0">
                <a:solidFill>
                  <a:schemeClr val="bg1"/>
                </a:solidFill>
                <a:latin typeface="Century Gothic" pitchFamily="34" charset="0"/>
              </a:rPr>
              <a:t>?</a:t>
            </a:r>
            <a:endParaRPr lang="hu-HU" sz="4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8" name="Picture 2" descr="WikiLeaks Bl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980728"/>
            <a:ext cx="2093887" cy="482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 descr="C:\Users\haga\geoloc\wikileaks\wikileaksBySpot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2236" y="935615"/>
            <a:ext cx="5650084" cy="58837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Conclusion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dirty="0" err="1" smtClean="0"/>
              <a:t>Spotter</a:t>
            </a:r>
            <a:r>
              <a:rPr lang="hu-HU" sz="2000" dirty="0" smtClean="0"/>
              <a:t> is a </a:t>
            </a:r>
            <a:r>
              <a:rPr lang="hu-HU" sz="2000" dirty="0" err="1" smtClean="0"/>
              <a:t>measurement</a:t>
            </a:r>
            <a:r>
              <a:rPr lang="hu-HU" sz="2000" dirty="0" smtClean="0"/>
              <a:t> </a:t>
            </a:r>
            <a:r>
              <a:rPr lang="hu-HU" sz="2000" dirty="0" err="1" smtClean="0"/>
              <a:t>based</a:t>
            </a:r>
            <a:r>
              <a:rPr lang="hu-HU" sz="2000" dirty="0" smtClean="0"/>
              <a:t> </a:t>
            </a:r>
            <a:r>
              <a:rPr lang="hu-HU" sz="2000" dirty="0" err="1" smtClean="0"/>
              <a:t>geolocation</a:t>
            </a:r>
            <a:r>
              <a:rPr lang="hu-HU" sz="2000" dirty="0" smtClean="0"/>
              <a:t> service </a:t>
            </a:r>
            <a:r>
              <a:rPr lang="hu-HU" sz="2000" dirty="0" err="1" smtClean="0"/>
              <a:t>available</a:t>
            </a:r>
            <a:r>
              <a:rPr lang="hu-HU" sz="2000" dirty="0" smtClean="0"/>
              <a:t> online</a:t>
            </a:r>
          </a:p>
          <a:p>
            <a:r>
              <a:rPr lang="hu-HU" sz="2000" dirty="0" err="1" smtClean="0"/>
              <a:t>Based</a:t>
            </a:r>
            <a:r>
              <a:rPr lang="hu-HU" sz="2000" dirty="0" smtClean="0"/>
              <a:t> </a:t>
            </a:r>
            <a:r>
              <a:rPr lang="hu-HU" sz="2000" dirty="0" err="1" smtClean="0"/>
              <a:t>on</a:t>
            </a:r>
            <a:r>
              <a:rPr lang="hu-HU" sz="2000" dirty="0" smtClean="0"/>
              <a:t> a </a:t>
            </a:r>
            <a:r>
              <a:rPr lang="hu-HU" sz="2000" dirty="0" err="1" smtClean="0"/>
              <a:t>probabilistic</a:t>
            </a:r>
            <a:r>
              <a:rPr lang="hu-HU" sz="2000" dirty="0" smtClean="0"/>
              <a:t> </a:t>
            </a:r>
            <a:r>
              <a:rPr lang="hu-HU" sz="2000" dirty="0" err="1" smtClean="0"/>
              <a:t>approach</a:t>
            </a:r>
            <a:endParaRPr lang="hu-HU" sz="2000" dirty="0" smtClean="0"/>
          </a:p>
          <a:p>
            <a:pPr lvl="1"/>
            <a:r>
              <a:rPr lang="hu-HU" sz="2000" dirty="0" smtClean="0"/>
              <a:t>A </a:t>
            </a:r>
            <a:r>
              <a:rPr lang="hu-HU" sz="2000" dirty="0" err="1" smtClean="0"/>
              <a:t>novel</a:t>
            </a:r>
            <a:r>
              <a:rPr lang="hu-HU" sz="2000" dirty="0" smtClean="0"/>
              <a:t> </a:t>
            </a:r>
            <a:r>
              <a:rPr lang="hu-HU" sz="2000" dirty="0" err="1" smtClean="0"/>
              <a:t>description</a:t>
            </a:r>
            <a:r>
              <a:rPr lang="hu-HU" sz="2000" dirty="0" smtClean="0"/>
              <a:t> of </a:t>
            </a:r>
            <a:r>
              <a:rPr lang="hu-HU" sz="2000" dirty="0" err="1" smtClean="0"/>
              <a:t>delay-distance</a:t>
            </a:r>
            <a:r>
              <a:rPr lang="hu-HU" sz="2000" dirty="0" smtClean="0"/>
              <a:t> </a:t>
            </a:r>
            <a:r>
              <a:rPr lang="hu-HU" sz="2000" dirty="0" err="1" smtClean="0"/>
              <a:t>relation</a:t>
            </a:r>
            <a:endParaRPr lang="hu-HU" sz="2000" dirty="0" smtClean="0"/>
          </a:p>
          <a:p>
            <a:r>
              <a:rPr lang="hu-HU" sz="2000" dirty="0" err="1" smtClean="0"/>
              <a:t>Validated</a:t>
            </a:r>
            <a:r>
              <a:rPr lang="hu-HU" sz="2000" dirty="0" smtClean="0"/>
              <a:t> </a:t>
            </a:r>
            <a:r>
              <a:rPr lang="hu-HU" sz="2000" dirty="0" err="1" smtClean="0"/>
              <a:t>on</a:t>
            </a:r>
            <a:r>
              <a:rPr lang="hu-HU" sz="2000" dirty="0" smtClean="0"/>
              <a:t> </a:t>
            </a:r>
            <a:r>
              <a:rPr lang="hu-HU" sz="2000" dirty="0" err="1" smtClean="0"/>
              <a:t>CAIDA’s</a:t>
            </a:r>
            <a:r>
              <a:rPr lang="hu-HU" sz="2000" dirty="0" smtClean="0"/>
              <a:t> </a:t>
            </a:r>
            <a:r>
              <a:rPr lang="hu-HU" sz="2000" dirty="0" err="1" smtClean="0"/>
              <a:t>Geolocation</a:t>
            </a:r>
            <a:r>
              <a:rPr lang="hu-HU" sz="2000" dirty="0" smtClean="0"/>
              <a:t> </a:t>
            </a:r>
            <a:r>
              <a:rPr lang="hu-HU" sz="2000" dirty="0" err="1" smtClean="0"/>
              <a:t>Ground</a:t>
            </a:r>
            <a:r>
              <a:rPr lang="hu-HU" sz="2000" dirty="0" smtClean="0"/>
              <a:t> </a:t>
            </a:r>
            <a:r>
              <a:rPr lang="hu-HU" sz="2000" dirty="0" err="1" smtClean="0"/>
              <a:t>Truth</a:t>
            </a:r>
            <a:endParaRPr lang="hu-HU" sz="2000" dirty="0" smtClean="0"/>
          </a:p>
          <a:p>
            <a:pPr lvl="1"/>
            <a:r>
              <a:rPr lang="hu-HU" sz="1800" dirty="0" smtClean="0"/>
              <a:t>30 km and 75 km </a:t>
            </a:r>
            <a:r>
              <a:rPr lang="hu-HU" sz="1800" dirty="0" err="1" smtClean="0"/>
              <a:t>median</a:t>
            </a:r>
            <a:r>
              <a:rPr lang="hu-HU" sz="1800" dirty="0" smtClean="0"/>
              <a:t> </a:t>
            </a:r>
            <a:r>
              <a:rPr lang="hu-HU" sz="1800" dirty="0" err="1" smtClean="0"/>
              <a:t>accuracy</a:t>
            </a:r>
            <a:r>
              <a:rPr lang="hu-HU" sz="1800" dirty="0" smtClean="0"/>
              <a:t> </a:t>
            </a:r>
            <a:r>
              <a:rPr lang="hu-HU" sz="1800" dirty="0" err="1" smtClean="0"/>
              <a:t>in</a:t>
            </a:r>
            <a:r>
              <a:rPr lang="hu-HU" sz="1800" dirty="0" smtClean="0"/>
              <a:t> </a:t>
            </a:r>
            <a:r>
              <a:rPr lang="hu-HU" sz="1800" dirty="0" err="1" smtClean="0"/>
              <a:t>North</a:t>
            </a:r>
            <a:r>
              <a:rPr lang="hu-HU" sz="1800" dirty="0" smtClean="0"/>
              <a:t> </a:t>
            </a:r>
            <a:r>
              <a:rPr lang="hu-HU" sz="1800" dirty="0" err="1" smtClean="0"/>
              <a:t>America</a:t>
            </a:r>
            <a:r>
              <a:rPr lang="hu-HU" sz="1800" dirty="0" smtClean="0"/>
              <a:t> and </a:t>
            </a:r>
            <a:r>
              <a:rPr lang="hu-HU" sz="1800" dirty="0" err="1" smtClean="0"/>
              <a:t>in</a:t>
            </a:r>
            <a:r>
              <a:rPr lang="hu-HU" sz="1800" dirty="0" smtClean="0"/>
              <a:t> Europe, </a:t>
            </a:r>
            <a:r>
              <a:rPr lang="hu-HU" sz="1800" dirty="0" err="1" smtClean="0"/>
              <a:t>resp</a:t>
            </a:r>
            <a:r>
              <a:rPr lang="hu-HU" sz="1800" dirty="0" smtClean="0"/>
              <a:t>.</a:t>
            </a:r>
          </a:p>
          <a:p>
            <a:pPr lvl="1">
              <a:buNone/>
            </a:pPr>
            <a:endParaRPr lang="hu-HU" sz="1800" dirty="0" smtClean="0"/>
          </a:p>
          <a:p>
            <a:pPr lvl="1">
              <a:buNone/>
            </a:pPr>
            <a:endParaRPr lang="hu-HU" sz="1800" dirty="0" smtClean="0"/>
          </a:p>
          <a:p>
            <a:pPr>
              <a:buNone/>
            </a:pPr>
            <a:r>
              <a:rPr lang="hu-HU" sz="2000" b="1" dirty="0" smtClean="0"/>
              <a:t>New </a:t>
            </a:r>
            <a:r>
              <a:rPr lang="hu-HU" sz="2000" b="1" dirty="0" err="1" smtClean="0"/>
              <a:t>challenges</a:t>
            </a:r>
            <a:r>
              <a:rPr lang="hu-HU" sz="2000" b="1" dirty="0" smtClean="0"/>
              <a:t>:</a:t>
            </a:r>
          </a:p>
          <a:p>
            <a:pPr lvl="1"/>
            <a:r>
              <a:rPr lang="hu-HU" sz="2000" dirty="0" smtClean="0"/>
              <a:t>IPv6, Real </a:t>
            </a:r>
            <a:r>
              <a:rPr lang="hu-HU" sz="2000" dirty="0" err="1" smtClean="0"/>
              <a:t>time</a:t>
            </a:r>
            <a:r>
              <a:rPr lang="hu-HU" sz="2000" dirty="0" smtClean="0"/>
              <a:t> </a:t>
            </a:r>
            <a:r>
              <a:rPr lang="hu-HU" sz="2000" dirty="0" err="1" smtClean="0"/>
              <a:t>measurements</a:t>
            </a:r>
            <a:r>
              <a:rPr lang="hu-HU" sz="2000" dirty="0" smtClean="0"/>
              <a:t>, </a:t>
            </a:r>
            <a:r>
              <a:rPr lang="hu-HU" sz="2000" dirty="0" err="1" smtClean="0"/>
              <a:t>etc</a:t>
            </a:r>
            <a:endParaRPr lang="hu-HU" sz="2000" dirty="0" smtClean="0"/>
          </a:p>
          <a:p>
            <a:pPr lvl="1"/>
            <a:r>
              <a:rPr lang="hu-HU" sz="1800" dirty="0" smtClean="0"/>
              <a:t>The Internet </a:t>
            </a:r>
            <a:r>
              <a:rPr lang="hu-HU" sz="1800" dirty="0" err="1" smtClean="0"/>
              <a:t>topology</a:t>
            </a:r>
            <a:r>
              <a:rPr lang="hu-HU" sz="1800" dirty="0" smtClean="0"/>
              <a:t> and </a:t>
            </a:r>
            <a:r>
              <a:rPr lang="hu-HU" sz="1800" dirty="0" err="1" smtClean="0"/>
              <a:t>the</a:t>
            </a:r>
            <a:r>
              <a:rPr lang="hu-HU" sz="1800" dirty="0" smtClean="0"/>
              <a:t> </a:t>
            </a:r>
            <a:r>
              <a:rPr lang="hu-HU" sz="1800" dirty="0" err="1" smtClean="0"/>
              <a:t>delay</a:t>
            </a:r>
            <a:r>
              <a:rPr lang="hu-HU" sz="1800" dirty="0" smtClean="0"/>
              <a:t> </a:t>
            </a:r>
            <a:r>
              <a:rPr lang="hu-HU" sz="1800" dirty="0" err="1" smtClean="0"/>
              <a:t>characteristics</a:t>
            </a:r>
            <a:r>
              <a:rPr lang="hu-HU" sz="1800" dirty="0" smtClean="0"/>
              <a:t> </a:t>
            </a:r>
            <a:r>
              <a:rPr lang="hu-HU" sz="1800" dirty="0" err="1" smtClean="0"/>
              <a:t>could</a:t>
            </a:r>
            <a:r>
              <a:rPr lang="hu-HU" sz="1800" dirty="0" smtClean="0"/>
              <a:t> be </a:t>
            </a:r>
            <a:r>
              <a:rPr lang="hu-HU" sz="1800" dirty="0" err="1" smtClean="0"/>
              <a:t>changed</a:t>
            </a:r>
            <a:r>
              <a:rPr lang="hu-HU" sz="1800" dirty="0" smtClean="0"/>
              <a:t> </a:t>
            </a:r>
            <a:r>
              <a:rPr lang="hu-HU" sz="1800" dirty="0" err="1" smtClean="0"/>
              <a:t>in</a:t>
            </a:r>
            <a:r>
              <a:rPr lang="hu-HU" sz="1800" dirty="0" smtClean="0"/>
              <a:t> </a:t>
            </a:r>
            <a:r>
              <a:rPr lang="hu-HU" sz="1800" dirty="0" err="1" smtClean="0"/>
              <a:t>the</a:t>
            </a:r>
            <a:r>
              <a:rPr lang="hu-HU" sz="1800" dirty="0" smtClean="0"/>
              <a:t> </a:t>
            </a:r>
            <a:r>
              <a:rPr lang="hu-HU" sz="1800" dirty="0" err="1" smtClean="0"/>
              <a:t>future</a:t>
            </a:r>
            <a:endParaRPr lang="hu-HU" sz="18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243BB-595E-4FA1-9B8F-9FC39ADC559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hu-HU" smtClean="0"/>
              <a:t>April 14,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243BB-595E-4FA1-9B8F-9FC39ADC559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hu-HU" smtClean="0"/>
              <a:t>April 14, 2011</a:t>
            </a:r>
            <a:endParaRPr lang="en-US"/>
          </a:p>
        </p:txBody>
      </p:sp>
      <p:sp>
        <p:nvSpPr>
          <p:cNvPr id="6" name="Téglalap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27584" y="90872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0" dirty="0" err="1" smtClean="0">
                <a:solidFill>
                  <a:schemeClr val="bg1"/>
                </a:solidFill>
                <a:latin typeface="Century Gothic" pitchFamily="34" charset="0"/>
              </a:rPr>
              <a:t>Thank</a:t>
            </a:r>
            <a:r>
              <a:rPr lang="hu-HU" sz="40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hu-HU" sz="4000" b="0" dirty="0" err="1" smtClean="0">
                <a:solidFill>
                  <a:schemeClr val="bg1"/>
                </a:solidFill>
                <a:latin typeface="Century Gothic" pitchFamily="34" charset="0"/>
              </a:rPr>
              <a:t>you</a:t>
            </a:r>
            <a:r>
              <a:rPr lang="hu-HU" sz="40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hu-HU" sz="4000" b="0" dirty="0" err="1" smtClean="0">
                <a:solidFill>
                  <a:schemeClr val="bg1"/>
                </a:solidFill>
                <a:latin typeface="Century Gothic" pitchFamily="34" charset="0"/>
              </a:rPr>
              <a:t>for</a:t>
            </a:r>
            <a:r>
              <a:rPr lang="hu-HU" sz="40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hu-HU" sz="4000" b="0" dirty="0" err="1" smtClean="0">
                <a:solidFill>
                  <a:schemeClr val="bg1"/>
                </a:solidFill>
                <a:latin typeface="Century Gothic" pitchFamily="34" charset="0"/>
              </a:rPr>
              <a:t>your</a:t>
            </a:r>
            <a:r>
              <a:rPr lang="hu-HU" sz="40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hu-HU" sz="4000" b="0" dirty="0" err="1" smtClean="0">
                <a:solidFill>
                  <a:schemeClr val="bg1"/>
                </a:solidFill>
                <a:latin typeface="Century Gothic" pitchFamily="34" charset="0"/>
              </a:rPr>
              <a:t>attention</a:t>
            </a:r>
            <a:r>
              <a:rPr lang="hu-HU" sz="4000" b="0" dirty="0" smtClean="0">
                <a:solidFill>
                  <a:schemeClr val="bg1"/>
                </a:solidFill>
                <a:latin typeface="Century Gothic" pitchFamily="34" charset="0"/>
              </a:rPr>
              <a:t>!</a:t>
            </a:r>
            <a:endParaRPr lang="hu-HU" sz="40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195736" y="1556792"/>
            <a:ext cx="482453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dirty="0" err="1" smtClean="0">
                <a:solidFill>
                  <a:schemeClr val="bg1"/>
                </a:solidFill>
                <a:latin typeface="Century Gothic" pitchFamily="34" charset="0"/>
              </a:rPr>
              <a:t>For</a:t>
            </a:r>
            <a:r>
              <a:rPr lang="hu-HU" b="0" dirty="0" smtClean="0">
                <a:solidFill>
                  <a:schemeClr val="bg1"/>
                </a:solidFill>
                <a:latin typeface="Century Gothic" pitchFamily="34" charset="0"/>
              </a:rPr>
              <a:t> more </a:t>
            </a:r>
            <a:r>
              <a:rPr lang="hu-HU" b="0" dirty="0" err="1" smtClean="0">
                <a:solidFill>
                  <a:schemeClr val="bg1"/>
                </a:solidFill>
                <a:latin typeface="Century Gothic" pitchFamily="34" charset="0"/>
              </a:rPr>
              <a:t>info</a:t>
            </a:r>
            <a:r>
              <a:rPr lang="hu-HU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hu-HU" b="0" dirty="0" err="1" smtClean="0">
                <a:solidFill>
                  <a:schemeClr val="bg1"/>
                </a:solidFill>
                <a:latin typeface="Century Gothic" pitchFamily="34" charset="0"/>
              </a:rPr>
              <a:t>please</a:t>
            </a:r>
            <a:r>
              <a:rPr lang="hu-HU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hu-HU" b="0" dirty="0" err="1" smtClean="0">
                <a:solidFill>
                  <a:schemeClr val="bg1"/>
                </a:solidFill>
                <a:latin typeface="Century Gothic" pitchFamily="34" charset="0"/>
              </a:rPr>
              <a:t>visit</a:t>
            </a:r>
            <a:endParaRPr lang="hu-HU" b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hu-HU" sz="300" b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hu-HU" sz="2800" b="0" dirty="0" smtClean="0">
                <a:solidFill>
                  <a:schemeClr val="bg1"/>
                </a:solidFill>
                <a:latin typeface="Century Gothic" pitchFamily="34" charset="0"/>
              </a:rPr>
              <a:t>http://spotter.etomic.org</a:t>
            </a:r>
          </a:p>
          <a:p>
            <a:pPr algn="ctr"/>
            <a:r>
              <a:rPr lang="hu-HU" sz="1400" b="0" dirty="0" err="1" smtClean="0">
                <a:solidFill>
                  <a:schemeClr val="bg1"/>
                </a:solidFill>
                <a:latin typeface="Century Gothic" pitchFamily="34" charset="0"/>
              </a:rPr>
              <a:t>or</a:t>
            </a:r>
            <a:r>
              <a:rPr lang="hu-HU" sz="14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hu-HU" sz="1400" b="0" dirty="0" err="1" smtClean="0">
                <a:solidFill>
                  <a:schemeClr val="bg1"/>
                </a:solidFill>
                <a:latin typeface="Century Gothic" pitchFamily="34" charset="0"/>
              </a:rPr>
              <a:t>send</a:t>
            </a:r>
            <a:r>
              <a:rPr lang="hu-HU" sz="14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hu-HU" sz="1400" b="0" dirty="0" err="1" smtClean="0">
                <a:solidFill>
                  <a:schemeClr val="bg1"/>
                </a:solidFill>
                <a:latin typeface="Century Gothic" pitchFamily="34" charset="0"/>
              </a:rPr>
              <a:t>me</a:t>
            </a:r>
            <a:r>
              <a:rPr lang="hu-HU" sz="1400" b="0" dirty="0" smtClean="0">
                <a:solidFill>
                  <a:schemeClr val="bg1"/>
                </a:solidFill>
                <a:latin typeface="Century Gothic" pitchFamily="34" charset="0"/>
              </a:rPr>
              <a:t> an email</a:t>
            </a:r>
          </a:p>
          <a:p>
            <a:pPr algn="ctr"/>
            <a:r>
              <a:rPr lang="hu-HU" sz="2400" b="0" dirty="0" err="1" smtClean="0">
                <a:solidFill>
                  <a:schemeClr val="bg1"/>
                </a:solidFill>
                <a:latin typeface="Century Gothic" pitchFamily="34" charset="0"/>
              </a:rPr>
              <a:t>lakis</a:t>
            </a:r>
            <a:r>
              <a:rPr lang="hu-HU" sz="2400" b="0" dirty="0" smtClean="0">
                <a:solidFill>
                  <a:schemeClr val="bg1"/>
                </a:solidFill>
                <a:latin typeface="Century Gothic" pitchFamily="34" charset="0"/>
              </a:rPr>
              <a:t>@</a:t>
            </a:r>
            <a:r>
              <a:rPr lang="hu-HU" sz="2400" b="0" dirty="0" err="1" smtClean="0">
                <a:solidFill>
                  <a:schemeClr val="bg1"/>
                </a:solidFill>
                <a:latin typeface="Century Gothic" pitchFamily="34" charset="0"/>
              </a:rPr>
              <a:t>inf.elte.hu</a:t>
            </a:r>
            <a:r>
              <a:rPr lang="hu-HU" sz="2400" b="0" dirty="0" smtClean="0">
                <a:solidFill>
                  <a:schemeClr val="bg1"/>
                </a:solidFill>
                <a:latin typeface="Century Gothic" pitchFamily="34" charset="0"/>
              </a:rPr>
              <a:t> (Sándor Laki)</a:t>
            </a:r>
            <a:endParaRPr lang="hu-HU" sz="1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212976"/>
            <a:ext cx="2186693" cy="1599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869160"/>
            <a:ext cx="5796136" cy="1738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2" descr="C:\Users\haga\doc-archive\logok\spotter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2570162" cy="741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chemeClr val="bg1">
                <a:alpha val="70000"/>
              </a:schemeClr>
            </a:outerShdw>
          </a:effec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91207" y="741090"/>
            <a:ext cx="2451100" cy="1682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>
              <a:buClr>
                <a:schemeClr val="tx1"/>
              </a:buClr>
              <a:defRPr/>
            </a:pPr>
            <a:r>
              <a:rPr lang="hu-HU" sz="1000" b="1" kern="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hu-HU" sz="1000" b="1" kern="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u-HU" sz="1000" b="1" kern="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GEOLOCATION SERVICE</a:t>
            </a:r>
            <a:endParaRPr lang="en-US" sz="1000" b="1" kern="0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5" cstate="print"/>
          <a:srcRect l="16634" t="65340" r="33435" b="8352"/>
          <a:stretch>
            <a:fillRect/>
          </a:stretch>
        </p:blipFill>
        <p:spPr bwMode="auto">
          <a:xfrm>
            <a:off x="395536" y="3212976"/>
            <a:ext cx="2123728" cy="15837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Kép 17" descr="us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3212976"/>
            <a:ext cx="2690391" cy="1597692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431800" dist="38100" algn="tl" rotWithShape="0">
              <a:prstClr val="black">
                <a:alpha val="79000"/>
              </a:prstClr>
            </a:outerShdw>
          </a:effectLst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869160"/>
            <a:ext cx="2449587" cy="172819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58800" algn="tl" rotWithShape="0">
              <a:prstClr val="black">
                <a:alpha val="78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243BB-595E-4FA1-9B8F-9FC39ADC559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hu-HU" smtClean="0"/>
              <a:t>April 14, 2011</a:t>
            </a:r>
            <a:endParaRPr lang="en-US"/>
          </a:p>
        </p:txBody>
      </p:sp>
      <p:sp>
        <p:nvSpPr>
          <p:cNvPr id="6" name="Téglalap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2" descr="C:\Users\haga\geoloc\wikileaks\wikileaksByhostipinf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497542" cy="5688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Ellipszis 8"/>
          <p:cNvSpPr/>
          <p:nvPr/>
        </p:nvSpPr>
        <p:spPr>
          <a:xfrm>
            <a:off x="899592" y="2780928"/>
            <a:ext cx="3096344" cy="151348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243BB-595E-4FA1-9B8F-9FC39ADC559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hu-HU" smtClean="0"/>
              <a:t>April 14, 2011</a:t>
            </a:r>
            <a:endParaRPr lang="en-US"/>
          </a:p>
        </p:txBody>
      </p:sp>
      <p:sp>
        <p:nvSpPr>
          <p:cNvPr id="6" name="Téglalap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3" descr="C:\Users\haga\geoloc\wikileaks\wikileaksByIPlig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264696" cy="7399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Ellipszis 8"/>
          <p:cNvSpPr/>
          <p:nvPr/>
        </p:nvSpPr>
        <p:spPr>
          <a:xfrm>
            <a:off x="3203848" y="3140968"/>
            <a:ext cx="3096344" cy="25202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243BB-595E-4FA1-9B8F-9FC39ADC559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hu-HU" smtClean="0"/>
              <a:t>April 14, 2011</a:t>
            </a:r>
            <a:endParaRPr lang="en-US"/>
          </a:p>
        </p:txBody>
      </p:sp>
      <p:sp>
        <p:nvSpPr>
          <p:cNvPr id="6" name="Téglalap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2" descr="C:\Users\haga\geoloc\wikileaks\wikileaksByMaxmi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017" cy="4581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Ellipszis 8"/>
          <p:cNvSpPr/>
          <p:nvPr/>
        </p:nvSpPr>
        <p:spPr>
          <a:xfrm>
            <a:off x="1403648" y="1412776"/>
            <a:ext cx="3096344" cy="151348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1"/>
            <a:ext cx="2232248" cy="55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algn="tl" rotWithShape="0">
              <a:prstClr val="black">
                <a:alpha val="67000"/>
              </a:prstClr>
            </a:outerShdw>
          </a:effec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51520" y="548680"/>
            <a:ext cx="2232248" cy="21602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anchor="b"/>
          <a:lstStyle/>
          <a:p>
            <a:pPr>
              <a:buClr>
                <a:schemeClr val="tx1"/>
              </a:buClr>
              <a:defRPr/>
            </a:pPr>
            <a:r>
              <a:rPr lang="hu-HU" sz="500" b="1" kern="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hu-HU" sz="500" b="1" kern="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u-HU" sz="800" b="1" kern="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GEOLOCATION SERVICE</a:t>
            </a:r>
            <a:endParaRPr lang="en-US" sz="500" b="1" kern="0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Alcím 2"/>
          <p:cNvSpPr txBox="1">
            <a:spLocks/>
          </p:cNvSpPr>
          <p:nvPr/>
        </p:nvSpPr>
        <p:spPr bwMode="gray">
          <a:xfrm>
            <a:off x="4644008" y="4365104"/>
            <a:ext cx="421155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03200" algn="tl" rotWithShape="0">
              <a:prstClr val="black">
                <a:alpha val="9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</a:rPr>
              <a:t>Sándor Laki*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hu-HU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Eötvös Loránd University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</a:rPr>
              <a:t>Budapest,</a:t>
            </a:r>
            <a:r>
              <a:rPr kumimoji="0" lang="hu-HU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</a:rPr>
              <a:t> Hungary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hu-HU" sz="2000" b="0" i="1" u="sng" kern="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lakis@inf.elte.hu</a:t>
            </a:r>
            <a:endParaRPr kumimoji="0" lang="hu-HU" sz="2000" b="0" i="1" u="sng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</a:endParaRPr>
          </a:p>
        </p:txBody>
      </p:sp>
      <p:sp>
        <p:nvSpPr>
          <p:cNvPr id="13" name="Cím 1"/>
          <p:cNvSpPr>
            <a:spLocks noGrp="1"/>
          </p:cNvSpPr>
          <p:nvPr>
            <p:ph type="ctrTitle"/>
          </p:nvPr>
        </p:nvSpPr>
        <p:spPr>
          <a:xfrm>
            <a:off x="179512" y="2996952"/>
            <a:ext cx="6429420" cy="657236"/>
          </a:xfrm>
          <a:ln>
            <a:noFill/>
          </a:ln>
          <a:effectLst/>
          <a:scene3d>
            <a:camera prst="orthographicFront"/>
            <a:lightRig rig="threePt" dir="t"/>
          </a:scene3d>
          <a:sp3d/>
        </p:spPr>
        <p:txBody>
          <a:bodyPr/>
          <a:lstStyle/>
          <a:p>
            <a:pPr algn="l"/>
            <a:r>
              <a:rPr lang="hu-HU" sz="48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Spotter</a:t>
            </a:r>
            <a:r>
              <a:rPr lang="hu-HU" sz="4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:</a:t>
            </a:r>
            <a:endParaRPr lang="hu-HU" sz="4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4" name="Cím 1"/>
          <p:cNvSpPr txBox="1">
            <a:spLocks/>
          </p:cNvSpPr>
          <p:nvPr/>
        </p:nvSpPr>
        <p:spPr bwMode="gray">
          <a:xfrm>
            <a:off x="179512" y="3573016"/>
            <a:ext cx="8208912" cy="58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600" b="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A Model Based Active</a:t>
            </a:r>
            <a:r>
              <a:rPr lang="hu-HU" sz="2600" b="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US" sz="2600" b="0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Geolocation</a:t>
            </a:r>
            <a:r>
              <a:rPr lang="en-US" sz="2600" b="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 Service</a:t>
            </a:r>
            <a:endParaRPr kumimoji="0" lang="hu-HU" sz="26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5" name="Alcím 2"/>
          <p:cNvSpPr>
            <a:spLocks noGrp="1"/>
          </p:cNvSpPr>
          <p:nvPr>
            <p:ph type="subTitle" idx="1"/>
          </p:nvPr>
        </p:nvSpPr>
        <p:spPr>
          <a:xfrm>
            <a:off x="179512" y="2564904"/>
            <a:ext cx="7596336" cy="360040"/>
          </a:xfrm>
        </p:spPr>
        <p:txBody>
          <a:bodyPr/>
          <a:lstStyle/>
          <a:p>
            <a:pPr algn="l"/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S. Laki*</a:t>
            </a:r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P. </a:t>
            </a:r>
            <a:r>
              <a:rPr lang="hu-H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Mátray</a:t>
            </a:r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P. Hága, T. Sebők, I. Csabai, G. </a:t>
            </a:r>
            <a:r>
              <a:rPr lang="hu-H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Vattay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6" name="Alcím 2"/>
          <p:cNvSpPr txBox="1">
            <a:spLocks/>
          </p:cNvSpPr>
          <p:nvPr/>
        </p:nvSpPr>
        <p:spPr bwMode="gray">
          <a:xfrm>
            <a:off x="2627784" y="6237312"/>
            <a:ext cx="634313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65100" algn="tl" rotWithShape="0">
              <a:prstClr val="black">
                <a:alpha val="89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20000"/>
              </a:spcBef>
              <a:buClr>
                <a:schemeClr val="tx2"/>
              </a:buClr>
            </a:pPr>
            <a:r>
              <a:rPr lang="en-US" sz="1200" dirty="0" smtClean="0">
                <a:solidFill>
                  <a:schemeClr val="bg1"/>
                </a:solidFill>
                <a:latin typeface="Century Gothic" pitchFamily="34" charset="0"/>
              </a:rPr>
              <a:t>The Project </a:t>
            </a:r>
            <a:r>
              <a:rPr lang="hu-HU" sz="1200" dirty="0" err="1" smtClean="0">
                <a:solidFill>
                  <a:schemeClr val="bg1"/>
                </a:solidFill>
                <a:latin typeface="Century Gothic" pitchFamily="34" charset="0"/>
              </a:rPr>
              <a:t>was</a:t>
            </a:r>
            <a:r>
              <a:rPr lang="en-US" sz="1200" dirty="0" smtClean="0">
                <a:solidFill>
                  <a:schemeClr val="bg1"/>
                </a:solidFill>
                <a:latin typeface="Century Gothic" pitchFamily="34" charset="0"/>
              </a:rPr>
              <a:t> supported by the European Union and co-financed by the European Social Fund (grant agreement no. TAMOP 4.2.1./B-09/1/KMR-2010-0003).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Motivation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243BB-595E-4FA1-9B8F-9FC39ADC559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hu-HU" smtClean="0"/>
              <a:t>April 14, 2011</a:t>
            </a:r>
            <a:endParaRPr lang="en-US"/>
          </a:p>
        </p:txBody>
      </p:sp>
      <p:sp>
        <p:nvSpPr>
          <p:cNvPr id="6" name="Tartalom helye 2"/>
          <p:cNvSpPr txBox="1">
            <a:spLocks/>
          </p:cNvSpPr>
          <p:nvPr/>
        </p:nvSpPr>
        <p:spPr bwMode="gray">
          <a:xfrm>
            <a:off x="467544" y="1700808"/>
            <a:ext cx="82809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Location information can be useful for both private and corporate users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Targeted advertising on the web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Restricted content delivery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Location-based security check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Scientific applications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Measurement visualization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Network diagnostics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 b="0" kern="0" dirty="0" err="1" smtClean="0">
                <a:latin typeface="Century Gothic" pitchFamily="34" charset="0"/>
              </a:rPr>
              <a:t>Analysing</a:t>
            </a:r>
            <a:r>
              <a:rPr lang="en-US" sz="2000" b="0" kern="0" dirty="0" smtClean="0">
                <a:latin typeface="Century Gothic" pitchFamily="34" charset="0"/>
              </a:rPr>
              <a:t> spatial properties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	of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 the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Intenet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509120"/>
            <a:ext cx="4063044" cy="16670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90500" algn="tl" rotWithShape="0">
              <a:prstClr val="black">
                <a:alpha val="81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hu-HU" sz="2800" dirty="0" smtClean="0">
                <a:latin typeface="Century Gothic" pitchFamily="34" charset="0"/>
              </a:rPr>
              <a:t>IP </a:t>
            </a:r>
            <a:r>
              <a:rPr lang="hu-HU" sz="2800" dirty="0" err="1" smtClean="0">
                <a:latin typeface="Century Gothic" pitchFamily="34" charset="0"/>
              </a:rPr>
              <a:t>Geolocation</a:t>
            </a:r>
            <a:r>
              <a:rPr lang="hu-HU" sz="2800" dirty="0" smtClean="0">
                <a:latin typeface="Century Gothic" pitchFamily="34" charset="0"/>
              </a:rPr>
              <a:t> </a:t>
            </a:r>
            <a:r>
              <a:rPr lang="hu-HU" sz="2800" dirty="0" err="1" smtClean="0">
                <a:latin typeface="Century Gothic" pitchFamily="34" charset="0"/>
              </a:rPr>
              <a:t>in</a:t>
            </a:r>
            <a:r>
              <a:rPr lang="hu-HU" sz="2800" dirty="0" smtClean="0">
                <a:latin typeface="Century Gothic" pitchFamily="34" charset="0"/>
              </a:rPr>
              <a:t> </a:t>
            </a:r>
            <a:r>
              <a:rPr lang="hu-HU" sz="2800" dirty="0" err="1" smtClean="0">
                <a:latin typeface="Century Gothic" pitchFamily="34" charset="0"/>
              </a:rPr>
              <a:t>general</a:t>
            </a:r>
            <a:endParaRPr lang="hu-HU" dirty="0">
              <a:latin typeface="Century Gothic" pitchFamily="34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dirty="0" err="1" smtClean="0">
                <a:latin typeface="Century Gothic" pitchFamily="34" charset="0"/>
              </a:rPr>
              <a:t>Passive</a:t>
            </a:r>
            <a:r>
              <a:rPr lang="hu-HU" dirty="0" smtClean="0">
                <a:latin typeface="Century Gothic" pitchFamily="34" charset="0"/>
              </a:rPr>
              <a:t> </a:t>
            </a:r>
            <a:r>
              <a:rPr lang="hu-HU" dirty="0" err="1" smtClean="0">
                <a:latin typeface="Century Gothic" pitchFamily="34" charset="0"/>
              </a:rPr>
              <a:t>Geolocation</a:t>
            </a:r>
            <a:endParaRPr lang="hu-HU" dirty="0">
              <a:latin typeface="Century Gothic" pitchFamily="34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err="1" smtClean="0"/>
              <a:t>Geolinguistic</a:t>
            </a:r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r>
              <a:rPr lang="hu-HU" dirty="0" err="1" smtClean="0"/>
              <a:t>Registry</a:t>
            </a:r>
            <a:r>
              <a:rPr lang="hu-HU" dirty="0" smtClean="0"/>
              <a:t> </a:t>
            </a:r>
            <a:r>
              <a:rPr lang="hu-HU" dirty="0" err="1" smtClean="0"/>
              <a:t>based</a:t>
            </a:r>
            <a:endParaRPr lang="hu-HU" dirty="0" smtClean="0"/>
          </a:p>
          <a:p>
            <a:pPr lvl="1"/>
            <a:r>
              <a:rPr lang="hu-HU" dirty="0" err="1" smtClean="0"/>
              <a:t>Whois</a:t>
            </a:r>
            <a:r>
              <a:rPr lang="hu-HU" dirty="0" smtClean="0"/>
              <a:t>, </a:t>
            </a:r>
            <a:r>
              <a:rPr lang="hu-HU" dirty="0" err="1" smtClean="0"/>
              <a:t>dns</a:t>
            </a:r>
            <a:endParaRPr lang="hu-HU" dirty="0" smtClean="0"/>
          </a:p>
          <a:p>
            <a:pPr lvl="1"/>
            <a:r>
              <a:rPr lang="hu-HU" dirty="0" err="1" smtClean="0"/>
              <a:t>Organizational</a:t>
            </a:r>
            <a:r>
              <a:rPr lang="hu-HU" dirty="0" smtClean="0"/>
              <a:t> </a:t>
            </a:r>
            <a:r>
              <a:rPr lang="hu-HU" dirty="0" err="1" smtClean="0"/>
              <a:t>infromation</a:t>
            </a:r>
            <a:endParaRPr lang="hu-HU" dirty="0" smtClean="0"/>
          </a:p>
          <a:p>
            <a:pPr lvl="1"/>
            <a:endParaRPr lang="hu-HU" dirty="0" smtClean="0"/>
          </a:p>
          <a:p>
            <a:r>
              <a:rPr lang="hu-HU" dirty="0" smtClean="0"/>
              <a:t>C</a:t>
            </a:r>
            <a:r>
              <a:rPr lang="en-US" dirty="0" err="1" smtClean="0"/>
              <a:t>ommercial</a:t>
            </a:r>
            <a:r>
              <a:rPr lang="en-US" dirty="0" smtClean="0"/>
              <a:t> databases</a:t>
            </a:r>
            <a:endParaRPr lang="hu-HU" dirty="0" smtClean="0"/>
          </a:p>
          <a:p>
            <a:pPr lvl="1"/>
            <a:r>
              <a:rPr lang="hu-HU" dirty="0" err="1" smtClean="0"/>
              <a:t>Maxmind</a:t>
            </a:r>
            <a:r>
              <a:rPr lang="hu-HU" dirty="0" smtClean="0"/>
              <a:t>, </a:t>
            </a:r>
            <a:r>
              <a:rPr lang="hu-HU" dirty="0" err="1" smtClean="0"/>
              <a:t>IPLigence</a:t>
            </a:r>
            <a:r>
              <a:rPr lang="hu-HU" dirty="0" smtClean="0"/>
              <a:t>, IP2Location, etc.</a:t>
            </a:r>
          </a:p>
          <a:p>
            <a:pPr>
              <a:buNone/>
            </a:pPr>
            <a:endParaRPr lang="hu-HU" dirty="0" smtClean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u-HU" dirty="0" err="1" smtClean="0">
                <a:latin typeface="Century Gothic" pitchFamily="34" charset="0"/>
              </a:rPr>
              <a:t>Active</a:t>
            </a:r>
            <a:r>
              <a:rPr lang="hu-HU" dirty="0" smtClean="0">
                <a:latin typeface="Century Gothic" pitchFamily="34" charset="0"/>
              </a:rPr>
              <a:t> </a:t>
            </a:r>
            <a:r>
              <a:rPr lang="hu-HU" dirty="0" err="1" smtClean="0">
                <a:latin typeface="Century Gothic" pitchFamily="34" charset="0"/>
              </a:rPr>
              <a:t>Geolocation</a:t>
            </a:r>
            <a:endParaRPr lang="hu-HU" dirty="0">
              <a:latin typeface="Century Gothic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F7D924-092D-4C9D-97D1-9CD858BAB0D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hu-HU" smtClean="0"/>
              <a:t>April 14, 2011</a:t>
            </a:r>
            <a:endParaRPr lang="en-US"/>
          </a:p>
        </p:txBody>
      </p:sp>
      <p:sp>
        <p:nvSpPr>
          <p:cNvPr id="10" name="Tartalom helye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1259632" y="27809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rt1.lon.uk.geant2.net</a:t>
            </a:r>
            <a:endParaRPr lang="hu-HU" dirty="0"/>
          </a:p>
        </p:txBody>
      </p:sp>
      <p:sp>
        <p:nvSpPr>
          <p:cNvPr id="12" name="Ellipszis 11"/>
          <p:cNvSpPr/>
          <p:nvPr/>
        </p:nvSpPr>
        <p:spPr bwMode="auto">
          <a:xfrm>
            <a:off x="1619672" y="2636912"/>
            <a:ext cx="864096" cy="7200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2987824" y="321297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London, UK</a:t>
            </a: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16" name="Egyenes összekötő nyíllal 15"/>
          <p:cNvCxnSpPr>
            <a:stCxn id="12" idx="5"/>
            <a:endCxn id="13" idx="1"/>
          </p:cNvCxnSpPr>
          <p:nvPr/>
        </p:nvCxnSpPr>
        <p:spPr bwMode="auto">
          <a:xfrm rot="16200000" flipH="1">
            <a:off x="2599473" y="3009290"/>
            <a:ext cx="146103" cy="630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/>
          <a:p>
            <a:r>
              <a:rPr lang="hu-HU" dirty="0" err="1" smtClean="0"/>
              <a:t>Geolinguistic</a:t>
            </a:r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r>
              <a:rPr lang="hu-HU" dirty="0" err="1" smtClean="0"/>
              <a:t>Registry</a:t>
            </a:r>
            <a:r>
              <a:rPr lang="hu-HU" dirty="0" smtClean="0"/>
              <a:t> </a:t>
            </a:r>
            <a:r>
              <a:rPr lang="hu-HU" dirty="0" err="1" smtClean="0"/>
              <a:t>based</a:t>
            </a:r>
            <a:endParaRPr lang="hu-HU" dirty="0" smtClean="0"/>
          </a:p>
          <a:p>
            <a:pPr lvl="1"/>
            <a:r>
              <a:rPr lang="hu-HU" dirty="0" err="1" smtClean="0"/>
              <a:t>Whois</a:t>
            </a:r>
            <a:r>
              <a:rPr lang="hu-HU" dirty="0" smtClean="0"/>
              <a:t>, </a:t>
            </a:r>
            <a:r>
              <a:rPr lang="hu-HU" dirty="0" err="1" smtClean="0"/>
              <a:t>dns</a:t>
            </a:r>
            <a:endParaRPr lang="hu-HU" dirty="0" smtClean="0"/>
          </a:p>
          <a:p>
            <a:pPr lvl="1"/>
            <a:r>
              <a:rPr lang="hu-HU" dirty="0" err="1" smtClean="0"/>
              <a:t>Organizational</a:t>
            </a:r>
            <a:r>
              <a:rPr lang="hu-HU" dirty="0" smtClean="0"/>
              <a:t> </a:t>
            </a:r>
            <a:r>
              <a:rPr lang="hu-HU" dirty="0" err="1" smtClean="0"/>
              <a:t>infromation</a:t>
            </a:r>
            <a:endParaRPr lang="hu-HU" dirty="0" smtClean="0"/>
          </a:p>
          <a:p>
            <a:pPr lvl="1"/>
            <a:endParaRPr lang="hu-HU" dirty="0" smtClean="0"/>
          </a:p>
          <a:p>
            <a:r>
              <a:rPr lang="hu-HU" dirty="0" smtClean="0"/>
              <a:t>C</a:t>
            </a:r>
            <a:r>
              <a:rPr lang="en-US" dirty="0" err="1" smtClean="0"/>
              <a:t>ommercial</a:t>
            </a:r>
            <a:r>
              <a:rPr lang="en-US" dirty="0" smtClean="0"/>
              <a:t> databases</a:t>
            </a:r>
            <a:endParaRPr lang="hu-HU" dirty="0" smtClean="0"/>
          </a:p>
          <a:p>
            <a:pPr lvl="1"/>
            <a:r>
              <a:rPr lang="hu-HU" dirty="0" err="1" smtClean="0"/>
              <a:t>Maxmind</a:t>
            </a:r>
            <a:r>
              <a:rPr lang="hu-HU" dirty="0" smtClean="0"/>
              <a:t>, </a:t>
            </a:r>
            <a:r>
              <a:rPr lang="hu-HU" dirty="0" err="1" smtClean="0"/>
              <a:t>IPLigence</a:t>
            </a:r>
            <a:r>
              <a:rPr lang="hu-HU" dirty="0" smtClean="0"/>
              <a:t>, IP2Location, etc.</a:t>
            </a:r>
          </a:p>
          <a:p>
            <a:pPr>
              <a:buNone/>
            </a:pPr>
            <a:endParaRPr lang="hu-HU" dirty="0" smtClean="0"/>
          </a:p>
        </p:txBody>
      </p:sp>
      <p:sp>
        <p:nvSpPr>
          <p:cNvPr id="14" name="Szövegdoboz 13"/>
          <p:cNvSpPr txBox="1"/>
          <p:nvPr/>
        </p:nvSpPr>
        <p:spPr>
          <a:xfrm>
            <a:off x="1259632" y="27809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rt1.lon.uk.geant2.net</a:t>
            </a:r>
            <a:endParaRPr lang="hu-HU" dirty="0"/>
          </a:p>
        </p:txBody>
      </p:sp>
      <p:sp>
        <p:nvSpPr>
          <p:cNvPr id="15" name="Ellipszis 14"/>
          <p:cNvSpPr/>
          <p:nvPr/>
        </p:nvSpPr>
        <p:spPr bwMode="auto">
          <a:xfrm>
            <a:off x="1619672" y="2636912"/>
            <a:ext cx="864096" cy="7200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hu-HU" dirty="0" smtClean="0">
                <a:latin typeface="Century Gothic" pitchFamily="34" charset="0"/>
              </a:rPr>
              <a:t>IP </a:t>
            </a:r>
            <a:r>
              <a:rPr lang="hu-HU" dirty="0" err="1" smtClean="0">
                <a:latin typeface="Century Gothic" pitchFamily="34" charset="0"/>
              </a:rPr>
              <a:t>Geolocation</a:t>
            </a:r>
            <a:r>
              <a:rPr lang="hu-HU" dirty="0" smtClean="0">
                <a:latin typeface="Century Gothic" pitchFamily="34" charset="0"/>
              </a:rPr>
              <a:t> </a:t>
            </a:r>
            <a:r>
              <a:rPr lang="hu-HU" dirty="0" err="1" smtClean="0">
                <a:latin typeface="Century Gothic" pitchFamily="34" charset="0"/>
              </a:rPr>
              <a:t>in</a:t>
            </a:r>
            <a:r>
              <a:rPr lang="hu-HU" dirty="0" smtClean="0">
                <a:latin typeface="Century Gothic" pitchFamily="34" charset="0"/>
              </a:rPr>
              <a:t> </a:t>
            </a:r>
            <a:r>
              <a:rPr lang="hu-HU" dirty="0" err="1" smtClean="0">
                <a:latin typeface="Century Gothic" pitchFamily="34" charset="0"/>
              </a:rPr>
              <a:t>general</a:t>
            </a:r>
            <a:endParaRPr lang="hu-HU" dirty="0">
              <a:latin typeface="Century Gothic" pitchFamily="34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dirty="0" err="1" smtClean="0">
                <a:latin typeface="Century Gothic" pitchFamily="34" charset="0"/>
              </a:rPr>
              <a:t>Passive</a:t>
            </a:r>
            <a:r>
              <a:rPr lang="hu-HU" dirty="0" smtClean="0">
                <a:latin typeface="Century Gothic" pitchFamily="34" charset="0"/>
              </a:rPr>
              <a:t> </a:t>
            </a:r>
            <a:r>
              <a:rPr lang="hu-HU" dirty="0" err="1" smtClean="0">
                <a:latin typeface="Century Gothic" pitchFamily="34" charset="0"/>
              </a:rPr>
              <a:t>Geolocation</a:t>
            </a:r>
            <a:endParaRPr lang="hu-HU" dirty="0">
              <a:latin typeface="Century Gothic" pitchFamily="34" charset="0"/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u-HU" dirty="0" err="1" smtClean="0">
                <a:latin typeface="Century Gothic" pitchFamily="34" charset="0"/>
              </a:rPr>
              <a:t>Active</a:t>
            </a:r>
            <a:r>
              <a:rPr lang="hu-HU" dirty="0" smtClean="0">
                <a:latin typeface="Century Gothic" pitchFamily="34" charset="0"/>
              </a:rPr>
              <a:t> </a:t>
            </a:r>
            <a:r>
              <a:rPr lang="hu-HU" dirty="0" err="1" smtClean="0">
                <a:latin typeface="Century Gothic" pitchFamily="34" charset="0"/>
              </a:rPr>
              <a:t>Geolocation</a:t>
            </a:r>
            <a:endParaRPr lang="hu-HU" dirty="0">
              <a:latin typeface="Century Gothic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F7D924-092D-4C9D-97D1-9CD858BAB0D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hu-HU" smtClean="0"/>
              <a:t>April 14, 2011</a:t>
            </a:r>
            <a:endParaRPr lang="en-US"/>
          </a:p>
        </p:txBody>
      </p:sp>
      <p:sp>
        <p:nvSpPr>
          <p:cNvPr id="10" name="Szövegdoboz 9"/>
          <p:cNvSpPr txBox="1"/>
          <p:nvPr/>
        </p:nvSpPr>
        <p:spPr>
          <a:xfrm rot="18207535">
            <a:off x="-634799" y="3661903"/>
            <a:ext cx="5892006" cy="769441"/>
          </a:xfrm>
          <a:prstGeom prst="rect">
            <a:avLst/>
          </a:prstGeom>
          <a:solidFill>
            <a:schemeClr val="bg1">
              <a:alpha val="95000"/>
            </a:schemeClr>
          </a:solidFill>
          <a:effectLst>
            <a:outerShdw blurRad="254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200" b="0" dirty="0" err="1" smtClean="0">
                <a:solidFill>
                  <a:srgbClr val="FF0000"/>
                </a:solidFill>
                <a:latin typeface="Century Gothic" pitchFamily="34" charset="0"/>
              </a:rPr>
              <a:t>Large</a:t>
            </a:r>
            <a:r>
              <a:rPr lang="hu-HU" sz="2200" b="0" dirty="0" smtClean="0">
                <a:solidFill>
                  <a:srgbClr val="FF0000"/>
                </a:solidFill>
                <a:latin typeface="Century Gothic" pitchFamily="34" charset="0"/>
              </a:rPr>
              <a:t> and </a:t>
            </a:r>
            <a:r>
              <a:rPr lang="hu-HU" sz="2200" b="0" dirty="0" err="1" smtClean="0">
                <a:solidFill>
                  <a:srgbClr val="FF0000"/>
                </a:solidFill>
                <a:latin typeface="Century Gothic" pitchFamily="34" charset="0"/>
              </a:rPr>
              <a:t>geographically</a:t>
            </a:r>
            <a:r>
              <a:rPr lang="hu-HU" sz="2200" b="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hu-HU" sz="2200" b="0" dirty="0" err="1" smtClean="0">
                <a:solidFill>
                  <a:srgbClr val="FF0000"/>
                </a:solidFill>
                <a:latin typeface="Century Gothic" pitchFamily="34" charset="0"/>
              </a:rPr>
              <a:t>dispersed</a:t>
            </a:r>
            <a:r>
              <a:rPr lang="hu-HU" sz="2200" b="0" dirty="0" smtClean="0">
                <a:solidFill>
                  <a:srgbClr val="FF0000"/>
                </a:solidFill>
                <a:latin typeface="Century Gothic" pitchFamily="34" charset="0"/>
              </a:rPr>
              <a:t> IP </a:t>
            </a:r>
            <a:r>
              <a:rPr lang="hu-HU" sz="2200" b="0" dirty="0" err="1" smtClean="0">
                <a:solidFill>
                  <a:srgbClr val="FF0000"/>
                </a:solidFill>
                <a:latin typeface="Century Gothic" pitchFamily="34" charset="0"/>
              </a:rPr>
              <a:t>blocks</a:t>
            </a:r>
            <a:r>
              <a:rPr lang="hu-HU" sz="2200" b="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hu-HU" sz="2200" b="0" dirty="0" err="1" smtClean="0">
                <a:solidFill>
                  <a:srgbClr val="FF0000"/>
                </a:solidFill>
                <a:latin typeface="Century Gothic" pitchFamily="34" charset="0"/>
              </a:rPr>
              <a:t>can</a:t>
            </a:r>
            <a:r>
              <a:rPr lang="hu-HU" sz="2200" b="0" dirty="0" smtClean="0">
                <a:solidFill>
                  <a:srgbClr val="FF0000"/>
                </a:solidFill>
                <a:latin typeface="Century Gothic" pitchFamily="34" charset="0"/>
              </a:rPr>
              <a:t> be </a:t>
            </a:r>
            <a:r>
              <a:rPr lang="hu-HU" sz="2200" b="0" dirty="0" err="1" smtClean="0">
                <a:solidFill>
                  <a:srgbClr val="FF0000"/>
                </a:solidFill>
                <a:latin typeface="Century Gothic" pitchFamily="34" charset="0"/>
              </a:rPr>
              <a:t>allocated</a:t>
            </a:r>
            <a:r>
              <a:rPr lang="hu-HU" sz="2200" b="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hu-HU" sz="2200" dirty="0" err="1" smtClean="0">
                <a:solidFill>
                  <a:srgbClr val="FF0000"/>
                </a:solidFill>
                <a:latin typeface="Century Gothic" pitchFamily="34" charset="0"/>
              </a:rPr>
              <a:t>to</a:t>
            </a:r>
            <a:r>
              <a:rPr lang="hu-HU" sz="2200" dirty="0" smtClean="0">
                <a:solidFill>
                  <a:srgbClr val="FF0000"/>
                </a:solidFill>
                <a:latin typeface="Century Gothic" pitchFamily="34" charset="0"/>
              </a:rPr>
              <a:t> a </a:t>
            </a:r>
            <a:r>
              <a:rPr lang="hu-HU" sz="2200" dirty="0" err="1" smtClean="0">
                <a:solidFill>
                  <a:srgbClr val="FF0000"/>
                </a:solidFill>
                <a:latin typeface="Century Gothic" pitchFamily="34" charset="0"/>
              </a:rPr>
              <a:t>single</a:t>
            </a:r>
            <a:r>
              <a:rPr lang="hu-HU" sz="220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hu-HU" sz="2200" dirty="0" err="1" smtClean="0">
                <a:solidFill>
                  <a:srgbClr val="FF0000"/>
                </a:solidFill>
                <a:latin typeface="Century Gothic" pitchFamily="34" charset="0"/>
              </a:rPr>
              <a:t>entity</a:t>
            </a:r>
            <a:endParaRPr lang="hu-HU" sz="22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1" name="Tartalom helye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omic_template1">
  <a:themeElements>
    <a:clrScheme name="Office-téma 3">
      <a:dk1>
        <a:srgbClr val="000000"/>
      </a:dk1>
      <a:lt1>
        <a:srgbClr val="FFFFFF"/>
      </a:lt1>
      <a:dk2>
        <a:srgbClr val="003399"/>
      </a:dk2>
      <a:lt2>
        <a:srgbClr val="B2B2B2"/>
      </a:lt2>
      <a:accent1>
        <a:srgbClr val="8BBDE3"/>
      </a:accent1>
      <a:accent2>
        <a:srgbClr val="75B37E"/>
      </a:accent2>
      <a:accent3>
        <a:srgbClr val="FFFFFF"/>
      </a:accent3>
      <a:accent4>
        <a:srgbClr val="000000"/>
      </a:accent4>
      <a:accent5>
        <a:srgbClr val="C4DBEF"/>
      </a:accent5>
      <a:accent6>
        <a:srgbClr val="69A272"/>
      </a:accent6>
      <a:hlink>
        <a:srgbClr val="D5B631"/>
      </a:hlink>
      <a:folHlink>
        <a:srgbClr val="4E96E6"/>
      </a:folHlink>
    </a:clrScheme>
    <a:fontScheme name="Office-té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8940DA"/>
        </a:hlink>
        <a:folHlink>
          <a:srgbClr val="2854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8BBDE3"/>
        </a:accent1>
        <a:accent2>
          <a:srgbClr val="75B37E"/>
        </a:accent2>
        <a:accent3>
          <a:srgbClr val="FFFFFF"/>
        </a:accent3>
        <a:accent4>
          <a:srgbClr val="000000"/>
        </a:accent4>
        <a:accent5>
          <a:srgbClr val="C4DBEF"/>
        </a:accent5>
        <a:accent6>
          <a:srgbClr val="69A272"/>
        </a:accent6>
        <a:hlink>
          <a:srgbClr val="D5B631"/>
        </a:hlink>
        <a:folHlink>
          <a:srgbClr val="4E9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Etomic_template1</Template>
  <TotalTime>15014</TotalTime>
  <Words>677</Words>
  <Application>Microsoft Office PowerPoint</Application>
  <PresentationFormat>Diavetítés a képernyőre (4:3 oldalarány)</PresentationFormat>
  <Paragraphs>207</Paragraphs>
  <Slides>25</Slides>
  <Notes>1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7" baseType="lpstr">
      <vt:lpstr>Etomic_template1</vt:lpstr>
      <vt:lpstr>Image</vt:lpstr>
      <vt:lpstr>1. dia</vt:lpstr>
      <vt:lpstr>2. dia</vt:lpstr>
      <vt:lpstr>3. dia</vt:lpstr>
      <vt:lpstr>4. dia</vt:lpstr>
      <vt:lpstr>5. dia</vt:lpstr>
      <vt:lpstr>Spotter:</vt:lpstr>
      <vt:lpstr>Motivation</vt:lpstr>
      <vt:lpstr>IP Geolocation in general</vt:lpstr>
      <vt:lpstr>IP Geolocation in general</vt:lpstr>
      <vt:lpstr>IP Geolocation in general</vt:lpstr>
      <vt:lpstr>Active geolocation</vt:lpstr>
      <vt:lpstr>Active geolocation</vt:lpstr>
      <vt:lpstr>Active geolocation</vt:lpstr>
      <vt:lpstr>Active geolocation</vt:lpstr>
      <vt:lpstr>15. dia</vt:lpstr>
      <vt:lpstr>Our delay–distance model</vt:lpstr>
      <vt:lpstr>Our delay-distance model</vt:lpstr>
      <vt:lpstr>Evaluation</vt:lpstr>
      <vt:lpstr>Evaluation – „Triangulation”</vt:lpstr>
      <vt:lpstr>Performance analysis</vt:lpstr>
      <vt:lpstr>The Online service</vt:lpstr>
      <vt:lpstr>Spotter - The geolocation service</vt:lpstr>
      <vt:lpstr>23. dia</vt:lpstr>
      <vt:lpstr>Conclusion</vt:lpstr>
      <vt:lpstr>25.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LS</dc:creator>
  <cp:lastModifiedBy>LS</cp:lastModifiedBy>
  <cp:revision>67</cp:revision>
  <dcterms:created xsi:type="dcterms:W3CDTF">2011-03-31T15:57:01Z</dcterms:created>
  <dcterms:modified xsi:type="dcterms:W3CDTF">2011-04-18T07:10:23Z</dcterms:modified>
</cp:coreProperties>
</file>