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82"/>
  </p:notesMasterIdLst>
  <p:handoutMasterIdLst>
    <p:handoutMasterId r:id="rId83"/>
  </p:handoutMasterIdLst>
  <p:sldIdLst>
    <p:sldId id="388" r:id="rId2"/>
    <p:sldId id="669" r:id="rId3"/>
    <p:sldId id="670" r:id="rId4"/>
    <p:sldId id="671" r:id="rId5"/>
    <p:sldId id="721" r:id="rId6"/>
    <p:sldId id="678" r:id="rId7"/>
    <p:sldId id="679" r:id="rId8"/>
    <p:sldId id="680" r:id="rId9"/>
    <p:sldId id="681" r:id="rId10"/>
    <p:sldId id="682" r:id="rId11"/>
    <p:sldId id="683" r:id="rId12"/>
    <p:sldId id="684" r:id="rId13"/>
    <p:sldId id="685" r:id="rId14"/>
    <p:sldId id="686" r:id="rId15"/>
    <p:sldId id="687" r:id="rId16"/>
    <p:sldId id="688" r:id="rId17"/>
    <p:sldId id="691" r:id="rId18"/>
    <p:sldId id="692" r:id="rId19"/>
    <p:sldId id="702" r:id="rId20"/>
    <p:sldId id="703" r:id="rId21"/>
    <p:sldId id="520" r:id="rId22"/>
    <p:sldId id="521" r:id="rId23"/>
    <p:sldId id="522" r:id="rId24"/>
    <p:sldId id="523" r:id="rId25"/>
    <p:sldId id="535" r:id="rId26"/>
    <p:sldId id="544" r:id="rId27"/>
    <p:sldId id="559" r:id="rId28"/>
    <p:sldId id="560" r:id="rId29"/>
    <p:sldId id="471" r:id="rId30"/>
    <p:sldId id="472" r:id="rId31"/>
    <p:sldId id="526" r:id="rId32"/>
    <p:sldId id="705" r:id="rId33"/>
    <p:sldId id="474" r:id="rId34"/>
    <p:sldId id="548" r:id="rId35"/>
    <p:sldId id="475" r:id="rId36"/>
    <p:sldId id="476" r:id="rId37"/>
    <p:sldId id="473" r:id="rId38"/>
    <p:sldId id="547" r:id="rId39"/>
    <p:sldId id="477" r:id="rId40"/>
    <p:sldId id="549" r:id="rId41"/>
    <p:sldId id="524" r:id="rId42"/>
    <p:sldId id="478" r:id="rId43"/>
    <p:sldId id="479" r:id="rId44"/>
    <p:sldId id="480" r:id="rId45"/>
    <p:sldId id="704" r:id="rId46"/>
    <p:sldId id="543" r:id="rId47"/>
    <p:sldId id="695" r:id="rId48"/>
    <p:sldId id="481" r:id="rId49"/>
    <p:sldId id="482" r:id="rId50"/>
    <p:sldId id="483" r:id="rId51"/>
    <p:sldId id="550" r:id="rId52"/>
    <p:sldId id="484" r:id="rId53"/>
    <p:sldId id="505" r:id="rId54"/>
    <p:sldId id="506" r:id="rId55"/>
    <p:sldId id="504" r:id="rId56"/>
    <p:sldId id="485" r:id="rId57"/>
    <p:sldId id="486" r:id="rId58"/>
    <p:sldId id="569" r:id="rId59"/>
    <p:sldId id="570" r:id="rId60"/>
    <p:sldId id="571" r:id="rId61"/>
    <p:sldId id="572" r:id="rId62"/>
    <p:sldId id="573" r:id="rId63"/>
    <p:sldId id="574" r:id="rId64"/>
    <p:sldId id="575" r:id="rId65"/>
    <p:sldId id="665" r:id="rId66"/>
    <p:sldId id="577" r:id="rId67"/>
    <p:sldId id="578" r:id="rId68"/>
    <p:sldId id="579" r:id="rId69"/>
    <p:sldId id="580" r:id="rId70"/>
    <p:sldId id="581" r:id="rId71"/>
    <p:sldId id="582" r:id="rId72"/>
    <p:sldId id="583" r:id="rId73"/>
    <p:sldId id="584" r:id="rId74"/>
    <p:sldId id="672" r:id="rId75"/>
    <p:sldId id="720" r:id="rId76"/>
    <p:sldId id="585" r:id="rId77"/>
    <p:sldId id="586" r:id="rId78"/>
    <p:sldId id="666" r:id="rId79"/>
    <p:sldId id="612" r:id="rId80"/>
    <p:sldId id="459" r:id="rId8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669"/>
            <p14:sldId id="670"/>
            <p14:sldId id="671"/>
            <p14:sldId id="721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91"/>
            <p14:sldId id="692"/>
            <p14:sldId id="702"/>
            <p14:sldId id="703"/>
            <p14:sldId id="520"/>
            <p14:sldId id="521"/>
            <p14:sldId id="522"/>
            <p14:sldId id="523"/>
            <p14:sldId id="535"/>
            <p14:sldId id="544"/>
            <p14:sldId id="559"/>
            <p14:sldId id="560"/>
            <p14:sldId id="471"/>
            <p14:sldId id="472"/>
            <p14:sldId id="526"/>
            <p14:sldId id="705"/>
            <p14:sldId id="474"/>
            <p14:sldId id="548"/>
            <p14:sldId id="475"/>
            <p14:sldId id="476"/>
            <p14:sldId id="473"/>
            <p14:sldId id="547"/>
            <p14:sldId id="477"/>
            <p14:sldId id="549"/>
            <p14:sldId id="524"/>
            <p14:sldId id="478"/>
            <p14:sldId id="479"/>
            <p14:sldId id="480"/>
            <p14:sldId id="704"/>
            <p14:sldId id="543"/>
            <p14:sldId id="695"/>
            <p14:sldId id="481"/>
            <p14:sldId id="482"/>
            <p14:sldId id="483"/>
            <p14:sldId id="550"/>
            <p14:sldId id="484"/>
            <p14:sldId id="505"/>
            <p14:sldId id="506"/>
            <p14:sldId id="504"/>
            <p14:sldId id="485"/>
            <p14:sldId id="486"/>
            <p14:sldId id="569"/>
            <p14:sldId id="570"/>
            <p14:sldId id="571"/>
            <p14:sldId id="572"/>
            <p14:sldId id="573"/>
            <p14:sldId id="574"/>
            <p14:sldId id="575"/>
            <p14:sldId id="665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672"/>
            <p14:sldId id="720"/>
            <p14:sldId id="585"/>
            <p14:sldId id="586"/>
            <p14:sldId id="666"/>
            <p14:sldId id="612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89587" autoAdjust="0"/>
  </p:normalViewPr>
  <p:slideViewPr>
    <p:cSldViewPr snapToGrid="0">
      <p:cViewPr varScale="1">
        <p:scale>
          <a:sx n="73" d="100"/>
          <a:sy n="73" d="100"/>
        </p:scale>
        <p:origin x="10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cforum.hu/szotar/eszk%F6z.html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MTU</a:t>
            </a:r>
            <a:r>
              <a:rPr lang="hu-HU" baseline="0" dirty="0"/>
              <a:t> miatt darabolás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25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TypeOfService</a:t>
            </a:r>
            <a:endParaRPr lang="hu-HU" dirty="0"/>
          </a:p>
          <a:p>
            <a:r>
              <a:rPr lang="hu-HU" dirty="0"/>
              <a:t>1-3</a:t>
            </a:r>
            <a:r>
              <a:rPr lang="hu-HU" baseline="0" dirty="0"/>
              <a:t>. PRECEDENCE pl.: Network </a:t>
            </a:r>
            <a:r>
              <a:rPr lang="hu-HU" baseline="0" dirty="0" err="1"/>
              <a:t>Control</a:t>
            </a:r>
            <a:r>
              <a:rPr lang="hu-HU" baseline="0" dirty="0"/>
              <a:t>, </a:t>
            </a:r>
            <a:r>
              <a:rPr lang="hu-HU" baseline="0" dirty="0" err="1"/>
              <a:t>Internetwork</a:t>
            </a:r>
            <a:r>
              <a:rPr lang="hu-HU" baseline="0" dirty="0"/>
              <a:t> </a:t>
            </a:r>
            <a:r>
              <a:rPr lang="hu-HU" baseline="0" dirty="0" err="1"/>
              <a:t>Control</a:t>
            </a:r>
            <a:r>
              <a:rPr lang="hu-HU" baseline="0" dirty="0"/>
              <a:t>, …</a:t>
            </a:r>
            <a:endParaRPr lang="hu-HU" dirty="0"/>
          </a:p>
          <a:p>
            <a:r>
              <a:rPr lang="hu-HU" dirty="0"/>
              <a:t>4. </a:t>
            </a:r>
            <a:r>
              <a:rPr lang="hu-HU" dirty="0" err="1"/>
              <a:t>Delay</a:t>
            </a:r>
            <a:r>
              <a:rPr lang="hu-HU" baseline="0" dirty="0"/>
              <a:t> (</a:t>
            </a:r>
            <a:r>
              <a:rPr lang="hu-HU" baseline="0" dirty="0" err="1"/>
              <a:t>Normal</a:t>
            </a:r>
            <a:r>
              <a:rPr lang="hu-HU" baseline="0" dirty="0"/>
              <a:t>/</a:t>
            </a:r>
            <a:r>
              <a:rPr lang="hu-HU" baseline="0" dirty="0" err="1"/>
              <a:t>Low</a:t>
            </a:r>
            <a:r>
              <a:rPr lang="hu-HU" baseline="0" dirty="0"/>
              <a:t>)</a:t>
            </a:r>
          </a:p>
          <a:p>
            <a:r>
              <a:rPr lang="hu-HU" baseline="0" dirty="0"/>
              <a:t>5. </a:t>
            </a:r>
            <a:r>
              <a:rPr lang="hu-HU" baseline="0" dirty="0" err="1"/>
              <a:t>Throughput</a:t>
            </a:r>
            <a:r>
              <a:rPr lang="hu-HU" baseline="0" dirty="0"/>
              <a:t> (</a:t>
            </a:r>
            <a:r>
              <a:rPr lang="hu-HU" baseline="0" dirty="0" err="1"/>
              <a:t>Normal</a:t>
            </a:r>
            <a:r>
              <a:rPr lang="hu-HU" baseline="0" dirty="0"/>
              <a:t>/</a:t>
            </a:r>
            <a:r>
              <a:rPr lang="hu-HU" baseline="0" dirty="0" err="1"/>
              <a:t>High</a:t>
            </a:r>
            <a:r>
              <a:rPr lang="hu-HU" baseline="0" dirty="0"/>
              <a:t>)</a:t>
            </a:r>
          </a:p>
          <a:p>
            <a:r>
              <a:rPr lang="hu-HU" baseline="0" dirty="0"/>
              <a:t>6. </a:t>
            </a:r>
            <a:r>
              <a:rPr lang="hu-HU" baseline="0" dirty="0" err="1"/>
              <a:t>Reliability</a:t>
            </a:r>
            <a:r>
              <a:rPr lang="hu-HU" baseline="0" dirty="0"/>
              <a:t> (</a:t>
            </a:r>
            <a:r>
              <a:rPr lang="hu-HU" baseline="0" dirty="0" err="1"/>
              <a:t>Normal</a:t>
            </a:r>
            <a:r>
              <a:rPr lang="hu-HU" baseline="0" dirty="0"/>
              <a:t>/</a:t>
            </a:r>
            <a:r>
              <a:rPr lang="hu-HU" baseline="0" dirty="0" err="1"/>
              <a:t>High</a:t>
            </a:r>
            <a:r>
              <a:rPr lang="hu-HU" baseline="0" dirty="0"/>
              <a:t>)</a:t>
            </a:r>
          </a:p>
          <a:p>
            <a:r>
              <a:rPr lang="hu-HU" baseline="0" dirty="0"/>
              <a:t>7-8. ECN</a:t>
            </a:r>
          </a:p>
          <a:p>
            <a:endParaRPr lang="hu-HU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3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Opciók </a:t>
            </a:r>
            <a:r>
              <a:rPr lang="hu-HU" dirty="0" err="1"/>
              <a:t>paddinggel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65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time, show</a:t>
            </a:r>
            <a:r>
              <a:rPr lang="en-US" baseline="0" dirty="0"/>
              <a:t> correlation between lookup speed and maximum line rate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BF96E-C445-4FF1-86A3-96F5585B6D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18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2^24 16,78</a:t>
            </a:r>
            <a:r>
              <a:rPr lang="hu-HU" baseline="0" dirty="0"/>
              <a:t> MILLIÓ (128 darab)</a:t>
            </a:r>
          </a:p>
          <a:p>
            <a:r>
              <a:rPr lang="hu-HU" baseline="0" dirty="0"/>
              <a:t>56 536 </a:t>
            </a:r>
            <a:r>
              <a:rPr lang="hu-HU" baseline="0" dirty="0" err="1"/>
              <a:t>hoszt</a:t>
            </a:r>
            <a:r>
              <a:rPr lang="hu-HU" baseline="0" dirty="0"/>
              <a:t> (16 384 darab)</a:t>
            </a:r>
          </a:p>
          <a:p>
            <a:r>
              <a:rPr lang="hu-HU" baseline="0" dirty="0"/>
              <a:t>256 </a:t>
            </a:r>
            <a:r>
              <a:rPr lang="hu-HU" baseline="0" dirty="0" err="1"/>
              <a:t>hoszt</a:t>
            </a:r>
            <a:r>
              <a:rPr lang="hu-HU" baseline="0" dirty="0"/>
              <a:t> (2 097 152 darab)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28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első típus megmondja, hogyan érhetők el a távoli hálózatok, a második pedig megmondja, hogyan érhetők el a helyi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hosztok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63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itt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0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különálló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hálózat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hálózati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szegmens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közötti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átjárást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lehetővé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tevő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eszköz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92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52DFB-4EDA-410F-839E-B359D4BF755C}" type="slidenum">
              <a:rPr lang="en-US"/>
              <a:pPr/>
              <a:t>79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4562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Flooding packets</a:t>
            </a:r>
            <a:r>
              <a:rPr lang="en-US" baseline="0" dirty="0"/>
              <a:t> until routes figured out</a:t>
            </a:r>
          </a:p>
          <a:p>
            <a:r>
              <a:rPr lang="en-US" baseline="0" dirty="0"/>
              <a:t>No load balancing</a:t>
            </a:r>
          </a:p>
          <a:p>
            <a:r>
              <a:rPr lang="en-US" baseline="0" dirty="0"/>
              <a:t>Addressing!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8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2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Routing</a:t>
            </a:r>
            <a:r>
              <a:rPr lang="hu-HU" dirty="0"/>
              <a:t>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Protocol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8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direkt szomszédokhoz</a:t>
            </a:r>
            <a:r>
              <a:rPr lang="hu-HU" baseline="0" dirty="0"/>
              <a:t> ismeri a késleltetést.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ALHÁLÓZATBAN</a:t>
            </a:r>
            <a:r>
              <a:rPr lang="hu-HU" baseline="0" dirty="0"/>
              <a:t> LÉVŐ ÖSSZES ROUTER SZERINT INDEXELVE</a:t>
            </a:r>
          </a:p>
          <a:p>
            <a:r>
              <a:rPr lang="hu-HU" baseline="0" dirty="0"/>
              <a:t>A megelőző saját táblázatot nem használja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83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circles to rectangles, don’t block the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189311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Konvergál a helyes</a:t>
            </a:r>
            <a:r>
              <a:rPr lang="hu-HU" baseline="0" dirty="0"/>
              <a:t> válaszhoz, de lassan teszi.</a:t>
            </a:r>
          </a:p>
          <a:p>
            <a:r>
              <a:rPr lang="hu-HU" baseline="0" dirty="0"/>
              <a:t>Késleltetés mértékegysége legyen az ugrások száma.</a:t>
            </a:r>
          </a:p>
          <a:p>
            <a:r>
              <a:rPr lang="hu-HU" baseline="0" dirty="0"/>
              <a:t>Jó hír terjedése A megjavul (A addig végtelen súllyal szerepel.) leghosszabb útnyi csere kell.</a:t>
            </a:r>
          </a:p>
          <a:p>
            <a:r>
              <a:rPr lang="hu-HU" baseline="0" dirty="0"/>
              <a:t>Végtelen választása … (</a:t>
            </a:r>
            <a:r>
              <a:rPr lang="hu-HU" baseline="0" dirty="0" err="1"/>
              <a:t>hop</a:t>
            </a:r>
            <a:r>
              <a:rPr lang="hu-HU" baseline="0" dirty="0"/>
              <a:t>/késleltetés)</a:t>
            </a:r>
          </a:p>
          <a:p>
            <a:r>
              <a:rPr lang="hu-HU" baseline="0" dirty="0"/>
              <a:t>ROBOSZTUSSÁG??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35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hu-HU" dirty="0"/>
              <a:t>Osztott láthatár</a:t>
            </a:r>
            <a:r>
              <a:rPr lang="hu-HU" baseline="0" dirty="0"/>
              <a:t> tiltott visszaúttal</a:t>
            </a:r>
            <a:endParaRPr lang="hu-HU" dirty="0"/>
          </a:p>
          <a:p>
            <a:pPr defTabSz="924458">
              <a:defRPr/>
            </a:pPr>
            <a:r>
              <a:rPr lang="hu-HU" dirty="0"/>
              <a:t>A </a:t>
            </a:r>
            <a:r>
              <a:rPr lang="hu-HU" dirty="0" err="1"/>
              <a:t>path</a:t>
            </a:r>
            <a:r>
              <a:rPr lang="hu-HU" dirty="0"/>
              <a:t> vektor a megoldás. (BGP) ELDÖNTENI,</a:t>
            </a:r>
            <a:r>
              <a:rPr lang="hu-HU" baseline="0" dirty="0"/>
              <a:t> hogy rajta van-e </a:t>
            </a:r>
            <a:r>
              <a:rPr lang="hu-HU" baseline="0"/>
              <a:t>az úton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8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hu-HU" sz="6000" cap="none" dirty="0"/>
              <a:t>Számítógépes Hálózatok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329489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>
                <a:solidFill>
                  <a:schemeClr val="tx1"/>
                </a:solidFill>
              </a:rPr>
              <a:t>8. Előadás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hu-HU" sz="3600" b="1" dirty="0">
                <a:solidFill>
                  <a:schemeClr val="tx1"/>
                </a:solidFill>
              </a:rPr>
              <a:t>	Hálózati réteg 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Based on slides from </a:t>
            </a:r>
            <a:r>
              <a:rPr lang="hu-HU" b="1" dirty="0"/>
              <a:t>Zoltán Ács ELTE</a:t>
            </a:r>
            <a:r>
              <a:rPr lang="hu-HU" dirty="0"/>
              <a:t> and </a:t>
            </a:r>
            <a:r>
              <a:rPr lang="en-US" dirty="0"/>
              <a:t>D. </a:t>
            </a:r>
            <a:r>
              <a:rPr lang="en-US" dirty="0" err="1"/>
              <a:t>Choffnes</a:t>
            </a:r>
            <a:r>
              <a:rPr lang="en-US" dirty="0"/>
              <a:t> Northeastern U.</a:t>
            </a:r>
            <a:r>
              <a:rPr lang="hu-HU" dirty="0"/>
              <a:t>, </a:t>
            </a:r>
            <a:r>
              <a:rPr lang="hu-HU" dirty="0" err="1"/>
              <a:t>Philippa</a:t>
            </a:r>
            <a:r>
              <a:rPr lang="hu-HU" dirty="0"/>
              <a:t> </a:t>
            </a:r>
            <a:r>
              <a:rPr lang="hu-HU" dirty="0" err="1"/>
              <a:t>Gill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StonyBrook</a:t>
            </a:r>
            <a:r>
              <a:rPr lang="hu-HU" dirty="0"/>
              <a:t> University , </a:t>
            </a:r>
            <a:r>
              <a:rPr lang="en-US" dirty="0"/>
              <a:t>Revised </a:t>
            </a:r>
            <a:r>
              <a:rPr lang="hu-HU" dirty="0"/>
              <a:t>Spring</a:t>
            </a:r>
            <a:r>
              <a:rPr lang="en-US" dirty="0"/>
              <a:t> 201</a:t>
            </a:r>
            <a:r>
              <a:rPr lang="hu-HU" dirty="0"/>
              <a:t>6</a:t>
            </a:r>
            <a:r>
              <a:rPr lang="en-US" dirty="0"/>
              <a:t> by </a:t>
            </a:r>
            <a:r>
              <a:rPr lang="hu-HU" dirty="0"/>
              <a:t>S</a:t>
            </a:r>
            <a:r>
              <a:rPr lang="en-US" dirty="0"/>
              <a:t>. </a:t>
            </a:r>
            <a:r>
              <a:rPr lang="hu-HU" dirty="0"/>
              <a:t>Laki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Távolságvektor alapú forgalomirányítás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Dinamikus algoritmusoknak 2 csoportja van:</a:t>
            </a:r>
          </a:p>
          <a:p>
            <a:pPr lvl="1"/>
            <a:r>
              <a:rPr lang="hu-HU" sz="2000" dirty="0"/>
              <a:t>távolságvektor alapú illetve (</a:t>
            </a:r>
            <a:r>
              <a:rPr lang="hu-HU" sz="2000" dirty="0" err="1"/>
              <a:t>distance</a:t>
            </a:r>
            <a:r>
              <a:rPr lang="hu-HU" sz="2000" dirty="0"/>
              <a:t> </a:t>
            </a:r>
            <a:r>
              <a:rPr lang="hu-HU" sz="2000" dirty="0" err="1"/>
              <a:t>vector</a:t>
            </a:r>
            <a:r>
              <a:rPr lang="hu-HU" sz="2000" dirty="0"/>
              <a:t> </a:t>
            </a:r>
            <a:r>
              <a:rPr lang="hu-HU" sz="2000" dirty="0" err="1"/>
              <a:t>routing</a:t>
            </a:r>
            <a:r>
              <a:rPr lang="hu-HU" sz="2000" dirty="0"/>
              <a:t>)</a:t>
            </a:r>
          </a:p>
          <a:p>
            <a:pPr lvl="1"/>
            <a:r>
              <a:rPr lang="hu-HU" sz="2000" dirty="0"/>
              <a:t>kapcsolatállapot alapú (</a:t>
            </a:r>
            <a:r>
              <a:rPr lang="hu-HU" sz="2000" dirty="0" err="1"/>
              <a:t>link-state</a:t>
            </a:r>
            <a:r>
              <a:rPr lang="hu-HU" sz="2000" dirty="0"/>
              <a:t> </a:t>
            </a:r>
            <a:r>
              <a:rPr lang="hu-HU" sz="2000" dirty="0" err="1"/>
              <a:t>routing</a:t>
            </a:r>
            <a:r>
              <a:rPr lang="hu-HU" sz="2000" dirty="0"/>
              <a:t>)</a:t>
            </a:r>
          </a:p>
          <a:p>
            <a:pPr lvl="1"/>
            <a:endParaRPr lang="hu-HU" sz="2000" dirty="0"/>
          </a:p>
          <a:p>
            <a:pPr lvl="1"/>
            <a:endParaRPr lang="hu-HU" sz="2000" dirty="0"/>
          </a:p>
          <a:p>
            <a:pPr lvl="1"/>
            <a:endParaRPr lang="hu-HU" sz="2000" dirty="0"/>
          </a:p>
          <a:p>
            <a:r>
              <a:rPr lang="hu-HU" sz="2000" b="1" u="sng" dirty="0"/>
              <a:t>Távolságvektor alapú</a:t>
            </a:r>
            <a:r>
              <a:rPr lang="hu-HU" sz="2000" dirty="0"/>
              <a:t>: Minden </a:t>
            </a:r>
            <a:r>
              <a:rPr lang="hu-HU" sz="2000" dirty="0" err="1"/>
              <a:t>router-nek</a:t>
            </a:r>
            <a:r>
              <a:rPr lang="hu-HU" sz="2000" dirty="0"/>
              <a:t> egy táblázatot kell karbantartania, amelyben minden célhoz szerepel a legrövidebb ismert távolság, és annak a vonalnak az azonosítója, amelyiken a célhoz lehet eljutni. A táblázatokat a szomszédoktól származó információk alapján frissítik.</a:t>
            </a:r>
          </a:p>
          <a:p>
            <a:pPr lvl="1"/>
            <a:r>
              <a:rPr lang="hu-HU" sz="2000" dirty="0"/>
              <a:t>Elosztott Bellman-Ford forgalomirányítási algoritmusként is nevezik.</a:t>
            </a:r>
          </a:p>
          <a:p>
            <a:pPr lvl="1"/>
            <a:r>
              <a:rPr lang="hu-HU" sz="2000" dirty="0"/>
              <a:t>ARPANET eredeti forgalomirányító algoritmusa ez volt. RIP (</a:t>
            </a:r>
            <a:r>
              <a:rPr lang="hu-HU" sz="2000" dirty="0" err="1"/>
              <a:t>Routing</a:t>
            </a:r>
            <a:r>
              <a:rPr lang="hu-HU" sz="2000" dirty="0"/>
              <a:t> </a:t>
            </a:r>
            <a:r>
              <a:rPr lang="hu-HU" sz="2000" dirty="0" err="1"/>
              <a:t>Information</a:t>
            </a:r>
            <a:r>
              <a:rPr lang="hu-HU" sz="2000" dirty="0"/>
              <a:t> </a:t>
            </a:r>
            <a:r>
              <a:rPr lang="hu-HU" sz="2000" dirty="0" err="1"/>
              <a:t>Protocol</a:t>
            </a:r>
            <a:r>
              <a:rPr lang="hu-HU" sz="2000" dirty="0"/>
              <a:t>) néven is ezt használták.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fld id="{629637A9-119A-49DA-BD12-AAC58B377D80}" type="slidenum">
              <a:rPr lang="en-US" sz="1600">
                <a:solidFill>
                  <a:schemeClr val="tx1"/>
                </a:solidFill>
              </a:rPr>
              <a:pPr/>
              <a:t>10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4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Távolságvektor alapú forgalomirányítás</a:t>
            </a:r>
            <a:br>
              <a:rPr lang="hu-HU" dirty="0"/>
            </a:br>
            <a:r>
              <a:rPr lang="hu-HU" dirty="0"/>
              <a:t>	Elosztott Bellman-Ford algoritmus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cap="small" dirty="0"/>
              <a:t>Környezet és működés</a:t>
            </a:r>
          </a:p>
          <a:p>
            <a:r>
              <a:rPr lang="hu-HU" sz="2000" dirty="0"/>
              <a:t>Minden csomópont csak a közvetlen szomszédjaival kommunikálhat. </a:t>
            </a:r>
          </a:p>
          <a:p>
            <a:r>
              <a:rPr lang="hu-HU" sz="2000" dirty="0"/>
              <a:t>Aszinkron működés.</a:t>
            </a:r>
          </a:p>
          <a:p>
            <a:r>
              <a:rPr lang="hu-HU" sz="2000" dirty="0"/>
              <a:t>Minden állomásnak van saját távolság vektora. Ezt </a:t>
            </a:r>
            <a:r>
              <a:rPr lang="hu-HU" sz="2000" dirty="0" err="1"/>
              <a:t>periodikusan</a:t>
            </a:r>
            <a:r>
              <a:rPr lang="hu-HU" sz="2000" dirty="0"/>
              <a:t> elküldi a direkt szomszédoknak.</a:t>
            </a:r>
          </a:p>
          <a:p>
            <a:r>
              <a:rPr lang="hu-HU" sz="2000" dirty="0"/>
              <a:t>A kapott távolság vektorok alapján minden csomópont új táblázatot állít elő.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fld id="{629637A9-119A-49DA-BD12-AAC58B377D80}" type="slidenum">
              <a:rPr lang="en-US" sz="1600">
                <a:solidFill>
                  <a:schemeClr val="tx1"/>
                </a:solidFill>
              </a:rPr>
              <a:pPr/>
              <a:t>11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42347" y="4498465"/>
            <a:ext cx="333877" cy="4268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60122" y="4860251"/>
            <a:ext cx="333877" cy="4268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192915" y="4313250"/>
            <a:ext cx="333877" cy="4268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584569" y="5607273"/>
            <a:ext cx="333877" cy="4268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801262" y="5341850"/>
            <a:ext cx="333877" cy="4268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79933" y="5393838"/>
            <a:ext cx="333877" cy="4268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>
            <a:stCxn id="25" idx="4"/>
            <a:endCxn id="30" idx="0"/>
          </p:cNvCxnSpPr>
          <p:nvPr/>
        </p:nvCxnSpPr>
        <p:spPr>
          <a:xfrm flipH="1">
            <a:off x="746872" y="4925336"/>
            <a:ext cx="62414" cy="468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0" idx="6"/>
            <a:endCxn id="28" idx="2"/>
          </p:cNvCxnSpPr>
          <p:nvPr/>
        </p:nvCxnSpPr>
        <p:spPr>
          <a:xfrm>
            <a:off x="913809" y="5607274"/>
            <a:ext cx="670760" cy="213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8" idx="6"/>
            <a:endCxn id="29" idx="2"/>
          </p:cNvCxnSpPr>
          <p:nvPr/>
        </p:nvCxnSpPr>
        <p:spPr>
          <a:xfrm flipV="1">
            <a:off x="1918446" y="5555286"/>
            <a:ext cx="882817" cy="265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1"/>
            <a:endCxn id="27" idx="5"/>
          </p:cNvCxnSpPr>
          <p:nvPr/>
        </p:nvCxnSpPr>
        <p:spPr>
          <a:xfrm flipH="1" flipV="1">
            <a:off x="2477897" y="4677606"/>
            <a:ext cx="372260" cy="726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8" idx="0"/>
            <a:endCxn id="26" idx="4"/>
          </p:cNvCxnSpPr>
          <p:nvPr/>
        </p:nvCxnSpPr>
        <p:spPr>
          <a:xfrm flipH="1" flipV="1">
            <a:off x="1727060" y="5287121"/>
            <a:ext cx="24447" cy="320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6"/>
            <a:endCxn id="26" idx="2"/>
          </p:cNvCxnSpPr>
          <p:nvPr/>
        </p:nvCxnSpPr>
        <p:spPr>
          <a:xfrm>
            <a:off x="976224" y="4711900"/>
            <a:ext cx="583898" cy="361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6" idx="7"/>
            <a:endCxn id="27" idx="3"/>
          </p:cNvCxnSpPr>
          <p:nvPr/>
        </p:nvCxnSpPr>
        <p:spPr>
          <a:xfrm flipV="1">
            <a:off x="1845104" y="4677607"/>
            <a:ext cx="396706" cy="245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30028" y="566481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23624" y="455343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1142" y="49570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567091" y="52566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933786" y="447996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300182" y="563604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644834" y="480018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  <a:endParaRPr lang="en-US" dirty="0"/>
          </a:p>
        </p:txBody>
      </p:sp>
      <p:graphicFrame>
        <p:nvGraphicFramePr>
          <p:cNvPr id="45" name="Table 7"/>
          <p:cNvGraphicFramePr>
            <a:graphicFrameLocks noGrp="1"/>
          </p:cNvGraphicFramePr>
          <p:nvPr/>
        </p:nvGraphicFramePr>
        <p:xfrm>
          <a:off x="4267200" y="4313385"/>
          <a:ext cx="1630555" cy="226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Cél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Ktsg</a:t>
                      </a:r>
                      <a:r>
                        <a:rPr lang="hu-HU" dirty="0"/>
                        <a:t>.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15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" name="TextBox 8"/>
          <p:cNvSpPr txBox="1"/>
          <p:nvPr/>
        </p:nvSpPr>
        <p:spPr>
          <a:xfrm>
            <a:off x="2806141" y="4213029"/>
            <a:ext cx="1533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/>
              <a:t>C állomás </a:t>
            </a:r>
          </a:p>
          <a:p>
            <a:pPr algn="ctr"/>
            <a:r>
              <a:rPr lang="en-US" sz="2400" dirty="0"/>
              <a:t>DV </a:t>
            </a:r>
            <a:r>
              <a:rPr lang="hu-HU" sz="2400" dirty="0"/>
              <a:t>táblája</a:t>
            </a:r>
            <a:endParaRPr lang="en-US" sz="2400" dirty="0"/>
          </a:p>
        </p:txBody>
      </p:sp>
      <p:sp>
        <p:nvSpPr>
          <p:cNvPr id="47" name="Content Placeholder 5"/>
          <p:cNvSpPr txBox="1">
            <a:spLocks/>
          </p:cNvSpPr>
          <p:nvPr/>
        </p:nvSpPr>
        <p:spPr>
          <a:xfrm>
            <a:off x="6004436" y="4090737"/>
            <a:ext cx="2995186" cy="2315217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/>
              <a:t>Nincs bejegyzés </a:t>
            </a:r>
            <a:r>
              <a:rPr lang="en-US" sz="2000" dirty="0"/>
              <a:t>C</a:t>
            </a:r>
            <a:r>
              <a:rPr lang="hu-HU" sz="2000" dirty="0" err="1"/>
              <a:t>-hez</a:t>
            </a:r>
            <a:endParaRPr lang="en-US" sz="2000" dirty="0"/>
          </a:p>
          <a:p>
            <a:r>
              <a:rPr lang="hu-HU" sz="2000" dirty="0"/>
              <a:t>Kezdetben csak a közvetlen szomszédokhoz van </a:t>
            </a:r>
            <a:r>
              <a:rPr lang="hu-HU" sz="2000" dirty="0" err="1"/>
              <a:t>info</a:t>
            </a:r>
            <a:endParaRPr lang="en-US" sz="2000" dirty="0"/>
          </a:p>
          <a:p>
            <a:pPr lvl="1"/>
            <a:r>
              <a:rPr lang="hu-HU" sz="1800" dirty="0"/>
              <a:t>Más célállomások költsége</a:t>
            </a:r>
            <a:r>
              <a:rPr lang="en-US" sz="1800" dirty="0"/>
              <a:t> =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∞</a:t>
            </a:r>
          </a:p>
          <a:p>
            <a:r>
              <a:rPr lang="hu-HU" sz="2000" dirty="0">
                <a:cs typeface="Consolas" pitchFamily="49" charset="0"/>
              </a:rPr>
              <a:t>Végül kitöltött vektort kapunk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19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Initialization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1" name="Content Placeholder 50"/>
          <p:cNvGraphicFramePr>
            <a:graphicFrameLocks noGrp="1"/>
          </p:cNvGraphicFramePr>
          <p:nvPr>
            <p:ph sz="quarter" idx="1"/>
          </p:nvPr>
        </p:nvGraphicFramePr>
        <p:xfrm>
          <a:off x="4016835" y="2002678"/>
          <a:ext cx="2301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130699" y="1536398"/>
            <a:ext cx="3457410" cy="221997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8" name="Straight Connector 7"/>
          <p:cNvCxnSpPr>
            <a:stCxn id="14" idx="4"/>
            <a:endCxn id="16" idx="2"/>
          </p:cNvCxnSpPr>
          <p:nvPr/>
        </p:nvCxnSpPr>
        <p:spPr>
          <a:xfrm>
            <a:off x="2095570" y="2178727"/>
            <a:ext cx="526567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3" idx="4"/>
            <a:endCxn id="15" idx="2"/>
          </p:cNvCxnSpPr>
          <p:nvPr/>
        </p:nvCxnSpPr>
        <p:spPr>
          <a:xfrm>
            <a:off x="1093890" y="3049588"/>
            <a:ext cx="44393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3" idx="1"/>
            <a:endCxn id="14" idx="3"/>
          </p:cNvCxnSpPr>
          <p:nvPr/>
        </p:nvCxnSpPr>
        <p:spPr>
          <a:xfrm flipV="1">
            <a:off x="722058" y="2360844"/>
            <a:ext cx="1001680" cy="5066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5" idx="1"/>
            <a:endCxn id="14" idx="3"/>
          </p:cNvCxnSpPr>
          <p:nvPr/>
        </p:nvCxnSpPr>
        <p:spPr>
          <a:xfrm flipH="1" flipV="1">
            <a:off x="1723737" y="2360844"/>
            <a:ext cx="185916" cy="5066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1"/>
            <a:endCxn id="16" idx="3"/>
          </p:cNvCxnSpPr>
          <p:nvPr/>
        </p:nvCxnSpPr>
        <p:spPr>
          <a:xfrm flipV="1">
            <a:off x="1909654" y="2360844"/>
            <a:ext cx="1084315" cy="5066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7811" y="226458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81561" y="177025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54134" y="235346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US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350225" y="2867473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endParaRPr lang="en-US" dirty="0"/>
          </a:p>
        </p:txBody>
      </p:sp>
      <p:sp>
        <p:nvSpPr>
          <p:cNvPr id="14" name="Flowchart: Magnetic Disk 13"/>
          <p:cNvSpPr/>
          <p:nvPr/>
        </p:nvSpPr>
        <p:spPr>
          <a:xfrm>
            <a:off x="1351905" y="1996612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  <a:endParaRPr lang="en-US" dirty="0"/>
          </a:p>
        </p:txBody>
      </p:sp>
      <p:sp>
        <p:nvSpPr>
          <p:cNvPr id="15" name="Flowchart: Magnetic Disk 14"/>
          <p:cNvSpPr/>
          <p:nvPr/>
        </p:nvSpPr>
        <p:spPr>
          <a:xfrm>
            <a:off x="1537821" y="2867473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  <a:endParaRPr lang="en-US" dirty="0"/>
          </a:p>
        </p:txBody>
      </p:sp>
      <p:sp>
        <p:nvSpPr>
          <p:cNvPr id="16" name="Flowchart: Magnetic Disk 15"/>
          <p:cNvSpPr/>
          <p:nvPr/>
        </p:nvSpPr>
        <p:spPr>
          <a:xfrm>
            <a:off x="2622136" y="1996612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423073" y="250833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138564" y="300087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7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622151" y="1575981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A</a:t>
            </a:r>
          </a:p>
        </p:txBody>
      </p:sp>
      <p:graphicFrame>
        <p:nvGraphicFramePr>
          <p:cNvPr id="53" name="Content Placeholder 50"/>
          <p:cNvGraphicFramePr>
            <a:graphicFrameLocks/>
          </p:cNvGraphicFramePr>
          <p:nvPr/>
        </p:nvGraphicFramePr>
        <p:xfrm>
          <a:off x="6823139" y="2002678"/>
          <a:ext cx="2301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7444486" y="1536903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B</a:t>
            </a:r>
          </a:p>
        </p:txBody>
      </p:sp>
      <p:graphicFrame>
        <p:nvGraphicFramePr>
          <p:cNvPr id="55" name="Content Placeholder 50"/>
          <p:cNvGraphicFramePr>
            <a:graphicFrameLocks/>
          </p:cNvGraphicFramePr>
          <p:nvPr/>
        </p:nvGraphicFramePr>
        <p:xfrm>
          <a:off x="4016835" y="4976787"/>
          <a:ext cx="2301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4622151" y="4541220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C</a:t>
            </a:r>
          </a:p>
        </p:txBody>
      </p:sp>
      <p:graphicFrame>
        <p:nvGraphicFramePr>
          <p:cNvPr id="57" name="Content Placeholder 50"/>
          <p:cNvGraphicFramePr>
            <a:graphicFrameLocks/>
          </p:cNvGraphicFramePr>
          <p:nvPr/>
        </p:nvGraphicFramePr>
        <p:xfrm>
          <a:off x="6823139" y="4976787"/>
          <a:ext cx="2301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7428456" y="4511011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D</a:t>
            </a:r>
          </a:p>
        </p:txBody>
      </p:sp>
      <p:sp>
        <p:nvSpPr>
          <p:cNvPr id="60" name="Text Box 141"/>
          <p:cNvSpPr txBox="1">
            <a:spLocks noChangeArrowheads="1"/>
          </p:cNvSpPr>
          <p:nvPr/>
        </p:nvSpPr>
        <p:spPr bwMode="auto">
          <a:xfrm>
            <a:off x="137201" y="4386945"/>
            <a:ext cx="34768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Initialization:</a:t>
            </a:r>
            <a:r>
              <a:rPr lang="en-US" dirty="0"/>
              <a:t>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  </a:t>
            </a:r>
            <a:r>
              <a:rPr lang="en-US" b="1" dirty="0"/>
              <a:t>for all</a:t>
            </a:r>
            <a:r>
              <a:rPr lang="en-US" dirty="0"/>
              <a:t> neighbors </a:t>
            </a:r>
            <a:r>
              <a:rPr lang="en-US" i="1" dirty="0"/>
              <a:t>V </a:t>
            </a:r>
            <a:r>
              <a:rPr lang="en-US" dirty="0"/>
              <a:t> </a:t>
            </a:r>
            <a:r>
              <a:rPr lang="en-US" b="1" dirty="0"/>
              <a:t>do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    </a:t>
            </a:r>
            <a:r>
              <a:rPr lang="en-US" b="1" dirty="0"/>
              <a:t>if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dirty="0"/>
              <a:t> adjacent to </a:t>
            </a:r>
            <a:r>
              <a:rPr lang="en-US" i="1" dirty="0"/>
              <a:t>A</a:t>
            </a:r>
            <a:r>
              <a:rPr lang="en-US" dirty="0"/>
              <a:t>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      D(</a:t>
            </a:r>
            <a:r>
              <a:rPr lang="en-US" i="1" dirty="0"/>
              <a:t>A, V</a:t>
            </a:r>
            <a:r>
              <a:rPr lang="en-US" dirty="0"/>
              <a:t>) = c(</a:t>
            </a:r>
            <a:r>
              <a:rPr lang="en-US" i="1" dirty="0"/>
              <a:t>A,V</a:t>
            </a:r>
            <a:r>
              <a:rPr lang="en-US" dirty="0"/>
              <a:t>);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/>
            </a:pPr>
            <a:r>
              <a:rPr lang="en-US" b="1" dirty="0"/>
              <a:t>   else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      D(</a:t>
            </a:r>
            <a:r>
              <a:rPr lang="en-US" i="1" dirty="0"/>
              <a:t>A, V</a:t>
            </a:r>
            <a:r>
              <a:rPr lang="en-US" dirty="0"/>
              <a:t>) = ∞; </a:t>
            </a:r>
          </a:p>
          <a:p>
            <a:pPr marL="457200" indent="-457200" algn="l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7556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Vector: 1</a:t>
            </a:r>
            <a:r>
              <a:rPr lang="en-US" baseline="30000" dirty="0"/>
              <a:t>st</a:t>
            </a:r>
            <a:r>
              <a:rPr lang="en-US" dirty="0"/>
              <a:t> Iteration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1" name="Content Placeholder 50"/>
          <p:cNvGraphicFramePr>
            <a:graphicFrameLocks noGrp="1"/>
          </p:cNvGraphicFramePr>
          <p:nvPr>
            <p:ph sz="quarter" idx="1"/>
          </p:nvPr>
        </p:nvGraphicFramePr>
        <p:xfrm>
          <a:off x="4016835" y="2002678"/>
          <a:ext cx="2301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130699" y="1536398"/>
            <a:ext cx="3457410" cy="221997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8" name="Straight Connector 7"/>
          <p:cNvCxnSpPr>
            <a:stCxn id="14" idx="4"/>
            <a:endCxn id="16" idx="2"/>
          </p:cNvCxnSpPr>
          <p:nvPr/>
        </p:nvCxnSpPr>
        <p:spPr>
          <a:xfrm>
            <a:off x="2095570" y="2178727"/>
            <a:ext cx="526567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3" idx="4"/>
            <a:endCxn id="15" idx="2"/>
          </p:cNvCxnSpPr>
          <p:nvPr/>
        </p:nvCxnSpPr>
        <p:spPr>
          <a:xfrm>
            <a:off x="1093890" y="3049588"/>
            <a:ext cx="44393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3" idx="1"/>
            <a:endCxn id="14" idx="3"/>
          </p:cNvCxnSpPr>
          <p:nvPr/>
        </p:nvCxnSpPr>
        <p:spPr>
          <a:xfrm flipV="1">
            <a:off x="722058" y="2360844"/>
            <a:ext cx="1001680" cy="5066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5" idx="1"/>
            <a:endCxn id="14" idx="3"/>
          </p:cNvCxnSpPr>
          <p:nvPr/>
        </p:nvCxnSpPr>
        <p:spPr>
          <a:xfrm flipH="1" flipV="1">
            <a:off x="1723737" y="2360844"/>
            <a:ext cx="185916" cy="5066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1"/>
            <a:endCxn id="16" idx="3"/>
          </p:cNvCxnSpPr>
          <p:nvPr/>
        </p:nvCxnSpPr>
        <p:spPr>
          <a:xfrm flipV="1">
            <a:off x="1909654" y="2360844"/>
            <a:ext cx="1084315" cy="5066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7811" y="226458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81561" y="177025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54134" y="235346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US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350225" y="2867473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endParaRPr lang="en-US" dirty="0"/>
          </a:p>
        </p:txBody>
      </p:sp>
      <p:sp>
        <p:nvSpPr>
          <p:cNvPr id="14" name="Flowchart: Magnetic Disk 13"/>
          <p:cNvSpPr/>
          <p:nvPr/>
        </p:nvSpPr>
        <p:spPr>
          <a:xfrm>
            <a:off x="1351905" y="1996612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  <a:endParaRPr lang="en-US" dirty="0"/>
          </a:p>
        </p:txBody>
      </p:sp>
      <p:sp>
        <p:nvSpPr>
          <p:cNvPr id="15" name="Flowchart: Magnetic Disk 14"/>
          <p:cNvSpPr/>
          <p:nvPr/>
        </p:nvSpPr>
        <p:spPr>
          <a:xfrm>
            <a:off x="1537821" y="2867473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  <a:endParaRPr lang="en-US" dirty="0"/>
          </a:p>
        </p:txBody>
      </p:sp>
      <p:sp>
        <p:nvSpPr>
          <p:cNvPr id="16" name="Flowchart: Magnetic Disk 15"/>
          <p:cNvSpPr/>
          <p:nvPr/>
        </p:nvSpPr>
        <p:spPr>
          <a:xfrm>
            <a:off x="2622136" y="1996612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423073" y="250833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138564" y="300087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7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622151" y="1575981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A</a:t>
            </a:r>
          </a:p>
        </p:txBody>
      </p:sp>
      <p:graphicFrame>
        <p:nvGraphicFramePr>
          <p:cNvPr id="53" name="Content Placeholder 50"/>
          <p:cNvGraphicFramePr>
            <a:graphicFrameLocks/>
          </p:cNvGraphicFramePr>
          <p:nvPr/>
        </p:nvGraphicFramePr>
        <p:xfrm>
          <a:off x="6823139" y="2002678"/>
          <a:ext cx="2301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7444486" y="1536903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B</a:t>
            </a:r>
          </a:p>
        </p:txBody>
      </p:sp>
      <p:graphicFrame>
        <p:nvGraphicFramePr>
          <p:cNvPr id="55" name="Content Placeholder 50"/>
          <p:cNvGraphicFramePr>
            <a:graphicFrameLocks/>
          </p:cNvGraphicFramePr>
          <p:nvPr/>
        </p:nvGraphicFramePr>
        <p:xfrm>
          <a:off x="4016835" y="4976787"/>
          <a:ext cx="2301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4600379" y="4541220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C</a:t>
            </a:r>
          </a:p>
        </p:txBody>
      </p:sp>
      <p:graphicFrame>
        <p:nvGraphicFramePr>
          <p:cNvPr id="57" name="Content Placeholder 50"/>
          <p:cNvGraphicFramePr>
            <a:graphicFrameLocks/>
          </p:cNvGraphicFramePr>
          <p:nvPr/>
        </p:nvGraphicFramePr>
        <p:xfrm>
          <a:off x="6823139" y="4976787"/>
          <a:ext cx="2301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7406684" y="4511011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D</a:t>
            </a:r>
          </a:p>
        </p:txBody>
      </p:sp>
      <p:sp>
        <p:nvSpPr>
          <p:cNvPr id="28" name="Text Box 144"/>
          <p:cNvSpPr txBox="1">
            <a:spLocks noChangeArrowheads="1"/>
          </p:cNvSpPr>
          <p:nvPr/>
        </p:nvSpPr>
        <p:spPr bwMode="auto">
          <a:xfrm>
            <a:off x="-20235" y="3314757"/>
            <a:ext cx="400955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l"/>
            <a:r>
              <a:rPr lang="en-US" sz="1600" i="1" dirty="0"/>
              <a:t>…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7"/>
            </a:pPr>
            <a:r>
              <a:rPr lang="en-US" sz="1600" i="1" dirty="0"/>
              <a:t> </a:t>
            </a:r>
            <a:r>
              <a:rPr lang="en-US" sz="1600" b="1" i="1" dirty="0"/>
              <a:t>loop:</a:t>
            </a:r>
            <a:r>
              <a:rPr lang="en-US" sz="1600" dirty="0"/>
              <a:t> </a:t>
            </a:r>
          </a:p>
          <a:p>
            <a:pPr marL="457200" indent="-457200" algn="l"/>
            <a:r>
              <a:rPr lang="en-US" sz="1600" dirty="0"/>
              <a:t>…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2"/>
            </a:pPr>
            <a:r>
              <a:rPr lang="en-US" sz="1600" dirty="0"/>
              <a:t> </a:t>
            </a:r>
            <a:r>
              <a:rPr lang="en-US" sz="1600" b="1" dirty="0"/>
              <a:t>else if</a:t>
            </a:r>
            <a:r>
              <a:rPr lang="en-US" sz="1600" dirty="0"/>
              <a:t> (update D(</a:t>
            </a:r>
            <a:r>
              <a:rPr lang="en-US" sz="1600" i="1" dirty="0"/>
              <a:t>V, Y</a:t>
            </a:r>
            <a:r>
              <a:rPr lang="en-US" sz="1600" dirty="0"/>
              <a:t>) received from </a:t>
            </a:r>
            <a:r>
              <a:rPr lang="en-US" sz="1600" i="1" dirty="0"/>
              <a:t>V</a:t>
            </a:r>
            <a:r>
              <a:rPr lang="en-US" sz="1600" dirty="0"/>
              <a:t>)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2"/>
            </a:pPr>
            <a:r>
              <a:rPr lang="en-US" sz="1600" dirty="0"/>
              <a:t>   </a:t>
            </a:r>
            <a:r>
              <a:rPr lang="en-US" sz="1600" b="1" dirty="0"/>
              <a:t>for all</a:t>
            </a:r>
            <a:r>
              <a:rPr lang="en-US" sz="1600" dirty="0"/>
              <a:t> destinations Y </a:t>
            </a:r>
            <a:r>
              <a:rPr lang="en-US" sz="1600" b="1" dirty="0"/>
              <a:t>do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2"/>
            </a:pPr>
            <a:r>
              <a:rPr lang="en-US" sz="1600" dirty="0"/>
              <a:t>      </a:t>
            </a:r>
            <a:r>
              <a:rPr lang="en-US" sz="1600" b="1" dirty="0"/>
              <a:t>if</a:t>
            </a:r>
            <a:r>
              <a:rPr lang="en-US" sz="1600" dirty="0"/>
              <a:t> (destination </a:t>
            </a:r>
            <a:r>
              <a:rPr lang="en-US" sz="1600" i="1" dirty="0"/>
              <a:t>Y</a:t>
            </a:r>
            <a:r>
              <a:rPr lang="en-US" sz="1600" dirty="0"/>
              <a:t> through </a:t>
            </a:r>
            <a:r>
              <a:rPr lang="en-US" sz="1600" i="1" dirty="0"/>
              <a:t>V</a:t>
            </a:r>
            <a:r>
              <a:rPr lang="en-US" sz="1600" dirty="0"/>
              <a:t>)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2"/>
            </a:pPr>
            <a:r>
              <a:rPr lang="en-US" sz="1600" dirty="0"/>
              <a:t>        D(</a:t>
            </a:r>
            <a:r>
              <a:rPr lang="en-US" sz="1600" i="1" dirty="0"/>
              <a:t>A,Y</a:t>
            </a:r>
            <a:r>
              <a:rPr lang="en-US" sz="1600" dirty="0"/>
              <a:t>) = D(</a:t>
            </a:r>
            <a:r>
              <a:rPr lang="en-US" sz="1600" i="1" dirty="0"/>
              <a:t>A,V</a:t>
            </a:r>
            <a:r>
              <a:rPr lang="en-US" sz="1600" dirty="0"/>
              <a:t>) + D(</a:t>
            </a:r>
            <a:r>
              <a:rPr lang="en-US" sz="1600" i="1" dirty="0"/>
              <a:t>V, Y</a:t>
            </a:r>
            <a:r>
              <a:rPr lang="en-US" sz="1600" dirty="0"/>
              <a:t>);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2"/>
            </a:pPr>
            <a:r>
              <a:rPr lang="en-US" sz="1600" dirty="0"/>
              <a:t>      </a:t>
            </a:r>
            <a:r>
              <a:rPr lang="en-US" sz="1600" b="1" dirty="0"/>
              <a:t>else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2"/>
            </a:pPr>
            <a:r>
              <a:rPr lang="en-US" sz="1600" dirty="0"/>
              <a:t>        D(A, Y) =</a:t>
            </a:r>
          </a:p>
          <a:p>
            <a:pPr algn="l">
              <a:buClr>
                <a:schemeClr val="accent2"/>
              </a:buClr>
              <a:tabLst>
                <a:tab pos="1490663" algn="l"/>
              </a:tabLst>
            </a:pPr>
            <a:r>
              <a:rPr lang="en-US" sz="1600" dirty="0"/>
              <a:t>	min(D(</a:t>
            </a:r>
            <a:r>
              <a:rPr lang="en-US" sz="1600" i="1" dirty="0"/>
              <a:t>A, Y</a:t>
            </a:r>
            <a:r>
              <a:rPr lang="en-US" sz="1600" dirty="0"/>
              <a:t>),</a:t>
            </a:r>
          </a:p>
          <a:p>
            <a:pPr algn="l">
              <a:buClr>
                <a:schemeClr val="accent2"/>
              </a:buClr>
              <a:tabLst>
                <a:tab pos="1490663" algn="l"/>
              </a:tabLst>
            </a:pPr>
            <a:r>
              <a:rPr lang="en-US" sz="1600" dirty="0"/>
              <a:t>	D(</a:t>
            </a:r>
            <a:r>
              <a:rPr lang="en-US" sz="1600" i="1" dirty="0"/>
              <a:t>A, V</a:t>
            </a:r>
            <a:r>
              <a:rPr lang="en-US" sz="1600" dirty="0"/>
              <a:t>) + D(</a:t>
            </a:r>
            <a:r>
              <a:rPr lang="en-US" sz="1600" i="1" dirty="0"/>
              <a:t>V, Y</a:t>
            </a:r>
            <a:r>
              <a:rPr lang="en-US" sz="1600" dirty="0"/>
              <a:t>));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8"/>
            </a:pPr>
            <a:r>
              <a:rPr lang="en-US" sz="1600" dirty="0"/>
              <a:t> </a:t>
            </a:r>
            <a:r>
              <a:rPr lang="en-US" sz="1600" b="1" dirty="0"/>
              <a:t>if</a:t>
            </a:r>
            <a:r>
              <a:rPr lang="en-US" sz="1600" dirty="0"/>
              <a:t> (there is a new min. for </a:t>
            </a:r>
            <a:r>
              <a:rPr lang="en-US" sz="1600" dirty="0" err="1"/>
              <a:t>dest</a:t>
            </a:r>
            <a:r>
              <a:rPr lang="en-US" sz="1600" dirty="0"/>
              <a:t>. </a:t>
            </a:r>
            <a:r>
              <a:rPr lang="en-US" sz="1600" i="1" dirty="0"/>
              <a:t>Y</a:t>
            </a:r>
            <a:r>
              <a:rPr lang="en-US" sz="1600" dirty="0"/>
              <a:t>)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8"/>
            </a:pPr>
            <a:r>
              <a:rPr lang="en-US" sz="1600" dirty="0"/>
              <a:t>   </a:t>
            </a:r>
            <a:r>
              <a:rPr lang="en-US" sz="1600" b="1" dirty="0"/>
              <a:t>send</a:t>
            </a:r>
            <a:r>
              <a:rPr lang="en-US" sz="1600" dirty="0"/>
              <a:t> D(</a:t>
            </a:r>
            <a:r>
              <a:rPr lang="en-US" sz="1600" i="1" dirty="0"/>
              <a:t>A, Y</a:t>
            </a:r>
            <a:r>
              <a:rPr lang="en-US" sz="1600" dirty="0"/>
              <a:t>) to all neighbors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8"/>
            </a:pPr>
            <a:r>
              <a:rPr lang="en-US" sz="1600" dirty="0"/>
              <a:t> </a:t>
            </a:r>
            <a:r>
              <a:rPr lang="en-US" sz="1600" b="1" dirty="0"/>
              <a:t>forever</a:t>
            </a:r>
            <a:r>
              <a:rPr lang="en-US" sz="1600" dirty="0"/>
              <a:t> </a:t>
            </a:r>
          </a:p>
        </p:txBody>
      </p:sp>
      <p:cxnSp>
        <p:nvCxnSpPr>
          <p:cNvPr id="6" name="Straight Arrow Connector 5"/>
          <p:cNvCxnSpPr>
            <a:stCxn id="15" idx="2"/>
            <a:endCxn id="13" idx="4"/>
          </p:cNvCxnSpPr>
          <p:nvPr/>
        </p:nvCxnSpPr>
        <p:spPr>
          <a:xfrm flipH="1">
            <a:off x="1093890" y="3049588"/>
            <a:ext cx="443932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6" idx="0"/>
            <a:endCxn id="51" idx="2"/>
          </p:cNvCxnSpPr>
          <p:nvPr/>
        </p:nvCxnSpPr>
        <p:spPr>
          <a:xfrm flipH="1" flipV="1">
            <a:off x="5167455" y="3486038"/>
            <a:ext cx="2151" cy="105518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855346" y="3116706"/>
            <a:ext cx="311304" cy="369332"/>
            <a:chOff x="5737051" y="3828962"/>
            <a:chExt cx="311304" cy="369332"/>
          </a:xfrm>
        </p:grpSpPr>
        <p:sp>
          <p:nvSpPr>
            <p:cNvPr id="24" name="Rectangle 23"/>
            <p:cNvSpPr/>
            <p:nvPr/>
          </p:nvSpPr>
          <p:spPr>
            <a:xfrm>
              <a:off x="5744635" y="3855346"/>
              <a:ext cx="296137" cy="316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37051" y="382896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26914" y="3116706"/>
            <a:ext cx="324128" cy="369332"/>
            <a:chOff x="5730640" y="3828962"/>
            <a:chExt cx="324128" cy="369332"/>
          </a:xfrm>
        </p:grpSpPr>
        <p:sp>
          <p:nvSpPr>
            <p:cNvPr id="41" name="Rectangle 40"/>
            <p:cNvSpPr/>
            <p:nvPr/>
          </p:nvSpPr>
          <p:spPr>
            <a:xfrm>
              <a:off x="5744635" y="3855346"/>
              <a:ext cx="296137" cy="316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30640" y="3828962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 flipH="1">
            <a:off x="1753332" y="4872472"/>
            <a:ext cx="6413005" cy="954107"/>
            <a:chOff x="1219200" y="4876799"/>
            <a:chExt cx="5181605" cy="1384995"/>
          </a:xfrm>
        </p:grpSpPr>
        <p:sp>
          <p:nvSpPr>
            <p:cNvPr id="44" name="Rectangular Callout 4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1257"/>
                <a:gd name="adj2" fmla="val -1870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D(A,D) = min(D(A,D), D(A,C)+D(C,D))</a:t>
              </a:r>
            </a:p>
            <a:p>
              <a:pPr lvl="0"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= min(</a:t>
              </a:r>
              <a:r>
                <a:rPr lang="en-US" sz="2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∞</a:t>
              </a:r>
              <a:r>
                <a:rPr lang="en-US" sz="2800" dirty="0">
                  <a:solidFill>
                    <a:schemeClr val="bg1"/>
                  </a:solidFill>
                  <a:cs typeface="Consolas" pitchFamily="49" charset="0"/>
                </a:rPr>
                <a:t>, 7 + 1) = 8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6" name="Straight Arrow Connector 45"/>
          <p:cNvCxnSpPr>
            <a:stCxn id="14" idx="3"/>
            <a:endCxn id="13" idx="1"/>
          </p:cNvCxnSpPr>
          <p:nvPr/>
        </p:nvCxnSpPr>
        <p:spPr>
          <a:xfrm flipH="1">
            <a:off x="722058" y="2360844"/>
            <a:ext cx="1001680" cy="506631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319032" y="2867473"/>
            <a:ext cx="443932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4856057" y="2726245"/>
            <a:ext cx="311304" cy="369332"/>
            <a:chOff x="5737052" y="3828962"/>
            <a:chExt cx="311304" cy="369332"/>
          </a:xfrm>
        </p:grpSpPr>
        <p:sp>
          <p:nvSpPr>
            <p:cNvPr id="63" name="Rectangle 62"/>
            <p:cNvSpPr/>
            <p:nvPr/>
          </p:nvSpPr>
          <p:spPr>
            <a:xfrm>
              <a:off x="5744635" y="3855346"/>
              <a:ext cx="296137" cy="316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37052" y="382896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639647" y="2726245"/>
            <a:ext cx="300082" cy="369332"/>
            <a:chOff x="5742663" y="3828962"/>
            <a:chExt cx="300081" cy="369332"/>
          </a:xfrm>
        </p:grpSpPr>
        <p:sp>
          <p:nvSpPr>
            <p:cNvPr id="66" name="Rectangle 65"/>
            <p:cNvSpPr/>
            <p:nvPr/>
          </p:nvSpPr>
          <p:spPr>
            <a:xfrm>
              <a:off x="5744635" y="3855346"/>
              <a:ext cx="296137" cy="316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42663" y="3828962"/>
              <a:ext cx="300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855350" y="3116706"/>
            <a:ext cx="311304" cy="369332"/>
            <a:chOff x="5737052" y="3828962"/>
            <a:chExt cx="311304" cy="369332"/>
          </a:xfrm>
        </p:grpSpPr>
        <p:sp>
          <p:nvSpPr>
            <p:cNvPr id="69" name="Rectangle 68"/>
            <p:cNvSpPr/>
            <p:nvPr/>
          </p:nvSpPr>
          <p:spPr>
            <a:xfrm>
              <a:off x="5744635" y="3855346"/>
              <a:ext cx="296137" cy="316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37052" y="382896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638941" y="3116706"/>
            <a:ext cx="300082" cy="369332"/>
            <a:chOff x="5742663" y="3828962"/>
            <a:chExt cx="300081" cy="369332"/>
          </a:xfrm>
        </p:grpSpPr>
        <p:sp>
          <p:nvSpPr>
            <p:cNvPr id="72" name="Rectangle 71"/>
            <p:cNvSpPr/>
            <p:nvPr/>
          </p:nvSpPr>
          <p:spPr>
            <a:xfrm>
              <a:off x="5744635" y="3855346"/>
              <a:ext cx="296137" cy="316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42663" y="3828962"/>
              <a:ext cx="300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 flipH="1">
            <a:off x="1657137" y="4294998"/>
            <a:ext cx="6413005" cy="954107"/>
            <a:chOff x="1219200" y="4876799"/>
            <a:chExt cx="5181605" cy="1384995"/>
          </a:xfrm>
        </p:grpSpPr>
        <p:sp>
          <p:nvSpPr>
            <p:cNvPr id="75" name="Rectangular Callout 7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1257"/>
                <a:gd name="adj2" fmla="val -1870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D(A,C) = min(D(A,C), D(A,B)+D(B,C))</a:t>
              </a:r>
            </a:p>
            <a:p>
              <a:pPr lvl="0"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= min(</a:t>
              </a:r>
              <a:r>
                <a:rPr lang="en-US" sz="2800" dirty="0">
                  <a:solidFill>
                    <a:schemeClr val="bg1"/>
                  </a:solidFill>
                  <a:cs typeface="Consolas" pitchFamily="49" charset="0"/>
                </a:rPr>
                <a:t>7, 2 + 1) = 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 flipH="1">
            <a:off x="1731962" y="4872472"/>
            <a:ext cx="6413005" cy="954107"/>
            <a:chOff x="1219200" y="4876799"/>
            <a:chExt cx="5181605" cy="1384995"/>
          </a:xfrm>
        </p:grpSpPr>
        <p:sp>
          <p:nvSpPr>
            <p:cNvPr id="78" name="Rectangular Callout 7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1257"/>
                <a:gd name="adj2" fmla="val -1870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D(A,D) = min(D(A,D), D(A,B)+D(B,D))</a:t>
              </a:r>
            </a:p>
            <a:p>
              <a:pPr lvl="0"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= min(</a:t>
              </a:r>
              <a:r>
                <a:rPr lang="en-US" sz="2800" dirty="0">
                  <a:solidFill>
                    <a:schemeClr val="bg1"/>
                  </a:solidFill>
                  <a:cs typeface="Consolas" pitchFamily="49" charset="0"/>
                </a:rPr>
                <a:t>8, 2 + 3) = 5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>
            <a:off x="6258503" y="2867473"/>
            <a:ext cx="564991" cy="0"/>
          </a:xfrm>
          <a:prstGeom prst="straightConnector1">
            <a:avLst/>
          </a:prstGeom>
          <a:ln w="5715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6258503" y="5831107"/>
            <a:ext cx="564991" cy="0"/>
          </a:xfrm>
          <a:prstGeom prst="straightConnector1">
            <a:avLst/>
          </a:prstGeom>
          <a:ln w="5715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8070137" y="3566972"/>
            <a:ext cx="5" cy="1059459"/>
          </a:xfrm>
          <a:prstGeom prst="straightConnector1">
            <a:avLst/>
          </a:prstGeom>
          <a:ln w="5715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5169606" y="3486038"/>
            <a:ext cx="5" cy="1059459"/>
          </a:xfrm>
          <a:prstGeom prst="straightConnector1">
            <a:avLst/>
          </a:prstGeom>
          <a:ln w="5715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6121595" y="3566972"/>
            <a:ext cx="701899" cy="1259725"/>
          </a:xfrm>
          <a:prstGeom prst="straightConnector1">
            <a:avLst/>
          </a:prstGeom>
          <a:ln w="5715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642229" y="3116706"/>
            <a:ext cx="311304" cy="369332"/>
            <a:chOff x="5737052" y="3828962"/>
            <a:chExt cx="311304" cy="369332"/>
          </a:xfrm>
        </p:grpSpPr>
        <p:sp>
          <p:nvSpPr>
            <p:cNvPr id="92" name="Rectangle 91"/>
            <p:cNvSpPr/>
            <p:nvPr/>
          </p:nvSpPr>
          <p:spPr>
            <a:xfrm>
              <a:off x="5744635" y="3855346"/>
              <a:ext cx="296137" cy="316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737052" y="382896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413791" y="3116706"/>
            <a:ext cx="324128" cy="369332"/>
            <a:chOff x="5730640" y="3828962"/>
            <a:chExt cx="324128" cy="369332"/>
          </a:xfrm>
        </p:grpSpPr>
        <p:sp>
          <p:nvSpPr>
            <p:cNvPr id="95" name="Rectangle 94"/>
            <p:cNvSpPr/>
            <p:nvPr/>
          </p:nvSpPr>
          <p:spPr>
            <a:xfrm>
              <a:off x="5744635" y="3855346"/>
              <a:ext cx="296137" cy="316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730640" y="3828962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652426" y="5347231"/>
            <a:ext cx="311304" cy="369332"/>
            <a:chOff x="5737052" y="3828962"/>
            <a:chExt cx="311304" cy="369332"/>
          </a:xfrm>
        </p:grpSpPr>
        <p:sp>
          <p:nvSpPr>
            <p:cNvPr id="104" name="Rectangle 103"/>
            <p:cNvSpPr/>
            <p:nvPr/>
          </p:nvSpPr>
          <p:spPr>
            <a:xfrm>
              <a:off x="5744635" y="3855346"/>
              <a:ext cx="296137" cy="316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737052" y="382896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8436016" y="5347231"/>
            <a:ext cx="300082" cy="369332"/>
            <a:chOff x="5742663" y="3828962"/>
            <a:chExt cx="300081" cy="369332"/>
          </a:xfrm>
        </p:grpSpPr>
        <p:sp>
          <p:nvSpPr>
            <p:cNvPr id="107" name="Rectangle 106"/>
            <p:cNvSpPr/>
            <p:nvPr/>
          </p:nvSpPr>
          <p:spPr>
            <a:xfrm>
              <a:off x="5744635" y="3855346"/>
              <a:ext cx="296137" cy="316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742663" y="3828962"/>
              <a:ext cx="300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827730" y="5342619"/>
            <a:ext cx="311304" cy="369332"/>
            <a:chOff x="5737052" y="3828962"/>
            <a:chExt cx="311304" cy="369332"/>
          </a:xfrm>
        </p:grpSpPr>
        <p:sp>
          <p:nvSpPr>
            <p:cNvPr id="116" name="Rectangle 115"/>
            <p:cNvSpPr/>
            <p:nvPr/>
          </p:nvSpPr>
          <p:spPr>
            <a:xfrm>
              <a:off x="5744635" y="3855346"/>
              <a:ext cx="296137" cy="316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737052" y="382896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611320" y="5342619"/>
            <a:ext cx="300082" cy="369332"/>
            <a:chOff x="5742663" y="3828962"/>
            <a:chExt cx="300081" cy="369332"/>
          </a:xfrm>
        </p:grpSpPr>
        <p:sp>
          <p:nvSpPr>
            <p:cNvPr id="119" name="Rectangle 118"/>
            <p:cNvSpPr/>
            <p:nvPr/>
          </p:nvSpPr>
          <p:spPr>
            <a:xfrm>
              <a:off x="5744635" y="3855346"/>
              <a:ext cx="296137" cy="316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742663" y="3828962"/>
              <a:ext cx="300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Distance Vector: End of 3</a:t>
            </a:r>
            <a:r>
              <a:rPr lang="en-US" baseline="30000" dirty="0"/>
              <a:t>rd</a:t>
            </a:r>
            <a:r>
              <a:rPr lang="en-US" dirty="0"/>
              <a:t> Iteration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1" name="Content Placeholder 50"/>
          <p:cNvGraphicFramePr>
            <a:graphicFrameLocks noGrp="1"/>
          </p:cNvGraphicFramePr>
          <p:nvPr>
            <p:ph sz="quarter" idx="1"/>
          </p:nvPr>
        </p:nvGraphicFramePr>
        <p:xfrm>
          <a:off x="4016835" y="2002678"/>
          <a:ext cx="2301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130699" y="1536398"/>
            <a:ext cx="3457410" cy="221997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8" name="Straight Connector 7"/>
          <p:cNvCxnSpPr>
            <a:stCxn id="14" idx="4"/>
            <a:endCxn id="16" idx="2"/>
          </p:cNvCxnSpPr>
          <p:nvPr/>
        </p:nvCxnSpPr>
        <p:spPr>
          <a:xfrm>
            <a:off x="2095570" y="2178727"/>
            <a:ext cx="526567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3" idx="4"/>
            <a:endCxn id="15" idx="2"/>
          </p:cNvCxnSpPr>
          <p:nvPr/>
        </p:nvCxnSpPr>
        <p:spPr>
          <a:xfrm>
            <a:off x="1093890" y="3049588"/>
            <a:ext cx="44393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3" idx="1"/>
            <a:endCxn id="14" idx="3"/>
          </p:cNvCxnSpPr>
          <p:nvPr/>
        </p:nvCxnSpPr>
        <p:spPr>
          <a:xfrm flipV="1">
            <a:off x="722058" y="2360844"/>
            <a:ext cx="1001680" cy="5066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5" idx="1"/>
            <a:endCxn id="14" idx="3"/>
          </p:cNvCxnSpPr>
          <p:nvPr/>
        </p:nvCxnSpPr>
        <p:spPr>
          <a:xfrm flipH="1" flipV="1">
            <a:off x="1723737" y="2360844"/>
            <a:ext cx="185916" cy="5066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1"/>
            <a:endCxn id="16" idx="3"/>
          </p:cNvCxnSpPr>
          <p:nvPr/>
        </p:nvCxnSpPr>
        <p:spPr>
          <a:xfrm flipV="1">
            <a:off x="1909654" y="2360844"/>
            <a:ext cx="1084315" cy="5066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7811" y="226458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81561" y="177025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54134" y="235346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US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350225" y="2867473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endParaRPr lang="en-US" dirty="0"/>
          </a:p>
        </p:txBody>
      </p:sp>
      <p:sp>
        <p:nvSpPr>
          <p:cNvPr id="14" name="Flowchart: Magnetic Disk 13"/>
          <p:cNvSpPr/>
          <p:nvPr/>
        </p:nvSpPr>
        <p:spPr>
          <a:xfrm>
            <a:off x="1351905" y="1996612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  <a:endParaRPr lang="en-US" dirty="0"/>
          </a:p>
        </p:txBody>
      </p:sp>
      <p:sp>
        <p:nvSpPr>
          <p:cNvPr id="15" name="Flowchart: Magnetic Disk 14"/>
          <p:cNvSpPr/>
          <p:nvPr/>
        </p:nvSpPr>
        <p:spPr>
          <a:xfrm>
            <a:off x="1537821" y="2867473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  <a:endParaRPr lang="en-US" dirty="0"/>
          </a:p>
        </p:txBody>
      </p:sp>
      <p:sp>
        <p:nvSpPr>
          <p:cNvPr id="16" name="Flowchart: Magnetic Disk 15"/>
          <p:cNvSpPr/>
          <p:nvPr/>
        </p:nvSpPr>
        <p:spPr>
          <a:xfrm>
            <a:off x="2622136" y="1996612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423073" y="250833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138564" y="300087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7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622151" y="1575981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A</a:t>
            </a:r>
          </a:p>
        </p:txBody>
      </p:sp>
      <p:graphicFrame>
        <p:nvGraphicFramePr>
          <p:cNvPr id="53" name="Content Placeholder 50"/>
          <p:cNvGraphicFramePr>
            <a:graphicFrameLocks/>
          </p:cNvGraphicFramePr>
          <p:nvPr/>
        </p:nvGraphicFramePr>
        <p:xfrm>
          <a:off x="6823139" y="2002678"/>
          <a:ext cx="2301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7444486" y="1536903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B</a:t>
            </a:r>
          </a:p>
        </p:txBody>
      </p:sp>
      <p:graphicFrame>
        <p:nvGraphicFramePr>
          <p:cNvPr id="55" name="Content Placeholder 50"/>
          <p:cNvGraphicFramePr>
            <a:graphicFrameLocks/>
          </p:cNvGraphicFramePr>
          <p:nvPr/>
        </p:nvGraphicFramePr>
        <p:xfrm>
          <a:off x="4016835" y="4976787"/>
          <a:ext cx="2301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4600379" y="4541220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C</a:t>
            </a:r>
          </a:p>
        </p:txBody>
      </p:sp>
      <p:graphicFrame>
        <p:nvGraphicFramePr>
          <p:cNvPr id="57" name="Content Placeholder 50"/>
          <p:cNvGraphicFramePr>
            <a:graphicFrameLocks/>
          </p:cNvGraphicFramePr>
          <p:nvPr/>
        </p:nvGraphicFramePr>
        <p:xfrm>
          <a:off x="6823139" y="4976787"/>
          <a:ext cx="2301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7406684" y="4511011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D</a:t>
            </a:r>
          </a:p>
        </p:txBody>
      </p:sp>
      <p:sp>
        <p:nvSpPr>
          <p:cNvPr id="28" name="Text Box 144"/>
          <p:cNvSpPr txBox="1">
            <a:spLocks noChangeArrowheads="1"/>
          </p:cNvSpPr>
          <p:nvPr/>
        </p:nvSpPr>
        <p:spPr bwMode="auto">
          <a:xfrm>
            <a:off x="-20235" y="3314757"/>
            <a:ext cx="400955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l"/>
            <a:r>
              <a:rPr lang="en-US" sz="1600" i="1" dirty="0"/>
              <a:t>…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7"/>
            </a:pPr>
            <a:r>
              <a:rPr lang="en-US" sz="1600" i="1" dirty="0"/>
              <a:t> </a:t>
            </a:r>
            <a:r>
              <a:rPr lang="en-US" sz="1600" b="1" i="1" dirty="0"/>
              <a:t>loop:</a:t>
            </a:r>
            <a:r>
              <a:rPr lang="en-US" sz="1600" dirty="0"/>
              <a:t> </a:t>
            </a:r>
          </a:p>
          <a:p>
            <a:pPr marL="457200" indent="-457200" algn="l"/>
            <a:r>
              <a:rPr lang="en-US" sz="1600" dirty="0"/>
              <a:t>…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2"/>
            </a:pPr>
            <a:r>
              <a:rPr lang="en-US" sz="1600" dirty="0"/>
              <a:t> </a:t>
            </a:r>
            <a:r>
              <a:rPr lang="en-US" sz="1600" b="1" dirty="0"/>
              <a:t>else if</a:t>
            </a:r>
            <a:r>
              <a:rPr lang="en-US" sz="1600" dirty="0"/>
              <a:t> (update D(</a:t>
            </a:r>
            <a:r>
              <a:rPr lang="en-US" sz="1600" i="1" dirty="0"/>
              <a:t>V, Y</a:t>
            </a:r>
            <a:r>
              <a:rPr lang="en-US" sz="1600" dirty="0"/>
              <a:t>) received from </a:t>
            </a:r>
            <a:r>
              <a:rPr lang="en-US" sz="1600" i="1" dirty="0"/>
              <a:t>V</a:t>
            </a:r>
            <a:r>
              <a:rPr lang="en-US" sz="1600" dirty="0"/>
              <a:t>)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2"/>
            </a:pPr>
            <a:r>
              <a:rPr lang="en-US" sz="1600" dirty="0"/>
              <a:t>   </a:t>
            </a:r>
            <a:r>
              <a:rPr lang="en-US" sz="1600" b="1" dirty="0"/>
              <a:t>for all</a:t>
            </a:r>
            <a:r>
              <a:rPr lang="en-US" sz="1600" dirty="0"/>
              <a:t> destinations Y </a:t>
            </a:r>
            <a:r>
              <a:rPr lang="en-US" sz="1600" b="1" dirty="0"/>
              <a:t>do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2"/>
            </a:pPr>
            <a:r>
              <a:rPr lang="en-US" sz="1600" dirty="0"/>
              <a:t>      </a:t>
            </a:r>
            <a:r>
              <a:rPr lang="en-US" sz="1600" b="1" dirty="0"/>
              <a:t>if</a:t>
            </a:r>
            <a:r>
              <a:rPr lang="en-US" sz="1600" dirty="0"/>
              <a:t> (destination </a:t>
            </a:r>
            <a:r>
              <a:rPr lang="en-US" sz="1600" i="1" dirty="0"/>
              <a:t>Y</a:t>
            </a:r>
            <a:r>
              <a:rPr lang="en-US" sz="1600" dirty="0"/>
              <a:t> through </a:t>
            </a:r>
            <a:r>
              <a:rPr lang="en-US" sz="1600" i="1" dirty="0"/>
              <a:t>V</a:t>
            </a:r>
            <a:r>
              <a:rPr lang="en-US" sz="1600" dirty="0"/>
              <a:t>)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2"/>
            </a:pPr>
            <a:r>
              <a:rPr lang="en-US" sz="1600" dirty="0"/>
              <a:t>        D(</a:t>
            </a:r>
            <a:r>
              <a:rPr lang="en-US" sz="1600" i="1" dirty="0"/>
              <a:t>A,Y</a:t>
            </a:r>
            <a:r>
              <a:rPr lang="en-US" sz="1600" dirty="0"/>
              <a:t>) = D(</a:t>
            </a:r>
            <a:r>
              <a:rPr lang="en-US" sz="1600" i="1" dirty="0"/>
              <a:t>A,V</a:t>
            </a:r>
            <a:r>
              <a:rPr lang="en-US" sz="1600" dirty="0"/>
              <a:t>) + D(</a:t>
            </a:r>
            <a:r>
              <a:rPr lang="en-US" sz="1600" i="1" dirty="0"/>
              <a:t>V, Y</a:t>
            </a:r>
            <a:r>
              <a:rPr lang="en-US" sz="1600" dirty="0"/>
              <a:t>);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2"/>
            </a:pPr>
            <a:r>
              <a:rPr lang="en-US" sz="1600" dirty="0"/>
              <a:t>      </a:t>
            </a:r>
            <a:r>
              <a:rPr lang="en-US" sz="1600" b="1" dirty="0"/>
              <a:t>else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2"/>
            </a:pPr>
            <a:r>
              <a:rPr lang="en-US" sz="1600" dirty="0"/>
              <a:t>        D(A, Y) =</a:t>
            </a:r>
          </a:p>
          <a:p>
            <a:pPr algn="l">
              <a:buClr>
                <a:schemeClr val="accent2"/>
              </a:buClr>
              <a:tabLst>
                <a:tab pos="1490663" algn="l"/>
              </a:tabLst>
            </a:pPr>
            <a:r>
              <a:rPr lang="en-US" sz="1600" dirty="0"/>
              <a:t>	min(D(</a:t>
            </a:r>
            <a:r>
              <a:rPr lang="en-US" sz="1600" i="1" dirty="0"/>
              <a:t>A, Y</a:t>
            </a:r>
            <a:r>
              <a:rPr lang="en-US" sz="1600" dirty="0"/>
              <a:t>),</a:t>
            </a:r>
          </a:p>
          <a:p>
            <a:pPr algn="l">
              <a:buClr>
                <a:schemeClr val="accent2"/>
              </a:buClr>
              <a:tabLst>
                <a:tab pos="1490663" algn="l"/>
              </a:tabLst>
            </a:pPr>
            <a:r>
              <a:rPr lang="en-US" sz="1600" dirty="0"/>
              <a:t>	D(</a:t>
            </a:r>
            <a:r>
              <a:rPr lang="en-US" sz="1600" i="1" dirty="0"/>
              <a:t>A, V</a:t>
            </a:r>
            <a:r>
              <a:rPr lang="en-US" sz="1600" dirty="0"/>
              <a:t>) + D(</a:t>
            </a:r>
            <a:r>
              <a:rPr lang="en-US" sz="1600" i="1" dirty="0"/>
              <a:t>V, Y</a:t>
            </a:r>
            <a:r>
              <a:rPr lang="en-US" sz="1600" dirty="0"/>
              <a:t>));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8"/>
            </a:pPr>
            <a:r>
              <a:rPr lang="en-US" sz="1600" dirty="0"/>
              <a:t> </a:t>
            </a:r>
            <a:r>
              <a:rPr lang="en-US" sz="1600" b="1" dirty="0"/>
              <a:t>if</a:t>
            </a:r>
            <a:r>
              <a:rPr lang="en-US" sz="1600" dirty="0"/>
              <a:t> (there is a new min. for </a:t>
            </a:r>
            <a:r>
              <a:rPr lang="en-US" sz="1600" dirty="0" err="1"/>
              <a:t>dest</a:t>
            </a:r>
            <a:r>
              <a:rPr lang="en-US" sz="1600" dirty="0"/>
              <a:t>. </a:t>
            </a:r>
            <a:r>
              <a:rPr lang="en-US" sz="1600" i="1" dirty="0"/>
              <a:t>Y</a:t>
            </a:r>
            <a:r>
              <a:rPr lang="en-US" sz="1600" dirty="0"/>
              <a:t>)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8"/>
            </a:pPr>
            <a:r>
              <a:rPr lang="en-US" sz="1600" dirty="0"/>
              <a:t>   </a:t>
            </a:r>
            <a:r>
              <a:rPr lang="en-US" sz="1600" b="1" dirty="0"/>
              <a:t>send</a:t>
            </a:r>
            <a:r>
              <a:rPr lang="en-US" sz="1600" dirty="0"/>
              <a:t> D(</a:t>
            </a:r>
            <a:r>
              <a:rPr lang="en-US" sz="1600" i="1" dirty="0"/>
              <a:t>A, Y</a:t>
            </a:r>
            <a:r>
              <a:rPr lang="en-US" sz="1600" dirty="0"/>
              <a:t>) to all neighbors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18"/>
            </a:pPr>
            <a:r>
              <a:rPr lang="en-US" sz="1600" dirty="0"/>
              <a:t> </a:t>
            </a:r>
            <a:r>
              <a:rPr lang="en-US" sz="1600" b="1" dirty="0"/>
              <a:t>forever</a:t>
            </a:r>
            <a:r>
              <a:rPr lang="en-US" sz="1600" dirty="0"/>
              <a:t> </a:t>
            </a:r>
          </a:p>
        </p:txBody>
      </p:sp>
      <p:cxnSp>
        <p:nvCxnSpPr>
          <p:cNvPr id="34" name="Straight Arrow Connector 33"/>
          <p:cNvCxnSpPr>
            <a:stCxn id="51" idx="2"/>
            <a:endCxn id="56" idx="0"/>
          </p:cNvCxnSpPr>
          <p:nvPr/>
        </p:nvCxnSpPr>
        <p:spPr>
          <a:xfrm>
            <a:off x="5167455" y="3486038"/>
            <a:ext cx="2151" cy="105518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1" idx="3"/>
            <a:endCxn id="53" idx="1"/>
          </p:cNvCxnSpPr>
          <p:nvPr/>
        </p:nvCxnSpPr>
        <p:spPr>
          <a:xfrm>
            <a:off x="6318076" y="2744358"/>
            <a:ext cx="505064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913714" y="3655638"/>
            <a:ext cx="7677109" cy="1531092"/>
            <a:chOff x="414979" y="3333623"/>
            <a:chExt cx="8263530" cy="1523216"/>
          </a:xfrm>
        </p:grpSpPr>
        <p:sp>
          <p:nvSpPr>
            <p:cNvPr id="89" name="Rectangle 88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Nothing changes, algorithm terminates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Until something changes…</a:t>
              </a:r>
            </a:p>
          </p:txBody>
        </p:sp>
      </p:grpSp>
      <p:cxnSp>
        <p:nvCxnSpPr>
          <p:cNvPr id="33" name="Straight Arrow Connector 32"/>
          <p:cNvCxnSpPr>
            <a:endCxn id="53" idx="2"/>
          </p:cNvCxnSpPr>
          <p:nvPr/>
        </p:nvCxnSpPr>
        <p:spPr>
          <a:xfrm flipH="1" flipV="1">
            <a:off x="7973760" y="3486038"/>
            <a:ext cx="1" cy="105518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7" idx="1"/>
            <a:endCxn id="55" idx="3"/>
          </p:cNvCxnSpPr>
          <p:nvPr/>
        </p:nvCxnSpPr>
        <p:spPr>
          <a:xfrm flipH="1">
            <a:off x="6318076" y="5718467"/>
            <a:ext cx="505064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7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Elosztott Bellman-Ford algoritmus – </a:t>
            </a:r>
            <a:r>
              <a:rPr lang="hu-HU" i="1" dirty="0"/>
              <a:t>példa </a:t>
            </a:r>
            <a:endParaRPr lang="en-US" i="1" dirty="0"/>
          </a:p>
        </p:txBody>
      </p:sp>
      <p:sp>
        <p:nvSpPr>
          <p:cNvPr id="58" name="Oval 57"/>
          <p:cNvSpPr/>
          <p:nvPr/>
        </p:nvSpPr>
        <p:spPr>
          <a:xfrm>
            <a:off x="3433656" y="1819434"/>
            <a:ext cx="333877" cy="4268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351431" y="2181220"/>
            <a:ext cx="333877" cy="4268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984224" y="1634219"/>
            <a:ext cx="333877" cy="4268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375878" y="2928242"/>
            <a:ext cx="333877" cy="4268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592571" y="2662819"/>
            <a:ext cx="333877" cy="4268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371241" y="2714807"/>
            <a:ext cx="333877" cy="4268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58" idx="4"/>
            <a:endCxn id="63" idx="0"/>
          </p:cNvCxnSpPr>
          <p:nvPr/>
        </p:nvCxnSpPr>
        <p:spPr>
          <a:xfrm flipH="1">
            <a:off x="3538180" y="2246305"/>
            <a:ext cx="62414" cy="468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3" idx="6"/>
            <a:endCxn id="61" idx="2"/>
          </p:cNvCxnSpPr>
          <p:nvPr/>
        </p:nvCxnSpPr>
        <p:spPr>
          <a:xfrm>
            <a:off x="3705118" y="2928243"/>
            <a:ext cx="670760" cy="213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1" idx="6"/>
            <a:endCxn id="62" idx="2"/>
          </p:cNvCxnSpPr>
          <p:nvPr/>
        </p:nvCxnSpPr>
        <p:spPr>
          <a:xfrm flipV="1">
            <a:off x="4709754" y="2876255"/>
            <a:ext cx="882817" cy="265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2" idx="1"/>
            <a:endCxn id="60" idx="5"/>
          </p:cNvCxnSpPr>
          <p:nvPr/>
        </p:nvCxnSpPr>
        <p:spPr>
          <a:xfrm flipH="1" flipV="1">
            <a:off x="5269206" y="1998575"/>
            <a:ext cx="372260" cy="726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1" idx="0"/>
            <a:endCxn id="59" idx="4"/>
          </p:cNvCxnSpPr>
          <p:nvPr/>
        </p:nvCxnSpPr>
        <p:spPr>
          <a:xfrm flipH="1" flipV="1">
            <a:off x="4518369" y="2608090"/>
            <a:ext cx="24447" cy="320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8" idx="6"/>
            <a:endCxn id="59" idx="2"/>
          </p:cNvCxnSpPr>
          <p:nvPr/>
        </p:nvCxnSpPr>
        <p:spPr>
          <a:xfrm>
            <a:off x="3767533" y="2032869"/>
            <a:ext cx="583898" cy="361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9" idx="7"/>
            <a:endCxn id="60" idx="3"/>
          </p:cNvCxnSpPr>
          <p:nvPr/>
        </p:nvCxnSpPr>
        <p:spPr>
          <a:xfrm flipV="1">
            <a:off x="4636413" y="1998576"/>
            <a:ext cx="396706" cy="245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508013" y="4033031"/>
          <a:ext cx="1150508" cy="2129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 </a:t>
                      </a:r>
                      <a:r>
                        <a:rPr lang="hu-HU" sz="140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Hop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∞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∞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285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∞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1843748" y="4160238"/>
          <a:ext cx="715924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∞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E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∞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4094170" y="4054887"/>
          <a:ext cx="1299061" cy="204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 </a:t>
                      </a:r>
                      <a:r>
                        <a:rPr lang="hu-HU" sz="140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Hop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∞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6903415" y="4094921"/>
          <a:ext cx="1310946" cy="2055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 </a:t>
                      </a:r>
                      <a:r>
                        <a:rPr lang="hu-HU" sz="1400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Hop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94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3821337" y="298578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914932" y="187440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347211" y="227800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327920" y="257759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725095" y="180092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091491" y="295701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436143" y="21211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27739" y="3449916"/>
            <a:ext cx="1130783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100" dirty="0"/>
              <a:t>Becsült késleltetés </a:t>
            </a:r>
          </a:p>
          <a:p>
            <a:pPr algn="ctr"/>
            <a:r>
              <a:rPr lang="hu-HU" sz="1100" dirty="0"/>
              <a:t>A-tól kezdetben</a:t>
            </a:r>
            <a:endParaRPr lang="en-US" sz="1100" dirty="0"/>
          </a:p>
        </p:txBody>
      </p:sp>
      <p:sp>
        <p:nvSpPr>
          <p:cNvPr id="83" name="TextBox 82"/>
          <p:cNvSpPr txBox="1"/>
          <p:nvPr/>
        </p:nvSpPr>
        <p:spPr>
          <a:xfrm>
            <a:off x="1843748" y="3449913"/>
            <a:ext cx="7201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B vektora A-nak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4094170" y="3449914"/>
            <a:ext cx="11505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Új becsült késleltetés A-tól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6903415" y="3449913"/>
            <a:ext cx="11505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Új becsült késleltetés A-tól</a:t>
            </a:r>
            <a:endParaRPr lang="en-US" sz="1200" dirty="0"/>
          </a:p>
        </p:txBody>
      </p:sp>
      <p:sp>
        <p:nvSpPr>
          <p:cNvPr id="86" name="Right Arrow 85"/>
          <p:cNvSpPr/>
          <p:nvPr/>
        </p:nvSpPr>
        <p:spPr>
          <a:xfrm>
            <a:off x="3517833" y="4526111"/>
            <a:ext cx="480235" cy="71845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Right Arrow 86"/>
          <p:cNvSpPr/>
          <p:nvPr/>
        </p:nvSpPr>
        <p:spPr>
          <a:xfrm>
            <a:off x="6260153" y="4519464"/>
            <a:ext cx="519338" cy="718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…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5477695" y="4111251"/>
          <a:ext cx="651344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∞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E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5393230" y="3411415"/>
            <a:ext cx="8202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A vektora B-nek és E-nek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7601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629637A9-119A-49DA-BD12-AAC58B377D80}" type="slidenum">
              <a:rPr lang="en-US" sz="1600">
                <a:solidFill>
                  <a:schemeClr val="tx1"/>
                </a:solidFill>
              </a:rPr>
              <a:pPr/>
              <a:t>15</a:t>
            </a:fld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713521" y="4144851"/>
          <a:ext cx="715924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∞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∞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∞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E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69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713522" y="3434526"/>
            <a:ext cx="7201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E vektora A-nak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667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205025"/>
            <a:ext cx="520995" cy="251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153633"/>
            <a:ext cx="533400" cy="3810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z="1700" smtClean="0">
                <a:solidFill>
                  <a:schemeClr val="bg1"/>
                </a:solidFill>
              </a:rPr>
              <a:pPr/>
              <a:t>16</a:t>
            </a:fld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520995" cy="1148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1534634"/>
            <a:ext cx="520995" cy="53233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6165212" y="607224"/>
            <a:ext cx="2579844" cy="213440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1" name="Straight Connector 10"/>
          <p:cNvCxnSpPr>
            <a:stCxn id="18" idx="4"/>
            <a:endCxn id="20" idx="2"/>
          </p:cNvCxnSpPr>
          <p:nvPr/>
        </p:nvCxnSpPr>
        <p:spPr>
          <a:xfrm>
            <a:off x="7128402" y="2034841"/>
            <a:ext cx="44393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8" idx="1"/>
            <a:endCxn id="19" idx="3"/>
          </p:cNvCxnSpPr>
          <p:nvPr/>
        </p:nvCxnSpPr>
        <p:spPr>
          <a:xfrm flipV="1">
            <a:off x="6756571" y="1346097"/>
            <a:ext cx="593798" cy="5066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0" idx="1"/>
            <a:endCxn id="19" idx="3"/>
          </p:cNvCxnSpPr>
          <p:nvPr/>
        </p:nvCxnSpPr>
        <p:spPr>
          <a:xfrm flipH="1" flipV="1">
            <a:off x="7350369" y="1346097"/>
            <a:ext cx="593798" cy="5066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25177" y="12716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62670" y="128463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US" dirty="0"/>
          </a:p>
        </p:txBody>
      </p:sp>
      <p:sp>
        <p:nvSpPr>
          <p:cNvPr id="18" name="Flowchart: Magnetic Disk 17"/>
          <p:cNvSpPr/>
          <p:nvPr/>
        </p:nvSpPr>
        <p:spPr>
          <a:xfrm>
            <a:off x="6384738" y="1852726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endParaRPr lang="en-US" dirty="0"/>
          </a:p>
        </p:txBody>
      </p:sp>
      <p:sp>
        <p:nvSpPr>
          <p:cNvPr id="19" name="Flowchart: Magnetic Disk 18"/>
          <p:cNvSpPr/>
          <p:nvPr/>
        </p:nvSpPr>
        <p:spPr>
          <a:xfrm>
            <a:off x="6978536" y="981865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  <a:endParaRPr lang="en-US" dirty="0"/>
          </a:p>
        </p:txBody>
      </p:sp>
      <p:sp>
        <p:nvSpPr>
          <p:cNvPr id="20" name="Flowchart: Magnetic Disk 19"/>
          <p:cNvSpPr/>
          <p:nvPr/>
        </p:nvSpPr>
        <p:spPr>
          <a:xfrm>
            <a:off x="7572334" y="1852726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88118" y="1986125"/>
            <a:ext cx="52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50</a:t>
            </a:r>
            <a:endParaRPr lang="en-US" dirty="0"/>
          </a:p>
        </p:txBody>
      </p:sp>
      <p:sp>
        <p:nvSpPr>
          <p:cNvPr id="22" name="Text Box 194"/>
          <p:cNvSpPr txBox="1">
            <a:spLocks noChangeArrowheads="1"/>
          </p:cNvSpPr>
          <p:nvPr/>
        </p:nvSpPr>
        <p:spPr bwMode="auto">
          <a:xfrm>
            <a:off x="835021" y="69870"/>
            <a:ext cx="4674998" cy="35394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accent2"/>
              </a:buClr>
              <a:buFont typeface="+mj-lt"/>
              <a:buAutoNum type="arabicPeriod" startAt="7"/>
            </a:pPr>
            <a:r>
              <a:rPr lang="en-US" sz="1600" i="1" dirty="0"/>
              <a:t> </a:t>
            </a:r>
            <a:r>
              <a:rPr lang="en-US" sz="1600" b="1" i="1" dirty="0"/>
              <a:t>loop:</a:t>
            </a:r>
            <a:r>
              <a:rPr lang="en-US" sz="1600" dirty="0"/>
              <a:t>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7"/>
            </a:pPr>
            <a:r>
              <a:rPr lang="en-US" sz="1600" dirty="0"/>
              <a:t>   </a:t>
            </a:r>
            <a:r>
              <a:rPr lang="en-US" sz="1600" b="1" dirty="0"/>
              <a:t>wait</a:t>
            </a:r>
            <a:r>
              <a:rPr lang="en-US" sz="1600" dirty="0"/>
              <a:t> (link cost update or update message)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7"/>
            </a:pPr>
            <a:r>
              <a:rPr lang="en-US" sz="1600" dirty="0"/>
              <a:t>   </a:t>
            </a:r>
            <a:r>
              <a:rPr lang="en-US" sz="1600" b="1" dirty="0"/>
              <a:t>if</a:t>
            </a:r>
            <a:r>
              <a:rPr lang="en-US" sz="1600" dirty="0"/>
              <a:t> (c(</a:t>
            </a:r>
            <a:r>
              <a:rPr lang="en-US" sz="1600" i="1" dirty="0"/>
              <a:t>A</a:t>
            </a:r>
            <a:r>
              <a:rPr lang="en-US" sz="1600" dirty="0"/>
              <a:t>,</a:t>
            </a:r>
            <a:r>
              <a:rPr lang="en-US" sz="1600" i="1" dirty="0"/>
              <a:t>V</a:t>
            </a:r>
            <a:r>
              <a:rPr lang="en-US" sz="1600" dirty="0"/>
              <a:t>) changes by </a:t>
            </a:r>
            <a:r>
              <a:rPr lang="en-US" sz="1600" i="1" dirty="0"/>
              <a:t>d</a:t>
            </a:r>
            <a:r>
              <a:rPr lang="en-US" sz="1600" dirty="0"/>
              <a:t>)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7"/>
            </a:pPr>
            <a:r>
              <a:rPr lang="en-US" sz="1600" dirty="0"/>
              <a:t>      </a:t>
            </a:r>
            <a:r>
              <a:rPr lang="en-US" sz="1600" b="1" dirty="0"/>
              <a:t>for all</a:t>
            </a:r>
            <a:r>
              <a:rPr lang="en-US" sz="1600" dirty="0"/>
              <a:t> destinations </a:t>
            </a:r>
            <a:r>
              <a:rPr lang="en-US" sz="1600" i="1" dirty="0"/>
              <a:t>Y</a:t>
            </a:r>
            <a:r>
              <a:rPr lang="en-US" sz="1600" dirty="0"/>
              <a:t> through </a:t>
            </a:r>
            <a:r>
              <a:rPr lang="en-US" sz="1600" i="1" dirty="0"/>
              <a:t>V</a:t>
            </a:r>
            <a:r>
              <a:rPr lang="en-US" sz="1600" dirty="0"/>
              <a:t> </a:t>
            </a:r>
            <a:r>
              <a:rPr lang="en-US" sz="1600" b="1" dirty="0"/>
              <a:t>do</a:t>
            </a:r>
            <a:r>
              <a:rPr lang="en-US" sz="1600" dirty="0"/>
              <a:t>  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7"/>
            </a:pPr>
            <a:r>
              <a:rPr lang="en-US" sz="1600" dirty="0"/>
              <a:t>         D(</a:t>
            </a:r>
            <a:r>
              <a:rPr lang="en-US" sz="1600" i="1" dirty="0"/>
              <a:t>A,Y</a:t>
            </a:r>
            <a:r>
              <a:rPr lang="en-US" sz="1600" dirty="0"/>
              <a:t>) =  D(</a:t>
            </a:r>
            <a:r>
              <a:rPr lang="en-US" sz="1600" i="1" dirty="0"/>
              <a:t>A,Y</a:t>
            </a:r>
            <a:r>
              <a:rPr lang="en-US" sz="1600" dirty="0"/>
              <a:t>) + </a:t>
            </a:r>
            <a:r>
              <a:rPr lang="en-US" sz="1600" i="1" dirty="0"/>
              <a:t>d</a:t>
            </a:r>
            <a:r>
              <a:rPr lang="en-US" sz="1600" dirty="0"/>
              <a:t>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7"/>
            </a:pPr>
            <a:r>
              <a:rPr lang="en-US" sz="1600" dirty="0"/>
              <a:t>  </a:t>
            </a:r>
            <a:r>
              <a:rPr lang="en-US" sz="1600" b="1" dirty="0"/>
              <a:t> else if</a:t>
            </a:r>
            <a:r>
              <a:rPr lang="en-US" sz="1600" dirty="0"/>
              <a:t> (update D(</a:t>
            </a:r>
            <a:r>
              <a:rPr lang="en-US" sz="1600" i="1" dirty="0"/>
              <a:t>V, Y</a:t>
            </a:r>
            <a:r>
              <a:rPr lang="en-US" sz="1600" dirty="0"/>
              <a:t>) received from </a:t>
            </a:r>
            <a:r>
              <a:rPr lang="en-US" sz="1600" i="1" dirty="0"/>
              <a:t>V</a:t>
            </a:r>
            <a:r>
              <a:rPr lang="en-US" sz="1600" dirty="0"/>
              <a:t>)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7"/>
            </a:pPr>
            <a:r>
              <a:rPr lang="en-US" sz="1600" dirty="0"/>
              <a:t>      </a:t>
            </a:r>
            <a:r>
              <a:rPr lang="en-US" sz="1600" b="1" dirty="0"/>
              <a:t>for all</a:t>
            </a:r>
            <a:r>
              <a:rPr lang="en-US" sz="1600" dirty="0"/>
              <a:t> destinations Y </a:t>
            </a:r>
            <a:r>
              <a:rPr lang="en-US" sz="1600" b="1" dirty="0"/>
              <a:t>do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7"/>
            </a:pPr>
            <a:r>
              <a:rPr lang="en-US" sz="1600" dirty="0"/>
              <a:t>         </a:t>
            </a:r>
            <a:r>
              <a:rPr lang="en-US" sz="1600" b="1" dirty="0"/>
              <a:t>if</a:t>
            </a:r>
            <a:r>
              <a:rPr lang="en-US" sz="1600" dirty="0"/>
              <a:t> (destination </a:t>
            </a:r>
            <a:r>
              <a:rPr lang="en-US" sz="1600" i="1" dirty="0"/>
              <a:t>Y</a:t>
            </a:r>
            <a:r>
              <a:rPr lang="en-US" sz="1600" dirty="0"/>
              <a:t> through </a:t>
            </a:r>
            <a:r>
              <a:rPr lang="en-US" sz="1600" i="1" dirty="0"/>
              <a:t>V</a:t>
            </a:r>
            <a:r>
              <a:rPr lang="en-US" sz="1600" dirty="0"/>
              <a:t>)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7"/>
            </a:pPr>
            <a:r>
              <a:rPr lang="en-US" sz="1600" dirty="0"/>
              <a:t>           D(</a:t>
            </a:r>
            <a:r>
              <a:rPr lang="en-US" sz="1600" i="1" dirty="0"/>
              <a:t>A,Y</a:t>
            </a:r>
            <a:r>
              <a:rPr lang="en-US" sz="1600" dirty="0"/>
              <a:t>) = D(</a:t>
            </a:r>
            <a:r>
              <a:rPr lang="en-US" sz="1600" i="1" dirty="0"/>
              <a:t>A,V</a:t>
            </a:r>
            <a:r>
              <a:rPr lang="en-US" sz="1600" dirty="0"/>
              <a:t>) + D(</a:t>
            </a:r>
            <a:r>
              <a:rPr lang="en-US" sz="1600" i="1" dirty="0"/>
              <a:t>V, Y</a:t>
            </a:r>
            <a:r>
              <a:rPr lang="en-US" sz="1600" dirty="0"/>
              <a:t>);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7"/>
            </a:pPr>
            <a:r>
              <a:rPr lang="en-US" sz="1600" dirty="0"/>
              <a:t>         </a:t>
            </a:r>
            <a:r>
              <a:rPr lang="en-US" sz="1600" b="1" dirty="0"/>
              <a:t>else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7"/>
            </a:pPr>
            <a:r>
              <a:rPr lang="en-US" sz="1600" dirty="0"/>
              <a:t>            D(A, Y) = min(D(</a:t>
            </a:r>
            <a:r>
              <a:rPr lang="en-US" sz="1600" i="1" dirty="0"/>
              <a:t>A, Y</a:t>
            </a:r>
            <a:r>
              <a:rPr lang="en-US" sz="1600" dirty="0"/>
              <a:t>), D(</a:t>
            </a:r>
            <a:r>
              <a:rPr lang="en-US" sz="1600" i="1" dirty="0"/>
              <a:t>A, V</a:t>
            </a:r>
            <a:r>
              <a:rPr lang="en-US" sz="1600" dirty="0"/>
              <a:t>) + D(</a:t>
            </a:r>
            <a:r>
              <a:rPr lang="en-US" sz="1600" i="1" dirty="0"/>
              <a:t>V, Y</a:t>
            </a:r>
            <a:r>
              <a:rPr lang="en-US" sz="1600" dirty="0"/>
              <a:t>));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7"/>
            </a:pPr>
            <a:r>
              <a:rPr lang="en-US" sz="1600" dirty="0"/>
              <a:t>   </a:t>
            </a:r>
            <a:r>
              <a:rPr lang="en-US" sz="1600" b="1" dirty="0"/>
              <a:t>if</a:t>
            </a:r>
            <a:r>
              <a:rPr lang="en-US" sz="1600" dirty="0"/>
              <a:t> (there is a new minimum for destination Y)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7"/>
            </a:pPr>
            <a:r>
              <a:rPr lang="en-US" sz="1600" dirty="0"/>
              <a:t>     </a:t>
            </a:r>
            <a:r>
              <a:rPr lang="en-US" sz="1600" b="1" dirty="0"/>
              <a:t>send</a:t>
            </a:r>
            <a:r>
              <a:rPr lang="en-US" sz="1600" dirty="0"/>
              <a:t> D(</a:t>
            </a:r>
            <a:r>
              <a:rPr lang="en-US" sz="1600" i="1" dirty="0"/>
              <a:t>A, Y</a:t>
            </a:r>
            <a:r>
              <a:rPr lang="en-US" sz="1600" dirty="0"/>
              <a:t>) to all neighbors </a:t>
            </a:r>
          </a:p>
          <a:p>
            <a:pPr marL="457200" indent="-457200" algn="l">
              <a:buClr>
                <a:schemeClr val="accent2"/>
              </a:buClr>
              <a:buFont typeface="+mj-lt"/>
              <a:buAutoNum type="arabicPeriod" startAt="7"/>
            </a:pPr>
            <a:r>
              <a:rPr lang="en-US" sz="1600" dirty="0"/>
              <a:t> </a:t>
            </a:r>
            <a:r>
              <a:rPr lang="en-US" sz="1600" b="1" dirty="0"/>
              <a:t>forever</a:t>
            </a:r>
            <a:r>
              <a:rPr lang="en-US" sz="1600" dirty="0"/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525166" y="1284637"/>
            <a:ext cx="354584" cy="461665"/>
            <a:chOff x="5744604" y="3828962"/>
            <a:chExt cx="296200" cy="384721"/>
          </a:xfrm>
        </p:grpSpPr>
        <p:sp>
          <p:nvSpPr>
            <p:cNvPr id="24" name="Rectangle 23"/>
            <p:cNvSpPr/>
            <p:nvPr/>
          </p:nvSpPr>
          <p:spPr>
            <a:xfrm>
              <a:off x="5744635" y="3855346"/>
              <a:ext cx="296137" cy="316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44604" y="3828962"/>
              <a:ext cx="29620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78974" y="422897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2943" y="5491578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35232" y="6405976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Time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828792" y="6405976"/>
            <a:ext cx="702129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817901" y="3892659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817901" y="5166288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666548" y="3892519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666548" y="5166148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5515195" y="3892658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5515195" y="5166287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7363841" y="3892658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7363841" y="5166287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3" name="Straight Arrow Connector 42"/>
          <p:cNvCxnSpPr>
            <a:stCxn id="32" idx="3"/>
            <a:endCxn id="36" idx="1"/>
          </p:cNvCxnSpPr>
          <p:nvPr/>
        </p:nvCxnSpPr>
        <p:spPr>
          <a:xfrm>
            <a:off x="4900989" y="4448779"/>
            <a:ext cx="614207" cy="127376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3"/>
            <a:endCxn id="38" idx="1"/>
          </p:cNvCxnSpPr>
          <p:nvPr/>
        </p:nvCxnSpPr>
        <p:spPr>
          <a:xfrm flipV="1">
            <a:off x="6749636" y="4448920"/>
            <a:ext cx="614206" cy="127362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 flipH="1">
            <a:off x="1090697" y="2709625"/>
            <a:ext cx="3450769" cy="954107"/>
            <a:chOff x="1219200" y="4876799"/>
            <a:chExt cx="5181605" cy="1384995"/>
          </a:xfrm>
        </p:grpSpPr>
        <p:sp>
          <p:nvSpPr>
            <p:cNvPr id="49" name="Rectangular Callout 4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6661"/>
                <a:gd name="adj2" fmla="val 1175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19205" y="4876799"/>
              <a:ext cx="5181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Link Cost Changes,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Algorithm Starts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flipH="1">
            <a:off x="6838564" y="2709625"/>
            <a:ext cx="2211206" cy="954107"/>
            <a:chOff x="1219200" y="4876799"/>
            <a:chExt cx="5181605" cy="138499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8023"/>
                <a:gd name="adj2" fmla="val 8789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5" y="4876799"/>
              <a:ext cx="5181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Algorithm Terminates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516770" y="2793324"/>
            <a:ext cx="4768436" cy="786707"/>
            <a:chOff x="414979" y="3333623"/>
            <a:chExt cx="8263530" cy="1523216"/>
          </a:xfrm>
        </p:grpSpPr>
        <p:sp>
          <p:nvSpPr>
            <p:cNvPr id="55" name="Rectangle 54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ontent Placeholder 2"/>
            <p:cNvSpPr txBox="1">
              <a:spLocks/>
            </p:cNvSpPr>
            <p:nvPr/>
          </p:nvSpPr>
          <p:spPr>
            <a:xfrm>
              <a:off x="514377" y="3496212"/>
              <a:ext cx="8118848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Good news travels fast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06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Távolság vektor protokoll – </a:t>
            </a:r>
            <a:r>
              <a:rPr lang="hu-HU" i="1" dirty="0"/>
              <a:t>Végtelenig számolás problémája (</a:t>
            </a:r>
            <a:r>
              <a:rPr lang="hu-HU" i="1" dirty="0" err="1"/>
              <a:t>count</a:t>
            </a:r>
            <a:r>
              <a:rPr lang="hu-HU" i="1" dirty="0"/>
              <a:t> </a:t>
            </a:r>
            <a:r>
              <a:rPr lang="hu-HU" i="1" dirty="0" err="1"/>
              <a:t>to</a:t>
            </a:r>
            <a:r>
              <a:rPr lang="hu-HU" i="1" dirty="0"/>
              <a:t> </a:t>
            </a:r>
            <a:r>
              <a:rPr lang="hu-HU" i="1" dirty="0" err="1"/>
              <a:t>infinity</a:t>
            </a:r>
            <a:r>
              <a:rPr lang="hu-HU" i="1" dirty="0"/>
              <a:t>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fld id="{629637A9-119A-49DA-BD12-AAC58B377D80}" type="slidenum">
              <a:rPr lang="en-US" sz="1600">
                <a:solidFill>
                  <a:schemeClr val="tx1"/>
                </a:solidFill>
              </a:rPr>
              <a:pPr/>
              <a:t>17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" name="Cloud 6"/>
          <p:cNvSpPr/>
          <p:nvPr/>
        </p:nvSpPr>
        <p:spPr>
          <a:xfrm>
            <a:off x="685800" y="1574311"/>
            <a:ext cx="8218345" cy="213440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Flowchart: Magnetic Disk 12"/>
          <p:cNvSpPr/>
          <p:nvPr/>
        </p:nvSpPr>
        <p:spPr>
          <a:xfrm>
            <a:off x="2124227" y="2286826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endParaRPr lang="en-US" dirty="0"/>
          </a:p>
        </p:txBody>
      </p:sp>
      <p:sp>
        <p:nvSpPr>
          <p:cNvPr id="37" name="Flowchart: Magnetic Disk 13"/>
          <p:cNvSpPr/>
          <p:nvPr/>
        </p:nvSpPr>
        <p:spPr>
          <a:xfrm>
            <a:off x="4363945" y="2286826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  <a:endParaRPr lang="en-US" dirty="0"/>
          </a:p>
        </p:txBody>
      </p:sp>
      <p:sp>
        <p:nvSpPr>
          <p:cNvPr id="38" name="Flowchart: Magnetic Disk 14"/>
          <p:cNvSpPr/>
          <p:nvPr/>
        </p:nvSpPr>
        <p:spPr>
          <a:xfrm>
            <a:off x="6542703" y="2286826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  <a:endParaRPr lang="en-US" dirty="0"/>
          </a:p>
        </p:txBody>
      </p:sp>
      <p:cxnSp>
        <p:nvCxnSpPr>
          <p:cNvPr id="39" name="Straight Connector 9"/>
          <p:cNvCxnSpPr>
            <a:stCxn id="37" idx="2"/>
            <a:endCxn id="26" idx="4"/>
          </p:cNvCxnSpPr>
          <p:nvPr/>
        </p:nvCxnSpPr>
        <p:spPr>
          <a:xfrm flipH="1">
            <a:off x="2867891" y="2468941"/>
            <a:ext cx="149605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9"/>
          <p:cNvCxnSpPr>
            <a:stCxn id="38" idx="2"/>
            <a:endCxn id="37" idx="4"/>
          </p:cNvCxnSpPr>
          <p:nvPr/>
        </p:nvCxnSpPr>
        <p:spPr>
          <a:xfrm flipH="1">
            <a:off x="5107609" y="2468941"/>
            <a:ext cx="143509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3093720" y="1996440"/>
            <a:ext cx="853440" cy="8686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3093720" y="1996440"/>
            <a:ext cx="990600" cy="8686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9"/>
          <p:cNvSpPr txBox="1"/>
          <p:nvPr/>
        </p:nvSpPr>
        <p:spPr>
          <a:xfrm>
            <a:off x="244597" y="4228973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B</a:t>
            </a:r>
          </a:p>
        </p:txBody>
      </p:sp>
      <p:sp>
        <p:nvSpPr>
          <p:cNvPr id="42" name="TextBox 20"/>
          <p:cNvSpPr txBox="1"/>
          <p:nvPr/>
        </p:nvSpPr>
        <p:spPr>
          <a:xfrm>
            <a:off x="228566" y="5491576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C</a:t>
            </a:r>
          </a:p>
        </p:txBody>
      </p:sp>
      <p:sp>
        <p:nvSpPr>
          <p:cNvPr id="43" name="TextBox 21"/>
          <p:cNvSpPr txBox="1"/>
          <p:nvPr/>
        </p:nvSpPr>
        <p:spPr>
          <a:xfrm>
            <a:off x="4500855" y="6396337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Time</a:t>
            </a:r>
          </a:p>
        </p:txBody>
      </p:sp>
      <p:cxnSp>
        <p:nvCxnSpPr>
          <p:cNvPr id="44" name="Straight Arrow Connector 22"/>
          <p:cNvCxnSpPr/>
          <p:nvPr/>
        </p:nvCxnSpPr>
        <p:spPr>
          <a:xfrm flipV="1">
            <a:off x="1494415" y="6405974"/>
            <a:ext cx="702129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23"/>
          <p:cNvGraphicFramePr>
            <a:graphicFrameLocks noGrp="1"/>
          </p:cNvGraphicFramePr>
          <p:nvPr/>
        </p:nvGraphicFramePr>
        <p:xfrm>
          <a:off x="1483524" y="3892657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" name="Table 24"/>
          <p:cNvGraphicFramePr>
            <a:graphicFrameLocks noGrp="1"/>
          </p:cNvGraphicFramePr>
          <p:nvPr/>
        </p:nvGraphicFramePr>
        <p:xfrm>
          <a:off x="1483524" y="5166286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" name="Table 25"/>
          <p:cNvGraphicFramePr>
            <a:graphicFrameLocks noGrp="1"/>
          </p:cNvGraphicFramePr>
          <p:nvPr/>
        </p:nvGraphicFramePr>
        <p:xfrm>
          <a:off x="3332171" y="3892517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" name="Table 26"/>
          <p:cNvGraphicFramePr>
            <a:graphicFrameLocks noGrp="1"/>
          </p:cNvGraphicFramePr>
          <p:nvPr/>
        </p:nvGraphicFramePr>
        <p:xfrm>
          <a:off x="3332171" y="5166146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" name="Table 27"/>
          <p:cNvGraphicFramePr>
            <a:graphicFrameLocks noGrp="1"/>
          </p:cNvGraphicFramePr>
          <p:nvPr/>
        </p:nvGraphicFramePr>
        <p:xfrm>
          <a:off x="5180818" y="3892656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" name="Table 28"/>
          <p:cNvGraphicFramePr>
            <a:graphicFrameLocks noGrp="1"/>
          </p:cNvGraphicFramePr>
          <p:nvPr/>
        </p:nvGraphicFramePr>
        <p:xfrm>
          <a:off x="5180818" y="5166285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" name="Table 29"/>
          <p:cNvGraphicFramePr>
            <a:graphicFrameLocks noGrp="1"/>
          </p:cNvGraphicFramePr>
          <p:nvPr/>
        </p:nvGraphicFramePr>
        <p:xfrm>
          <a:off x="7029464" y="3892656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2" name="Table 30"/>
          <p:cNvGraphicFramePr>
            <a:graphicFrameLocks noGrp="1"/>
          </p:cNvGraphicFramePr>
          <p:nvPr/>
        </p:nvGraphicFramePr>
        <p:xfrm>
          <a:off x="7029464" y="5166285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3" name="Straight Arrow Connector 31"/>
          <p:cNvCxnSpPr>
            <a:stCxn id="47" idx="3"/>
            <a:endCxn id="50" idx="1"/>
          </p:cNvCxnSpPr>
          <p:nvPr/>
        </p:nvCxnSpPr>
        <p:spPr>
          <a:xfrm>
            <a:off x="4566612" y="4448777"/>
            <a:ext cx="614207" cy="127376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32"/>
          <p:cNvCxnSpPr>
            <a:stCxn id="50" idx="3"/>
            <a:endCxn id="51" idx="1"/>
          </p:cNvCxnSpPr>
          <p:nvPr/>
        </p:nvCxnSpPr>
        <p:spPr>
          <a:xfrm flipV="1">
            <a:off x="6415259" y="4448918"/>
            <a:ext cx="614206" cy="127362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37"/>
          <p:cNvCxnSpPr/>
          <p:nvPr/>
        </p:nvCxnSpPr>
        <p:spPr>
          <a:xfrm>
            <a:off x="8241684" y="4448638"/>
            <a:ext cx="614207" cy="127376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41"/>
          <p:cNvSpPr/>
          <p:nvPr/>
        </p:nvSpPr>
        <p:spPr>
          <a:xfrm>
            <a:off x="3341132" y="5524643"/>
            <a:ext cx="1225479" cy="3645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32"/>
          <p:cNvCxnSpPr/>
          <p:nvPr/>
        </p:nvCxnSpPr>
        <p:spPr>
          <a:xfrm flipV="1">
            <a:off x="2728448" y="4581650"/>
            <a:ext cx="614206" cy="127362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1494415" y="4448638"/>
            <a:ext cx="12340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- </a:t>
            </a:r>
            <a:r>
              <a:rPr lang="en-US" dirty="0"/>
              <a:t>Count to Infinity Problem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18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6324301" y="1574311"/>
            <a:ext cx="2579844" cy="213440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8" name="Straight Connector 7"/>
          <p:cNvCxnSpPr>
            <a:stCxn id="13" idx="4"/>
            <a:endCxn id="15" idx="2"/>
          </p:cNvCxnSpPr>
          <p:nvPr/>
        </p:nvCxnSpPr>
        <p:spPr>
          <a:xfrm>
            <a:off x="7287492" y="3001928"/>
            <a:ext cx="44393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3" idx="1"/>
            <a:endCxn id="14" idx="3"/>
          </p:cNvCxnSpPr>
          <p:nvPr/>
        </p:nvCxnSpPr>
        <p:spPr>
          <a:xfrm flipV="1">
            <a:off x="6915660" y="2313184"/>
            <a:ext cx="593798" cy="5066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5" idx="1"/>
            <a:endCxn id="14" idx="3"/>
          </p:cNvCxnSpPr>
          <p:nvPr/>
        </p:nvCxnSpPr>
        <p:spPr>
          <a:xfrm flipH="1" flipV="1">
            <a:off x="7509457" y="2313184"/>
            <a:ext cx="593798" cy="5066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84265" y="223869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21760" y="225172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US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6543827" y="2819813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endParaRPr lang="en-US" dirty="0"/>
          </a:p>
        </p:txBody>
      </p:sp>
      <p:sp>
        <p:nvSpPr>
          <p:cNvPr id="14" name="Flowchart: Magnetic Disk 13"/>
          <p:cNvSpPr/>
          <p:nvPr/>
        </p:nvSpPr>
        <p:spPr>
          <a:xfrm>
            <a:off x="7137625" y="1948952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  <a:endParaRPr lang="en-US" dirty="0"/>
          </a:p>
        </p:txBody>
      </p:sp>
      <p:sp>
        <p:nvSpPr>
          <p:cNvPr id="15" name="Flowchart: Magnetic Disk 14"/>
          <p:cNvSpPr/>
          <p:nvPr/>
        </p:nvSpPr>
        <p:spPr>
          <a:xfrm>
            <a:off x="7731423" y="2819813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47207" y="2953212"/>
            <a:ext cx="52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50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27944" y="2251724"/>
            <a:ext cx="524504" cy="461665"/>
            <a:chOff x="5725104" y="3828962"/>
            <a:chExt cx="335198" cy="384721"/>
          </a:xfrm>
        </p:grpSpPr>
        <p:sp>
          <p:nvSpPr>
            <p:cNvPr id="18" name="Rectangle 17"/>
            <p:cNvSpPr/>
            <p:nvPr/>
          </p:nvSpPr>
          <p:spPr>
            <a:xfrm>
              <a:off x="5744635" y="3855346"/>
              <a:ext cx="296137" cy="316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5104" y="3828962"/>
              <a:ext cx="335198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60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717" y="4228973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686" y="5491576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7975" y="6396337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Time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311535" y="6405974"/>
            <a:ext cx="702129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300644" y="3892657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300644" y="5166286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149291" y="3892517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49291" y="5166146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997938" y="3892656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997938" y="5166285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846584" y="3892656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846584" y="5166285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>
            <a:stCxn id="26" idx="3"/>
            <a:endCxn id="29" idx="1"/>
          </p:cNvCxnSpPr>
          <p:nvPr/>
        </p:nvCxnSpPr>
        <p:spPr>
          <a:xfrm>
            <a:off x="4383732" y="4448777"/>
            <a:ext cx="614207" cy="127376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30" idx="1"/>
          </p:cNvCxnSpPr>
          <p:nvPr/>
        </p:nvCxnSpPr>
        <p:spPr>
          <a:xfrm flipV="1">
            <a:off x="6232379" y="4448918"/>
            <a:ext cx="614206" cy="127362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058804" y="4448638"/>
            <a:ext cx="614207" cy="127376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 flipH="1">
            <a:off x="239487" y="1730833"/>
            <a:ext cx="5170714" cy="2246769"/>
            <a:chOff x="1219200" y="4876799"/>
            <a:chExt cx="5181605" cy="1649457"/>
          </a:xfrm>
        </p:grpSpPr>
        <p:sp>
          <p:nvSpPr>
            <p:cNvPr id="40" name="Rectangular Callout 3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15402"/>
                <a:gd name="adj2" fmla="val 8582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5" y="4876799"/>
              <a:ext cx="5181600" cy="1649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Node B knows D(C,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) = 5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However, B does not know the path is C </a:t>
              </a: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 B  A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Thus,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 D(B,A) = 6 !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158252" y="5524643"/>
            <a:ext cx="1225479" cy="3645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253459" y="2813986"/>
            <a:ext cx="4768436" cy="786707"/>
            <a:chOff x="414979" y="3333623"/>
            <a:chExt cx="8263530" cy="1523216"/>
          </a:xfrm>
        </p:grpSpPr>
        <p:sp>
          <p:nvSpPr>
            <p:cNvPr id="44" name="Rectangle 43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ontent Placeholder 2"/>
            <p:cNvSpPr txBox="1">
              <a:spLocks/>
            </p:cNvSpPr>
            <p:nvPr/>
          </p:nvSpPr>
          <p:spPr>
            <a:xfrm>
              <a:off x="514377" y="3496212"/>
              <a:ext cx="8118848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Bad news travels slowly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25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Elosztott Bellman-Ford algoritmus – </a:t>
            </a:r>
            <a:r>
              <a:rPr lang="hu-HU" i="1" dirty="0"/>
              <a:t>Végtelenig számolás problémája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44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cap="small" dirty="0"/>
              <a:t>Probléma</a:t>
            </a:r>
          </a:p>
          <a:p>
            <a:r>
              <a:rPr lang="hu-HU" sz="2400" dirty="0"/>
              <a:t>A „jó hír” gyorsan terjed.</a:t>
            </a:r>
          </a:p>
          <a:p>
            <a:r>
              <a:rPr lang="hu-HU" sz="2400" dirty="0"/>
              <a:t>A „rossz hír” lassan terjed.</a:t>
            </a:r>
          </a:p>
          <a:p>
            <a:r>
              <a:rPr lang="hu-HU" sz="2400" dirty="0"/>
              <a:t>Azaz ciklusok keletkezhetnek.</a:t>
            </a:r>
          </a:p>
          <a:p>
            <a:r>
              <a:rPr lang="hu-HU" sz="2400" dirty="0"/>
              <a:t>Lehetséges megoldás:</a:t>
            </a:r>
          </a:p>
          <a:p>
            <a:pPr lvl="1"/>
            <a:r>
              <a:rPr lang="hu-HU" b="1" dirty="0"/>
              <a:t>„</a:t>
            </a:r>
            <a:r>
              <a:rPr lang="hu-HU" b="1" dirty="0" err="1"/>
              <a:t>split</a:t>
            </a:r>
            <a:r>
              <a:rPr lang="hu-HU" b="1" dirty="0"/>
              <a:t> </a:t>
            </a:r>
            <a:r>
              <a:rPr lang="hu-HU" b="1" dirty="0" err="1"/>
              <a:t>horizon</a:t>
            </a:r>
            <a:r>
              <a:rPr lang="hu-HU" b="1" dirty="0"/>
              <a:t> </a:t>
            </a:r>
            <a:r>
              <a:rPr lang="hu-HU" b="1" dirty="0" err="1"/>
              <a:t>with</a:t>
            </a:r>
            <a:r>
              <a:rPr lang="hu-HU" b="1" dirty="0"/>
              <a:t> </a:t>
            </a:r>
            <a:r>
              <a:rPr lang="hu-HU" b="1" dirty="0" err="1"/>
              <a:t>poisoned</a:t>
            </a:r>
            <a:r>
              <a:rPr lang="hu-HU" b="1" dirty="0"/>
              <a:t> </a:t>
            </a:r>
            <a:r>
              <a:rPr lang="hu-HU" b="1" dirty="0" err="1"/>
              <a:t>reverse</a:t>
            </a:r>
            <a:r>
              <a:rPr lang="hu-HU" b="1" dirty="0"/>
              <a:t>”</a:t>
            </a:r>
            <a:r>
              <a:rPr lang="hu-HU" dirty="0"/>
              <a:t>: negatív információt küld vissza arról a szomszédjának, amit tőle „tanult”. (</a:t>
            </a:r>
            <a:r>
              <a:rPr lang="hu-HU" i="1" dirty="0"/>
              <a:t>RFC 1058</a:t>
            </a:r>
            <a:r>
              <a:rPr lang="hu-HU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fld id="{629637A9-119A-49DA-BD12-AAC58B377D80}" type="slidenum">
              <a:rPr lang="en-US" sz="1600">
                <a:solidFill>
                  <a:schemeClr val="tx1"/>
                </a:solidFill>
              </a:rPr>
              <a:pPr/>
              <a:t>19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3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Bridge-ek</a:t>
            </a:r>
            <a:r>
              <a:rPr lang="hu-HU" dirty="0"/>
              <a:t> </a:t>
            </a:r>
            <a:r>
              <a:rPr lang="en-US" dirty="0"/>
              <a:t>vs. Switch</a:t>
            </a:r>
            <a:r>
              <a:rPr lang="hu-HU" dirty="0" err="1"/>
              <a:t>-ek</a:t>
            </a:r>
            <a:br>
              <a:rPr lang="hu-HU" dirty="0"/>
            </a:br>
            <a:r>
              <a:rPr lang="hu-HU" dirty="0"/>
              <a:t>Hidak vs. Kapcsolók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 </a:t>
            </a:r>
            <a:r>
              <a:rPr lang="hu-HU" dirty="0" err="1"/>
              <a:t>bridge-ek</a:t>
            </a:r>
            <a:r>
              <a:rPr lang="hu-HU" dirty="0"/>
              <a:t> lehetővé teszik hogy növeljük a</a:t>
            </a:r>
            <a:r>
              <a:rPr lang="en-US" dirty="0"/>
              <a:t> LAN</a:t>
            </a:r>
            <a:r>
              <a:rPr lang="hu-HU" dirty="0" err="1"/>
              <a:t>-ok</a:t>
            </a:r>
            <a:r>
              <a:rPr lang="hu-HU" dirty="0"/>
              <a:t> kapacitását</a:t>
            </a:r>
            <a:endParaRPr lang="en-US" dirty="0"/>
          </a:p>
          <a:p>
            <a:pPr lvl="1"/>
            <a:r>
              <a:rPr lang="hu-HU" dirty="0"/>
              <a:t>Csökkentik a sikeres átvitelhez szükséges elküldendő csomagok számát</a:t>
            </a:r>
          </a:p>
          <a:p>
            <a:pPr lvl="1"/>
            <a:r>
              <a:rPr lang="hu-HU" dirty="0"/>
              <a:t>Kezeli a hurkokat</a:t>
            </a:r>
            <a:endParaRPr lang="en-US" dirty="0"/>
          </a:p>
          <a:p>
            <a:r>
              <a:rPr lang="hu-HU" dirty="0"/>
              <a:t>A s</a:t>
            </a:r>
            <a:r>
              <a:rPr lang="en-US" dirty="0"/>
              <a:t>witch</a:t>
            </a:r>
            <a:r>
              <a:rPr lang="hu-HU" dirty="0" err="1"/>
              <a:t>-ek</a:t>
            </a:r>
            <a:r>
              <a:rPr lang="hu-HU" dirty="0"/>
              <a:t> a </a:t>
            </a:r>
            <a:r>
              <a:rPr lang="hu-HU" dirty="0" err="1"/>
              <a:t>bridge-ek</a:t>
            </a:r>
            <a:r>
              <a:rPr lang="hu-HU" dirty="0"/>
              <a:t> speciális esetei</a:t>
            </a:r>
            <a:endParaRPr lang="en-US" dirty="0"/>
          </a:p>
          <a:p>
            <a:pPr lvl="1"/>
            <a:r>
              <a:rPr lang="hu-HU" dirty="0"/>
              <a:t>Minden port egyetlen egy </a:t>
            </a:r>
            <a:r>
              <a:rPr lang="hu-HU" dirty="0" err="1"/>
              <a:t>hoszthoz</a:t>
            </a:r>
            <a:r>
              <a:rPr lang="hu-HU" dirty="0"/>
              <a:t> kapcsolódik</a:t>
            </a:r>
            <a:endParaRPr lang="en-US" dirty="0"/>
          </a:p>
          <a:p>
            <a:pPr lvl="2"/>
            <a:r>
              <a:rPr lang="hu-HU" dirty="0"/>
              <a:t>Lehet egy kliens terminál</a:t>
            </a:r>
            <a:endParaRPr lang="en-US" dirty="0"/>
          </a:p>
          <a:p>
            <a:pPr lvl="2"/>
            <a:r>
              <a:rPr lang="hu-HU" dirty="0"/>
              <a:t>vagy akár egy másik </a:t>
            </a:r>
            <a:r>
              <a:rPr lang="hu-HU" dirty="0" err="1"/>
              <a:t>switch</a:t>
            </a:r>
            <a:endParaRPr lang="en-US" dirty="0"/>
          </a:p>
          <a:p>
            <a:pPr lvl="1"/>
            <a:r>
              <a:rPr lang="hu-HU" dirty="0" err="1"/>
              <a:t>Full-duplex</a:t>
            </a:r>
            <a:r>
              <a:rPr lang="hu-HU" dirty="0"/>
              <a:t> </a:t>
            </a:r>
            <a:r>
              <a:rPr lang="hu-HU" dirty="0" err="1"/>
              <a:t>link-ek</a:t>
            </a:r>
            <a:endParaRPr lang="en-US" dirty="0"/>
          </a:p>
          <a:p>
            <a:pPr lvl="1"/>
            <a:r>
              <a:rPr lang="hu-HU" dirty="0"/>
              <a:t>Egyszerűsített hardver: nincs szükség CSMA/CD-re</a:t>
            </a:r>
            <a:r>
              <a:rPr lang="en-US" dirty="0"/>
              <a:t>!</a:t>
            </a:r>
          </a:p>
          <a:p>
            <a:pPr lvl="1"/>
            <a:r>
              <a:rPr lang="hu-HU" dirty="0"/>
              <a:t>Különböző sebességű/rátájú portok is lehetségesek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Split </a:t>
            </a:r>
            <a:r>
              <a:rPr lang="hu-HU" dirty="0" err="1"/>
              <a:t>horizon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en-US" dirty="0"/>
              <a:t>Poisoned Reverse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20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6324301" y="1574311"/>
            <a:ext cx="2579844" cy="213440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8" name="Straight Connector 7"/>
          <p:cNvCxnSpPr>
            <a:stCxn id="13" idx="4"/>
            <a:endCxn id="15" idx="2"/>
          </p:cNvCxnSpPr>
          <p:nvPr/>
        </p:nvCxnSpPr>
        <p:spPr>
          <a:xfrm>
            <a:off x="7287492" y="3001928"/>
            <a:ext cx="44393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3" idx="1"/>
            <a:endCxn id="14" idx="3"/>
          </p:cNvCxnSpPr>
          <p:nvPr/>
        </p:nvCxnSpPr>
        <p:spPr>
          <a:xfrm flipV="1">
            <a:off x="6915660" y="2313184"/>
            <a:ext cx="593798" cy="5066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5" idx="1"/>
            <a:endCxn id="14" idx="3"/>
          </p:cNvCxnSpPr>
          <p:nvPr/>
        </p:nvCxnSpPr>
        <p:spPr>
          <a:xfrm flipH="1" flipV="1">
            <a:off x="7509457" y="2313184"/>
            <a:ext cx="593798" cy="5066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84265" y="223869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21760" y="225172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US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6543827" y="2819813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endParaRPr lang="en-US" dirty="0"/>
          </a:p>
        </p:txBody>
      </p:sp>
      <p:sp>
        <p:nvSpPr>
          <p:cNvPr id="14" name="Flowchart: Magnetic Disk 13"/>
          <p:cNvSpPr/>
          <p:nvPr/>
        </p:nvSpPr>
        <p:spPr>
          <a:xfrm>
            <a:off x="7137625" y="1948952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  <a:endParaRPr lang="en-US" dirty="0"/>
          </a:p>
        </p:txBody>
      </p:sp>
      <p:sp>
        <p:nvSpPr>
          <p:cNvPr id="15" name="Flowchart: Magnetic Disk 14"/>
          <p:cNvSpPr/>
          <p:nvPr/>
        </p:nvSpPr>
        <p:spPr>
          <a:xfrm>
            <a:off x="7731423" y="2819813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47207" y="2953212"/>
            <a:ext cx="52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50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27944" y="2251724"/>
            <a:ext cx="524504" cy="461665"/>
            <a:chOff x="5725104" y="3828962"/>
            <a:chExt cx="335198" cy="384721"/>
          </a:xfrm>
        </p:grpSpPr>
        <p:sp>
          <p:nvSpPr>
            <p:cNvPr id="18" name="Rectangle 17"/>
            <p:cNvSpPr/>
            <p:nvPr/>
          </p:nvSpPr>
          <p:spPr>
            <a:xfrm>
              <a:off x="5744635" y="3855346"/>
              <a:ext cx="296137" cy="316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5104" y="3828962"/>
              <a:ext cx="335198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60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717" y="4228973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686" y="5491576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Node 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7975" y="6396337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Time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311535" y="6405974"/>
            <a:ext cx="702129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300644" y="3892657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300644" y="5166286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149292" y="3892517"/>
          <a:ext cx="13233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49291" y="5166146"/>
          <a:ext cx="1234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997939" y="3892656"/>
          <a:ext cx="13233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997939" y="5166285"/>
          <a:ext cx="13233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846585" y="3892656"/>
          <a:ext cx="13233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846585" y="5166285"/>
          <a:ext cx="13233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>
            <a:stCxn id="26" idx="3"/>
            <a:endCxn id="29" idx="1"/>
          </p:cNvCxnSpPr>
          <p:nvPr/>
        </p:nvCxnSpPr>
        <p:spPr>
          <a:xfrm>
            <a:off x="4472632" y="4448777"/>
            <a:ext cx="525307" cy="127376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30" idx="1"/>
          </p:cNvCxnSpPr>
          <p:nvPr/>
        </p:nvCxnSpPr>
        <p:spPr>
          <a:xfrm flipV="1">
            <a:off x="6321278" y="4448918"/>
            <a:ext cx="525306" cy="127362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872342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Ha C B-n keresztül irányítja a forgalmat </a:t>
            </a:r>
            <a:br>
              <a:rPr lang="hu-HU" dirty="0"/>
            </a:br>
            <a:r>
              <a:rPr lang="hu-HU" dirty="0"/>
              <a:t>A állomáshoz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hu-HU" dirty="0"/>
              <a:t> állomás</a:t>
            </a:r>
            <a:r>
              <a:rPr lang="en-US" dirty="0"/>
              <a:t> </a:t>
            </a:r>
            <a:r>
              <a:rPr lang="hu-HU" dirty="0"/>
              <a:t>B-nek </a:t>
            </a:r>
            <a:r>
              <a:rPr lang="en-US" dirty="0"/>
              <a:t>D(C, A) =</a:t>
            </a:r>
            <a:r>
              <a:rPr lang="en-US" sz="2800" dirty="0"/>
              <a:t> </a:t>
            </a:r>
            <a:r>
              <a:rPr lang="en-US" sz="3200" dirty="0">
                <a:latin typeface="Consolas" pitchFamily="49" charset="0"/>
                <a:cs typeface="Consolas" pitchFamily="49" charset="0"/>
              </a:rPr>
              <a:t>∞</a:t>
            </a:r>
            <a:r>
              <a:rPr lang="hu-HU" sz="32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800" dirty="0"/>
              <a:t>távolságot </a:t>
            </a:r>
            <a:br>
              <a:rPr lang="hu-HU" sz="2800" dirty="0"/>
            </a:br>
            <a:r>
              <a:rPr lang="hu-HU" sz="2800" dirty="0"/>
              <a:t>küld</a:t>
            </a:r>
            <a:endParaRPr lang="en-US" sz="2800" dirty="0"/>
          </a:p>
          <a:p>
            <a:pPr lvl="1"/>
            <a:r>
              <a:rPr lang="hu-HU" dirty="0"/>
              <a:t>Azaz B állomás nem fog C-n keresztül irányítani </a:t>
            </a:r>
            <a:br>
              <a:rPr lang="hu-HU" dirty="0"/>
            </a:br>
            <a:r>
              <a:rPr lang="hu-HU" dirty="0"/>
              <a:t>az A-ba menő forgalmat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Kapcsolatállapot alapú forgalomirányítás</a:t>
            </a:r>
            <a:br>
              <a:rPr lang="hu-HU" dirty="0"/>
            </a:br>
            <a:r>
              <a:rPr lang="hu-HU" dirty="0"/>
              <a:t>	</a:t>
            </a:r>
            <a:r>
              <a:rPr lang="hu-HU" dirty="0" err="1"/>
              <a:t>Link-state</a:t>
            </a:r>
            <a:r>
              <a:rPr lang="hu-HU" dirty="0"/>
              <a:t> </a:t>
            </a:r>
            <a:r>
              <a:rPr lang="hu-HU" dirty="0" err="1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cap="small" dirty="0"/>
              <a:t>Motiváció</a:t>
            </a:r>
          </a:p>
          <a:p>
            <a:pPr marL="600075" lvl="1" indent="-257175">
              <a:buFont typeface="+mj-lt"/>
              <a:buAutoNum type="arabicPeriod"/>
            </a:pPr>
            <a:r>
              <a:rPr lang="hu-HU" sz="2400" dirty="0"/>
              <a:t>Eltérő sávszélek figyelembevétele. </a:t>
            </a:r>
          </a:p>
          <a:p>
            <a:pPr marL="600075" lvl="1" indent="-257175">
              <a:buFont typeface="+mj-lt"/>
              <a:buAutoNum type="arabicPeriod"/>
            </a:pPr>
            <a:r>
              <a:rPr lang="hu-HU" sz="2400" dirty="0"/>
              <a:t>Távolság alapú algoritmusok lassan konvergáltak.</a:t>
            </a:r>
          </a:p>
          <a:p>
            <a:pPr marL="0" indent="0">
              <a:buNone/>
            </a:pPr>
            <a:r>
              <a:rPr lang="hu-HU" sz="2400" b="1" cap="small" dirty="0"/>
              <a:t>Az alapötlet öt lépésből tevődik össze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hu-HU" sz="2400" dirty="0"/>
              <a:t>Szomszédok felkutatása, és hálózati címeik meghatározása.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/>
              <a:t>Megmérni a késleltetést vagy költséget minden szomszédhoz.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/>
              <a:t>Egy csomag összeállítása a megismert információkból.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/>
              <a:t>Csomag elküldése az </a:t>
            </a:r>
            <a:r>
              <a:rPr lang="hu-HU" sz="2400" b="1" dirty="0"/>
              <a:t>összes többi </a:t>
            </a:r>
            <a:r>
              <a:rPr lang="hu-HU" sz="2400" dirty="0" err="1"/>
              <a:t>router-nek</a:t>
            </a:r>
            <a:r>
              <a:rPr lang="hu-HU" sz="2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/>
              <a:t>Kiszámítani a legrövidebb utat az összes többi </a:t>
            </a:r>
            <a:r>
              <a:rPr lang="hu-HU" sz="2400" dirty="0" err="1"/>
              <a:t>router-</a:t>
            </a:r>
            <a:r>
              <a:rPr lang="hu-HU" sz="2400" dirty="0"/>
              <a:t> </a:t>
            </a:r>
            <a:r>
              <a:rPr lang="hu-HU" sz="2400" dirty="0" err="1"/>
              <a:t>hez</a:t>
            </a:r>
            <a:r>
              <a:rPr lang="hu-HU" sz="2400" dirty="0"/>
              <a:t>. </a:t>
            </a:r>
          </a:p>
          <a:p>
            <a:pPr lvl="1"/>
            <a:r>
              <a:rPr lang="hu-HU" sz="2400" dirty="0" err="1"/>
              <a:t>Dijkstra</a:t>
            </a:r>
            <a:r>
              <a:rPr lang="hu-HU" sz="2400" dirty="0"/>
              <a:t> algoritmusát használják.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21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Kapcsolatállapot alapú forgalomirányítás működése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hu-HU" sz="1800" dirty="0"/>
              <a:t>A router beindulásakor az első feladat a szomszédok megismerése, ezért egy speciális </a:t>
            </a:r>
            <a:r>
              <a:rPr lang="hu-HU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  <a:r>
              <a:rPr lang="hu-HU" sz="1800" dirty="0"/>
              <a:t> csomag elküldésével éri el, amelyet minden kimenő vonalán kiküld. Elvárás, hogy a vonal másik végén lévő router válaszolt küldjön vissza, amelyben közli az azonosítóját (, ami globálisan egyedi!).</a:t>
            </a:r>
          </a:p>
          <a:p>
            <a:pPr marL="385763" indent="-385763">
              <a:buFont typeface="+mj-lt"/>
              <a:buAutoNum type="arabicPeriod"/>
            </a:pPr>
            <a:r>
              <a:rPr lang="hu-HU" sz="1800" dirty="0"/>
              <a:t>A késleltetés meghatározása, amelynek legközvetlenebb módja egy speciális </a:t>
            </a:r>
            <a:r>
              <a:rPr lang="hu-HU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hu-HU" sz="1800" dirty="0"/>
              <a:t> csomag küldése, amelyet a másik oldalnak azonnal vissza kell küldenie. A körbeérési idő felével becsülhető a késleltetés. (Javítás lehet a többszöri kísérlet átlagából számított érték.)</a:t>
            </a:r>
          </a:p>
          <a:p>
            <a:pPr marL="385763" indent="-385763">
              <a:buFont typeface="+mj-lt"/>
              <a:buAutoNum type="arabicPeriod"/>
            </a:pPr>
            <a:r>
              <a:rPr lang="hu-HU" sz="1800" dirty="0"/>
              <a:t>Az adatok összegzése, és csomag előállítása a megismert információkról. A kapcsolatállapot tartalma: a feladó azonosítója, egy sorszám, egy korérték és a szomszédok listája. Minden szomszédhoz megadják a felé tapasztalható késleltetést. Az előállítás történhet </a:t>
            </a:r>
            <a:r>
              <a:rPr lang="hu-HU" sz="1800" dirty="0" err="1"/>
              <a:t>periodikusan</a:t>
            </a:r>
            <a:r>
              <a:rPr lang="hu-HU" sz="1800" dirty="0"/>
              <a:t> vagy hiba esemény esetén. (Un. LSA – Link </a:t>
            </a:r>
            <a:r>
              <a:rPr lang="hu-HU" sz="1800" dirty="0" err="1"/>
              <a:t>State</a:t>
            </a:r>
            <a:r>
              <a:rPr lang="hu-HU" sz="1800" dirty="0"/>
              <a:t> </a:t>
            </a:r>
            <a:r>
              <a:rPr lang="hu-HU" sz="1800" dirty="0" err="1"/>
              <a:t>Advertisment</a:t>
            </a:r>
            <a:r>
              <a:rPr lang="hu-HU" sz="1800" dirty="0"/>
              <a:t>, azaz kapcsolatállapot </a:t>
            </a:r>
            <a:r>
              <a:rPr lang="hu-HU" sz="1800" dirty="0" err="1"/>
              <a:t>hírdetés</a:t>
            </a:r>
            <a:r>
              <a:rPr lang="hu-HU" sz="1800" dirty="0"/>
              <a:t>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22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Kapcsolatállapot alapú forgalomirányítás működése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8"/>
            <a:ext cx="7886700" cy="3378628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 startAt="4"/>
            </a:pPr>
            <a:r>
              <a:rPr lang="hu-HU" sz="1725" dirty="0"/>
              <a:t>A kapcsolat csomagok megbízható szétosztása. Erre használható az elárasztás módszere, viszont a csomagban van egy sorszám, amely minden küldésnél 1-gyel nő. A </a:t>
            </a:r>
            <a:r>
              <a:rPr lang="hu-HU" sz="1725" dirty="0" err="1"/>
              <a:t>router-ek</a:t>
            </a:r>
            <a:r>
              <a:rPr lang="hu-HU" sz="1725" dirty="0"/>
              <a:t> számon tartanak minden (forrás,sorszám) párt, amelyet látnak. Ha új érkezik, akkor azt küldik minden vonalon, kivéve azon, amin érkezett. A másod példányokat eldobják. A kisebb sorszámúakat elavultnak tekintik, és nem küldik tovább. </a:t>
            </a:r>
          </a:p>
          <a:p>
            <a:pPr marL="385763" indent="-385763">
              <a:buFont typeface="+mj-lt"/>
              <a:buAutoNum type="arabicPeriod" startAt="4"/>
            </a:pPr>
            <a:endParaRPr lang="hu-HU" sz="1725" b="1" dirty="0"/>
          </a:p>
          <a:p>
            <a:pPr marL="385763" indent="-385763">
              <a:buFont typeface="+mj-lt"/>
              <a:buAutoNum type="arabicPeriod" startAt="4"/>
            </a:pPr>
            <a:endParaRPr lang="hu-HU" sz="1725" b="1" dirty="0"/>
          </a:p>
          <a:p>
            <a:pPr marL="385763" indent="-385763">
              <a:buFont typeface="+mj-lt"/>
              <a:buAutoNum type="arabicPeriod" startAt="4"/>
            </a:pPr>
            <a:endParaRPr lang="hu-HU" sz="1725" b="1" dirty="0"/>
          </a:p>
          <a:p>
            <a:pPr marL="0" indent="0">
              <a:buNone/>
            </a:pPr>
            <a:endParaRPr lang="hu-HU" sz="1725" b="1" dirty="0"/>
          </a:p>
          <a:p>
            <a:pPr lvl="1"/>
            <a:r>
              <a:rPr lang="hu-HU" sz="1725" b="1" dirty="0"/>
              <a:t>További finomítások:</a:t>
            </a:r>
            <a:r>
              <a:rPr lang="hu-HU" sz="1725" dirty="0"/>
              <a:t> tároló területre kerül először a csomag és nem a küldési sorba; nyugtázás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915782"/>
          <a:ext cx="6096000" cy="127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hu-HU" sz="1400" dirty="0"/>
                        <a:t>Probléma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Megoldás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/>
                        <a:t>Sorszámok egy idő után körbe érnek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32</a:t>
                      </a:r>
                      <a:r>
                        <a:rPr lang="hu-HU" sz="1400" baseline="0" dirty="0"/>
                        <a:t> bites sorszám használata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/>
                        <a:t>Router összeomlik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r>
                        <a:rPr lang="hu-HU" sz="1400" dirty="0"/>
                        <a:t>Kor bevezetése</a:t>
                      </a:r>
                      <a:r>
                        <a:rPr lang="hu-HU" sz="1400" baseline="0" dirty="0"/>
                        <a:t>. A kor értéket másod-percenként csökkenti a router, ha a kor eléri a nullát, akkor el kell dobni.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r>
                        <a:rPr lang="hu-HU" sz="1400" dirty="0"/>
                        <a:t>A</a:t>
                      </a:r>
                      <a:r>
                        <a:rPr lang="hu-HU" sz="1400" baseline="0" dirty="0"/>
                        <a:t> sorszám mező megsérül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23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Kapcsolatállapot alapú forgalomirányítás működése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8"/>
            <a:ext cx="7886700" cy="3378628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 startAt="5"/>
            </a:pPr>
            <a:r>
              <a:rPr lang="hu-HU" sz="1800" dirty="0"/>
              <a:t>Új útvonalak számítása. Amint egy router a kapcsolatállapot csomagok egy teljes készletét összegyűjtötte, megszerkesztheti az alhálózat teljes gráfját, mivel minden kapcsolat képviselve van. Erre lefuttatható </a:t>
            </a:r>
            <a:r>
              <a:rPr lang="hu-HU" sz="1800" dirty="0" err="1"/>
              <a:t>Dijkstra</a:t>
            </a:r>
            <a:r>
              <a:rPr lang="hu-HU" sz="1800" dirty="0"/>
              <a:t> algoritmusa, eredményeképp pedig megkapjuk a forgalomirányító táblát.</a:t>
            </a:r>
          </a:p>
          <a:p>
            <a:pPr marL="0" indent="0">
              <a:buNone/>
            </a:pPr>
            <a:r>
              <a:rPr lang="hu-HU" sz="1800" b="1" cap="small" dirty="0"/>
              <a:t>Jellemzők</a:t>
            </a:r>
          </a:p>
          <a:p>
            <a:r>
              <a:rPr lang="hu-HU" sz="1800" dirty="0"/>
              <a:t>A </a:t>
            </a:r>
            <a:r>
              <a:rPr lang="hu-HU" sz="1800" dirty="0" err="1"/>
              <a:t>router-ek</a:t>
            </a:r>
            <a:r>
              <a:rPr lang="hu-HU" sz="1800" dirty="0"/>
              <a:t> és a </a:t>
            </a:r>
            <a:r>
              <a:rPr lang="hu-HU" sz="1800" dirty="0" err="1"/>
              <a:t>router-ek</a:t>
            </a:r>
            <a:r>
              <a:rPr lang="hu-HU" sz="1800" dirty="0"/>
              <a:t> szomszédinak átlagos számával arányos tárterület kell az algoritmus futtatásához. </a:t>
            </a:r>
            <a:r>
              <a:rPr lang="hu-HU" sz="1800" i="1" dirty="0"/>
              <a:t>O(</a:t>
            </a:r>
            <a:r>
              <a:rPr lang="hu-HU" sz="1800" i="1" dirty="0" err="1"/>
              <a:t>kn</a:t>
            </a:r>
            <a:r>
              <a:rPr lang="hu-HU" sz="1800" i="1" dirty="0"/>
              <a:t>)</a:t>
            </a:r>
            <a:r>
              <a:rPr lang="hu-HU" sz="1800" dirty="0"/>
              <a:t>, ahol </a:t>
            </a:r>
            <a:r>
              <a:rPr lang="hu-HU" sz="1800" i="1" dirty="0"/>
              <a:t>k</a:t>
            </a:r>
            <a:r>
              <a:rPr lang="hu-HU" sz="1800" dirty="0"/>
              <a:t> a szomszédok száma és </a:t>
            </a:r>
            <a:r>
              <a:rPr lang="hu-HU" sz="1800" i="1" dirty="0"/>
              <a:t>n</a:t>
            </a:r>
            <a:r>
              <a:rPr lang="hu-HU" sz="1800" dirty="0"/>
              <a:t> a </a:t>
            </a:r>
            <a:r>
              <a:rPr lang="hu-HU" sz="1800" dirty="0" err="1"/>
              <a:t>router-ek</a:t>
            </a:r>
            <a:r>
              <a:rPr lang="hu-HU" sz="1800" dirty="0"/>
              <a:t> száma. Azaz nagy hálózatok esetén a számítás költséges és memória igényes lesz.</a:t>
            </a:r>
          </a:p>
          <a:p>
            <a:r>
              <a:rPr lang="hu-HU" sz="1800" dirty="0"/>
              <a:t>A hardver- és szoftver-problémák komoly gondot okozhatnak. A hálózat méretének növekedésével a hiba valószínűsége is nő.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24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Dijkstra</a:t>
            </a:r>
            <a:r>
              <a:rPr lang="hu-HU" dirty="0"/>
              <a:t> algoritmus (1959)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Statikus algoritmus</a:t>
            </a:r>
            <a:endParaRPr lang="hu-HU" sz="1800" b="1" dirty="0"/>
          </a:p>
          <a:p>
            <a:r>
              <a:rPr lang="hu-HU" sz="1800" b="1" dirty="0"/>
              <a:t>Cél:</a:t>
            </a:r>
            <a:r>
              <a:rPr lang="hu-HU" sz="1800" dirty="0"/>
              <a:t> két csomópont közötti legrövidebb út meghatározása.</a:t>
            </a:r>
          </a:p>
          <a:p>
            <a:pPr marL="0" indent="0">
              <a:buNone/>
            </a:pPr>
            <a:r>
              <a:rPr lang="hu-HU" sz="1800" b="1" cap="small" dirty="0"/>
              <a:t>Informális leírás</a:t>
            </a:r>
            <a:endParaRPr lang="hu-HU" sz="1800" dirty="0"/>
          </a:p>
          <a:p>
            <a:pPr>
              <a:spcBef>
                <a:spcPts val="0"/>
              </a:spcBef>
            </a:pPr>
            <a:r>
              <a:rPr lang="hu-HU" sz="1800" dirty="0"/>
              <a:t>Minden csomópontot felcímkézünk a forrás csomóponttól való legrövidebb ismert út mentén mért távolságával.</a:t>
            </a:r>
          </a:p>
          <a:p>
            <a:pPr lvl="1"/>
            <a:r>
              <a:rPr lang="hu-HU" dirty="0"/>
              <a:t>Kezdetben a távolság végtelen, mivel nem ismerünk útvonalat.</a:t>
            </a:r>
          </a:p>
          <a:p>
            <a:r>
              <a:rPr lang="hu-HU" sz="1800" dirty="0"/>
              <a:t>Az algoritmus működése során a címkék változhatnak az utak megtalálásával. Két fajta címkét különböztetünk meg: ideiglenes és állandó. Kezdetben minden címke ideiglenes. A legrövidebb út megtalálásakor a címke állandó címkévé válik, és továbbá nem változik.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25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1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Dijkstra</a:t>
            </a:r>
            <a:r>
              <a:rPr lang="hu-HU" dirty="0"/>
              <a:t> algoritmus </a:t>
            </a:r>
            <a:r>
              <a:rPr lang="hu-HU" dirty="0" err="1"/>
              <a:t>pszeudo-kód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8098" y="2120569"/>
                <a:ext cx="8725902" cy="3465095"/>
              </a:xfrm>
            </p:spPr>
            <p:txBody>
              <a:bodyPr numCol="2">
                <a:noAutofit/>
              </a:bodyPr>
              <a:lstStyle/>
              <a:p>
                <a:pPr marL="0" indent="0">
                  <a:buNone/>
                </a:pPr>
                <a:r>
                  <a:rPr lang="en-US" sz="1350" b="1" dirty="0" err="1"/>
                  <a:t>Dijkstra</a:t>
                </a:r>
                <a:r>
                  <a:rPr lang="en-US" sz="1350" dirty="0"/>
                  <a:t>(</a:t>
                </a:r>
                <a:r>
                  <a:rPr lang="en-US" sz="1350" dirty="0" err="1"/>
                  <a:t>G,s,w</a:t>
                </a:r>
                <a:r>
                  <a:rPr lang="en-US" sz="1350" dirty="0"/>
                  <a:t>)</a:t>
                </a:r>
                <a:endParaRPr lang="hu-HU" sz="1350" dirty="0"/>
              </a:p>
              <a:p>
                <a:pPr marL="0" indent="0">
                  <a:spcBef>
                    <a:spcPts val="0"/>
                  </a:spcBef>
                  <a:spcAft>
                    <a:spcPts val="450"/>
                  </a:spcAft>
                  <a:buNone/>
                </a:pPr>
                <a:r>
                  <a:rPr lang="hu-HU" sz="1350" dirty="0"/>
                  <a:t>    </a:t>
                </a:r>
                <a:r>
                  <a:rPr lang="en-US" sz="1200" dirty="0"/>
                  <a:t>Output: </a:t>
                </a:r>
                <a:r>
                  <a:rPr lang="en-US" sz="1200" dirty="0" err="1"/>
                  <a:t>egy</a:t>
                </a:r>
                <a:r>
                  <a:rPr lang="en-US" sz="1200" dirty="0"/>
                  <a:t> </a:t>
                </a:r>
                <a:r>
                  <a:rPr lang="en-US" sz="1200" dirty="0" err="1"/>
                  <a:t>legrövidebb</a:t>
                </a:r>
                <a:r>
                  <a:rPr lang="en-US" sz="1200" dirty="0"/>
                  <a:t> </a:t>
                </a:r>
                <a:r>
                  <a:rPr lang="en-US" sz="1200" dirty="0" err="1"/>
                  <a:t>utak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fája</a:t>
                </a:r>
                <a:r>
                  <a:rPr lang="hu-HU" sz="1200" dirty="0"/>
                  <a:t> </a:t>
                </a:r>
                <a:r>
                  <a:rPr lang="nl-NL" sz="1200" dirty="0"/>
                  <a:t>T=(V,E´) G-ben s gyökérrel</a:t>
                </a:r>
                <a:endParaRPr lang="nl-NL" sz="1350" dirty="0"/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01 </a:t>
                </a:r>
                <a:r>
                  <a:rPr lang="en-US" sz="1350" dirty="0"/>
                  <a:t>E´ := Ø;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02 </a:t>
                </a:r>
                <a:r>
                  <a:rPr lang="en-US" sz="1350" dirty="0"/>
                  <a:t>ready[s] := true;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03 </a:t>
                </a:r>
                <a:r>
                  <a:rPr lang="en-US" sz="1350" dirty="0"/>
                  <a:t>ready[v] := false; ∀ v </a:t>
                </a:r>
                <a:r>
                  <a:rPr lang="pl-PL" sz="1350" dirty="0"/>
                  <a:t>∈</a:t>
                </a:r>
                <a:r>
                  <a:rPr lang="en-US" sz="1350" dirty="0"/>
                  <a:t> V \ {s};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04 </a:t>
                </a:r>
                <a:r>
                  <a:rPr lang="en-US" sz="1350" dirty="0"/>
                  <a:t>d[s] := 0;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05 </a:t>
                </a:r>
                <a:r>
                  <a:rPr lang="en-US" sz="1350" dirty="0"/>
                  <a:t>d[v] := ∞; ∀ v </a:t>
                </a:r>
                <a:r>
                  <a:rPr lang="pl-PL" sz="1350" dirty="0"/>
                  <a:t>∈</a:t>
                </a:r>
                <a:r>
                  <a:rPr lang="en-US" sz="1350" dirty="0"/>
                  <a:t> V \ {s};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06 </a:t>
                </a:r>
                <a:r>
                  <a:rPr lang="en-US" sz="1350" dirty="0" err="1"/>
                  <a:t>priority_queue</a:t>
                </a:r>
                <a:r>
                  <a:rPr lang="en-US" sz="1350" dirty="0"/>
                  <a:t> Q;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pt-BR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07 </a:t>
                </a:r>
                <a:r>
                  <a:rPr lang="pt-BR" sz="1350" b="1" dirty="0"/>
                  <a:t>forall </a:t>
                </a:r>
                <a:r>
                  <a:rPr lang="pt-BR" sz="1350" dirty="0"/>
                  <a:t>v </a:t>
                </a:r>
                <a:r>
                  <a:rPr lang="pl-PL" sz="1350" dirty="0"/>
                  <a:t>∈ </a:t>
                </a:r>
                <a:r>
                  <a:rPr lang="pt-BR" sz="1350" dirty="0"/>
                  <a:t>Adj[s] </a:t>
                </a:r>
                <a:r>
                  <a:rPr lang="pt-BR" sz="1350" b="1" dirty="0"/>
                  <a:t>do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08 </a:t>
                </a:r>
                <a:r>
                  <a:rPr lang="hu-HU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</a:t>
                </a:r>
                <a:r>
                  <a:rPr lang="en-US" sz="1350" dirty="0" err="1"/>
                  <a:t>pred</a:t>
                </a:r>
                <a:r>
                  <a:rPr lang="en-US" sz="1350" dirty="0"/>
                  <a:t>[v] := s;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09 </a:t>
                </a:r>
                <a:r>
                  <a:rPr lang="hu-HU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</a:t>
                </a:r>
                <a:r>
                  <a:rPr lang="en-US" sz="1350" dirty="0"/>
                  <a:t>d[v] := w(s</a:t>
                </a:r>
                <a:r>
                  <a:rPr lang="hu-HU" sz="1350" dirty="0"/>
                  <a:t>,</a:t>
                </a:r>
                <a:r>
                  <a:rPr lang="en-US" sz="1350" dirty="0"/>
                  <a:t>v);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10 </a:t>
                </a:r>
                <a:r>
                  <a:rPr lang="hu-HU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</a:t>
                </a:r>
                <a:r>
                  <a:rPr lang="en-US" sz="1350" dirty="0" err="1"/>
                  <a:t>Q.Insert</a:t>
                </a:r>
                <a:r>
                  <a:rPr lang="en-US" sz="1350" dirty="0"/>
                  <a:t>(v</a:t>
                </a:r>
                <a:r>
                  <a:rPr lang="hu-HU" sz="1350" dirty="0"/>
                  <a:t>,</a:t>
                </a:r>
                <a:r>
                  <a:rPr lang="en-US" sz="1350" dirty="0"/>
                  <a:t>d[v]);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11 </a:t>
                </a:r>
                <a:r>
                  <a:rPr lang="en-US" sz="1350" b="1" dirty="0"/>
                  <a:t>od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12 </a:t>
                </a:r>
                <a:r>
                  <a:rPr lang="en-US" sz="1350" b="1" dirty="0"/>
                  <a:t>while </a:t>
                </a:r>
                <a:r>
                  <a:rPr lang="en-US" sz="1350" dirty="0"/>
                  <a:t>Q ≠ Ø </a:t>
                </a:r>
                <a:r>
                  <a:rPr lang="en-US" sz="1350" b="1" dirty="0"/>
                  <a:t>do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endParaRPr lang="hu-HU" sz="135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13</a:t>
                </a:r>
                <a:r>
                  <a:rPr lang="en-US" sz="1350" dirty="0"/>
                  <a:t> </a:t>
                </a:r>
                <a:r>
                  <a:rPr lang="hu-HU" sz="1350" dirty="0"/>
                  <a:t>    </a:t>
                </a:r>
                <a:r>
                  <a:rPr lang="en-US" sz="1350" dirty="0"/>
                  <a:t>v := </a:t>
                </a:r>
                <a:r>
                  <a:rPr lang="en-US" sz="1350" dirty="0" err="1"/>
                  <a:t>Q.DeleteMin</a:t>
                </a:r>
                <a:r>
                  <a:rPr lang="en-US" sz="1350" dirty="0"/>
                  <a:t>();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14</a:t>
                </a:r>
                <a:r>
                  <a:rPr lang="en-US" sz="1350" dirty="0"/>
                  <a:t> </a:t>
                </a:r>
                <a:r>
                  <a:rPr lang="hu-HU" sz="1350" dirty="0"/>
                  <a:t>    </a:t>
                </a:r>
                <a:r>
                  <a:rPr lang="en-US" sz="1350" dirty="0"/>
                  <a:t>E´:= E´ U {(</a:t>
                </a:r>
                <a:r>
                  <a:rPr lang="en-US" sz="1350" dirty="0" err="1"/>
                  <a:t>pred</a:t>
                </a:r>
                <a:r>
                  <a:rPr lang="en-US" sz="1350" dirty="0"/>
                  <a:t>[v],v)};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15</a:t>
                </a:r>
                <a:r>
                  <a:rPr lang="en-US" sz="1350" dirty="0"/>
                  <a:t> </a:t>
                </a:r>
                <a:r>
                  <a:rPr lang="hu-HU" sz="1350" dirty="0"/>
                  <a:t>    </a:t>
                </a:r>
                <a:r>
                  <a:rPr lang="en-US" sz="1350" dirty="0"/>
                  <a:t>ready[v] := true;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pl-PL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16</a:t>
                </a:r>
                <a:r>
                  <a:rPr lang="pl-PL" sz="1350" dirty="0"/>
                  <a:t>     </a:t>
                </a:r>
                <a:r>
                  <a:rPr lang="pl-PL" sz="1350" b="1" dirty="0"/>
                  <a:t>forall </a:t>
                </a:r>
                <a:r>
                  <a:rPr lang="pl-PL" sz="1350" dirty="0"/>
                  <a:t>u ∈ Adj[v] </a:t>
                </a:r>
                <a:r>
                  <a:rPr lang="pl-PL" sz="1350" b="1" dirty="0"/>
                  <a:t>do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pl-PL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17         </a:t>
                </a:r>
                <a:r>
                  <a:rPr lang="pl-PL" sz="1350" b="1" dirty="0"/>
                  <a:t>if </a:t>
                </a:r>
                <a:r>
                  <a:rPr lang="pl-PL" sz="1350" dirty="0"/>
                  <a:t>u ∈ Q </a:t>
                </a:r>
                <a:r>
                  <a:rPr lang="pl-PL" sz="1350" b="1" dirty="0"/>
                  <a:t>and </a:t>
                </a:r>
                <a:r>
                  <a:rPr lang="pl-PL" sz="1350" dirty="0"/>
                  <a:t>d[v] + w(v,u) &lt; d[u]) </a:t>
                </a:r>
                <a:r>
                  <a:rPr lang="pl-PL" sz="1350" b="1" dirty="0"/>
                  <a:t>then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18 </a:t>
                </a:r>
                <a:r>
                  <a:rPr lang="hu-HU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        </a:t>
                </a:r>
                <a:r>
                  <a:rPr lang="en-US" sz="1350" dirty="0" err="1"/>
                  <a:t>pred</a:t>
                </a:r>
                <a:r>
                  <a:rPr lang="en-US" sz="1350" dirty="0"/>
                  <a:t>[u] := v;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19</a:t>
                </a:r>
                <a:r>
                  <a:rPr lang="en-US" sz="1350" dirty="0"/>
                  <a:t> </a:t>
                </a:r>
                <a:r>
                  <a:rPr lang="hu-HU" sz="1350" dirty="0"/>
                  <a:t>            </a:t>
                </a:r>
                <a:r>
                  <a:rPr lang="en-US" sz="1350" dirty="0"/>
                  <a:t>d[u] := d[v] + w(v</a:t>
                </a:r>
                <a:r>
                  <a:rPr lang="hu-HU" sz="1350" dirty="0"/>
                  <a:t>,</a:t>
                </a:r>
                <a:r>
                  <a:rPr lang="en-US" sz="1350" dirty="0"/>
                  <a:t>u);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20 </a:t>
                </a:r>
                <a:r>
                  <a:rPr lang="hu-HU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        </a:t>
                </a:r>
                <a:r>
                  <a:rPr lang="en-US" sz="1350" dirty="0" err="1"/>
                  <a:t>Q.DecreasePriority</a:t>
                </a:r>
                <a:r>
                  <a:rPr lang="en-US" sz="1350" dirty="0"/>
                  <a:t>(u</a:t>
                </a:r>
                <a:r>
                  <a:rPr lang="hu-HU" sz="1350" dirty="0"/>
                  <a:t>,</a:t>
                </a:r>
                <a:r>
                  <a:rPr lang="en-US" sz="1350" dirty="0"/>
                  <a:t>d[u]);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21 </a:t>
                </a:r>
                <a:r>
                  <a:rPr lang="hu-HU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    </a:t>
                </a:r>
                <a:r>
                  <a:rPr lang="en-US" sz="1350" b="1" dirty="0"/>
                  <a:t>else if </a:t>
                </a:r>
                <a:r>
                  <a:rPr lang="en-US" sz="1350" dirty="0"/>
                  <a:t>u 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1350" dirty="0"/>
                  <a:t> Q </a:t>
                </a:r>
                <a:r>
                  <a:rPr lang="en-US" sz="1350" b="1" dirty="0"/>
                  <a:t>and not </a:t>
                </a:r>
                <a:r>
                  <a:rPr lang="en-US" sz="1350" dirty="0"/>
                  <a:t>ready[u] </a:t>
                </a:r>
                <a:r>
                  <a:rPr lang="en-US" sz="1350" b="1" dirty="0"/>
                  <a:t>then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22 </a:t>
                </a:r>
                <a:r>
                  <a:rPr lang="hu-HU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        </a:t>
                </a:r>
                <a:r>
                  <a:rPr lang="en-US" sz="1350" dirty="0" err="1"/>
                  <a:t>pred</a:t>
                </a:r>
                <a:r>
                  <a:rPr lang="en-US" sz="1350" dirty="0"/>
                  <a:t>[u] := v;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23 </a:t>
                </a:r>
                <a:r>
                  <a:rPr lang="hu-HU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        </a:t>
                </a:r>
                <a:r>
                  <a:rPr lang="en-US" sz="1350" dirty="0"/>
                  <a:t>d[u] := d[v] + w(v</a:t>
                </a:r>
                <a:r>
                  <a:rPr lang="hu-HU" sz="1350" dirty="0"/>
                  <a:t>,</a:t>
                </a:r>
                <a:r>
                  <a:rPr lang="en-US" sz="1350" dirty="0"/>
                  <a:t>u);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24 </a:t>
                </a:r>
                <a:r>
                  <a:rPr lang="hu-HU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        </a:t>
                </a:r>
                <a:r>
                  <a:rPr lang="en-US" sz="1350" dirty="0" err="1"/>
                  <a:t>Q.Insert</a:t>
                </a:r>
                <a:r>
                  <a:rPr lang="en-US" sz="1350" dirty="0"/>
                  <a:t>(u</a:t>
                </a:r>
                <a:r>
                  <a:rPr lang="hu-HU" sz="1350" dirty="0"/>
                  <a:t>,</a:t>
                </a:r>
                <a:r>
                  <a:rPr lang="en-US" sz="1350" dirty="0"/>
                  <a:t>d[u]);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25 </a:t>
                </a:r>
                <a:r>
                  <a:rPr lang="hu-HU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    </a:t>
                </a:r>
                <a:r>
                  <a:rPr lang="en-US" sz="1350" b="1" dirty="0"/>
                  <a:t>fi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26 </a:t>
                </a:r>
                <a:r>
                  <a:rPr lang="hu-HU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</a:t>
                </a:r>
                <a:r>
                  <a:rPr lang="en-US" sz="1350" b="1" dirty="0"/>
                  <a:t>od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3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27 </a:t>
                </a:r>
                <a:r>
                  <a:rPr lang="en-US" sz="1350" b="1" dirty="0"/>
                  <a:t>od</a:t>
                </a:r>
                <a:endParaRPr lang="en-US" sz="135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8098" y="2120569"/>
                <a:ext cx="8725902" cy="3465095"/>
              </a:xfrm>
              <a:blipFill>
                <a:blip r:embed="rId2"/>
                <a:stretch>
                  <a:fillRect l="-210" t="-176" b="-915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8098" y="2596243"/>
            <a:ext cx="4027355" cy="24492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u-HU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3393082" y="3670845"/>
            <a:ext cx="182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b="1" dirty="0">
                <a:solidFill>
                  <a:schemeClr val="bg2">
                    <a:lumMod val="50000"/>
                  </a:schemeClr>
                </a:solidFill>
              </a:rPr>
              <a:t>INICIALIZÁCIÓS FÁZIS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5891" y="3127677"/>
            <a:ext cx="3529918" cy="7245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u-HU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5891" y="4109324"/>
            <a:ext cx="3529918" cy="685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u-HU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678680" y="3466543"/>
            <a:ext cx="8034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>
                <a:solidFill>
                  <a:schemeClr val="bg2">
                    <a:lumMod val="50000"/>
                  </a:schemeClr>
                </a:solidFill>
              </a:rPr>
              <a:t>JAVÍTÓ ÚT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7824552" y="4325265"/>
            <a:ext cx="5116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>
                <a:solidFill>
                  <a:schemeClr val="bg2">
                    <a:lumMod val="50000"/>
                  </a:schemeClr>
                </a:solidFill>
              </a:rPr>
              <a:t>ÚJ ÚT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08739" y="2120569"/>
            <a:ext cx="4027355" cy="312090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u-HU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7684710" y="3481024"/>
            <a:ext cx="16257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b="1" dirty="0">
                <a:solidFill>
                  <a:schemeClr val="bg2">
                    <a:lumMod val="50000"/>
                  </a:schemeClr>
                </a:solidFill>
              </a:rPr>
              <a:t>ITERÁCIÓS LÉPÉSEK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26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0" grpId="0"/>
      <p:bldP spid="16" grpId="0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45" y="391477"/>
            <a:ext cx="8572109" cy="652463"/>
          </a:xfrm>
        </p:spPr>
        <p:txBody>
          <a:bodyPr>
            <a:normAutofit fontScale="90000"/>
          </a:bodyPr>
          <a:lstStyle/>
          <a:p>
            <a:r>
              <a:rPr lang="en-US" dirty="0"/>
              <a:t>OSPF vs. IS-IS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22548" y="3103195"/>
            <a:ext cx="4373252" cy="2837459"/>
          </a:xfrm>
        </p:spPr>
        <p:txBody>
          <a:bodyPr>
            <a:normAutofit/>
          </a:bodyPr>
          <a:lstStyle/>
          <a:p>
            <a:r>
              <a:rPr lang="hu-HU" sz="2100" dirty="0"/>
              <a:t>Cégek és adatközpontok</a:t>
            </a:r>
            <a:endParaRPr lang="en-US" sz="2100" dirty="0"/>
          </a:p>
          <a:p>
            <a:r>
              <a:rPr lang="hu-HU" sz="2100" dirty="0"/>
              <a:t>Több lehetőséget támogat</a:t>
            </a:r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IPv4</a:t>
            </a:r>
            <a:r>
              <a:rPr lang="hu-HU" sz="2100" dirty="0"/>
              <a:t> felett</a:t>
            </a:r>
            <a:endParaRPr lang="en-US" sz="2100" dirty="0"/>
          </a:p>
          <a:p>
            <a:pPr lvl="1"/>
            <a:r>
              <a:rPr lang="en-US" sz="2000" dirty="0"/>
              <a:t>LSA</a:t>
            </a:r>
            <a:r>
              <a:rPr lang="hu-HU" sz="2000" dirty="0" err="1"/>
              <a:t>-k</a:t>
            </a:r>
            <a:r>
              <a:rPr lang="hu-HU" sz="2000" dirty="0"/>
              <a:t> IPv4 feletti küldése</a:t>
            </a:r>
            <a:endParaRPr lang="en-US" sz="2000" dirty="0"/>
          </a:p>
          <a:p>
            <a:pPr lvl="1"/>
            <a:r>
              <a:rPr lang="en-US" sz="1800" dirty="0"/>
              <a:t>OSPFv3 </a:t>
            </a:r>
            <a:r>
              <a:rPr lang="hu-HU" sz="1800" dirty="0"/>
              <a:t>szükséges az</a:t>
            </a:r>
            <a:r>
              <a:rPr lang="en-US" sz="1800" dirty="0"/>
              <a:t> IPv6</a:t>
            </a:r>
            <a:r>
              <a:rPr lang="hu-HU" sz="1800" dirty="0" err="1"/>
              <a:t>-hoz</a:t>
            </a:r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599" y="3103195"/>
            <a:ext cx="4239705" cy="2844530"/>
          </a:xfrm>
        </p:spPr>
        <p:txBody>
          <a:bodyPr>
            <a:normAutofit/>
          </a:bodyPr>
          <a:lstStyle/>
          <a:p>
            <a:r>
              <a:rPr lang="hu-HU" sz="2100" dirty="0"/>
              <a:t>Internet szolgáltatók által használt</a:t>
            </a:r>
            <a:endParaRPr lang="en-US" sz="2100" dirty="0"/>
          </a:p>
          <a:p>
            <a:endParaRPr lang="en-US" sz="900" dirty="0"/>
          </a:p>
          <a:p>
            <a:r>
              <a:rPr lang="hu-HU" dirty="0"/>
              <a:t>Sokkal tömörebb</a:t>
            </a:r>
            <a:endParaRPr lang="en-US" sz="2100" dirty="0"/>
          </a:p>
          <a:p>
            <a:pPr lvl="1"/>
            <a:r>
              <a:rPr lang="hu-HU" sz="1800" dirty="0">
                <a:sym typeface="Wingdings" panose="05000000000000000000" pitchFamily="2" charset="2"/>
              </a:rPr>
              <a:t>Kisebb hálózati </a:t>
            </a:r>
            <a:r>
              <a:rPr lang="en-US" sz="1800" dirty="0">
                <a:sym typeface="Wingdings" panose="05000000000000000000" pitchFamily="2" charset="2"/>
              </a:rPr>
              <a:t>overhead</a:t>
            </a:r>
          </a:p>
          <a:p>
            <a:pPr lvl="1"/>
            <a:r>
              <a:rPr lang="hu-HU" sz="1800" dirty="0">
                <a:sym typeface="Wingdings" panose="05000000000000000000" pitchFamily="2" charset="2"/>
              </a:rPr>
              <a:t>Több eszközt támogat</a:t>
            </a:r>
            <a:endParaRPr lang="en-US" sz="1800" dirty="0">
              <a:sym typeface="Wingdings" panose="05000000000000000000" pitchFamily="2" charset="2"/>
            </a:endParaRPr>
          </a:p>
          <a:p>
            <a:r>
              <a:rPr lang="hu-HU" sz="2100" dirty="0">
                <a:sym typeface="Wingdings" panose="05000000000000000000" pitchFamily="2" charset="2"/>
              </a:rPr>
              <a:t>Nem kötődik az</a:t>
            </a:r>
            <a:r>
              <a:rPr lang="en-US" sz="2100" dirty="0">
                <a:sym typeface="Wingdings" panose="05000000000000000000" pitchFamily="2" charset="2"/>
              </a:rPr>
              <a:t> IP</a:t>
            </a:r>
            <a:r>
              <a:rPr lang="hu-HU" sz="2100" dirty="0" err="1">
                <a:sym typeface="Wingdings" panose="05000000000000000000" pitchFamily="2" charset="2"/>
              </a:rPr>
              <a:t>-hez</a:t>
            </a:r>
            <a:endParaRPr lang="en-US" sz="2100" dirty="0">
              <a:sym typeface="Wingdings" panose="05000000000000000000" pitchFamily="2" charset="2"/>
            </a:endParaRPr>
          </a:p>
          <a:p>
            <a:pPr lvl="1"/>
            <a:r>
              <a:rPr lang="hu-HU" sz="1800" dirty="0">
                <a:sym typeface="Wingdings" panose="05000000000000000000" pitchFamily="2" charset="2"/>
              </a:rPr>
              <a:t>Működik mind</a:t>
            </a:r>
            <a:r>
              <a:rPr lang="en-US" sz="1800" dirty="0">
                <a:sym typeface="Wingdings" panose="05000000000000000000" pitchFamily="2" charset="2"/>
              </a:rPr>
              <a:t> IPv4</a:t>
            </a:r>
            <a:r>
              <a:rPr lang="hu-HU" sz="1800" dirty="0" err="1">
                <a:sym typeface="Wingdings" panose="05000000000000000000" pitchFamily="2" charset="2"/>
              </a:rPr>
              <a:t>-gyel</a:t>
            </a:r>
            <a:r>
              <a:rPr lang="hu-HU" sz="1800" dirty="0">
                <a:sym typeface="Wingdings" panose="05000000000000000000" pitchFamily="2" charset="2"/>
              </a:rPr>
              <a:t> és </a:t>
            </a:r>
            <a:r>
              <a:rPr lang="en-US" sz="1800" dirty="0">
                <a:sym typeface="Wingdings" panose="05000000000000000000" pitchFamily="2" charset="2"/>
              </a:rPr>
              <a:t>IPv6</a:t>
            </a:r>
            <a:r>
              <a:rPr lang="hu-HU" sz="1800" dirty="0" err="1">
                <a:sym typeface="Wingdings" panose="05000000000000000000" pitchFamily="2" charset="2"/>
              </a:rPr>
              <a:t>-tal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122548" y="2588845"/>
            <a:ext cx="4373252" cy="480060"/>
          </a:xfrm>
        </p:spPr>
        <p:txBody>
          <a:bodyPr/>
          <a:lstStyle/>
          <a:p>
            <a:pPr algn="ctr"/>
            <a:r>
              <a:rPr lang="en-US" sz="2400" dirty="0"/>
              <a:t>OSPF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599" y="2588845"/>
            <a:ext cx="4239705" cy="48006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IS-IS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22548" y="1797250"/>
            <a:ext cx="8897333" cy="5526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100" dirty="0"/>
              <a:t>Két eltérő implementáció a</a:t>
            </a:r>
            <a:r>
              <a:rPr lang="en-US" sz="2100" dirty="0"/>
              <a:t> link-state routing</a:t>
            </a:r>
            <a:r>
              <a:rPr lang="hu-HU" sz="2100" dirty="0"/>
              <a:t> stratégiának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089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92" y="1062037"/>
            <a:ext cx="8572109" cy="652463"/>
          </a:xfrm>
        </p:spPr>
        <p:txBody>
          <a:bodyPr>
            <a:normAutofit fontScale="90000"/>
          </a:bodyPr>
          <a:lstStyle/>
          <a:p>
            <a:r>
              <a:rPr lang="hu-HU" dirty="0"/>
              <a:t>Eltérő felépítés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122548" y="2058576"/>
            <a:ext cx="4373252" cy="480060"/>
          </a:xfrm>
        </p:spPr>
        <p:txBody>
          <a:bodyPr/>
          <a:lstStyle/>
          <a:p>
            <a:pPr algn="ctr"/>
            <a:r>
              <a:rPr lang="en-US" sz="2400" dirty="0"/>
              <a:t>OSPF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599" y="2058576"/>
            <a:ext cx="4239705" cy="48006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IS-IS</a:t>
            </a:r>
          </a:p>
        </p:txBody>
      </p:sp>
      <p:grpSp>
        <p:nvGrpSpPr>
          <p:cNvPr id="202" name="Group 201"/>
          <p:cNvGrpSpPr/>
          <p:nvPr/>
        </p:nvGrpSpPr>
        <p:grpSpPr>
          <a:xfrm>
            <a:off x="1367652" y="4217155"/>
            <a:ext cx="1971908" cy="1068650"/>
            <a:chOff x="1367651" y="4479872"/>
            <a:chExt cx="1971908" cy="1424867"/>
          </a:xfrm>
        </p:grpSpPr>
        <p:sp>
          <p:nvSpPr>
            <p:cNvPr id="27" name="Oval 26"/>
            <p:cNvSpPr/>
            <p:nvPr/>
          </p:nvSpPr>
          <p:spPr>
            <a:xfrm>
              <a:off x="1367651" y="4479872"/>
              <a:ext cx="1971908" cy="1424867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95790" y="4976359"/>
              <a:ext cx="67383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Area 0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91104" y="3579257"/>
            <a:ext cx="2265922" cy="1366068"/>
            <a:chOff x="91104" y="3629343"/>
            <a:chExt cx="2265922" cy="1821424"/>
          </a:xfrm>
        </p:grpSpPr>
        <p:sp>
          <p:nvSpPr>
            <p:cNvPr id="31" name="Oval 30"/>
            <p:cNvSpPr/>
            <p:nvPr/>
          </p:nvSpPr>
          <p:spPr>
            <a:xfrm>
              <a:off x="91104" y="3629343"/>
              <a:ext cx="2265922" cy="1821424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9645" y="4386182"/>
              <a:ext cx="67383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Area 1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2467792" y="3715477"/>
            <a:ext cx="1879535" cy="1193255"/>
            <a:chOff x="2467791" y="3810970"/>
            <a:chExt cx="1879535" cy="1591006"/>
          </a:xfrm>
        </p:grpSpPr>
        <p:sp>
          <p:nvSpPr>
            <p:cNvPr id="28" name="Oval 27"/>
            <p:cNvSpPr/>
            <p:nvPr/>
          </p:nvSpPr>
          <p:spPr>
            <a:xfrm>
              <a:off x="2467791" y="3810970"/>
              <a:ext cx="1879535" cy="1591006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62306" y="4384099"/>
              <a:ext cx="67383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Area 2</a:t>
              </a: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1932263" y="4821860"/>
            <a:ext cx="2415063" cy="1118796"/>
            <a:chOff x="1932263" y="5286147"/>
            <a:chExt cx="2415063" cy="1491728"/>
          </a:xfrm>
        </p:grpSpPr>
        <p:sp>
          <p:nvSpPr>
            <p:cNvPr id="29" name="Oval 28"/>
            <p:cNvSpPr/>
            <p:nvPr/>
          </p:nvSpPr>
          <p:spPr>
            <a:xfrm>
              <a:off x="1932263" y="5286147"/>
              <a:ext cx="2415063" cy="1491728"/>
            </a:xfrm>
            <a:prstGeom prst="ellipse">
              <a:avLst/>
            </a:prstGeom>
            <a:solidFill>
              <a:schemeClr val="accent6">
                <a:alpha val="3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41113" y="6120562"/>
              <a:ext cx="67383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Area 3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292231" y="4614025"/>
            <a:ext cx="2351967" cy="1233768"/>
            <a:chOff x="292230" y="5009033"/>
            <a:chExt cx="2351967" cy="1645024"/>
          </a:xfrm>
        </p:grpSpPr>
        <p:sp>
          <p:nvSpPr>
            <p:cNvPr id="30" name="Oval 29"/>
            <p:cNvSpPr/>
            <p:nvPr/>
          </p:nvSpPr>
          <p:spPr>
            <a:xfrm>
              <a:off x="292230" y="5009033"/>
              <a:ext cx="2351967" cy="1645024"/>
            </a:xfrm>
            <a:prstGeom prst="ellipse">
              <a:avLst/>
            </a:prstGeom>
            <a:solidFill>
              <a:schemeClr val="accent3">
                <a:alpha val="3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324" y="5878588"/>
              <a:ext cx="67383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Area 4</a:t>
              </a:r>
            </a:p>
          </p:txBody>
        </p:sp>
      </p:grpSp>
      <p:sp>
        <p:nvSpPr>
          <p:cNvPr id="37" name="Content Placeholder 5"/>
          <p:cNvSpPr>
            <a:spLocks noGrp="1"/>
          </p:cNvSpPr>
          <p:nvPr>
            <p:ph sz="quarter" idx="2"/>
          </p:nvPr>
        </p:nvSpPr>
        <p:spPr>
          <a:xfrm>
            <a:off x="122548" y="2579997"/>
            <a:ext cx="4373252" cy="1093268"/>
          </a:xfrm>
        </p:spPr>
        <p:txBody>
          <a:bodyPr>
            <a:normAutofit/>
          </a:bodyPr>
          <a:lstStyle/>
          <a:p>
            <a:r>
              <a:rPr lang="hu-HU" sz="1800" dirty="0"/>
              <a:t>Átfedő területek köré szerveződik</a:t>
            </a:r>
            <a:endParaRPr lang="en-US" sz="1800" dirty="0"/>
          </a:p>
          <a:p>
            <a:r>
              <a:rPr lang="en-US" sz="1800" dirty="0"/>
              <a:t>Area 0 </a:t>
            </a:r>
            <a:r>
              <a:rPr lang="hu-HU" sz="1800" dirty="0"/>
              <a:t>a hálózat magja</a:t>
            </a:r>
            <a:endParaRPr lang="en-US" sz="1500" dirty="0"/>
          </a:p>
        </p:txBody>
      </p:sp>
      <p:sp>
        <p:nvSpPr>
          <p:cNvPr id="38" name="Content Placeholder 7"/>
          <p:cNvSpPr>
            <a:spLocks noGrp="1"/>
          </p:cNvSpPr>
          <p:nvPr>
            <p:ph sz="quarter" idx="4"/>
          </p:nvPr>
        </p:nvSpPr>
        <p:spPr>
          <a:xfrm>
            <a:off x="4800599" y="2579997"/>
            <a:ext cx="4239705" cy="1093268"/>
          </a:xfrm>
        </p:spPr>
        <p:txBody>
          <a:bodyPr>
            <a:normAutofit/>
          </a:bodyPr>
          <a:lstStyle/>
          <a:p>
            <a:r>
              <a:rPr lang="hu-HU" sz="1800" dirty="0"/>
              <a:t>2-szintű</a:t>
            </a:r>
            <a:r>
              <a:rPr lang="en-US" sz="1800" dirty="0"/>
              <a:t> </a:t>
            </a:r>
            <a:r>
              <a:rPr lang="en-US" sz="1800" dirty="0" err="1"/>
              <a:t>hiera</a:t>
            </a:r>
            <a:r>
              <a:rPr lang="hu-HU" sz="1800" dirty="0" err="1"/>
              <a:t>rchia</a:t>
            </a:r>
            <a:endParaRPr lang="en-US" sz="1800" dirty="0"/>
          </a:p>
          <a:p>
            <a:r>
              <a:rPr lang="hu-HU" sz="1800" dirty="0"/>
              <a:t>A </a:t>
            </a:r>
            <a:r>
              <a:rPr lang="en-US" sz="1800" dirty="0"/>
              <a:t>2</a:t>
            </a:r>
            <a:r>
              <a:rPr lang="hu-HU" sz="1800" dirty="0"/>
              <a:t>. szint a gerinchálózat</a:t>
            </a:r>
            <a:endParaRPr lang="en-US" sz="15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339559" y="3890845"/>
            <a:ext cx="544052" cy="25604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688102" y="4188874"/>
            <a:ext cx="309531" cy="53394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847566" y="3890845"/>
            <a:ext cx="348541" cy="61439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847566" y="4505236"/>
            <a:ext cx="749290" cy="187883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7565" y="4507505"/>
            <a:ext cx="1" cy="46780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818472" y="4505234"/>
            <a:ext cx="1029092" cy="227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818799" y="4973038"/>
            <a:ext cx="1029092" cy="227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21039" y="4523717"/>
            <a:ext cx="1" cy="46780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442103" y="4722814"/>
            <a:ext cx="169482" cy="50809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847890" y="4722814"/>
            <a:ext cx="748965" cy="25404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442103" y="5230910"/>
            <a:ext cx="400749" cy="339863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221793" y="4991521"/>
            <a:ext cx="626097" cy="45615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221793" y="5230910"/>
            <a:ext cx="1220310" cy="231073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1359795" y="4984910"/>
            <a:ext cx="461245" cy="60126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79171" y="4976861"/>
            <a:ext cx="1141869" cy="200153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104638" y="4821861"/>
            <a:ext cx="198996" cy="78317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679171" y="4801907"/>
            <a:ext cx="425468" cy="375107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1359794" y="5447672"/>
            <a:ext cx="861999" cy="1385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33173" y="4312105"/>
            <a:ext cx="680624" cy="489803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1572476" y="4018866"/>
            <a:ext cx="246323" cy="48637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925167" y="3782055"/>
            <a:ext cx="647308" cy="21758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33173" y="3782055"/>
            <a:ext cx="495313" cy="50333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104639" y="4505234"/>
            <a:ext cx="686154" cy="296673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76" y="4398715"/>
            <a:ext cx="491995" cy="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69" y="4396446"/>
            <a:ext cx="491995" cy="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76" y="4866520"/>
            <a:ext cx="491995" cy="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68" y="4876122"/>
            <a:ext cx="491995" cy="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00" y="4693119"/>
            <a:ext cx="491995" cy="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6" y="4178866"/>
            <a:ext cx="491995" cy="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78" y="3890845"/>
            <a:ext cx="491995" cy="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6" y="3673265"/>
            <a:ext cx="491995" cy="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866" y="3782055"/>
            <a:ext cx="491995" cy="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17" y="4614025"/>
            <a:ext cx="491995" cy="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36" y="4067806"/>
            <a:ext cx="491995" cy="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3" y="5068225"/>
            <a:ext cx="491995" cy="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38" y="5496250"/>
            <a:ext cx="491995" cy="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07" y="5122120"/>
            <a:ext cx="491995" cy="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97" y="5353193"/>
            <a:ext cx="491995" cy="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56" y="5477381"/>
            <a:ext cx="491995" cy="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3" name="Group 202"/>
          <p:cNvGrpSpPr/>
          <p:nvPr/>
        </p:nvGrpSpPr>
        <p:grpSpPr>
          <a:xfrm>
            <a:off x="4872063" y="3603938"/>
            <a:ext cx="3597922" cy="2342061"/>
            <a:chOff x="4872062" y="3662250"/>
            <a:chExt cx="3597922" cy="3122748"/>
          </a:xfrm>
        </p:grpSpPr>
        <p:cxnSp>
          <p:nvCxnSpPr>
            <p:cNvPr id="110" name="Straight Connector 109"/>
            <p:cNvCxnSpPr/>
            <p:nvPr/>
          </p:nvCxnSpPr>
          <p:spPr>
            <a:xfrm flipV="1">
              <a:off x="8223985" y="3956022"/>
              <a:ext cx="0" cy="1158466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8223986" y="5089453"/>
              <a:ext cx="0" cy="147099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7153142" y="3956023"/>
              <a:ext cx="1070843" cy="115846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 flipV="1">
              <a:off x="7115874" y="5589119"/>
              <a:ext cx="1072645" cy="971329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7170874" y="3956023"/>
              <a:ext cx="1017646" cy="1670228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7117676" y="5107257"/>
              <a:ext cx="1088576" cy="1453191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7170874" y="6539108"/>
              <a:ext cx="1053111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7162007" y="5190571"/>
              <a:ext cx="1053112" cy="445227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7144274" y="3972848"/>
              <a:ext cx="1053111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246593" y="3810970"/>
              <a:ext cx="871083" cy="88769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6492591" y="3952358"/>
              <a:ext cx="625085" cy="328382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5414763" y="3807303"/>
              <a:ext cx="831830" cy="237489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6246593" y="3855355"/>
              <a:ext cx="245997" cy="42538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 flipV="1">
              <a:off x="5437459" y="4068047"/>
              <a:ext cx="1055131" cy="229064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5890840" y="4751527"/>
              <a:ext cx="1225034" cy="863104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191462" y="4798125"/>
              <a:ext cx="699378" cy="546261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6369591" y="5626250"/>
              <a:ext cx="746283" cy="1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5541151" y="5626250"/>
              <a:ext cx="795209" cy="18201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5168765" y="5344386"/>
              <a:ext cx="367888" cy="489466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890840" y="4751526"/>
              <a:ext cx="450440" cy="863106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 flipV="1">
              <a:off x="6369591" y="6185331"/>
              <a:ext cx="748085" cy="375117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5683457" y="6185331"/>
              <a:ext cx="657824" cy="454613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V="1">
              <a:off x="5782651" y="6560448"/>
              <a:ext cx="1335025" cy="79496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 flipV="1">
              <a:off x="5290656" y="6284696"/>
              <a:ext cx="392801" cy="355248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3" name="Picture 2" descr="C:\Users\t0ph3r\Documents\CS 4700\assets\Rout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062" y="6185331"/>
              <a:ext cx="491995" cy="29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" descr="C:\Users\t0ph3r\Documents\CS 4700\assets\Rout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679" y="3810969"/>
              <a:ext cx="491995" cy="29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C:\Users\t0ph3r\Documents\CS 4700\assets\Rout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989" y="3810970"/>
              <a:ext cx="491995" cy="29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C:\Users\t0ph3r\Documents\CS 4700\assets\Rout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989" y="5054279"/>
              <a:ext cx="491995" cy="29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C:\Users\t0ph3r\Documents\CS 4700\assets\Rout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988" y="6415395"/>
              <a:ext cx="491995" cy="29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C:\Users\t0ph3r\Documents\CS 4700\assets\Rout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877" y="5469578"/>
              <a:ext cx="491995" cy="29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C:\Users\t0ph3r\Documents\CS 4700\assets\Rout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45" y="6415395"/>
              <a:ext cx="491995" cy="29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C:\Users\t0ph3r\Documents\CS 4700\assets\Rout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593" y="4152058"/>
              <a:ext cx="491995" cy="29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" descr="C:\Users\t0ph3r\Documents\CS 4700\assets\Rout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596" y="3662250"/>
              <a:ext cx="491995" cy="29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2" descr="C:\Users\t0ph3r\Documents\CS 4700\assets\Rout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462" y="3899737"/>
              <a:ext cx="491995" cy="29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" descr="C:\Users\t0ph3r\Documents\CS 4700\assets\Rout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843" y="4606473"/>
              <a:ext cx="491995" cy="29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C:\Users\t0ph3r\Documents\CS 4700\assets\Rout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0363" y="5485341"/>
              <a:ext cx="491995" cy="29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2" descr="C:\Users\t0ph3r\Documents\CS 4700\assets\Rout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768" y="5222253"/>
              <a:ext cx="491995" cy="29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2" descr="C:\Users\t0ph3r\Documents\CS 4700\assets\Rout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656" y="5686490"/>
              <a:ext cx="491995" cy="29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" descr="C:\Users\t0ph3r\Documents\CS 4700\assets\Rout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283" y="6067840"/>
              <a:ext cx="491995" cy="29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" descr="C:\Users\t0ph3r\Documents\CS 4700\assets\Rout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763" y="6494891"/>
              <a:ext cx="491995" cy="29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" name="Group 204"/>
          <p:cNvGrpSpPr/>
          <p:nvPr/>
        </p:nvGrpSpPr>
        <p:grpSpPr>
          <a:xfrm>
            <a:off x="6805134" y="3529749"/>
            <a:ext cx="2036826" cy="2471001"/>
            <a:chOff x="6805134" y="3563332"/>
            <a:chExt cx="2036826" cy="3294668"/>
          </a:xfrm>
        </p:grpSpPr>
        <p:sp>
          <p:nvSpPr>
            <p:cNvPr id="185" name="Rectangle 184"/>
            <p:cNvSpPr/>
            <p:nvPr/>
          </p:nvSpPr>
          <p:spPr>
            <a:xfrm>
              <a:off x="6805134" y="3563332"/>
              <a:ext cx="2036826" cy="3294668"/>
            </a:xfrm>
            <a:prstGeom prst="rect">
              <a:avLst/>
            </a:prstGeom>
            <a:solidFill>
              <a:schemeClr val="accent3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FF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 rot="5400000">
              <a:off x="8194561" y="4550274"/>
              <a:ext cx="92546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Level 2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4751110" y="3529749"/>
            <a:ext cx="2799761" cy="2471001"/>
            <a:chOff x="4751109" y="3563332"/>
            <a:chExt cx="2799761" cy="3294668"/>
          </a:xfrm>
        </p:grpSpPr>
        <p:sp>
          <p:nvSpPr>
            <p:cNvPr id="184" name="Rectangle 183"/>
            <p:cNvSpPr/>
            <p:nvPr/>
          </p:nvSpPr>
          <p:spPr>
            <a:xfrm>
              <a:off x="4751109" y="3563332"/>
              <a:ext cx="2799761" cy="3294668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TextBox 186"/>
            <p:cNvSpPr txBox="1"/>
            <p:nvPr/>
          </p:nvSpPr>
          <p:spPr>
            <a:xfrm rot="5400000">
              <a:off x="4482730" y="4535786"/>
              <a:ext cx="92546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Level 1</a:t>
              </a:r>
            </a:p>
          </p:txBody>
        </p:sp>
      </p:grpSp>
      <p:sp>
        <p:nvSpPr>
          <p:cNvPr id="188" name="TextBox 187"/>
          <p:cNvSpPr txBox="1"/>
          <p:nvPr/>
        </p:nvSpPr>
        <p:spPr>
          <a:xfrm rot="5400000">
            <a:off x="6697691" y="4232445"/>
            <a:ext cx="83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Level 1-2</a:t>
            </a:r>
          </a:p>
        </p:txBody>
      </p:sp>
    </p:spTree>
    <p:extLst>
      <p:ext uri="{BB962C8B-B14F-4D97-AF65-F5344CB8AC3E}">
        <p14:creationId xmlns:p14="http://schemas.microsoft.com/office/powerpoint/2010/main" val="158044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1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958140" y="2125266"/>
            <a:ext cx="4394534" cy="31084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Hálózati réteg protokolljai - </a:t>
            </a:r>
            <a:r>
              <a:rPr lang="hu-HU" i="1" dirty="0"/>
              <a:t>Környezet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487279" y="3492166"/>
            <a:ext cx="613610" cy="3699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694824" y="3528260"/>
            <a:ext cx="198521" cy="1894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2231858" y="3582402"/>
            <a:ext cx="198521" cy="1894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A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06466" y="4689308"/>
            <a:ext cx="198521" cy="1894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C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47737" y="2763595"/>
            <a:ext cx="198521" cy="1894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B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06640" y="2759086"/>
            <a:ext cx="198521" cy="1894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ysClr val="windowText" lastClr="000000"/>
                </a:solidFill>
              </a:rPr>
              <a:t>D</a:t>
            </a:r>
            <a:endParaRPr lang="en-US" sz="1350" dirty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89458" y="3623008"/>
            <a:ext cx="198521" cy="1894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ysClr val="windowText" lastClr="000000"/>
                </a:solidFill>
              </a:rPr>
              <a:t>E</a:t>
            </a:r>
            <a:endParaRPr lang="en-US" sz="1350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>
            <a:stCxn id="10" idx="6"/>
            <a:endCxn id="11" idx="2"/>
          </p:cNvCxnSpPr>
          <p:nvPr/>
        </p:nvCxnSpPr>
        <p:spPr>
          <a:xfrm flipV="1">
            <a:off x="3146257" y="2853834"/>
            <a:ext cx="1860383" cy="45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3"/>
            <a:endCxn id="8" idx="7"/>
          </p:cNvCxnSpPr>
          <p:nvPr/>
        </p:nvCxnSpPr>
        <p:spPr>
          <a:xfrm flipH="1">
            <a:off x="2401306" y="2925341"/>
            <a:ext cx="575504" cy="68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5"/>
            <a:endCxn id="9" idx="1"/>
          </p:cNvCxnSpPr>
          <p:nvPr/>
        </p:nvCxnSpPr>
        <p:spPr>
          <a:xfrm>
            <a:off x="2401306" y="3744147"/>
            <a:ext cx="1234234" cy="972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7"/>
            <a:endCxn id="11" idx="3"/>
          </p:cNvCxnSpPr>
          <p:nvPr/>
        </p:nvCxnSpPr>
        <p:spPr>
          <a:xfrm flipV="1">
            <a:off x="3775914" y="2920831"/>
            <a:ext cx="1259799" cy="179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5"/>
            <a:endCxn id="12" idx="1"/>
          </p:cNvCxnSpPr>
          <p:nvPr/>
        </p:nvCxnSpPr>
        <p:spPr>
          <a:xfrm>
            <a:off x="5176088" y="2920831"/>
            <a:ext cx="742444" cy="729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6"/>
            <a:endCxn id="12" idx="3"/>
          </p:cNvCxnSpPr>
          <p:nvPr/>
        </p:nvCxnSpPr>
        <p:spPr>
          <a:xfrm flipV="1">
            <a:off x="3804988" y="3784754"/>
            <a:ext cx="2113544" cy="9993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3"/>
            <a:endCxn id="8" idx="2"/>
          </p:cNvCxnSpPr>
          <p:nvPr/>
        </p:nvCxnSpPr>
        <p:spPr>
          <a:xfrm flipV="1">
            <a:off x="1100890" y="3677151"/>
            <a:ext cx="113096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8650" y="3245380"/>
            <a:ext cx="385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H1</a:t>
            </a:r>
            <a:endParaRPr lang="en-US" sz="1350" dirty="0"/>
          </a:p>
        </p:txBody>
      </p:sp>
      <p:cxnSp>
        <p:nvCxnSpPr>
          <p:cNvPr id="31" name="Straight Arrow Connector 30"/>
          <p:cNvCxnSpPr>
            <a:stCxn id="34" idx="0"/>
            <a:endCxn id="6" idx="4"/>
          </p:cNvCxnSpPr>
          <p:nvPr/>
        </p:nvCxnSpPr>
        <p:spPr>
          <a:xfrm flipH="1" flipV="1">
            <a:off x="794085" y="3717757"/>
            <a:ext cx="168610" cy="9065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1479" y="4624257"/>
            <a:ext cx="922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F1 folyamat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7777880" y="3442532"/>
            <a:ext cx="613610" cy="3699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38"/>
          <p:cNvSpPr/>
          <p:nvPr/>
        </p:nvSpPr>
        <p:spPr>
          <a:xfrm>
            <a:off x="7985425" y="3478627"/>
            <a:ext cx="198521" cy="1894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/>
          <p:cNvSpPr txBox="1"/>
          <p:nvPr/>
        </p:nvSpPr>
        <p:spPr>
          <a:xfrm>
            <a:off x="7919251" y="3195747"/>
            <a:ext cx="385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H2</a:t>
            </a:r>
            <a:endParaRPr lang="en-US" sz="1350" dirty="0"/>
          </a:p>
        </p:txBody>
      </p:sp>
      <p:cxnSp>
        <p:nvCxnSpPr>
          <p:cNvPr id="41" name="Straight Arrow Connector 40"/>
          <p:cNvCxnSpPr>
            <a:stCxn id="42" idx="0"/>
            <a:endCxn id="39" idx="4"/>
          </p:cNvCxnSpPr>
          <p:nvPr/>
        </p:nvCxnSpPr>
        <p:spPr>
          <a:xfrm flipH="1" flipV="1">
            <a:off x="8084686" y="3668124"/>
            <a:ext cx="559113" cy="83893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182583" y="4507057"/>
            <a:ext cx="922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F2 folyamat</a:t>
            </a:r>
            <a:endParaRPr lang="en-US" sz="1200" dirty="0"/>
          </a:p>
        </p:txBody>
      </p:sp>
      <p:sp>
        <p:nvSpPr>
          <p:cNvPr id="44" name="Oval 43"/>
          <p:cNvSpPr/>
          <p:nvPr/>
        </p:nvSpPr>
        <p:spPr>
          <a:xfrm>
            <a:off x="6977320" y="3623008"/>
            <a:ext cx="198521" cy="1894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ysClr val="windowText" lastClr="000000"/>
                </a:solidFill>
              </a:rPr>
              <a:t>F</a:t>
            </a:r>
            <a:endParaRPr lang="en-US" sz="1350" dirty="0">
              <a:solidFill>
                <a:sysClr val="windowText" lastClr="000000"/>
              </a:solidFill>
            </a:endParaRPr>
          </a:p>
        </p:txBody>
      </p:sp>
      <p:cxnSp>
        <p:nvCxnSpPr>
          <p:cNvPr id="46" name="Straight Connector 45"/>
          <p:cNvCxnSpPr>
            <a:stCxn id="12" idx="6"/>
            <a:endCxn id="44" idx="2"/>
          </p:cNvCxnSpPr>
          <p:nvPr/>
        </p:nvCxnSpPr>
        <p:spPr>
          <a:xfrm flipV="1">
            <a:off x="6087979" y="3717756"/>
            <a:ext cx="88934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4" idx="4"/>
          </p:cNvCxnSpPr>
          <p:nvPr/>
        </p:nvCxnSpPr>
        <p:spPr>
          <a:xfrm>
            <a:off x="7076581" y="3812505"/>
            <a:ext cx="0" cy="418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830929" y="4230603"/>
            <a:ext cx="15605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098885" y="3812504"/>
            <a:ext cx="0" cy="418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6" idx="0"/>
          </p:cNvCxnSpPr>
          <p:nvPr/>
        </p:nvCxnSpPr>
        <p:spPr>
          <a:xfrm flipV="1">
            <a:off x="7227169" y="4230604"/>
            <a:ext cx="384041" cy="39064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991367" y="4621248"/>
            <a:ext cx="4716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LAN</a:t>
            </a:r>
            <a:endParaRPr lang="en-US" sz="1350" dirty="0"/>
          </a:p>
        </p:txBody>
      </p:sp>
      <p:cxnSp>
        <p:nvCxnSpPr>
          <p:cNvPr id="59" name="Straight Arrow Connector 58"/>
          <p:cNvCxnSpPr>
            <a:stCxn id="60" idx="1"/>
            <a:endCxn id="7" idx="7"/>
          </p:cNvCxnSpPr>
          <p:nvPr/>
        </p:nvCxnSpPr>
        <p:spPr>
          <a:xfrm flipH="1">
            <a:off x="5709109" y="2303489"/>
            <a:ext cx="545419" cy="27700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254528" y="2072656"/>
            <a:ext cx="102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Szolgáltató berendezése</a:t>
            </a:r>
            <a:endParaRPr lang="en-US" sz="1200" dirty="0"/>
          </a:p>
        </p:txBody>
      </p:sp>
      <p:cxnSp>
        <p:nvCxnSpPr>
          <p:cNvPr id="64" name="Straight Arrow Connector 63"/>
          <p:cNvCxnSpPr>
            <a:stCxn id="65" idx="0"/>
            <a:endCxn id="9" idx="3"/>
          </p:cNvCxnSpPr>
          <p:nvPr/>
        </p:nvCxnSpPr>
        <p:spPr>
          <a:xfrm flipV="1">
            <a:off x="2950134" y="4851054"/>
            <a:ext cx="685405" cy="57271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640754" y="5423767"/>
            <a:ext cx="6187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Router</a:t>
            </a:r>
            <a:endParaRPr lang="en-US" sz="1350" dirty="0"/>
          </a:p>
        </p:txBody>
      </p:sp>
      <p:sp>
        <p:nvSpPr>
          <p:cNvPr id="70" name="Rectangle 69"/>
          <p:cNvSpPr/>
          <p:nvPr/>
        </p:nvSpPr>
        <p:spPr>
          <a:xfrm rot="2376065">
            <a:off x="2976130" y="4004376"/>
            <a:ext cx="216280" cy="207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1</a:t>
            </a:r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74" name="Straight Arrow Connector 73"/>
          <p:cNvCxnSpPr>
            <a:stCxn id="76" idx="0"/>
            <a:endCxn id="70" idx="2"/>
          </p:cNvCxnSpPr>
          <p:nvPr/>
        </p:nvCxnSpPr>
        <p:spPr>
          <a:xfrm flipV="1">
            <a:off x="2085332" y="4187752"/>
            <a:ext cx="932917" cy="82070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733312" y="5008460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csomag</a:t>
            </a:r>
            <a:endParaRPr lang="en-US" sz="13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29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2" grpId="0"/>
      <p:bldP spid="60" grpId="0"/>
      <p:bldP spid="65" grpId="0"/>
      <p:bldP spid="70" grpId="0" animBg="1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Kapcsoljuk össze az</a:t>
            </a:r>
            <a:r>
              <a:rPr lang="en-US" dirty="0"/>
              <a:t> Internet</a:t>
            </a:r>
            <a:r>
              <a:rPr lang="hu-HU" dirty="0"/>
              <a:t>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375" y="1600200"/>
            <a:ext cx="8991600" cy="5105400"/>
          </a:xfrm>
        </p:spPr>
        <p:txBody>
          <a:bodyPr/>
          <a:lstStyle/>
          <a:p>
            <a:r>
              <a:rPr lang="hu-HU" dirty="0" err="1"/>
              <a:t>Switch-ek</a:t>
            </a:r>
            <a:r>
              <a:rPr lang="hu-HU" dirty="0"/>
              <a:t> képességei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MAC cím alapú útvonalválasztás a hálózatban</a:t>
            </a:r>
            <a:endParaRPr lang="en-US" dirty="0"/>
          </a:p>
          <a:p>
            <a:pPr lvl="1"/>
            <a:r>
              <a:rPr lang="hu-HU" dirty="0"/>
              <a:t>Automatikusan megtanulja az utakat egy új állomáshoz</a:t>
            </a:r>
            <a:endParaRPr lang="en-US" dirty="0"/>
          </a:p>
          <a:p>
            <a:pPr lvl="1"/>
            <a:r>
              <a:rPr lang="hu-HU" dirty="0"/>
              <a:t>Feloldja a hurkokat</a:t>
            </a:r>
            <a:endParaRPr lang="en-US" dirty="0"/>
          </a:p>
          <a:p>
            <a:r>
              <a:rPr lang="hu-HU" dirty="0"/>
              <a:t>Lehetne a teljes internet egy ily módon összekötött tartomány</a:t>
            </a:r>
            <a:r>
              <a:rPr lang="en-US" dirty="0"/>
              <a:t>?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/>
                </a:solidFill>
              </a:rPr>
              <a:t>N</a:t>
            </a:r>
            <a:r>
              <a:rPr lang="hu-HU" sz="4000" dirty="0">
                <a:solidFill>
                  <a:schemeClr val="accent2"/>
                </a:solidFill>
              </a:rPr>
              <a:t>EM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0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Szállítási réteg felé nyújtott szolgálatok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241551"/>
            <a:ext cx="7543800" cy="31947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1650" b="1" cap="small" dirty="0"/>
              <a:t>Vezérelvek </a:t>
            </a:r>
          </a:p>
          <a:p>
            <a:pPr marL="685800" lvl="1" indent="-342900">
              <a:spcBef>
                <a:spcPts val="0"/>
              </a:spcBef>
              <a:buFont typeface="+mj-lt"/>
              <a:buAutoNum type="arabicPeriod"/>
            </a:pPr>
            <a:r>
              <a:rPr lang="hu-HU" sz="1650" dirty="0"/>
              <a:t>A szolgálat legyen független az alhálózat kialakításától.</a:t>
            </a:r>
          </a:p>
          <a:p>
            <a:pPr marL="685800" lvl="1" indent="-342900">
              <a:buFont typeface="+mj-lt"/>
              <a:buAutoNum type="arabicPeriod"/>
            </a:pPr>
            <a:r>
              <a:rPr lang="hu-HU" sz="1650" dirty="0"/>
              <a:t>A szállítási réteg felé el kell takarni a jelenlevő alhálózatok számát, típusát és topológiáját.</a:t>
            </a:r>
          </a:p>
          <a:p>
            <a:pPr marL="685800" lvl="1" indent="-342900">
              <a:buFont typeface="+mj-lt"/>
              <a:buAutoNum type="arabicPeriod"/>
            </a:pPr>
            <a:r>
              <a:rPr lang="hu-HU" sz="1650" dirty="0"/>
              <a:t>A szállítási réteg számára rendelkezésre bocsájtott hálózati címeknek egységes számozási rendszert kell alkotniuk, még </a:t>
            </a:r>
            <a:r>
              <a:rPr lang="hu-HU" sz="1650" i="1" dirty="0"/>
              <a:t>LAN</a:t>
            </a:r>
            <a:r>
              <a:rPr lang="hu-HU" sz="1650" dirty="0"/>
              <a:t>-ok és </a:t>
            </a:r>
            <a:r>
              <a:rPr lang="hu-HU" sz="1650" i="1" dirty="0" err="1"/>
              <a:t>WAN</a:t>
            </a:r>
            <a:r>
              <a:rPr lang="hu-HU" sz="1650" dirty="0" err="1"/>
              <a:t>-ok</a:t>
            </a:r>
            <a:r>
              <a:rPr lang="hu-HU" sz="1650" dirty="0"/>
              <a:t> esetén is.</a:t>
            </a:r>
          </a:p>
          <a:p>
            <a:pPr marL="0" indent="0">
              <a:buNone/>
            </a:pPr>
            <a:r>
              <a:rPr lang="hu-HU" sz="1650" b="1" cap="small" dirty="0"/>
              <a:t>Szolgálatok két fajtáját különböztetik meg</a:t>
            </a:r>
          </a:p>
          <a:p>
            <a:pPr lvl="1">
              <a:spcBef>
                <a:spcPts val="0"/>
              </a:spcBef>
            </a:pPr>
            <a:r>
              <a:rPr lang="hu-HU" sz="1650" dirty="0"/>
              <a:t>Összeköttetés nélküli szolgálat (</a:t>
            </a:r>
            <a:r>
              <a:rPr lang="hu-HU" sz="1650" i="1" dirty="0"/>
              <a:t>Internet</a:t>
            </a:r>
            <a:r>
              <a:rPr lang="hu-HU" sz="1650" dirty="0"/>
              <a:t>)</a:t>
            </a:r>
          </a:p>
          <a:p>
            <a:pPr lvl="2">
              <a:spcBef>
                <a:spcPts val="0"/>
              </a:spcBef>
            </a:pPr>
            <a:r>
              <a:rPr lang="hu-HU" sz="1650" dirty="0" err="1"/>
              <a:t>datagram</a:t>
            </a:r>
            <a:r>
              <a:rPr lang="hu-HU" sz="1650" dirty="0"/>
              <a:t> alhálózat</a:t>
            </a:r>
          </a:p>
          <a:p>
            <a:pPr lvl="1"/>
            <a:r>
              <a:rPr lang="hu-HU" sz="1650" dirty="0"/>
              <a:t>Összeköttetés alapú szolgálat (</a:t>
            </a:r>
            <a:r>
              <a:rPr lang="hu-HU" sz="1650" i="1" dirty="0"/>
              <a:t>ATM</a:t>
            </a:r>
            <a:r>
              <a:rPr lang="hu-HU" sz="1650" dirty="0"/>
              <a:t>)</a:t>
            </a:r>
          </a:p>
          <a:p>
            <a:pPr lvl="2"/>
            <a:r>
              <a:rPr lang="hu-HU" sz="1650" dirty="0"/>
              <a:t>virtuális áramkör alhálózat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30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72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04360"/>
            <a:ext cx="9144000" cy="994172"/>
          </a:xfr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r"/>
            <a:r>
              <a:rPr lang="hu-HU" b="1" cap="small" dirty="0">
                <a:solidFill>
                  <a:schemeClr val="bg1"/>
                </a:solidFill>
              </a:rPr>
              <a:t>Hálózati réteg – forgalomirányítás	</a:t>
            </a:r>
            <a:endParaRPr lang="en-US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94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B29E8C-FD5D-4367-815B-ABCC52D6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Unicast</a:t>
            </a:r>
            <a:r>
              <a:rPr lang="hu-HU" dirty="0"/>
              <a:t> forgalomirányítás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3E31367B-575C-4361-A3D7-D5B72746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7145324-D5B8-4C01-8011-3652B91F8A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Legegyszerűbb és legáltalánosabb eset</a:t>
            </a:r>
          </a:p>
          <a:p>
            <a:endParaRPr lang="hu-HU" dirty="0"/>
          </a:p>
          <a:p>
            <a:r>
              <a:rPr lang="hu-HU" dirty="0"/>
              <a:t>Csomag küldése két végpont között</a:t>
            </a:r>
          </a:p>
          <a:p>
            <a:endParaRPr lang="hu-HU" dirty="0"/>
          </a:p>
          <a:p>
            <a:r>
              <a:rPr lang="hu-HU" dirty="0"/>
              <a:t>Forrás és cél egyedi azonosítóval rendelkezik (Internet esetén: IPv4 v. IPv6 címek).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0487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Adatszóró forgalomirányítás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10" y="2218984"/>
            <a:ext cx="7886700" cy="3267416"/>
          </a:xfrm>
        </p:spPr>
        <p:txBody>
          <a:bodyPr>
            <a:noAutofit/>
          </a:bodyPr>
          <a:lstStyle/>
          <a:p>
            <a:r>
              <a:rPr lang="hu-HU" sz="1800" b="1" dirty="0"/>
              <a:t>Adatszórás</a:t>
            </a:r>
            <a:r>
              <a:rPr lang="hu-HU" sz="1800" dirty="0"/>
              <a:t> ( vagy angolul </a:t>
            </a:r>
            <a:r>
              <a:rPr lang="hu-HU" sz="1800" i="1" dirty="0" err="1"/>
              <a:t>broadcasting</a:t>
            </a:r>
            <a:r>
              <a:rPr lang="hu-HU" sz="1800" dirty="0"/>
              <a:t>) – egy csomag mindenhová történő egyidejű küldése. </a:t>
            </a:r>
          </a:p>
          <a:p>
            <a:r>
              <a:rPr lang="hu-HU" sz="1800" dirty="0"/>
              <a:t>Több féle megvalósítás lehetséges:</a:t>
            </a:r>
          </a:p>
          <a:p>
            <a:pPr marL="600075" lvl="1" indent="-257175">
              <a:buFont typeface="+mj-lt"/>
              <a:buAutoNum type="arabicPeriod"/>
            </a:pPr>
            <a:r>
              <a:rPr lang="hu-HU" b="1" dirty="0"/>
              <a:t>Külön csomag küldése</a:t>
            </a:r>
            <a:r>
              <a:rPr lang="hu-HU" dirty="0"/>
              <a:t> minden egyes rendeltetési helyre </a:t>
            </a:r>
          </a:p>
          <a:p>
            <a:pPr lvl="2"/>
            <a:r>
              <a:rPr lang="hu-HU" sz="1800" i="1" dirty="0"/>
              <a:t>sávszélesség pazarlása, lista szükséges hozzá</a:t>
            </a:r>
          </a:p>
          <a:p>
            <a:pPr marL="600075" lvl="1" indent="-257175">
              <a:buFont typeface="+mj-lt"/>
              <a:buAutoNum type="arabicPeriod"/>
            </a:pPr>
            <a:r>
              <a:rPr lang="hu-HU" b="1" dirty="0"/>
              <a:t>Elárasztás.</a:t>
            </a:r>
            <a:r>
              <a:rPr lang="hu-HU" dirty="0"/>
              <a:t> </a:t>
            </a:r>
          </a:p>
          <a:p>
            <a:pPr lvl="2"/>
            <a:r>
              <a:rPr lang="hu-HU" sz="1800" i="1" dirty="0"/>
              <a:t>kétpontos kommunikációhoz nem megfelelő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33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Adatszóró forgalomirányítás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9770"/>
            <a:ext cx="7886700" cy="3718460"/>
          </a:xfrm>
        </p:spPr>
        <p:txBody>
          <a:bodyPr>
            <a:noAutofit/>
          </a:bodyPr>
          <a:lstStyle/>
          <a:p>
            <a:pPr marL="685800" lvl="1" indent="-342900" algn="just">
              <a:buFont typeface="+mj-lt"/>
              <a:buAutoNum type="arabicPeriod" startAt="3"/>
            </a:pPr>
            <a:r>
              <a:rPr lang="hu-HU" sz="2400" b="1" dirty="0"/>
              <a:t>Többcélú forgalomirányítás</a:t>
            </a:r>
            <a:r>
              <a:rPr lang="hu-HU" sz="2400" dirty="0"/>
              <a:t> ( vagy angolul </a:t>
            </a:r>
            <a:r>
              <a:rPr lang="hu-HU" sz="2400" i="1" dirty="0" err="1"/>
              <a:t>multidestination</a:t>
            </a:r>
            <a:r>
              <a:rPr lang="hu-HU" sz="2400" i="1" dirty="0"/>
              <a:t> </a:t>
            </a:r>
            <a:r>
              <a:rPr lang="hu-HU" sz="2400" i="1" dirty="0" err="1"/>
              <a:t>routing</a:t>
            </a:r>
            <a:r>
              <a:rPr lang="hu-HU" sz="2400" dirty="0"/>
              <a:t>). Csomagban van egy lista a rendeltetési helyekről, amely alapján a </a:t>
            </a:r>
            <a:r>
              <a:rPr lang="hu-HU" sz="2400" dirty="0" err="1"/>
              <a:t>router-ek</a:t>
            </a:r>
            <a:r>
              <a:rPr lang="hu-HU" sz="2400" dirty="0"/>
              <a:t> eldöntik a vonalak használatát, mindegyik vonalhoz készít egy másolatot és belerakja a megfelelő célcím listát. </a:t>
            </a:r>
          </a:p>
          <a:p>
            <a:pPr marL="600075" lvl="1" indent="-257175" algn="just">
              <a:buFont typeface="+mj-lt"/>
              <a:buAutoNum type="arabicPeriod" startAt="3"/>
            </a:pPr>
            <a:r>
              <a:rPr lang="hu-HU" sz="2400" b="1" dirty="0"/>
              <a:t>A forrás </a:t>
            </a:r>
            <a:r>
              <a:rPr lang="hu-HU" sz="2400" b="1" dirty="0" err="1"/>
              <a:t>router-hez</a:t>
            </a:r>
            <a:r>
              <a:rPr lang="hu-HU" sz="2400" b="1" dirty="0"/>
              <a:t> tartozó </a:t>
            </a:r>
            <a:r>
              <a:rPr lang="hu-HU" sz="2400" b="1" dirty="0" err="1"/>
              <a:t>nyelőfa</a:t>
            </a:r>
            <a:r>
              <a:rPr lang="hu-HU" sz="2400" b="1" dirty="0"/>
              <a:t> használata</a:t>
            </a:r>
            <a:r>
              <a:rPr lang="hu-HU" sz="2400" dirty="0"/>
              <a:t>. A feszítőfa (vagy angolul </a:t>
            </a:r>
            <a:r>
              <a:rPr lang="hu-HU" sz="2400" i="1" dirty="0" err="1"/>
              <a:t>spanning</a:t>
            </a:r>
            <a:r>
              <a:rPr lang="hu-HU" sz="2400" i="1" dirty="0"/>
              <a:t> </a:t>
            </a:r>
            <a:r>
              <a:rPr lang="hu-HU" sz="2400" i="1" dirty="0" err="1"/>
              <a:t>tree</a:t>
            </a:r>
            <a:r>
              <a:rPr lang="hu-HU" sz="2400" dirty="0"/>
              <a:t>) az alhálózat részhalmaza, amelyben minden router benne van, de nem tartalmaz köröket. Ha minden router ismeri, hogy mely vonalai tartoznak a feszítőfához, akkor azokon továbbítja az adatszóró csomagot, kivéve azon a vonalon, amelyen érkezett. </a:t>
            </a:r>
          </a:p>
          <a:p>
            <a:pPr lvl="2"/>
            <a:r>
              <a:rPr lang="hu-HU" sz="1600" i="1" dirty="0"/>
              <a:t>nem mindig ismert a feszítőfa</a:t>
            </a:r>
            <a:endParaRPr lang="hu-H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34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Adatszóró forgalomirányítás 2/</a:t>
            </a:r>
            <a:r>
              <a:rPr lang="hu-HU" dirty="0" err="1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lvl="1" indent="-257175" algn="just">
              <a:spcBef>
                <a:spcPts val="750"/>
              </a:spcBef>
              <a:buFont typeface="+mj-lt"/>
              <a:buAutoNum type="arabicPeriod" startAt="5"/>
            </a:pPr>
            <a:r>
              <a:rPr lang="hu-HU" b="1" dirty="0" err="1"/>
              <a:t>Visszairányú</a:t>
            </a:r>
            <a:r>
              <a:rPr lang="hu-HU" b="1" dirty="0"/>
              <a:t> továbbítás</a:t>
            </a:r>
            <a:r>
              <a:rPr lang="hu-HU" dirty="0"/>
              <a:t> (vagy angolul </a:t>
            </a:r>
            <a:r>
              <a:rPr lang="hu-HU" i="1" dirty="0" err="1"/>
              <a:t>reverse</a:t>
            </a:r>
            <a:r>
              <a:rPr lang="hu-HU" i="1" dirty="0"/>
              <a:t> </a:t>
            </a:r>
            <a:r>
              <a:rPr lang="hu-HU" i="1" dirty="0" err="1"/>
              <a:t>path</a:t>
            </a:r>
            <a:r>
              <a:rPr lang="hu-HU" i="1" dirty="0"/>
              <a:t> </a:t>
            </a:r>
            <a:r>
              <a:rPr lang="hu-HU" i="1" dirty="0" err="1"/>
              <a:t>forwarding</a:t>
            </a:r>
            <a:r>
              <a:rPr lang="hu-HU" dirty="0"/>
              <a:t>). Amikor egy adatszórásos csomag megérkezik egy </a:t>
            </a:r>
            <a:r>
              <a:rPr lang="hu-HU" dirty="0" err="1"/>
              <a:t>routerhez</a:t>
            </a:r>
            <a:r>
              <a:rPr lang="hu-HU" dirty="0"/>
              <a:t>, a router ellenőrzi, hogy azon a vonalon kapta-e meg, amelyen rendszerint ő szokott az adatszórás forrásához küldeni. Ha igen, akkor nagy esély van rá, hogy az adatszórásos csomag a legjobb utat követte a </a:t>
            </a:r>
            <a:r>
              <a:rPr lang="hu-HU" dirty="0" err="1"/>
              <a:t>router-től</a:t>
            </a:r>
            <a:r>
              <a:rPr lang="hu-HU" dirty="0"/>
              <a:t>, és ezért ez az első másolat, amely megérkezett a </a:t>
            </a:r>
            <a:r>
              <a:rPr lang="hu-HU" dirty="0" err="1"/>
              <a:t>router-hez</a:t>
            </a:r>
            <a:r>
              <a:rPr lang="hu-HU" dirty="0"/>
              <a:t>. Ha ez az eset, a router kimásolja minden vonalra, kivéve arra, amelyiken érkezett. Viszont, ha az adatszórásos csomag más vonalon érkezett, mint amit a forrás eléréséhez előnyben részesítünk, a csomagot eldobják, mint valószínű másodpéldányt.</a:t>
            </a:r>
            <a:endParaRPr lang="en-US" dirty="0"/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35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2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Többes-küldéses forgalomirányítás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b="1" dirty="0"/>
              <a:t>Többes-küldés</a:t>
            </a:r>
            <a:r>
              <a:rPr lang="hu-HU" sz="1800" dirty="0"/>
              <a:t> ( vagy angolul </a:t>
            </a:r>
            <a:r>
              <a:rPr lang="hu-HU" sz="1800" i="1" dirty="0" err="1"/>
              <a:t>multicasting</a:t>
            </a:r>
            <a:r>
              <a:rPr lang="hu-HU" sz="1800" dirty="0"/>
              <a:t>) – egy csomag meghatározott csoporthoz történő egyidejű küldése. </a:t>
            </a:r>
          </a:p>
          <a:p>
            <a:pPr marL="0" indent="0">
              <a:buNone/>
            </a:pPr>
            <a:r>
              <a:rPr lang="hu-HU" sz="1800" b="1" cap="small" dirty="0" err="1"/>
              <a:t>Multicast</a:t>
            </a:r>
            <a:r>
              <a:rPr lang="hu-HU" sz="1800" b="1" cap="small" dirty="0"/>
              <a:t> </a:t>
            </a:r>
            <a:r>
              <a:rPr lang="hu-HU" sz="1800" b="1" cap="small" dirty="0" err="1"/>
              <a:t>routing</a:t>
            </a:r>
            <a:endParaRPr lang="hu-HU" sz="1800" b="1" cap="small" dirty="0"/>
          </a:p>
          <a:p>
            <a:pPr>
              <a:spcBef>
                <a:spcPts val="150"/>
              </a:spcBef>
            </a:pPr>
            <a:r>
              <a:rPr lang="hu-HU" sz="1800" dirty="0"/>
              <a:t>Csoport kezelés is szükséges hozzá: létrehozás, megszüntetés, csatlakozási lehetőség és leválasztási lehetőség. (Ez nem a forgalomirányító algoritmus része!)</a:t>
            </a:r>
          </a:p>
          <a:p>
            <a:r>
              <a:rPr lang="hu-HU" sz="1800" dirty="0"/>
              <a:t>Minden router kiszámít egy az alhálózatban az összes többi </a:t>
            </a:r>
            <a:r>
              <a:rPr lang="hu-HU" sz="1800" i="1" dirty="0" err="1"/>
              <a:t>router</a:t>
            </a:r>
            <a:r>
              <a:rPr lang="hu-HU" sz="1800" dirty="0" err="1"/>
              <a:t>t</a:t>
            </a:r>
            <a:r>
              <a:rPr lang="hu-HU" sz="1800" dirty="0"/>
              <a:t> lefedő feszítőfát.</a:t>
            </a:r>
          </a:p>
          <a:p>
            <a:r>
              <a:rPr lang="hu-HU" sz="1800" dirty="0"/>
              <a:t>Többes-küldéses csomag esetén az első router levágja a feszítőfa azon ágait, amelyek nem csoporton belüli </a:t>
            </a:r>
            <a:r>
              <a:rPr lang="hu-HU" sz="1800" dirty="0" err="1"/>
              <a:t>hoszthoz</a:t>
            </a:r>
            <a:r>
              <a:rPr lang="hu-HU" sz="1800" dirty="0"/>
              <a:t> vezetnek. A csomagot csak a csonkolt feszítőfa mentén továbbítják.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36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Hierarchikus forgalomirányítás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213" y="2250251"/>
            <a:ext cx="5926311" cy="34375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b="1" cap="small" dirty="0"/>
              <a:t>Motiváció</a:t>
            </a:r>
          </a:p>
          <a:p>
            <a:pPr>
              <a:spcBef>
                <a:spcPts val="0"/>
              </a:spcBef>
            </a:pPr>
            <a:r>
              <a:rPr lang="hu-HU" sz="1800" dirty="0"/>
              <a:t>A hálózat méretének növekedésével a </a:t>
            </a:r>
            <a:r>
              <a:rPr lang="hu-HU" sz="1800" dirty="0" err="1"/>
              <a:t>router-ek</a:t>
            </a:r>
            <a:r>
              <a:rPr lang="hu-HU" sz="1800" dirty="0"/>
              <a:t> forgalomirányító táblázatai is arányosan nőnek.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A memória, a CPU és a sávszélesség igény is megnövekszik a </a:t>
            </a:r>
            <a:r>
              <a:rPr lang="hu-HU" dirty="0" err="1"/>
              <a:t>router-eknél</a:t>
            </a:r>
            <a:r>
              <a:rPr lang="hu-HU" dirty="0"/>
              <a:t>.</a:t>
            </a:r>
          </a:p>
          <a:p>
            <a:r>
              <a:rPr lang="hu-HU" sz="1800" i="1" u="sng" dirty="0"/>
              <a:t>Ötlet:</a:t>
            </a:r>
            <a:r>
              <a:rPr lang="hu-HU" sz="1800" dirty="0"/>
              <a:t> telefonhálózatokhoz hasonlóan hierarchikus forgalomirányítás alkalmazása.</a:t>
            </a:r>
          </a:p>
        </p:txBody>
      </p:sp>
      <p:sp>
        <p:nvSpPr>
          <p:cNvPr id="4" name="Oval 3"/>
          <p:cNvSpPr/>
          <p:nvPr/>
        </p:nvSpPr>
        <p:spPr>
          <a:xfrm>
            <a:off x="6615112" y="2410137"/>
            <a:ext cx="730919" cy="70817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Oval 4"/>
          <p:cNvSpPr/>
          <p:nvPr/>
        </p:nvSpPr>
        <p:spPr>
          <a:xfrm>
            <a:off x="8309309" y="2407976"/>
            <a:ext cx="730919" cy="70817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6615112" y="4143092"/>
            <a:ext cx="730919" cy="70817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7486650" y="4112480"/>
            <a:ext cx="730919" cy="70817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309309" y="4112480"/>
            <a:ext cx="730919" cy="70817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>
            <a:off x="6980572" y="2762061"/>
            <a:ext cx="1843388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848976" y="2762061"/>
            <a:ext cx="131596" cy="17577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80572" y="2762061"/>
            <a:ext cx="113172" cy="17577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45217" y="2939037"/>
            <a:ext cx="24852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946733" y="2734623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6820176" y="2911387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7751946" y="4442271"/>
            <a:ext cx="131596" cy="17577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83542" y="4442271"/>
            <a:ext cx="113172" cy="17577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48187" y="4619247"/>
            <a:ext cx="24852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956483" y="4591375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/>
        </p:nvSpPr>
        <p:spPr>
          <a:xfrm>
            <a:off x="7723146" y="4591597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646795" y="2762061"/>
            <a:ext cx="0" cy="17577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823960" y="2762061"/>
            <a:ext cx="0" cy="17577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646795" y="2937834"/>
            <a:ext cx="17716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823960" y="2937834"/>
            <a:ext cx="0" cy="1414212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6" idx="2"/>
          </p:cNvCxnSpPr>
          <p:nvPr/>
        </p:nvCxnSpPr>
        <p:spPr>
          <a:xfrm flipH="1">
            <a:off x="6757989" y="4439977"/>
            <a:ext cx="1091714" cy="25144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92917" y="2961453"/>
            <a:ext cx="9888" cy="15036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073435" y="4431394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Oval 45"/>
          <p:cNvSpPr/>
          <p:nvPr/>
        </p:nvSpPr>
        <p:spPr>
          <a:xfrm>
            <a:off x="6723354" y="4439819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Oval 49"/>
          <p:cNvSpPr/>
          <p:nvPr/>
        </p:nvSpPr>
        <p:spPr>
          <a:xfrm>
            <a:off x="8612956" y="2734623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Oval 50"/>
          <p:cNvSpPr/>
          <p:nvPr/>
        </p:nvSpPr>
        <p:spPr>
          <a:xfrm>
            <a:off x="8790122" y="2734378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Oval 51"/>
          <p:cNvSpPr/>
          <p:nvPr/>
        </p:nvSpPr>
        <p:spPr>
          <a:xfrm>
            <a:off x="8790122" y="2911165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Oval 52"/>
          <p:cNvSpPr/>
          <p:nvPr/>
        </p:nvSpPr>
        <p:spPr>
          <a:xfrm>
            <a:off x="8607091" y="2911165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5" name="Straight Connector 54"/>
          <p:cNvCxnSpPr/>
          <p:nvPr/>
        </p:nvCxnSpPr>
        <p:spPr>
          <a:xfrm>
            <a:off x="8612956" y="4310374"/>
            <a:ext cx="211004" cy="41672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8488995" y="4310374"/>
            <a:ext cx="123961" cy="9176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488994" y="4402137"/>
            <a:ext cx="87078" cy="18923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8576072" y="4570865"/>
            <a:ext cx="281728" cy="2051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23961" y="4352046"/>
            <a:ext cx="33839" cy="218819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8539263" y="4566230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Oval 68"/>
          <p:cNvSpPr/>
          <p:nvPr/>
        </p:nvSpPr>
        <p:spPr>
          <a:xfrm>
            <a:off x="8810199" y="4540228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Oval 69"/>
          <p:cNvSpPr/>
          <p:nvPr/>
        </p:nvSpPr>
        <p:spPr>
          <a:xfrm>
            <a:off x="8790121" y="4328428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Oval 70"/>
          <p:cNvSpPr/>
          <p:nvPr/>
        </p:nvSpPr>
        <p:spPr>
          <a:xfrm>
            <a:off x="8579116" y="4286665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3" name="Straight Connector 72"/>
          <p:cNvCxnSpPr>
            <a:stCxn id="26" idx="6"/>
            <a:endCxn id="67" idx="2"/>
          </p:cNvCxnSpPr>
          <p:nvPr/>
        </p:nvCxnSpPr>
        <p:spPr>
          <a:xfrm flipV="1">
            <a:off x="7917381" y="4406249"/>
            <a:ext cx="538903" cy="3372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24136" y="2784666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1A</a:t>
            </a:r>
            <a:endParaRPr lang="en-US" sz="900" dirty="0"/>
          </a:p>
        </p:txBody>
      </p:sp>
      <p:sp>
        <p:nvSpPr>
          <p:cNvPr id="75" name="TextBox 74"/>
          <p:cNvSpPr txBox="1"/>
          <p:nvPr/>
        </p:nvSpPr>
        <p:spPr>
          <a:xfrm>
            <a:off x="6831850" y="257102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1B</a:t>
            </a:r>
            <a:endParaRPr lang="en-US" sz="900" dirty="0"/>
          </a:p>
        </p:txBody>
      </p:sp>
      <p:sp>
        <p:nvSpPr>
          <p:cNvPr id="76" name="TextBox 75"/>
          <p:cNvSpPr txBox="1"/>
          <p:nvPr/>
        </p:nvSpPr>
        <p:spPr>
          <a:xfrm>
            <a:off x="7052964" y="2823714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1C</a:t>
            </a:r>
            <a:endParaRPr lang="en-US" sz="900" dirty="0"/>
          </a:p>
        </p:txBody>
      </p:sp>
      <p:sp>
        <p:nvSpPr>
          <p:cNvPr id="77" name="TextBox 76"/>
          <p:cNvSpPr txBox="1"/>
          <p:nvPr/>
        </p:nvSpPr>
        <p:spPr>
          <a:xfrm>
            <a:off x="6627830" y="4437708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3A</a:t>
            </a:r>
            <a:endParaRPr lang="en-US" sz="900" dirty="0"/>
          </a:p>
        </p:txBody>
      </p:sp>
      <p:sp>
        <p:nvSpPr>
          <p:cNvPr id="78" name="TextBox 77"/>
          <p:cNvSpPr txBox="1"/>
          <p:nvPr/>
        </p:nvSpPr>
        <p:spPr>
          <a:xfrm>
            <a:off x="6975595" y="443770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3B</a:t>
            </a:r>
            <a:endParaRPr lang="en-US" sz="900" dirty="0"/>
          </a:p>
        </p:txBody>
      </p:sp>
      <p:sp>
        <p:nvSpPr>
          <p:cNvPr id="79" name="TextBox 78"/>
          <p:cNvSpPr txBox="1"/>
          <p:nvPr/>
        </p:nvSpPr>
        <p:spPr>
          <a:xfrm>
            <a:off x="7522533" y="450962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4B</a:t>
            </a:r>
            <a:endParaRPr lang="en-US" sz="900" dirty="0"/>
          </a:p>
        </p:txBody>
      </p:sp>
      <p:sp>
        <p:nvSpPr>
          <p:cNvPr id="80" name="TextBox 79"/>
          <p:cNvSpPr txBox="1"/>
          <p:nvPr/>
        </p:nvSpPr>
        <p:spPr>
          <a:xfrm>
            <a:off x="7740364" y="4246892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4A</a:t>
            </a:r>
            <a:endParaRPr lang="en-US" sz="900" dirty="0"/>
          </a:p>
        </p:txBody>
      </p:sp>
      <p:sp>
        <p:nvSpPr>
          <p:cNvPr id="81" name="TextBox 80"/>
          <p:cNvSpPr txBox="1"/>
          <p:nvPr/>
        </p:nvSpPr>
        <p:spPr>
          <a:xfrm>
            <a:off x="7972362" y="4517879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4C</a:t>
            </a:r>
            <a:endParaRPr lang="en-US" sz="900" dirty="0"/>
          </a:p>
        </p:txBody>
      </p:sp>
      <p:sp>
        <p:nvSpPr>
          <p:cNvPr id="19" name="Oval 18"/>
          <p:cNvSpPr/>
          <p:nvPr/>
        </p:nvSpPr>
        <p:spPr>
          <a:xfrm>
            <a:off x="7053513" y="2911165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Oval 66"/>
          <p:cNvSpPr/>
          <p:nvPr/>
        </p:nvSpPr>
        <p:spPr>
          <a:xfrm>
            <a:off x="8456283" y="4381105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7849703" y="4414833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TextBox 81"/>
          <p:cNvSpPr txBox="1"/>
          <p:nvPr/>
        </p:nvSpPr>
        <p:spPr>
          <a:xfrm>
            <a:off x="8311829" y="4229156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5A</a:t>
            </a:r>
            <a:endParaRPr lang="en-US" sz="900" dirty="0"/>
          </a:p>
        </p:txBody>
      </p:sp>
      <p:sp>
        <p:nvSpPr>
          <p:cNvPr id="83" name="TextBox 82"/>
          <p:cNvSpPr txBox="1"/>
          <p:nvPr/>
        </p:nvSpPr>
        <p:spPr>
          <a:xfrm>
            <a:off x="8446716" y="412681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5B</a:t>
            </a:r>
            <a:endParaRPr lang="en-US" sz="900" dirty="0"/>
          </a:p>
        </p:txBody>
      </p:sp>
      <p:sp>
        <p:nvSpPr>
          <p:cNvPr id="84" name="TextBox 83"/>
          <p:cNvSpPr txBox="1"/>
          <p:nvPr/>
        </p:nvSpPr>
        <p:spPr>
          <a:xfrm>
            <a:off x="8808202" y="4228971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5C</a:t>
            </a:r>
            <a:endParaRPr lang="en-US" sz="900" dirty="0"/>
          </a:p>
        </p:txBody>
      </p:sp>
      <p:sp>
        <p:nvSpPr>
          <p:cNvPr id="85" name="TextBox 84"/>
          <p:cNvSpPr txBox="1"/>
          <p:nvPr/>
        </p:nvSpPr>
        <p:spPr>
          <a:xfrm>
            <a:off x="8735378" y="4549940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5D</a:t>
            </a:r>
            <a:endParaRPr lang="en-US" sz="900" dirty="0"/>
          </a:p>
        </p:txBody>
      </p:sp>
      <p:sp>
        <p:nvSpPr>
          <p:cNvPr id="86" name="TextBox 85"/>
          <p:cNvSpPr txBox="1"/>
          <p:nvPr/>
        </p:nvSpPr>
        <p:spPr>
          <a:xfrm>
            <a:off x="8425001" y="4566942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5E</a:t>
            </a:r>
            <a:endParaRPr lang="en-US" sz="900" dirty="0"/>
          </a:p>
        </p:txBody>
      </p:sp>
      <p:sp>
        <p:nvSpPr>
          <p:cNvPr id="87" name="TextBox 86"/>
          <p:cNvSpPr txBox="1"/>
          <p:nvPr/>
        </p:nvSpPr>
        <p:spPr>
          <a:xfrm>
            <a:off x="8508466" y="2571024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2A</a:t>
            </a:r>
            <a:endParaRPr lang="en-US" sz="900" dirty="0"/>
          </a:p>
        </p:txBody>
      </p:sp>
      <p:sp>
        <p:nvSpPr>
          <p:cNvPr id="88" name="TextBox 87"/>
          <p:cNvSpPr txBox="1"/>
          <p:nvPr/>
        </p:nvSpPr>
        <p:spPr>
          <a:xfrm>
            <a:off x="8707622" y="257199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2B</a:t>
            </a:r>
            <a:endParaRPr lang="en-US" sz="900" dirty="0"/>
          </a:p>
        </p:txBody>
      </p:sp>
      <p:sp>
        <p:nvSpPr>
          <p:cNvPr id="89" name="TextBox 88"/>
          <p:cNvSpPr txBox="1"/>
          <p:nvPr/>
        </p:nvSpPr>
        <p:spPr>
          <a:xfrm>
            <a:off x="8790121" y="2796821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2D</a:t>
            </a:r>
            <a:endParaRPr lang="en-US" sz="900" dirty="0"/>
          </a:p>
        </p:txBody>
      </p:sp>
      <p:sp>
        <p:nvSpPr>
          <p:cNvPr id="90" name="TextBox 89"/>
          <p:cNvSpPr txBox="1"/>
          <p:nvPr/>
        </p:nvSpPr>
        <p:spPr>
          <a:xfrm>
            <a:off x="8439341" y="2897273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2C</a:t>
            </a:r>
            <a:endParaRPr lang="en-US" sz="900" dirty="0"/>
          </a:p>
        </p:txBody>
      </p:sp>
      <p:sp>
        <p:nvSpPr>
          <p:cNvPr id="91" name="TextBox 90"/>
          <p:cNvSpPr txBox="1"/>
          <p:nvPr/>
        </p:nvSpPr>
        <p:spPr>
          <a:xfrm>
            <a:off x="7341293" y="3420865"/>
            <a:ext cx="1100173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1350" cap="small" dirty="0"/>
              <a:t>tartományok</a:t>
            </a:r>
            <a:endParaRPr lang="en-US" sz="1350" cap="small" dirty="0"/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7235524" y="3644940"/>
            <a:ext cx="419378" cy="49815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2"/>
          </p:cNvCxnSpPr>
          <p:nvPr/>
        </p:nvCxnSpPr>
        <p:spPr>
          <a:xfrm flipH="1">
            <a:off x="7842381" y="3720947"/>
            <a:ext cx="48999" cy="36538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8048553" y="3697864"/>
            <a:ext cx="483980" cy="39722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 flipV="1">
            <a:off x="7325707" y="2952126"/>
            <a:ext cx="322226" cy="48274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8115300" y="2988482"/>
            <a:ext cx="223165" cy="44638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37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  <p:bldP spid="20" grpId="0" animBg="1"/>
      <p:bldP spid="27" grpId="0" animBg="1"/>
      <p:bldP spid="28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68" grpId="0" animBg="1"/>
      <p:bldP spid="69" grpId="0" animBg="1"/>
      <p:bldP spid="70" grpId="0" animBg="1"/>
      <p:bldP spid="71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19" grpId="0" animBg="1"/>
      <p:bldP spid="67" grpId="0" animBg="1"/>
      <p:bldP spid="26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Hierarchikus forgalomirányítás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0213" y="2250251"/>
                <a:ext cx="5926311" cy="34375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1800" b="1" cap="small" dirty="0"/>
                  <a:t>Jellemzők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A </a:t>
                </a:r>
                <a:r>
                  <a:rPr lang="hu-HU" sz="1800" dirty="0" err="1"/>
                  <a:t>router-eket</a:t>
                </a:r>
                <a:r>
                  <a:rPr lang="hu-HU" sz="1800" dirty="0"/>
                  <a:t> tartományokra osztjuk. A saját tartományát az összes router ismeri, de a többi belső szerkezetéről nincs tudomása.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Nagy hálózatok esetén többszintű hierarchia lehet szükséges. 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N darab </a:t>
                </a:r>
                <a:r>
                  <a:rPr lang="hu-HU" sz="1800" dirty="0" err="1"/>
                  <a:t>router-ből</a:t>
                </a:r>
                <a:r>
                  <a:rPr lang="hu-HU" sz="1800" dirty="0"/>
                  <a:t> álló alhálózathoz az optimális szintek száma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1800" dirty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hu-HU" sz="1800" dirty="0"/>
                  <a:t>, amely </a:t>
                </a:r>
                <a:r>
                  <a:rPr lang="hu-HU" sz="1800" dirty="0" err="1"/>
                  <a:t>router-enként</a:t>
                </a:r>
                <a:r>
                  <a:rPr lang="hu-HU" sz="1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hu-HU" sz="18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hu-HU" sz="1800" dirty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hu-HU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1800" dirty="0"/>
                  <a:t>bejegyzést igényel. (</a:t>
                </a:r>
                <a:r>
                  <a:rPr lang="hu-HU" sz="1800" i="1" dirty="0" err="1"/>
                  <a:t>Kamoun</a:t>
                </a:r>
                <a:r>
                  <a:rPr lang="hu-HU" sz="1800" i="1" dirty="0"/>
                  <a:t> és </a:t>
                </a:r>
                <a:r>
                  <a:rPr lang="hu-HU" sz="1800" i="1" dirty="0" err="1"/>
                  <a:t>Kleinrock</a:t>
                </a:r>
                <a:r>
                  <a:rPr lang="hu-HU" sz="1800" i="1" dirty="0"/>
                  <a:t>, 1979</a:t>
                </a:r>
                <a:r>
                  <a:rPr lang="hu-HU" sz="1800" dirty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213" y="2250251"/>
                <a:ext cx="5926311" cy="3437556"/>
              </a:xfrm>
              <a:blipFill>
                <a:blip r:embed="rId2"/>
                <a:stretch>
                  <a:fillRect l="-823" t="-887" r="-174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615112" y="2410137"/>
            <a:ext cx="730919" cy="70817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Oval 4"/>
          <p:cNvSpPr/>
          <p:nvPr/>
        </p:nvSpPr>
        <p:spPr>
          <a:xfrm>
            <a:off x="8309309" y="2407976"/>
            <a:ext cx="730919" cy="70817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6615112" y="4143092"/>
            <a:ext cx="730919" cy="70817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7486650" y="4112480"/>
            <a:ext cx="730919" cy="70817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309309" y="4112480"/>
            <a:ext cx="730919" cy="70817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>
            <a:off x="6980572" y="2762061"/>
            <a:ext cx="1843388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848976" y="2762061"/>
            <a:ext cx="131596" cy="17577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80572" y="2762061"/>
            <a:ext cx="113172" cy="17577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45217" y="2939037"/>
            <a:ext cx="24852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946733" y="2734623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6820176" y="2911387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7751946" y="4442271"/>
            <a:ext cx="131596" cy="17577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83542" y="4442271"/>
            <a:ext cx="113172" cy="17577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48187" y="4619247"/>
            <a:ext cx="24852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956483" y="4591375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/>
        </p:nvSpPr>
        <p:spPr>
          <a:xfrm>
            <a:off x="7723146" y="4591597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646795" y="2762061"/>
            <a:ext cx="0" cy="17577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823960" y="2762061"/>
            <a:ext cx="0" cy="17577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646795" y="2937834"/>
            <a:ext cx="17716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823960" y="2937834"/>
            <a:ext cx="0" cy="1414212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6" idx="2"/>
          </p:cNvCxnSpPr>
          <p:nvPr/>
        </p:nvCxnSpPr>
        <p:spPr>
          <a:xfrm flipH="1">
            <a:off x="6757989" y="4439977"/>
            <a:ext cx="1091714" cy="25144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92917" y="2961453"/>
            <a:ext cx="9888" cy="150366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073435" y="4431394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Oval 45"/>
          <p:cNvSpPr/>
          <p:nvPr/>
        </p:nvSpPr>
        <p:spPr>
          <a:xfrm>
            <a:off x="6723354" y="4439819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Oval 49"/>
          <p:cNvSpPr/>
          <p:nvPr/>
        </p:nvSpPr>
        <p:spPr>
          <a:xfrm>
            <a:off x="8612956" y="2734623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Oval 50"/>
          <p:cNvSpPr/>
          <p:nvPr/>
        </p:nvSpPr>
        <p:spPr>
          <a:xfrm>
            <a:off x="8790122" y="2734378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Oval 51"/>
          <p:cNvSpPr/>
          <p:nvPr/>
        </p:nvSpPr>
        <p:spPr>
          <a:xfrm>
            <a:off x="8790122" y="2911165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Oval 52"/>
          <p:cNvSpPr/>
          <p:nvPr/>
        </p:nvSpPr>
        <p:spPr>
          <a:xfrm>
            <a:off x="8607091" y="2911165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5" name="Straight Connector 54"/>
          <p:cNvCxnSpPr/>
          <p:nvPr/>
        </p:nvCxnSpPr>
        <p:spPr>
          <a:xfrm>
            <a:off x="8612956" y="4310374"/>
            <a:ext cx="211004" cy="41672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8488995" y="4310374"/>
            <a:ext cx="123961" cy="9176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488994" y="4402137"/>
            <a:ext cx="87078" cy="18923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8576072" y="4570865"/>
            <a:ext cx="281728" cy="2051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23961" y="4352046"/>
            <a:ext cx="33839" cy="218819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8539263" y="4566230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Oval 68"/>
          <p:cNvSpPr/>
          <p:nvPr/>
        </p:nvSpPr>
        <p:spPr>
          <a:xfrm>
            <a:off x="8810199" y="4540228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Oval 69"/>
          <p:cNvSpPr/>
          <p:nvPr/>
        </p:nvSpPr>
        <p:spPr>
          <a:xfrm>
            <a:off x="8790121" y="4328428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Oval 70"/>
          <p:cNvSpPr/>
          <p:nvPr/>
        </p:nvSpPr>
        <p:spPr>
          <a:xfrm>
            <a:off x="8579116" y="4286665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3" name="Straight Connector 72"/>
          <p:cNvCxnSpPr>
            <a:stCxn id="26" idx="6"/>
            <a:endCxn id="67" idx="2"/>
          </p:cNvCxnSpPr>
          <p:nvPr/>
        </p:nvCxnSpPr>
        <p:spPr>
          <a:xfrm flipV="1">
            <a:off x="7917381" y="4406249"/>
            <a:ext cx="538903" cy="3372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24136" y="2784666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1A</a:t>
            </a:r>
            <a:endParaRPr lang="en-US" sz="900" dirty="0"/>
          </a:p>
        </p:txBody>
      </p:sp>
      <p:sp>
        <p:nvSpPr>
          <p:cNvPr id="75" name="TextBox 74"/>
          <p:cNvSpPr txBox="1"/>
          <p:nvPr/>
        </p:nvSpPr>
        <p:spPr>
          <a:xfrm>
            <a:off x="6831850" y="257102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1B</a:t>
            </a:r>
            <a:endParaRPr lang="en-US" sz="900" dirty="0"/>
          </a:p>
        </p:txBody>
      </p:sp>
      <p:sp>
        <p:nvSpPr>
          <p:cNvPr id="76" name="TextBox 75"/>
          <p:cNvSpPr txBox="1"/>
          <p:nvPr/>
        </p:nvSpPr>
        <p:spPr>
          <a:xfrm>
            <a:off x="7052964" y="2823714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1C</a:t>
            </a:r>
            <a:endParaRPr lang="en-US" sz="900" dirty="0"/>
          </a:p>
        </p:txBody>
      </p:sp>
      <p:sp>
        <p:nvSpPr>
          <p:cNvPr id="77" name="TextBox 76"/>
          <p:cNvSpPr txBox="1"/>
          <p:nvPr/>
        </p:nvSpPr>
        <p:spPr>
          <a:xfrm>
            <a:off x="6627830" y="4437708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3A</a:t>
            </a:r>
            <a:endParaRPr lang="en-US" sz="900" dirty="0"/>
          </a:p>
        </p:txBody>
      </p:sp>
      <p:sp>
        <p:nvSpPr>
          <p:cNvPr id="78" name="TextBox 77"/>
          <p:cNvSpPr txBox="1"/>
          <p:nvPr/>
        </p:nvSpPr>
        <p:spPr>
          <a:xfrm>
            <a:off x="6975595" y="443770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3B</a:t>
            </a:r>
            <a:endParaRPr lang="en-US" sz="900" dirty="0"/>
          </a:p>
        </p:txBody>
      </p:sp>
      <p:sp>
        <p:nvSpPr>
          <p:cNvPr id="79" name="TextBox 78"/>
          <p:cNvSpPr txBox="1"/>
          <p:nvPr/>
        </p:nvSpPr>
        <p:spPr>
          <a:xfrm>
            <a:off x="7522533" y="450962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4B</a:t>
            </a:r>
            <a:endParaRPr lang="en-US" sz="900" dirty="0"/>
          </a:p>
        </p:txBody>
      </p:sp>
      <p:sp>
        <p:nvSpPr>
          <p:cNvPr id="80" name="TextBox 79"/>
          <p:cNvSpPr txBox="1"/>
          <p:nvPr/>
        </p:nvSpPr>
        <p:spPr>
          <a:xfrm>
            <a:off x="7740364" y="4246892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4A</a:t>
            </a:r>
            <a:endParaRPr lang="en-US" sz="900" dirty="0"/>
          </a:p>
        </p:txBody>
      </p:sp>
      <p:sp>
        <p:nvSpPr>
          <p:cNvPr id="81" name="TextBox 80"/>
          <p:cNvSpPr txBox="1"/>
          <p:nvPr/>
        </p:nvSpPr>
        <p:spPr>
          <a:xfrm>
            <a:off x="7972362" y="4517879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4C</a:t>
            </a:r>
            <a:endParaRPr lang="en-US" sz="900" dirty="0"/>
          </a:p>
        </p:txBody>
      </p:sp>
      <p:sp>
        <p:nvSpPr>
          <p:cNvPr id="19" name="Oval 18"/>
          <p:cNvSpPr/>
          <p:nvPr/>
        </p:nvSpPr>
        <p:spPr>
          <a:xfrm>
            <a:off x="7053513" y="2911165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Oval 66"/>
          <p:cNvSpPr/>
          <p:nvPr/>
        </p:nvSpPr>
        <p:spPr>
          <a:xfrm>
            <a:off x="8456283" y="4381105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7849703" y="4414833"/>
            <a:ext cx="67678" cy="5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TextBox 81"/>
          <p:cNvSpPr txBox="1"/>
          <p:nvPr/>
        </p:nvSpPr>
        <p:spPr>
          <a:xfrm>
            <a:off x="8311829" y="4229156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5A</a:t>
            </a:r>
            <a:endParaRPr lang="en-US" sz="900" dirty="0"/>
          </a:p>
        </p:txBody>
      </p:sp>
      <p:sp>
        <p:nvSpPr>
          <p:cNvPr id="83" name="TextBox 82"/>
          <p:cNvSpPr txBox="1"/>
          <p:nvPr/>
        </p:nvSpPr>
        <p:spPr>
          <a:xfrm>
            <a:off x="8446716" y="412681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5B</a:t>
            </a:r>
            <a:endParaRPr lang="en-US" sz="900" dirty="0"/>
          </a:p>
        </p:txBody>
      </p:sp>
      <p:sp>
        <p:nvSpPr>
          <p:cNvPr id="84" name="TextBox 83"/>
          <p:cNvSpPr txBox="1"/>
          <p:nvPr/>
        </p:nvSpPr>
        <p:spPr>
          <a:xfrm>
            <a:off x="8808202" y="4228971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5C</a:t>
            </a:r>
            <a:endParaRPr lang="en-US" sz="900" dirty="0"/>
          </a:p>
        </p:txBody>
      </p:sp>
      <p:sp>
        <p:nvSpPr>
          <p:cNvPr id="85" name="TextBox 84"/>
          <p:cNvSpPr txBox="1"/>
          <p:nvPr/>
        </p:nvSpPr>
        <p:spPr>
          <a:xfrm>
            <a:off x="8735378" y="4549940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5D</a:t>
            </a:r>
            <a:endParaRPr lang="en-US" sz="900" dirty="0"/>
          </a:p>
        </p:txBody>
      </p:sp>
      <p:sp>
        <p:nvSpPr>
          <p:cNvPr id="86" name="TextBox 85"/>
          <p:cNvSpPr txBox="1"/>
          <p:nvPr/>
        </p:nvSpPr>
        <p:spPr>
          <a:xfrm>
            <a:off x="8425001" y="4566942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5E</a:t>
            </a:r>
            <a:endParaRPr lang="en-US" sz="900" dirty="0"/>
          </a:p>
        </p:txBody>
      </p:sp>
      <p:sp>
        <p:nvSpPr>
          <p:cNvPr id="87" name="TextBox 86"/>
          <p:cNvSpPr txBox="1"/>
          <p:nvPr/>
        </p:nvSpPr>
        <p:spPr>
          <a:xfrm>
            <a:off x="8508466" y="2571024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2A</a:t>
            </a:r>
            <a:endParaRPr lang="en-US" sz="900" dirty="0"/>
          </a:p>
        </p:txBody>
      </p:sp>
      <p:sp>
        <p:nvSpPr>
          <p:cNvPr id="88" name="TextBox 87"/>
          <p:cNvSpPr txBox="1"/>
          <p:nvPr/>
        </p:nvSpPr>
        <p:spPr>
          <a:xfrm>
            <a:off x="8707622" y="257199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2B</a:t>
            </a:r>
            <a:endParaRPr lang="en-US" sz="900" dirty="0"/>
          </a:p>
        </p:txBody>
      </p:sp>
      <p:sp>
        <p:nvSpPr>
          <p:cNvPr id="89" name="TextBox 88"/>
          <p:cNvSpPr txBox="1"/>
          <p:nvPr/>
        </p:nvSpPr>
        <p:spPr>
          <a:xfrm>
            <a:off x="8790121" y="2796821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2D</a:t>
            </a:r>
            <a:endParaRPr lang="en-US" sz="900" dirty="0"/>
          </a:p>
        </p:txBody>
      </p:sp>
      <p:sp>
        <p:nvSpPr>
          <p:cNvPr id="90" name="TextBox 89"/>
          <p:cNvSpPr txBox="1"/>
          <p:nvPr/>
        </p:nvSpPr>
        <p:spPr>
          <a:xfrm>
            <a:off x="8439341" y="2897273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/>
              <a:t>2C</a:t>
            </a:r>
            <a:endParaRPr lang="en-US" sz="900" dirty="0"/>
          </a:p>
        </p:txBody>
      </p:sp>
      <p:sp>
        <p:nvSpPr>
          <p:cNvPr id="91" name="TextBox 90"/>
          <p:cNvSpPr txBox="1"/>
          <p:nvPr/>
        </p:nvSpPr>
        <p:spPr>
          <a:xfrm>
            <a:off x="7341293" y="3420865"/>
            <a:ext cx="1100173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1350" cap="small" dirty="0"/>
              <a:t>tartományok</a:t>
            </a:r>
            <a:endParaRPr lang="en-US" sz="1350" cap="small" dirty="0"/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7235524" y="3644940"/>
            <a:ext cx="419378" cy="49815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2"/>
          </p:cNvCxnSpPr>
          <p:nvPr/>
        </p:nvCxnSpPr>
        <p:spPr>
          <a:xfrm flipH="1">
            <a:off x="7842381" y="3720947"/>
            <a:ext cx="48999" cy="36538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8048553" y="3697864"/>
            <a:ext cx="483980" cy="39722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 flipV="1">
            <a:off x="7325707" y="2952126"/>
            <a:ext cx="322226" cy="48274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8115300" y="2988482"/>
            <a:ext cx="223165" cy="44638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38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Hálózati réteg az Interneten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 hálózati réteg szintjén az internet autonóm rendszerek összekapcsolt együttesének tekinthető</a:t>
            </a:r>
            <a:r>
              <a:rPr lang="hu-HU" sz="1800" dirty="0"/>
              <a:t>. </a:t>
            </a:r>
          </a:p>
          <a:p>
            <a:pPr lvl="1"/>
            <a:r>
              <a:rPr lang="hu-HU" sz="2000" dirty="0"/>
              <a:t>Nincs igazi szerkezete, de számos főbb </a:t>
            </a:r>
            <a:r>
              <a:rPr lang="hu-HU" sz="2000" i="1" dirty="0"/>
              <a:t>gerinchálózata</a:t>
            </a:r>
            <a:r>
              <a:rPr lang="hu-HU" sz="2000" dirty="0"/>
              <a:t> létezik. </a:t>
            </a:r>
          </a:p>
          <a:p>
            <a:pPr lvl="1"/>
            <a:r>
              <a:rPr lang="hu-HU" sz="2000" dirty="0"/>
              <a:t>A gerinchálózatokhoz csatlakoznak a területi illetve regionális hálózatok.</a:t>
            </a:r>
          </a:p>
          <a:p>
            <a:pPr lvl="1"/>
            <a:r>
              <a:rPr lang="hu-HU" sz="2000" dirty="0"/>
              <a:t>A regionális és területi hálózatokhoz csatlakoznak az egyetemeken, vállalatoknál és az internet szolgáltatóknál lévő LAN-ok.</a:t>
            </a:r>
          </a:p>
          <a:p>
            <a:r>
              <a:rPr lang="hu-HU" sz="2800" dirty="0"/>
              <a:t>Az internet protokollja, az 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39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Korlátok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Nem hatékony</a:t>
            </a:r>
            <a:endParaRPr lang="en-US" dirty="0"/>
          </a:p>
          <a:p>
            <a:pPr lvl="1"/>
            <a:r>
              <a:rPr lang="hu-HU" dirty="0"/>
              <a:t>Elárasztás ismeretlen állomások megtalálásához</a:t>
            </a:r>
            <a:endParaRPr lang="en-US" dirty="0"/>
          </a:p>
          <a:p>
            <a:r>
              <a:rPr lang="hu-HU" dirty="0"/>
              <a:t>Gyenge teljesítmény</a:t>
            </a:r>
            <a:endParaRPr lang="en-US" dirty="0"/>
          </a:p>
          <a:p>
            <a:pPr lvl="1"/>
            <a:r>
              <a:rPr lang="hu-HU" dirty="0"/>
              <a:t>A feszítőfa nem foglalkozik a terhelés elosztással</a:t>
            </a:r>
            <a:endParaRPr lang="en-US" dirty="0"/>
          </a:p>
          <a:p>
            <a:pPr lvl="1"/>
            <a:r>
              <a:rPr lang="en-US" dirty="0"/>
              <a:t>Hot spots</a:t>
            </a:r>
          </a:p>
          <a:p>
            <a:r>
              <a:rPr lang="hu-HU" dirty="0"/>
              <a:t>Nagyon gyenge skálázhatóság</a:t>
            </a:r>
            <a:endParaRPr lang="en-US" dirty="0"/>
          </a:p>
          <a:p>
            <a:pPr lvl="1"/>
            <a:r>
              <a:rPr lang="hu-HU" dirty="0"/>
              <a:t>Minden </a:t>
            </a:r>
            <a:r>
              <a:rPr lang="hu-HU" dirty="0" err="1"/>
              <a:t>switch-nek</a:t>
            </a:r>
            <a:r>
              <a:rPr lang="hu-HU" dirty="0"/>
              <a:t> az Internet összes MAC címét ismerni kellene a továbbító táblájában</a:t>
            </a:r>
            <a:r>
              <a:rPr lang="en-US" dirty="0"/>
              <a:t>!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hu-HU" dirty="0"/>
              <a:t>Az </a:t>
            </a:r>
            <a:r>
              <a:rPr lang="en-US" dirty="0"/>
              <a:t>IP </a:t>
            </a:r>
            <a:r>
              <a:rPr lang="hu-HU" dirty="0"/>
              <a:t>fogja ezt a problémát megoldani…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775" y="4039439"/>
            <a:ext cx="8671498" cy="144696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Hálózati réteg az Interneten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Az Interneten a kommunikáció az alábbi módon működik:</a:t>
            </a:r>
          </a:p>
          <a:p>
            <a:pPr marL="600075" lvl="1" indent="-257175">
              <a:buFont typeface="+mj-lt"/>
              <a:buAutoNum type="arabicPeriod"/>
            </a:pPr>
            <a:r>
              <a:rPr lang="hu-HU" dirty="0"/>
              <a:t>A szállítási réteg viszi az adatfolyamokat és </a:t>
            </a:r>
            <a:r>
              <a:rPr lang="hu-HU" dirty="0" err="1"/>
              <a:t>datagramokra</a:t>
            </a:r>
            <a:r>
              <a:rPr lang="hu-HU" dirty="0"/>
              <a:t> tördeli azokat.</a:t>
            </a:r>
          </a:p>
          <a:p>
            <a:pPr marL="600075" lvl="1" indent="-257175">
              <a:buFont typeface="+mj-lt"/>
              <a:buAutoNum type="arabicPeriod"/>
            </a:pPr>
            <a:r>
              <a:rPr lang="hu-HU" dirty="0"/>
              <a:t>Minden </a:t>
            </a:r>
            <a:r>
              <a:rPr lang="hu-HU" dirty="0" err="1"/>
              <a:t>datagram</a:t>
            </a:r>
            <a:r>
              <a:rPr lang="hu-HU" dirty="0"/>
              <a:t> átvitelre kerül az Interneten, esetleg menet közben kisebb egységekre darabolva.</a:t>
            </a:r>
          </a:p>
          <a:p>
            <a:pPr marL="600075" lvl="1" indent="-257175">
              <a:buFont typeface="+mj-lt"/>
              <a:buAutoNum type="arabicPeriod"/>
            </a:pPr>
            <a:r>
              <a:rPr lang="hu-HU" dirty="0"/>
              <a:t>A célgép hálózati rétege összeállítja az eredeti </a:t>
            </a:r>
            <a:r>
              <a:rPr lang="hu-HU" dirty="0" err="1"/>
              <a:t>datagramot</a:t>
            </a:r>
            <a:r>
              <a:rPr lang="hu-HU" dirty="0"/>
              <a:t>, majd átadja a szállítási rétegének.</a:t>
            </a:r>
          </a:p>
          <a:p>
            <a:pPr marL="600075" lvl="1" indent="-257175">
              <a:buFont typeface="+mj-lt"/>
              <a:buAutoNum type="arabicPeriod"/>
            </a:pPr>
            <a:r>
              <a:rPr lang="hu-HU" dirty="0"/>
              <a:t>A célgép szállítási rétege beilleszti a </a:t>
            </a:r>
            <a:r>
              <a:rPr lang="hu-HU" dirty="0" err="1"/>
              <a:t>datagramot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vételi folyamat bemeneti adatfolyamába.</a:t>
            </a:r>
          </a:p>
          <a:p>
            <a:endParaRPr lang="hu-HU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40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4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04360"/>
            <a:ext cx="9144000" cy="994172"/>
          </a:xfr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algn="r"/>
            <a:r>
              <a:rPr lang="hu-HU" b="1" cap="small" dirty="0">
                <a:solidFill>
                  <a:schemeClr val="bg1"/>
                </a:solidFill>
              </a:rPr>
              <a:t>Hálózati réteg – Címzés 	</a:t>
            </a:r>
            <a:endParaRPr lang="en-US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62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 flipH="1">
            <a:off x="2988473" y="3686169"/>
            <a:ext cx="1623741" cy="3533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protokoll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IPv4 fejrésze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4775" y="2711224"/>
            <a:ext cx="6480000" cy="4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4775" y="2432121"/>
            <a:ext cx="0" cy="279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94775" y="2432121"/>
            <a:ext cx="0" cy="279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14775" y="2432121"/>
            <a:ext cx="0" cy="279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54775" y="2432121"/>
            <a:ext cx="0" cy="279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15979" y="2432120"/>
            <a:ext cx="0" cy="279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77275" y="2571671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79775" y="2571671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92275" y="2571671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84775" y="2571671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82275" y="2576655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87275" y="2571671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89775" y="2576655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84737" y="2571671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84150" y="2571671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97237" y="2571671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89737" y="2571671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87237" y="2576655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92237" y="2571671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94737" y="2576655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05892" y="2571671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05305" y="2571671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18392" y="2571671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10892" y="2571671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08392" y="2576655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13392" y="2571671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815892" y="2576655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42287" y="2577386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41700" y="2577386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54787" y="2577386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47287" y="2577386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44787" y="2582370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249787" y="2577386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52287" y="2582370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34707" y="2163283"/>
            <a:ext cx="6062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32 bit</a:t>
            </a:r>
            <a:endParaRPr lang="en-US" sz="1350" dirty="0"/>
          </a:p>
        </p:txBody>
      </p:sp>
      <p:cxnSp>
        <p:nvCxnSpPr>
          <p:cNvPr id="48" name="Straight Arrow Connector 47"/>
          <p:cNvCxnSpPr>
            <a:stCxn id="46" idx="3"/>
          </p:cNvCxnSpPr>
          <p:nvPr/>
        </p:nvCxnSpPr>
        <p:spPr>
          <a:xfrm flipV="1">
            <a:off x="4940963" y="2301783"/>
            <a:ext cx="2900365" cy="1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6" idx="1"/>
          </p:cNvCxnSpPr>
          <p:nvPr/>
        </p:nvCxnSpPr>
        <p:spPr>
          <a:xfrm flipH="1" flipV="1">
            <a:off x="1361329" y="2301783"/>
            <a:ext cx="2973378" cy="1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374775" y="2961948"/>
            <a:ext cx="810000" cy="381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verzió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84775" y="2967378"/>
            <a:ext cx="810000" cy="3700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IHL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193568" y="2961838"/>
            <a:ext cx="421207" cy="3696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614775" y="2964326"/>
            <a:ext cx="3223793" cy="368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teljes hossz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94775" y="2967378"/>
            <a:ext cx="1198793" cy="366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13" dirty="0">
                <a:solidFill>
                  <a:schemeClr val="tx1"/>
                </a:solidFill>
              </a:rPr>
              <a:t>szolgálat típusa</a:t>
            </a:r>
            <a:endParaRPr lang="en-US" sz="1313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374775" y="3333772"/>
            <a:ext cx="3239999" cy="350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azonosítás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614775" y="3333041"/>
            <a:ext cx="173165" cy="350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005892" y="3331964"/>
            <a:ext cx="185137" cy="350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MF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191029" y="3332247"/>
            <a:ext cx="2647540" cy="350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darabeltolás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787940" y="3333040"/>
            <a:ext cx="217952" cy="350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DF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372213" y="3686691"/>
            <a:ext cx="1622561" cy="350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élettartam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12213" y="3686669"/>
            <a:ext cx="3229115" cy="350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fejrész ellenőrző összege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372213" y="4035453"/>
            <a:ext cx="6469115" cy="350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forrás címe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369211" y="4744725"/>
            <a:ext cx="6469357" cy="6668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opciók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59682" y="4890101"/>
            <a:ext cx="3353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≈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728797" y="4890101"/>
            <a:ext cx="3353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≈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69211" y="4388349"/>
            <a:ext cx="6469357" cy="350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cél címe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42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6" grpId="0"/>
      <p:bldP spid="51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1" grpId="0" animBg="1"/>
      <p:bldP spid="73" grpId="0" animBg="1"/>
      <p:bldP spid="75" grpId="0" animBg="1"/>
      <p:bldP spid="76" grpId="0"/>
      <p:bldP spid="78" grpId="0"/>
      <p:bldP spid="7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IP fejrésze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b="1" dirty="0"/>
              <a:t>verzió:</a:t>
            </a:r>
            <a:r>
              <a:rPr lang="hu-HU" sz="1800" dirty="0"/>
              <a:t> IP melyik verzióját használja (jelenleg 4 és 6 közötti átmenet zajlik)</a:t>
            </a:r>
          </a:p>
          <a:p>
            <a:r>
              <a:rPr lang="hu-HU" sz="1800" b="1" dirty="0"/>
              <a:t>IHL</a:t>
            </a:r>
            <a:r>
              <a:rPr lang="hu-HU" sz="1800" dirty="0"/>
              <a:t>: a fejléc hosszát határozza meg 32-bites szavakban mérve, legkisebb értéke 5.</a:t>
            </a:r>
          </a:p>
          <a:p>
            <a:r>
              <a:rPr lang="hu-HU" sz="1800" b="1" dirty="0"/>
              <a:t>szolgálat típusa</a:t>
            </a:r>
            <a:r>
              <a:rPr lang="hu-HU" sz="1800" dirty="0"/>
              <a:t>: szolgálati osztályt jelöl (3-bites </a:t>
            </a:r>
            <a:r>
              <a:rPr lang="hu-HU" sz="1800" dirty="0" err="1"/>
              <a:t>precedencia</a:t>
            </a:r>
            <a:r>
              <a:rPr lang="hu-HU" sz="1800" dirty="0"/>
              <a:t>, 3 jelzőbit [D,T,R])</a:t>
            </a:r>
          </a:p>
          <a:p>
            <a:r>
              <a:rPr lang="hu-HU" sz="1800" b="1" dirty="0"/>
              <a:t>teljes hossz:</a:t>
            </a:r>
            <a:r>
              <a:rPr lang="hu-HU" sz="1800" dirty="0"/>
              <a:t> fejléc és adatrész együttes hossza bájtokban</a:t>
            </a:r>
          </a:p>
          <a:p>
            <a:r>
              <a:rPr lang="hu-HU" sz="1800" b="1" dirty="0"/>
              <a:t>azonosítás:</a:t>
            </a:r>
            <a:r>
              <a:rPr lang="hu-HU" sz="1800" dirty="0"/>
              <a:t> egy </a:t>
            </a:r>
            <a:r>
              <a:rPr lang="hu-HU" sz="1800" dirty="0" err="1"/>
              <a:t>datagram</a:t>
            </a:r>
            <a:r>
              <a:rPr lang="hu-HU" sz="1800" dirty="0"/>
              <a:t> minden darabja ugyanazt az </a:t>
            </a:r>
            <a:r>
              <a:rPr lang="hu-HU" sz="1800" i="1" dirty="0"/>
              <a:t>azonosítás</a:t>
            </a:r>
            <a:r>
              <a:rPr lang="hu-HU" sz="1800" dirty="0"/>
              <a:t> értéket hordozza.</a:t>
            </a:r>
          </a:p>
          <a:p>
            <a:r>
              <a:rPr lang="hu-HU" sz="1800" b="1" dirty="0"/>
              <a:t>DF:</a:t>
            </a:r>
            <a:r>
              <a:rPr lang="hu-HU" sz="1800" dirty="0"/>
              <a:t> „ne darabold” </a:t>
            </a:r>
            <a:r>
              <a:rPr lang="hu-HU" sz="1800" dirty="0" err="1"/>
              <a:t>flag</a:t>
            </a:r>
            <a:r>
              <a:rPr lang="hu-HU" sz="1800" dirty="0"/>
              <a:t> a </a:t>
            </a:r>
            <a:r>
              <a:rPr lang="hu-HU" sz="1800" dirty="0" err="1"/>
              <a:t>router-eknek</a:t>
            </a:r>
            <a:endParaRPr lang="hu-HU" sz="1800" dirty="0"/>
          </a:p>
          <a:p>
            <a:r>
              <a:rPr lang="hu-HU" sz="1800" b="1" dirty="0"/>
              <a:t>MF</a:t>
            </a:r>
            <a:r>
              <a:rPr lang="hu-HU" sz="1800" dirty="0"/>
              <a:t>: „több darab” </a:t>
            </a:r>
            <a:r>
              <a:rPr lang="hu-HU" sz="1800" dirty="0" err="1"/>
              <a:t>flag</a:t>
            </a:r>
            <a:r>
              <a:rPr lang="hu-HU" sz="1800" dirty="0"/>
              <a:t> minden darabban be kell legyen állítva, kivéve az utolsót.</a:t>
            </a:r>
          </a:p>
          <a:p>
            <a:r>
              <a:rPr lang="hu-HU" sz="1800" b="1" dirty="0"/>
              <a:t>darabeltolás</a:t>
            </a:r>
            <a:r>
              <a:rPr lang="hu-HU" sz="1800" dirty="0"/>
              <a:t>: a darab helyét mutatja a </a:t>
            </a:r>
            <a:r>
              <a:rPr lang="hu-HU" sz="1800" dirty="0" err="1"/>
              <a:t>datagramon</a:t>
            </a:r>
            <a:r>
              <a:rPr lang="hu-HU" sz="1800" dirty="0"/>
              <a:t> belül. (elemi darab méret 8 bájt)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43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IP fejrésze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633087"/>
          </a:xfrm>
        </p:spPr>
        <p:txBody>
          <a:bodyPr>
            <a:normAutofit/>
          </a:bodyPr>
          <a:lstStyle/>
          <a:p>
            <a:r>
              <a:rPr lang="hu-HU" sz="1800" b="1" dirty="0"/>
              <a:t>élettartam</a:t>
            </a:r>
            <a:r>
              <a:rPr lang="hu-HU" sz="1800" dirty="0"/>
              <a:t>: másodpercenként kellene csökkenteni a mező értékét, minden ugrásnál csökkentik eggyel az értékét</a:t>
            </a:r>
          </a:p>
          <a:p>
            <a:r>
              <a:rPr lang="hu-HU" sz="1800" b="1" dirty="0"/>
              <a:t>protokoll:</a:t>
            </a:r>
            <a:r>
              <a:rPr lang="hu-HU" sz="1800" dirty="0"/>
              <a:t> szállítási réteg protokolljának azonosítóját tartalmazza</a:t>
            </a:r>
          </a:p>
          <a:p>
            <a:r>
              <a:rPr lang="hu-HU" sz="1800" b="1" dirty="0"/>
              <a:t>ellenőrző összeg:</a:t>
            </a:r>
            <a:r>
              <a:rPr lang="hu-HU" sz="1800" dirty="0"/>
              <a:t> a </a:t>
            </a:r>
            <a:r>
              <a:rPr lang="hu-HU" sz="1800" dirty="0" err="1"/>
              <a:t>router-eken</a:t>
            </a:r>
            <a:r>
              <a:rPr lang="hu-HU" sz="1800" dirty="0"/>
              <a:t> belüli rossz memóriaszavak által előállított hibák kezelésére használt ellenőrző összeg a fejrészre, amelyet minden ugrásnál újra kell számolni</a:t>
            </a:r>
          </a:p>
          <a:p>
            <a:r>
              <a:rPr lang="hu-HU" sz="1800" b="1" dirty="0"/>
              <a:t>forrás cím</a:t>
            </a:r>
            <a:r>
              <a:rPr lang="hu-HU" sz="1800" dirty="0"/>
              <a:t> és </a:t>
            </a:r>
            <a:r>
              <a:rPr lang="hu-HU" sz="1800" b="1" dirty="0"/>
              <a:t>cél cím</a:t>
            </a:r>
            <a:r>
              <a:rPr lang="hu-HU" sz="1800" dirty="0"/>
              <a:t>: IP cím (később tárgyaljuk részletesen)</a:t>
            </a:r>
          </a:p>
          <a:p>
            <a:r>
              <a:rPr lang="hu-HU" sz="1800" b="1" dirty="0"/>
              <a:t>opciók:</a:t>
            </a:r>
            <a:r>
              <a:rPr lang="hu-HU" sz="1800" dirty="0"/>
              <a:t> következő verzió bővíthetősége miatt hagyták benne. Eredetileg 5 opció volt. (</a:t>
            </a:r>
            <a:r>
              <a:rPr lang="hu-HU" sz="1800" dirty="0" err="1"/>
              <a:t>router-ek</a:t>
            </a:r>
            <a:r>
              <a:rPr lang="hu-HU" sz="1800" dirty="0"/>
              <a:t> általában figyelmen kívül hagyják)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44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5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EFEB66-2625-4F5B-A045-2D5E6547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Címzés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C02D2FD-64BC-4190-91EB-72E59CAB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E5A8B766-440C-40B4-95B5-2EC683B2CFB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67" y="1600200"/>
            <a:ext cx="4149265" cy="5105400"/>
          </a:xfrm>
        </p:spPr>
      </p:pic>
    </p:spTree>
    <p:extLst>
      <p:ext uri="{BB962C8B-B14F-4D97-AF65-F5344CB8AC3E}">
        <p14:creationId xmlns:p14="http://schemas.microsoft.com/office/powerpoint/2010/main" val="2429931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Lehetséges címzési struktúrák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B9EA5-CE9A-4950-A80C-5ADF06B45B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Sík - </a:t>
            </a:r>
            <a:r>
              <a:rPr lang="en-US" dirty="0"/>
              <a:t>Flat</a:t>
            </a:r>
          </a:p>
          <a:p>
            <a:pPr lvl="1"/>
            <a:r>
              <a:rPr lang="hu-HU" dirty="0"/>
              <a:t>Pl. minden </a:t>
            </a:r>
            <a:r>
              <a:rPr lang="hu-HU" dirty="0" err="1"/>
              <a:t>hosztot</a:t>
            </a:r>
            <a:r>
              <a:rPr lang="hu-HU" dirty="0"/>
              <a:t> egy</a:t>
            </a:r>
            <a:r>
              <a:rPr lang="en-US" dirty="0"/>
              <a:t> 48-bit</a:t>
            </a:r>
            <a:r>
              <a:rPr lang="hu-HU" dirty="0"/>
              <a:t>es</a:t>
            </a:r>
            <a:r>
              <a:rPr lang="en-US" dirty="0"/>
              <a:t> MAC </a:t>
            </a:r>
            <a:r>
              <a:rPr lang="hu-HU" dirty="0"/>
              <a:t>címmel azonosítunk</a:t>
            </a:r>
            <a:endParaRPr lang="en-US" dirty="0"/>
          </a:p>
          <a:p>
            <a:pPr lvl="1"/>
            <a:r>
              <a:rPr lang="hu-HU" dirty="0"/>
              <a:t>A routernek minden </a:t>
            </a:r>
            <a:r>
              <a:rPr lang="hu-HU" dirty="0" err="1"/>
              <a:t>hoszthoz</a:t>
            </a:r>
            <a:r>
              <a:rPr lang="hu-HU" dirty="0"/>
              <a:t> kell bejegyzés a táblájába</a:t>
            </a:r>
            <a:endParaRPr lang="en-US" dirty="0"/>
          </a:p>
          <a:p>
            <a:pPr lvl="2"/>
            <a:r>
              <a:rPr lang="hu-HU" dirty="0"/>
              <a:t>Túl nagy</a:t>
            </a:r>
            <a:endParaRPr lang="en-US" dirty="0"/>
          </a:p>
          <a:p>
            <a:pPr lvl="2"/>
            <a:r>
              <a:rPr lang="hu-HU" dirty="0"/>
              <a:t>Túl nehéz karbantartani</a:t>
            </a:r>
            <a:r>
              <a:rPr lang="en-US" dirty="0"/>
              <a:t> (</a:t>
            </a:r>
            <a:r>
              <a:rPr lang="hu-HU" dirty="0" err="1"/>
              <a:t>hosztok</a:t>
            </a:r>
            <a:r>
              <a:rPr lang="hu-HU" dirty="0"/>
              <a:t> jönnek, mennek </a:t>
            </a:r>
            <a:r>
              <a:rPr lang="en-US" dirty="0"/>
              <a:t>)</a:t>
            </a:r>
          </a:p>
          <a:p>
            <a:pPr lvl="2"/>
            <a:r>
              <a:rPr lang="hu-HU" dirty="0"/>
              <a:t>Túl lassú</a:t>
            </a:r>
            <a:endParaRPr lang="en-US" dirty="0"/>
          </a:p>
          <a:p>
            <a:r>
              <a:rPr lang="hu-HU" dirty="0"/>
              <a:t>Hierarchikus</a:t>
            </a:r>
            <a:endParaRPr lang="en-US" dirty="0"/>
          </a:p>
          <a:p>
            <a:pPr lvl="1"/>
            <a:r>
              <a:rPr lang="hu-HU" dirty="0"/>
              <a:t>Címek szegmensekre bonthatók</a:t>
            </a:r>
            <a:endParaRPr lang="en-US" dirty="0"/>
          </a:p>
          <a:p>
            <a:pPr lvl="1"/>
            <a:r>
              <a:rPr lang="hu-HU" dirty="0"/>
              <a:t>Egy szegmens egy adott szintű konkrét területet fed 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1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lasses\CS 4700\assets\us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5" t="15244" r="-1130" b="9834"/>
          <a:stretch/>
        </p:blipFill>
        <p:spPr bwMode="auto">
          <a:xfrm>
            <a:off x="91250" y="2315526"/>
            <a:ext cx="4282094" cy="269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</a:t>
            </a:r>
            <a:r>
              <a:rPr lang="en-US" dirty="0"/>
              <a:t>: </a:t>
            </a:r>
            <a:r>
              <a:rPr lang="hu-HU" dirty="0"/>
              <a:t>Telefonszámok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B9EA5-CE9A-4950-A80C-5ADF06B45B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23588" y="1507251"/>
            <a:ext cx="3143458" cy="7368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1-617-373-1234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066713" y="2006923"/>
            <a:ext cx="18895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313590" y="2006923"/>
            <a:ext cx="71579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09084" y="2006923"/>
            <a:ext cx="71579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12953" y="2006923"/>
            <a:ext cx="71579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Classes\CS 4700\assets\massachusetts-county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36" y="2315526"/>
            <a:ext cx="4347569" cy="24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 rot="12646508">
            <a:off x="7177077" y="2119908"/>
            <a:ext cx="846247" cy="10030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28" name="Picture 4" descr="D:\Classes\CS 4700\assets\northeastern-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62" y="5009750"/>
            <a:ext cx="6207256" cy="89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87590" y="5041429"/>
            <a:ext cx="2038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West Village 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Room 256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0561" y="3130167"/>
            <a:ext cx="2799961" cy="724742"/>
            <a:chOff x="414979" y="3333623"/>
            <a:chExt cx="8263530" cy="1523216"/>
          </a:xfrm>
        </p:grpSpPr>
        <p:sp>
          <p:nvSpPr>
            <p:cNvPr id="18" name="Rectangle 17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514376" y="3496212"/>
              <a:ext cx="8164133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Nagyon általános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17058" y="5904106"/>
            <a:ext cx="2799961" cy="724742"/>
            <a:chOff x="414979" y="3333623"/>
            <a:chExt cx="8263530" cy="1523216"/>
          </a:xfrm>
        </p:grpSpPr>
        <p:sp>
          <p:nvSpPr>
            <p:cNvPr id="21" name="Rectangle 20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514376" y="3496212"/>
              <a:ext cx="8164133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Nagyon konkrét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05619" y="5075295"/>
            <a:ext cx="2090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West Village 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Room 1234</a:t>
            </a:r>
          </a:p>
        </p:txBody>
      </p:sp>
      <p:sp>
        <p:nvSpPr>
          <p:cNvPr id="13" name="Curved Down Arrow 12"/>
          <p:cNvSpPr/>
          <p:nvPr/>
        </p:nvSpPr>
        <p:spPr>
          <a:xfrm rot="10800000">
            <a:off x="4912953" y="5816812"/>
            <a:ext cx="2934810" cy="899325"/>
          </a:xfrm>
          <a:prstGeom prst="curvedDownArrow">
            <a:avLst>
              <a:gd name="adj1" fmla="val 44797"/>
              <a:gd name="adj2" fmla="val 83788"/>
              <a:gd name="adj3" fmla="val 38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4882809" y="1517907"/>
            <a:ext cx="1015574" cy="552055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A1F28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3278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41464" y="5904106"/>
            <a:ext cx="3769329" cy="724742"/>
            <a:chOff x="414979" y="3333623"/>
            <a:chExt cx="8263530" cy="1523216"/>
          </a:xfrm>
        </p:grpSpPr>
        <p:sp>
          <p:nvSpPr>
            <p:cNvPr id="27" name="Rectangle 2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14376" y="3496212"/>
              <a:ext cx="8164133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Helyi frissítések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8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0" grpId="1"/>
      <p:bldP spid="23" grpId="0"/>
      <p:bldP spid="13" grpId="0" animBg="1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 cím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254239"/>
          </a:xfrm>
        </p:spPr>
        <p:txBody>
          <a:bodyPr>
            <a:normAutofit/>
          </a:bodyPr>
          <a:lstStyle/>
          <a:p>
            <a:r>
              <a:rPr lang="hu-HU" sz="1500" dirty="0"/>
              <a:t>Minden </a:t>
            </a:r>
            <a:r>
              <a:rPr lang="hu-HU" sz="1500" dirty="0" err="1"/>
              <a:t>hoszt</a:t>
            </a:r>
            <a:r>
              <a:rPr lang="hu-HU" sz="1500" dirty="0"/>
              <a:t> és minden router az Interneten rendelkezik egy IP-címmel, amely a hálózat számát és a </a:t>
            </a:r>
            <a:r>
              <a:rPr lang="hu-HU" sz="1500" dirty="0" err="1"/>
              <a:t>hoszt</a:t>
            </a:r>
            <a:r>
              <a:rPr lang="hu-HU" sz="1500" dirty="0"/>
              <a:t> számát kódolja. (</a:t>
            </a:r>
            <a:r>
              <a:rPr lang="hu-HU" sz="1500" i="1" dirty="0"/>
              <a:t>egyedi kombináció</a:t>
            </a:r>
            <a:r>
              <a:rPr lang="hu-HU" sz="1500" dirty="0"/>
              <a:t>)</a:t>
            </a:r>
          </a:p>
          <a:p>
            <a:r>
              <a:rPr lang="hu-HU" sz="1500" dirty="0"/>
              <a:t>4 bájton ábrázolják az IP-címet.</a:t>
            </a:r>
          </a:p>
          <a:p>
            <a:r>
              <a:rPr lang="hu-HU" sz="1500" dirty="0"/>
              <a:t>Több évtizeden keresztül 5 osztályos címzést használtak: A,B, C, D és E.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48203" y="3809931"/>
            <a:ext cx="6480000" cy="4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48203" y="3530828"/>
            <a:ext cx="0" cy="279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68203" y="3530828"/>
            <a:ext cx="0" cy="279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88203" y="3530828"/>
            <a:ext cx="0" cy="279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28203" y="3530828"/>
            <a:ext cx="0" cy="279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89407" y="3530827"/>
            <a:ext cx="0" cy="279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50703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53203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65703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58203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55703" y="3675362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60703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63203" y="3675362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58166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7578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70666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3166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60666" y="3675362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65666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68166" y="3675362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79321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78733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91821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84321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81821" y="3675362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86821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89321" y="3675362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15716" y="3676093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15128" y="3676093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28216" y="3676093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20716" y="3676093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18216" y="3681077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23216" y="3676093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5716" y="3681077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08135" y="3325628"/>
            <a:ext cx="6062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32 bit</a:t>
            </a:r>
            <a:endParaRPr lang="en-US" sz="135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550591" y="3459605"/>
            <a:ext cx="2964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034757" y="3459605"/>
            <a:ext cx="2973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048204" y="3896298"/>
            <a:ext cx="202500" cy="232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0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50704" y="3896298"/>
            <a:ext cx="1417499" cy="23245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Hálózat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68204" y="3896581"/>
            <a:ext cx="4830347" cy="23216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 err="1">
                <a:solidFill>
                  <a:schemeClr val="tx1"/>
                </a:solidFill>
              </a:rPr>
              <a:t>hoszt</a:t>
            </a:r>
            <a:r>
              <a:rPr lang="hu-HU" sz="1350" dirty="0">
                <a:solidFill>
                  <a:schemeClr val="tx1"/>
                </a:solidFill>
              </a:rPr>
              <a:t> 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48203" y="4250136"/>
            <a:ext cx="405000" cy="2376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>
                <a:solidFill>
                  <a:schemeClr val="tx1"/>
                </a:solidFill>
              </a:rPr>
              <a:t>1  0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53203" y="4250136"/>
            <a:ext cx="2848634" cy="237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Hálózat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92930" y="4252590"/>
            <a:ext cx="3205621" cy="237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 err="1">
                <a:solidFill>
                  <a:schemeClr val="tx1"/>
                </a:solidFill>
              </a:rPr>
              <a:t>hoszt</a:t>
            </a:r>
            <a:r>
              <a:rPr lang="hu-HU" sz="1350" dirty="0">
                <a:solidFill>
                  <a:schemeClr val="tx1"/>
                </a:solidFill>
              </a:rPr>
              <a:t> 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51151" y="4611599"/>
            <a:ext cx="614363" cy="2376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1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65514" y="4611599"/>
            <a:ext cx="4230585" cy="2346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Hálózat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96099" y="4614055"/>
            <a:ext cx="1605400" cy="23216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 err="1">
                <a:solidFill>
                  <a:schemeClr val="tx1"/>
                </a:solidFill>
              </a:rPr>
              <a:t>hoszt</a:t>
            </a:r>
            <a:r>
              <a:rPr lang="hu-HU" sz="1350" dirty="0">
                <a:solidFill>
                  <a:schemeClr val="tx1"/>
                </a:solidFill>
              </a:rPr>
              <a:t> 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2" name="Rectangle 48"/>
          <p:cNvSpPr/>
          <p:nvPr/>
        </p:nvSpPr>
        <p:spPr>
          <a:xfrm>
            <a:off x="1049668" y="4938011"/>
            <a:ext cx="793976" cy="243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1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ctangle 50"/>
          <p:cNvSpPr/>
          <p:nvPr/>
        </p:nvSpPr>
        <p:spPr>
          <a:xfrm>
            <a:off x="1843645" y="4944371"/>
            <a:ext cx="5656371" cy="237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 err="1">
                <a:solidFill>
                  <a:schemeClr val="tx1"/>
                </a:solidFill>
              </a:rPr>
              <a:t>többesküldéses</a:t>
            </a:r>
            <a:r>
              <a:rPr lang="hu-HU" sz="1350" dirty="0">
                <a:solidFill>
                  <a:schemeClr val="tx1"/>
                </a:solidFill>
              </a:rPr>
              <a:t> cím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5" name="Rectangle 48"/>
          <p:cNvSpPr/>
          <p:nvPr/>
        </p:nvSpPr>
        <p:spPr>
          <a:xfrm>
            <a:off x="1048183" y="5321150"/>
            <a:ext cx="793976" cy="232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1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ctangle 50"/>
          <p:cNvSpPr/>
          <p:nvPr/>
        </p:nvSpPr>
        <p:spPr>
          <a:xfrm>
            <a:off x="1842161" y="5316959"/>
            <a:ext cx="5656371" cy="237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jövőbeni felhasználásra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7" name="TextBox 37"/>
          <p:cNvSpPr txBox="1"/>
          <p:nvPr/>
        </p:nvSpPr>
        <p:spPr>
          <a:xfrm>
            <a:off x="0" y="3887786"/>
            <a:ext cx="1050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50" b="1" dirty="0"/>
              <a:t>A</a:t>
            </a:r>
            <a:endParaRPr lang="en-US" sz="1350" b="1" dirty="0"/>
          </a:p>
        </p:txBody>
      </p:sp>
      <p:sp>
        <p:nvSpPr>
          <p:cNvPr id="58" name="TextBox 37"/>
          <p:cNvSpPr txBox="1"/>
          <p:nvPr/>
        </p:nvSpPr>
        <p:spPr>
          <a:xfrm>
            <a:off x="0" y="4232012"/>
            <a:ext cx="1050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50" b="1" dirty="0"/>
              <a:t>B</a:t>
            </a:r>
            <a:endParaRPr lang="en-US" sz="1350" b="1" dirty="0"/>
          </a:p>
        </p:txBody>
      </p:sp>
      <p:sp>
        <p:nvSpPr>
          <p:cNvPr id="59" name="TextBox 37"/>
          <p:cNvSpPr txBox="1"/>
          <p:nvPr/>
        </p:nvSpPr>
        <p:spPr>
          <a:xfrm>
            <a:off x="0" y="4597176"/>
            <a:ext cx="1042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50" b="1" dirty="0"/>
              <a:t>C</a:t>
            </a:r>
            <a:endParaRPr lang="en-US" sz="1350" b="1" dirty="0"/>
          </a:p>
        </p:txBody>
      </p:sp>
      <p:sp>
        <p:nvSpPr>
          <p:cNvPr id="60" name="TextBox 37"/>
          <p:cNvSpPr txBox="1"/>
          <p:nvPr/>
        </p:nvSpPr>
        <p:spPr>
          <a:xfrm>
            <a:off x="0" y="4914522"/>
            <a:ext cx="1059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50" b="1" dirty="0"/>
              <a:t>D</a:t>
            </a:r>
            <a:endParaRPr lang="en-US" sz="1350" b="1" dirty="0"/>
          </a:p>
        </p:txBody>
      </p:sp>
      <p:sp>
        <p:nvSpPr>
          <p:cNvPr id="61" name="TextBox 37"/>
          <p:cNvSpPr txBox="1"/>
          <p:nvPr/>
        </p:nvSpPr>
        <p:spPr>
          <a:xfrm>
            <a:off x="-1" y="5309695"/>
            <a:ext cx="1042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50" b="1" dirty="0"/>
              <a:t>E</a:t>
            </a:r>
            <a:endParaRPr lang="en-US" sz="1350" b="1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48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8" grpId="0"/>
      <p:bldP spid="41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 cím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685804"/>
          </a:xfrm>
        </p:spPr>
        <p:txBody>
          <a:bodyPr>
            <a:normAutofit/>
          </a:bodyPr>
          <a:lstStyle/>
          <a:p>
            <a:r>
              <a:rPr lang="hu-HU" sz="1500" dirty="0"/>
              <a:t>Az IP-t pontokkal elválasztott decimális rendszerben írják. Például: </a:t>
            </a:r>
            <a:r>
              <a:rPr lang="hu-HU" sz="1500" i="1" dirty="0"/>
              <a:t>192.168.0.1</a:t>
            </a:r>
          </a:p>
          <a:p>
            <a:r>
              <a:rPr lang="hu-HU" sz="1500" dirty="0"/>
              <a:t>Van pár speciális cím. Lásd az alábbiakban.</a:t>
            </a:r>
          </a:p>
        </p:txBody>
      </p:sp>
      <p:sp>
        <p:nvSpPr>
          <p:cNvPr id="40" name="Rectangle 40"/>
          <p:cNvSpPr/>
          <p:nvPr/>
        </p:nvSpPr>
        <p:spPr>
          <a:xfrm>
            <a:off x="869005" y="3071394"/>
            <a:ext cx="5424053" cy="22673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0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Rectangle 45"/>
          <p:cNvSpPr/>
          <p:nvPr/>
        </p:nvSpPr>
        <p:spPr>
          <a:xfrm>
            <a:off x="869004" y="3425232"/>
            <a:ext cx="2547257" cy="2376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0..0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5" name="Rectangle 47"/>
          <p:cNvSpPr/>
          <p:nvPr/>
        </p:nvSpPr>
        <p:spPr>
          <a:xfrm>
            <a:off x="3416261" y="3427687"/>
            <a:ext cx="2876798" cy="237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 err="1">
                <a:solidFill>
                  <a:schemeClr val="tx1"/>
                </a:solidFill>
              </a:rPr>
              <a:t>hoszt</a:t>
            </a:r>
            <a:r>
              <a:rPr lang="hu-HU" sz="1350" dirty="0">
                <a:solidFill>
                  <a:schemeClr val="tx1"/>
                </a:solidFill>
              </a:rPr>
              <a:t> 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7" name="Rectangle 49"/>
          <p:cNvSpPr/>
          <p:nvPr/>
        </p:nvSpPr>
        <p:spPr>
          <a:xfrm>
            <a:off x="869004" y="4107329"/>
            <a:ext cx="2538351" cy="2346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Hálózat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8" name="Rectangle 50"/>
          <p:cNvSpPr/>
          <p:nvPr/>
        </p:nvSpPr>
        <p:spPr>
          <a:xfrm>
            <a:off x="3407355" y="4097538"/>
            <a:ext cx="2885703" cy="23216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1..1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0097" y="4444292"/>
            <a:ext cx="1425039" cy="2376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>
                <a:solidFill>
                  <a:schemeClr val="tx1"/>
                </a:solidFill>
              </a:rPr>
              <a:t>0  1  </a:t>
            </a:r>
            <a:r>
              <a:rPr lang="hu-HU" sz="1100" dirty="0" err="1">
                <a:solidFill>
                  <a:schemeClr val="tx1"/>
                </a:solidFill>
              </a:rPr>
              <a:t>1</a:t>
            </a:r>
            <a:r>
              <a:rPr lang="hu-HU" sz="1100" dirty="0">
                <a:solidFill>
                  <a:schemeClr val="tx1"/>
                </a:solidFill>
              </a:rPr>
              <a:t>  </a:t>
            </a:r>
            <a:r>
              <a:rPr lang="hu-HU" sz="1100" dirty="0" err="1">
                <a:solidFill>
                  <a:schemeClr val="tx1"/>
                </a:solidFill>
              </a:rPr>
              <a:t>1</a:t>
            </a:r>
            <a:r>
              <a:rPr lang="hu-HU" sz="1100" dirty="0">
                <a:solidFill>
                  <a:schemeClr val="tx1"/>
                </a:solidFill>
              </a:rPr>
              <a:t>  </a:t>
            </a:r>
            <a:r>
              <a:rPr lang="hu-HU" sz="1100" dirty="0" err="1">
                <a:solidFill>
                  <a:schemeClr val="tx1"/>
                </a:solidFill>
              </a:rPr>
              <a:t>1</a:t>
            </a:r>
            <a:r>
              <a:rPr lang="hu-HU" sz="1100" dirty="0">
                <a:solidFill>
                  <a:schemeClr val="tx1"/>
                </a:solidFill>
              </a:rPr>
              <a:t>  </a:t>
            </a:r>
            <a:r>
              <a:rPr lang="hu-HU" sz="1100" dirty="0" err="1">
                <a:solidFill>
                  <a:schemeClr val="tx1"/>
                </a:solidFill>
              </a:rPr>
              <a:t>1</a:t>
            </a:r>
            <a:r>
              <a:rPr lang="hu-HU" sz="1100" dirty="0">
                <a:solidFill>
                  <a:schemeClr val="tx1"/>
                </a:solidFill>
              </a:rPr>
              <a:t>  </a:t>
            </a:r>
            <a:r>
              <a:rPr lang="hu-HU" sz="1100" dirty="0" err="1">
                <a:solidFill>
                  <a:schemeClr val="tx1"/>
                </a:solidFill>
              </a:rPr>
              <a:t>1</a:t>
            </a:r>
            <a:r>
              <a:rPr lang="hu-HU" sz="1100" dirty="0">
                <a:solidFill>
                  <a:schemeClr val="tx1"/>
                </a:solidFill>
              </a:rPr>
              <a:t>  </a:t>
            </a:r>
            <a:r>
              <a:rPr lang="hu-HU" sz="1100" dirty="0" err="1">
                <a:solidFill>
                  <a:schemeClr val="tx1"/>
                </a:solidFill>
              </a:rPr>
              <a:t>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0" name="Rectangle 50"/>
          <p:cNvSpPr/>
          <p:nvPr/>
        </p:nvSpPr>
        <p:spPr>
          <a:xfrm>
            <a:off x="2285136" y="4449125"/>
            <a:ext cx="3999016" cy="237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(bármi)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3" name="TextBox 37"/>
          <p:cNvSpPr txBox="1"/>
          <p:nvPr/>
        </p:nvSpPr>
        <p:spPr>
          <a:xfrm>
            <a:off x="6301964" y="3041827"/>
            <a:ext cx="1077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Ez egy </a:t>
            </a:r>
            <a:r>
              <a:rPr lang="hu-HU" sz="1350" dirty="0" err="1"/>
              <a:t>hoszt</a:t>
            </a:r>
            <a:r>
              <a:rPr lang="hu-HU" sz="1350" dirty="0"/>
              <a:t>.</a:t>
            </a:r>
            <a:endParaRPr lang="en-US" sz="1350" dirty="0"/>
          </a:p>
        </p:txBody>
      </p:sp>
      <p:sp>
        <p:nvSpPr>
          <p:cNvPr id="54" name="Rectangle 40"/>
          <p:cNvSpPr/>
          <p:nvPr/>
        </p:nvSpPr>
        <p:spPr>
          <a:xfrm>
            <a:off x="867520" y="3791336"/>
            <a:ext cx="5424053" cy="22673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1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TextBox 37"/>
          <p:cNvSpPr txBox="1"/>
          <p:nvPr/>
        </p:nvSpPr>
        <p:spPr>
          <a:xfrm>
            <a:off x="6309390" y="3396604"/>
            <a:ext cx="21737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Ez egy </a:t>
            </a:r>
            <a:r>
              <a:rPr lang="hu-HU" sz="1350" dirty="0" err="1"/>
              <a:t>hoszt</a:t>
            </a:r>
            <a:r>
              <a:rPr lang="hu-HU" sz="1350" dirty="0"/>
              <a:t> ezen hálózaton.</a:t>
            </a:r>
            <a:endParaRPr lang="en-US" sz="1350" dirty="0"/>
          </a:p>
        </p:txBody>
      </p:sp>
      <p:sp>
        <p:nvSpPr>
          <p:cNvPr id="56" name="TextBox 37"/>
          <p:cNvSpPr txBox="1"/>
          <p:nvPr/>
        </p:nvSpPr>
        <p:spPr>
          <a:xfrm>
            <a:off x="6298998" y="3760285"/>
            <a:ext cx="22397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Adatszórás a helyi hálózaton.</a:t>
            </a:r>
            <a:endParaRPr lang="en-US" sz="1350" dirty="0"/>
          </a:p>
        </p:txBody>
      </p:sp>
      <p:sp>
        <p:nvSpPr>
          <p:cNvPr id="57" name="TextBox 37"/>
          <p:cNvSpPr txBox="1"/>
          <p:nvPr/>
        </p:nvSpPr>
        <p:spPr>
          <a:xfrm>
            <a:off x="6297511" y="4088341"/>
            <a:ext cx="24620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Adatszórás egy távoli hálózaton.</a:t>
            </a:r>
            <a:endParaRPr lang="en-US" sz="1350" dirty="0"/>
          </a:p>
        </p:txBody>
      </p:sp>
      <p:sp>
        <p:nvSpPr>
          <p:cNvPr id="58" name="TextBox 37"/>
          <p:cNvSpPr txBox="1"/>
          <p:nvPr/>
        </p:nvSpPr>
        <p:spPr>
          <a:xfrm>
            <a:off x="6287120" y="4425304"/>
            <a:ext cx="1197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Visszacsatolás.</a:t>
            </a: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49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4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" grpId="0" animBg="1"/>
      <p:bldP spid="43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3" grpId="0"/>
      <p:bldP spid="54" grpId="0" animBg="1"/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Hálózati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fontScale="92500" lnSpcReduction="10000"/>
          </a:bodyPr>
          <a:lstStyle/>
          <a:p>
            <a:r>
              <a:rPr lang="hu-HU" dirty="0"/>
              <a:t>Szolgáltatás</a:t>
            </a:r>
            <a:endParaRPr lang="en-US" dirty="0"/>
          </a:p>
          <a:p>
            <a:pPr lvl="1"/>
            <a:r>
              <a:rPr lang="hu-HU" dirty="0"/>
              <a:t>Csomagtovábbítás</a:t>
            </a:r>
          </a:p>
          <a:p>
            <a:pPr lvl="1"/>
            <a:r>
              <a:rPr lang="hu-HU" dirty="0"/>
              <a:t>Útvonalválasztás</a:t>
            </a:r>
          </a:p>
          <a:p>
            <a:pPr lvl="1"/>
            <a:r>
              <a:rPr lang="hu-HU" dirty="0"/>
              <a:t>Csomag </a:t>
            </a:r>
            <a:r>
              <a:rPr lang="hu-HU" dirty="0" err="1"/>
              <a:t>fragmentálás</a:t>
            </a:r>
            <a:r>
              <a:rPr lang="hu-HU" dirty="0"/>
              <a:t> kezelése</a:t>
            </a:r>
            <a:endParaRPr lang="en-US" dirty="0"/>
          </a:p>
          <a:p>
            <a:pPr lvl="1"/>
            <a:r>
              <a:rPr lang="hu-HU" dirty="0"/>
              <a:t>Csomag ütemezés</a:t>
            </a:r>
            <a:endParaRPr lang="en-US" dirty="0"/>
          </a:p>
          <a:p>
            <a:pPr lvl="1"/>
            <a:r>
              <a:rPr lang="hu-HU" dirty="0"/>
              <a:t>Puffer kezelés</a:t>
            </a:r>
            <a:endParaRPr lang="en-US" dirty="0"/>
          </a:p>
          <a:p>
            <a:r>
              <a:rPr lang="hu-HU" dirty="0"/>
              <a:t>Interfész</a:t>
            </a:r>
            <a:endParaRPr lang="en-US" dirty="0"/>
          </a:p>
          <a:p>
            <a:pPr lvl="1"/>
            <a:r>
              <a:rPr lang="hu-HU" dirty="0"/>
              <a:t>Csomag küldése egy adott végpontnak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hu-HU" dirty="0"/>
              <a:t>Protokoll</a:t>
            </a:r>
            <a:endParaRPr lang="en-US" dirty="0"/>
          </a:p>
          <a:p>
            <a:pPr lvl="1"/>
            <a:r>
              <a:rPr lang="hu-HU" dirty="0"/>
              <a:t>Globálisan egyedi címeket definiálása</a:t>
            </a:r>
            <a:endParaRPr lang="en-US" dirty="0"/>
          </a:p>
          <a:p>
            <a:pPr lvl="1"/>
            <a:r>
              <a:rPr lang="hu-HU" dirty="0" err="1"/>
              <a:t>Routing</a:t>
            </a:r>
            <a:r>
              <a:rPr lang="hu-HU" dirty="0"/>
              <a:t> táblák karbantartása</a:t>
            </a:r>
            <a:endParaRPr lang="en-US" dirty="0"/>
          </a:p>
          <a:p>
            <a:r>
              <a:rPr lang="hu-HU" dirty="0"/>
              <a:t>Példák</a:t>
            </a:r>
            <a:r>
              <a:rPr lang="en-US" dirty="0"/>
              <a:t>: Internet Protocol (IP</a:t>
            </a:r>
            <a:r>
              <a:rPr lang="hu-HU" dirty="0"/>
              <a:t>v4</a:t>
            </a:r>
            <a:r>
              <a:rPr lang="en-US" dirty="0"/>
              <a:t>), IPv6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6068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545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 cím – alhálózatok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209944"/>
            <a:ext cx="8185963" cy="1508120"/>
          </a:xfrm>
        </p:spPr>
        <p:txBody>
          <a:bodyPr>
            <a:noAutofit/>
          </a:bodyPr>
          <a:lstStyle/>
          <a:p>
            <a:r>
              <a:rPr lang="hu-HU" sz="1800" dirty="0"/>
              <a:t>Az azonos hálózatban lévő </a:t>
            </a:r>
            <a:r>
              <a:rPr lang="hu-HU" sz="1800" dirty="0" err="1"/>
              <a:t>hosztok</a:t>
            </a:r>
            <a:r>
              <a:rPr lang="hu-HU" sz="1800" dirty="0"/>
              <a:t> ugyanazzal a hálózatszámmal rendelkeznek. </a:t>
            </a:r>
          </a:p>
          <a:p>
            <a:r>
              <a:rPr lang="hu-HU" sz="1800" dirty="0"/>
              <a:t>Egy hálózat belső felhasználás szempontjából több részre osztódhat, de a külvilág számára egyetlen hálózatként jelenik meg. </a:t>
            </a:r>
          </a:p>
          <a:p>
            <a:pPr lvl="1"/>
            <a:r>
              <a:rPr lang="hu-HU" dirty="0"/>
              <a:t>Alhálózat (avagy angolul </a:t>
            </a:r>
            <a:r>
              <a:rPr lang="hu-HU" i="1" dirty="0" err="1"/>
              <a:t>subnet</a:t>
            </a:r>
            <a:r>
              <a:rPr lang="hu-HU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018" y="2125266"/>
            <a:ext cx="3817227" cy="184456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37"/>
          <p:cNvSpPr txBox="1"/>
          <p:nvPr/>
        </p:nvSpPr>
        <p:spPr>
          <a:xfrm>
            <a:off x="3111436" y="3734589"/>
            <a:ext cx="14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cap="small" dirty="0">
                <a:solidFill>
                  <a:schemeClr val="accent1">
                    <a:lumMod val="75000"/>
                  </a:schemeClr>
                </a:solidFill>
              </a:rPr>
              <a:t>Forrás: </a:t>
            </a:r>
            <a:r>
              <a:rPr lang="hu-HU" sz="1200" b="1" cap="small" dirty="0" err="1">
                <a:solidFill>
                  <a:schemeClr val="accent1">
                    <a:lumMod val="75000"/>
                  </a:schemeClr>
                </a:solidFill>
              </a:rPr>
              <a:t>Tanenbaum</a:t>
            </a:r>
            <a:endParaRPr lang="en-US" sz="12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50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6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 cím – alhálózatok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1755"/>
            <a:ext cx="7886700" cy="19664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1725" b="1" cap="small" dirty="0"/>
              <a:t>Azonosítás</a:t>
            </a:r>
          </a:p>
          <a:p>
            <a:pPr marL="171450" lvl="1">
              <a:spcBef>
                <a:spcPts val="0"/>
              </a:spcBef>
            </a:pPr>
            <a:r>
              <a:rPr lang="hu-HU" sz="1725" dirty="0"/>
              <a:t>alhálózati maszk (avagy angolul </a:t>
            </a:r>
            <a:r>
              <a:rPr lang="hu-HU" sz="1725" i="1" dirty="0" err="1"/>
              <a:t>subnet</a:t>
            </a:r>
            <a:r>
              <a:rPr lang="hu-HU" sz="1725" i="1" dirty="0"/>
              <a:t> </a:t>
            </a:r>
            <a:r>
              <a:rPr lang="hu-HU" sz="1725" i="1" dirty="0" err="1"/>
              <a:t>mask</a:t>
            </a:r>
            <a:r>
              <a:rPr lang="hu-HU" sz="1725" dirty="0"/>
              <a:t>) ismerete kell a </a:t>
            </a:r>
            <a:r>
              <a:rPr lang="hu-HU" sz="1725" dirty="0" err="1"/>
              <a:t>routernek</a:t>
            </a:r>
            <a:endParaRPr lang="hu-HU" sz="1725" dirty="0"/>
          </a:p>
          <a:p>
            <a:pPr marL="514350" lvl="2">
              <a:spcBef>
                <a:spcPts val="750"/>
              </a:spcBef>
            </a:pPr>
            <a:r>
              <a:rPr lang="hu-HU" sz="1725" dirty="0"/>
              <a:t>Két féle jelölés </a:t>
            </a:r>
            <a:r>
              <a:rPr lang="hu-HU" sz="1725" i="1" dirty="0"/>
              <a:t>IP-cím jellegű</a:t>
            </a:r>
            <a:r>
              <a:rPr lang="hu-HU" sz="1725" dirty="0"/>
              <a:t> vagy  a </a:t>
            </a:r>
            <a:r>
              <a:rPr lang="hu-HU" sz="1725" i="1" dirty="0"/>
              <a:t>fix pozíciók száma.</a:t>
            </a:r>
          </a:p>
          <a:p>
            <a:pPr marL="171450" lvl="1">
              <a:spcBef>
                <a:spcPts val="750"/>
              </a:spcBef>
            </a:pPr>
            <a:r>
              <a:rPr lang="hu-HU" sz="1725" dirty="0"/>
              <a:t>A forgalomirányító táblázatba a </a:t>
            </a:r>
            <a:r>
              <a:rPr lang="hu-HU" sz="1725" dirty="0" err="1"/>
              <a:t>router-eknél</a:t>
            </a:r>
            <a:r>
              <a:rPr lang="hu-HU" sz="1725" dirty="0"/>
              <a:t> </a:t>
            </a:r>
            <a:r>
              <a:rPr lang="hu-HU" sz="1725" i="1" dirty="0"/>
              <a:t>(hálózat,0)</a:t>
            </a:r>
            <a:r>
              <a:rPr lang="hu-HU" sz="1725" dirty="0"/>
              <a:t> és </a:t>
            </a:r>
            <a:r>
              <a:rPr lang="hu-HU" sz="1725" i="1" dirty="0"/>
              <a:t>(saját hálózat, </a:t>
            </a:r>
            <a:r>
              <a:rPr lang="hu-HU" sz="1725" i="1" dirty="0" err="1"/>
              <a:t>hoszt</a:t>
            </a:r>
            <a:r>
              <a:rPr lang="hu-HU" sz="1725" i="1" dirty="0"/>
              <a:t>)</a:t>
            </a:r>
            <a:r>
              <a:rPr lang="hu-HU" sz="1725" dirty="0"/>
              <a:t> alakú bejegyzések. </a:t>
            </a:r>
          </a:p>
          <a:p>
            <a:pPr marL="171450" lvl="1">
              <a:spcBef>
                <a:spcPts val="750"/>
              </a:spcBef>
            </a:pPr>
            <a:r>
              <a:rPr lang="hu-HU" sz="1725" dirty="0"/>
              <a:t>Ha nincs találat, akkor az alapértelmezett </a:t>
            </a:r>
            <a:r>
              <a:rPr lang="hu-HU" sz="1725" dirty="0" err="1"/>
              <a:t>router</a:t>
            </a:r>
            <a:r>
              <a:rPr lang="hu-HU" sz="1725" dirty="0"/>
              <a:t> felé továbbítják a csomagot.</a:t>
            </a:r>
            <a:endParaRPr lang="en-US" sz="1725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356" y="4190928"/>
            <a:ext cx="3817227" cy="184456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37"/>
          <p:cNvSpPr txBox="1"/>
          <p:nvPr/>
        </p:nvSpPr>
        <p:spPr>
          <a:xfrm>
            <a:off x="2651356" y="5619380"/>
            <a:ext cx="14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cap="small" dirty="0">
                <a:solidFill>
                  <a:schemeClr val="accent1">
                    <a:lumMod val="75000"/>
                  </a:schemeClr>
                </a:solidFill>
              </a:rPr>
              <a:t>Forrás: </a:t>
            </a:r>
            <a:r>
              <a:rPr lang="hu-HU" sz="1200" b="1" cap="small" dirty="0" err="1">
                <a:solidFill>
                  <a:schemeClr val="accent1">
                    <a:lumMod val="75000"/>
                  </a:schemeClr>
                </a:solidFill>
              </a:rPr>
              <a:t>Tanenbaum</a:t>
            </a:r>
            <a:endParaRPr lang="en-US" sz="12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51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 cím – CIDR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1650" dirty="0"/>
              <a:t>IP címek gyorsan fogytak. 1996-ban  kötötték be a 100.000-edik hálózatot.</a:t>
            </a:r>
          </a:p>
          <a:p>
            <a:pPr lvl="1"/>
            <a:r>
              <a:rPr lang="hu-HU" sz="1650" dirty="0"/>
              <a:t>Az osztályok használata sok címet elpazarolt. (B osztályú címek népszerűsége)</a:t>
            </a:r>
          </a:p>
          <a:p>
            <a:r>
              <a:rPr lang="hu-HU" sz="1650" b="1" i="1" dirty="0"/>
              <a:t>Megoldás</a:t>
            </a:r>
            <a:r>
              <a:rPr lang="hu-HU" sz="1650" dirty="0"/>
              <a:t>: osztályok nélküli környezetek közötti forgalomirányítás (CIDR).</a:t>
            </a:r>
          </a:p>
          <a:p>
            <a:pPr lvl="1"/>
            <a:r>
              <a:rPr lang="hu-HU" sz="1650" dirty="0"/>
              <a:t>Például 2000 cím igénylése esetén 2048 méretű blokk kiadása. </a:t>
            </a:r>
          </a:p>
          <a:p>
            <a:r>
              <a:rPr lang="hu-HU" sz="1650" dirty="0"/>
              <a:t>Forgalomirányítás megbonyolódik:</a:t>
            </a:r>
          </a:p>
          <a:p>
            <a:pPr lvl="1"/>
            <a:r>
              <a:rPr lang="hu-HU" sz="1650" dirty="0"/>
              <a:t>Minden bejegyzés egy 32-bites maszkkal egészül ki. </a:t>
            </a:r>
          </a:p>
          <a:p>
            <a:pPr lvl="1"/>
            <a:r>
              <a:rPr lang="hu-HU" sz="1650" dirty="0"/>
              <a:t>Egy bejegyzés innentől  egy hármassal jellemezhető: (</a:t>
            </a:r>
            <a:r>
              <a:rPr lang="hu-HU" sz="1650" i="1" dirty="0" err="1"/>
              <a:t>ip-cím</a:t>
            </a:r>
            <a:r>
              <a:rPr lang="hu-HU" sz="1650" dirty="0"/>
              <a:t>, </a:t>
            </a:r>
            <a:r>
              <a:rPr lang="hu-HU" sz="1650" i="1" dirty="0"/>
              <a:t>alhálózati maszk</a:t>
            </a:r>
            <a:r>
              <a:rPr lang="hu-HU" sz="1650" dirty="0"/>
              <a:t>, </a:t>
            </a:r>
            <a:r>
              <a:rPr lang="hu-HU" sz="1650" i="1" dirty="0"/>
              <a:t>kimeneti vonal</a:t>
            </a:r>
            <a:r>
              <a:rPr lang="hu-HU" sz="1650" dirty="0"/>
              <a:t>)</a:t>
            </a:r>
          </a:p>
          <a:p>
            <a:pPr lvl="1"/>
            <a:r>
              <a:rPr lang="hu-HU" sz="1650" dirty="0"/>
              <a:t>Új csomag esetén a cél címből </a:t>
            </a:r>
            <a:r>
              <a:rPr lang="hu-HU" sz="1650" dirty="0" err="1"/>
              <a:t>kimaszkolják</a:t>
            </a:r>
            <a:r>
              <a:rPr lang="hu-HU" sz="1650" dirty="0"/>
              <a:t> az alhálózati címet, és találat esetén a leghosszabb illeszkedés felé továbbítják. </a:t>
            </a:r>
          </a:p>
          <a:p>
            <a:r>
              <a:rPr lang="hu-HU" sz="1650" dirty="0"/>
              <a:t>Túl sok bejegyzés keletkezik.</a:t>
            </a:r>
          </a:p>
          <a:p>
            <a:pPr lvl="1"/>
            <a:r>
              <a:rPr lang="hu-HU" sz="1650" dirty="0"/>
              <a:t>Csoportos bejegyzések használata.</a:t>
            </a:r>
            <a:endParaRPr lang="en-US" sz="16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52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CIDR címzés példa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2241550"/>
            <a:ext cx="5032717" cy="3384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350" dirty="0"/>
              <a:t>Mi történik, ha a router egy 135.46.57.14 IP cím felé tartó csomagot kap?</a:t>
            </a:r>
          </a:p>
          <a:p>
            <a:pPr marL="0" indent="0">
              <a:buNone/>
            </a:pPr>
            <a:r>
              <a:rPr lang="hu-HU" sz="1350" cap="small" dirty="0"/>
              <a:t>/22-es cím esetén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	</a:t>
            </a:r>
            <a:r>
              <a:rPr lang="hu-HU" sz="1350" dirty="0">
                <a:solidFill>
                  <a:srgbClr val="00B0F0"/>
                </a:solidFill>
              </a:rPr>
              <a:t>10001011 00101110 00111001 00001110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          AND  </a:t>
            </a:r>
            <a:r>
              <a:rPr lang="hu-HU" sz="1350" u="sng" dirty="0">
                <a:solidFill>
                  <a:srgbClr val="00B050"/>
                </a:solidFill>
              </a:rPr>
              <a:t>11111111 11111111 11111100 00000000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	10001011 00101110 00111000 00000000</a:t>
            </a:r>
          </a:p>
          <a:p>
            <a:pPr marL="0" indent="0">
              <a:buNone/>
            </a:pPr>
            <a:r>
              <a:rPr lang="hu-HU" sz="1350" cap="small" dirty="0"/>
              <a:t>/23-es cím esetén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	</a:t>
            </a:r>
            <a:r>
              <a:rPr lang="hu-HU" sz="1350" dirty="0">
                <a:solidFill>
                  <a:srgbClr val="00B0F0"/>
                </a:solidFill>
              </a:rPr>
              <a:t>10001011 00101110 00111001 00001110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          AND  </a:t>
            </a:r>
            <a:r>
              <a:rPr lang="hu-HU" sz="1350" u="sng" dirty="0">
                <a:solidFill>
                  <a:srgbClr val="00B050"/>
                </a:solidFill>
              </a:rPr>
              <a:t>11111111 11111111 11111110 00000000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	10001011 00101110 00111000 00000000</a:t>
            </a:r>
          </a:p>
          <a:p>
            <a:r>
              <a:rPr lang="hu-HU" sz="1350" dirty="0"/>
              <a:t>Vagyis </a:t>
            </a:r>
            <a:r>
              <a:rPr lang="hu-HU" sz="1350" i="1" dirty="0"/>
              <a:t>135.46.56.0/22</a:t>
            </a:r>
            <a:r>
              <a:rPr lang="hu-HU" sz="1350" dirty="0"/>
              <a:t>-as vagy </a:t>
            </a:r>
            <a:r>
              <a:rPr lang="hu-HU" sz="1350" i="1" dirty="0"/>
              <a:t>135.46.56.0/23</a:t>
            </a:r>
            <a:r>
              <a:rPr lang="hu-HU" sz="1350" dirty="0"/>
              <a:t>-as bejegyzést kell találni, azaz jelen esetben a </a:t>
            </a:r>
            <a:r>
              <a:rPr lang="hu-HU" sz="1350" i="1" dirty="0"/>
              <a:t>0.interface</a:t>
            </a:r>
            <a:r>
              <a:rPr lang="hu-HU" sz="1350" dirty="0"/>
              <a:t> felé történik a továbbítás.</a:t>
            </a:r>
          </a:p>
          <a:p>
            <a:pPr marL="0" indent="0">
              <a:buNone/>
            </a:pPr>
            <a:endParaRPr lang="en-US" sz="135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5940246" y="4083590"/>
          <a:ext cx="2996474" cy="14097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hu-HU" sz="1400" dirty="0"/>
                        <a:t>Cím/maszk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Következő</a:t>
                      </a:r>
                      <a:r>
                        <a:rPr lang="hu-HU" sz="1400" baseline="0" dirty="0"/>
                        <a:t> ugrás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135.46.56.0/22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0.interface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135.46.60.0/23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hu-HU" sz="1400" dirty="0" err="1"/>
                        <a:t>interface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/>
                        <a:t>192.53.40.0/23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u-HU" sz="1400" dirty="0"/>
                        <a:t>1.router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/>
                        <a:t>Alapértelmezett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2.router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endCxn id="11" idx="1"/>
          </p:cNvCxnSpPr>
          <p:nvPr/>
        </p:nvCxnSpPr>
        <p:spPr>
          <a:xfrm>
            <a:off x="4505325" y="3382842"/>
            <a:ext cx="2025602" cy="1154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05325" y="3464121"/>
            <a:ext cx="2025602" cy="75545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30927" y="3244341"/>
            <a:ext cx="18335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err="1"/>
              <a:t>Kimaszkolás</a:t>
            </a:r>
            <a:r>
              <a:rPr lang="hu-HU" sz="1350" dirty="0"/>
              <a:t> eredménye</a:t>
            </a:r>
            <a:endParaRPr lang="en-US" sz="13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53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CIDR bejegyzés aggregálás példa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350" dirty="0"/>
              <a:t>Lehet-e csoportosítani a következő bejegyzéseket, ha feltesszük, hogy a </a:t>
            </a:r>
            <a:r>
              <a:rPr lang="hu-HU" sz="1350" i="1" dirty="0"/>
              <a:t>következő ugrás</a:t>
            </a:r>
            <a:r>
              <a:rPr lang="hu-HU" sz="1350" dirty="0"/>
              <a:t> mindegyiknél az </a:t>
            </a:r>
            <a:r>
              <a:rPr lang="hu-HU" sz="1350" i="1" dirty="0"/>
              <a:t>1.router</a:t>
            </a:r>
            <a:r>
              <a:rPr lang="hu-HU" sz="1350" dirty="0"/>
              <a:t>: 57.6.96.0/21, 57.6.104.0/21, 57.6.112.0/21, 57.6.120.0/21?</a:t>
            </a:r>
          </a:p>
          <a:p>
            <a:endParaRPr lang="hu-HU" sz="1350" dirty="0"/>
          </a:p>
          <a:p>
            <a:pPr marL="0" indent="0" algn="ctr">
              <a:spcBef>
                <a:spcPts val="0"/>
              </a:spcBef>
              <a:buNone/>
            </a:pPr>
            <a:r>
              <a:rPr lang="hu-HU" sz="1350" b="1" dirty="0">
                <a:solidFill>
                  <a:srgbClr val="00B0F0"/>
                </a:solidFill>
              </a:rPr>
              <a:t>00111001 00000110 01100 </a:t>
            </a:r>
            <a:r>
              <a:rPr lang="hu-HU" sz="1350" b="1" dirty="0">
                <a:solidFill>
                  <a:srgbClr val="92D050"/>
                </a:solidFill>
              </a:rPr>
              <a:t>000 00000000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1350" b="1" dirty="0">
                <a:solidFill>
                  <a:srgbClr val="00B0F0"/>
                </a:solidFill>
              </a:rPr>
              <a:t>00111001 00000110 01101 </a:t>
            </a:r>
            <a:r>
              <a:rPr lang="hu-HU" sz="1350" b="1" dirty="0">
                <a:solidFill>
                  <a:srgbClr val="92D050"/>
                </a:solidFill>
              </a:rPr>
              <a:t>000 00000000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1350" b="1" dirty="0">
                <a:solidFill>
                  <a:srgbClr val="00B0F0"/>
                </a:solidFill>
              </a:rPr>
              <a:t>00111001 00000110 01110 </a:t>
            </a:r>
            <a:r>
              <a:rPr lang="hu-HU" sz="1350" b="1" dirty="0">
                <a:solidFill>
                  <a:srgbClr val="92D050"/>
                </a:solidFill>
              </a:rPr>
              <a:t>000 00000000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1350" b="1" dirty="0">
                <a:solidFill>
                  <a:srgbClr val="00B0F0"/>
                </a:solidFill>
              </a:rPr>
              <a:t>00111001 00000110 01111 </a:t>
            </a:r>
            <a:r>
              <a:rPr lang="hu-HU" sz="1350" b="1" dirty="0">
                <a:solidFill>
                  <a:srgbClr val="92D050"/>
                </a:solidFill>
              </a:rPr>
              <a:t>000 00000000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sz="1350" b="1" dirty="0">
              <a:solidFill>
                <a:srgbClr val="92D050"/>
              </a:solidFill>
            </a:endParaRPr>
          </a:p>
          <a:p>
            <a:r>
              <a:rPr lang="hu-HU" sz="1350" dirty="0"/>
              <a:t>Azaz az (57.6.96.0/19, 1.router) bejegyzés megfelelően csoportba fogja a 4 bejegyzést.</a:t>
            </a:r>
          </a:p>
          <a:p>
            <a:pPr marL="0" indent="0" algn="ctr">
              <a:buNone/>
            </a:pPr>
            <a:endParaRPr lang="hu-HU" sz="1350" dirty="0">
              <a:solidFill>
                <a:srgbClr val="00B0F0"/>
              </a:solidFill>
            </a:endParaRPr>
          </a:p>
          <a:p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3008666" y="2372040"/>
            <a:ext cx="1834639" cy="80323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54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Forgalomirányítási tábla példa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55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81DAAA1-E929-411D-8495-1A03AFDA5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3594"/>
            <a:ext cx="9364264" cy="15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7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1725" dirty="0"/>
              <a:t>Gyors javítás az IP címek elfogyásának problémájára. (hálózati címfordítás)</a:t>
            </a:r>
          </a:p>
          <a:p>
            <a:pPr>
              <a:buNone/>
            </a:pPr>
            <a:r>
              <a:rPr lang="hu-HU" sz="1725" b="1" cap="small" dirty="0"/>
              <a:t>Alapelvek</a:t>
            </a:r>
          </a:p>
          <a:p>
            <a:r>
              <a:rPr lang="hu-HU" sz="1725" dirty="0"/>
              <a:t>Az internet forgalomhoz minden cégnek egy vagy legalábbis kevés IP-címet adnak. A vállalaton belül minden számítógéphez egyedi IP-címet használnak a belső forgalomirányításra.</a:t>
            </a:r>
          </a:p>
          <a:p>
            <a:r>
              <a:rPr lang="hu-HU" sz="1725" dirty="0"/>
              <a:t>A vállalaton kívüli csomagokban a címfordítást végzünk. </a:t>
            </a:r>
          </a:p>
          <a:p>
            <a:r>
              <a:rPr lang="hu-HU" sz="1725" dirty="0"/>
              <a:t>3 IP-címtartományt használunk:</a:t>
            </a:r>
          </a:p>
          <a:p>
            <a:pPr lvl="1"/>
            <a:r>
              <a:rPr lang="hu-HU" sz="1725" dirty="0"/>
              <a:t>10.0.0.0/8, azaz 16 777 216 lehetséges </a:t>
            </a:r>
            <a:r>
              <a:rPr lang="hu-HU" sz="1725" dirty="0" err="1"/>
              <a:t>hoszt</a:t>
            </a:r>
            <a:r>
              <a:rPr lang="hu-HU" sz="1725" dirty="0"/>
              <a:t>;</a:t>
            </a:r>
          </a:p>
          <a:p>
            <a:pPr lvl="1"/>
            <a:r>
              <a:rPr lang="hu-HU" sz="1725" dirty="0"/>
              <a:t>172.16.0.0/12, azaz 1 084 576 lehetséges </a:t>
            </a:r>
            <a:r>
              <a:rPr lang="hu-HU" sz="1725" dirty="0" err="1"/>
              <a:t>hoszt</a:t>
            </a:r>
            <a:r>
              <a:rPr lang="hu-HU" sz="1725" dirty="0"/>
              <a:t>;</a:t>
            </a:r>
          </a:p>
          <a:p>
            <a:pPr lvl="1"/>
            <a:r>
              <a:rPr lang="hu-HU" sz="1725" dirty="0"/>
              <a:t>192.168.0.0/16, azaz 65 536 lehetséges </a:t>
            </a:r>
            <a:r>
              <a:rPr lang="hu-HU" sz="1725" dirty="0" err="1"/>
              <a:t>hoszt</a:t>
            </a:r>
            <a:r>
              <a:rPr lang="hu-HU" sz="1725" dirty="0"/>
              <a:t>;</a:t>
            </a:r>
            <a:endParaRPr lang="en-US" sz="1725" dirty="0"/>
          </a:p>
          <a:p>
            <a:r>
              <a:rPr lang="hu-HU" sz="1725" i="1" dirty="0"/>
              <a:t>NAT </a:t>
            </a:r>
            <a:r>
              <a:rPr lang="hu-HU" sz="1725" i="1" dirty="0" err="1"/>
              <a:t>box</a:t>
            </a:r>
            <a:r>
              <a:rPr lang="hu-HU" sz="1725" dirty="0"/>
              <a:t> végzi a címfordítást</a:t>
            </a:r>
            <a:endParaRPr lang="en-US" sz="172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56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32286" y="2571750"/>
            <a:ext cx="1741571" cy="21747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cxnSp>
        <p:nvCxnSpPr>
          <p:cNvPr id="71" name="Straight Arrow Connector 70"/>
          <p:cNvCxnSpPr>
            <a:stCxn id="55" idx="3"/>
            <a:endCxn id="62" idx="1"/>
          </p:cNvCxnSpPr>
          <p:nvPr/>
        </p:nvCxnSpPr>
        <p:spPr>
          <a:xfrm flipV="1">
            <a:off x="7347487" y="3382692"/>
            <a:ext cx="619631" cy="21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5326982" cy="3263504"/>
          </a:xfrm>
        </p:spPr>
        <p:txBody>
          <a:bodyPr>
            <a:normAutofit fontScale="92500" lnSpcReduction="10000"/>
          </a:bodyPr>
          <a:lstStyle/>
          <a:p>
            <a:r>
              <a:rPr lang="hu-HU" sz="1725" dirty="0"/>
              <a:t>Hogyan fogadja a választ?</a:t>
            </a:r>
          </a:p>
          <a:p>
            <a:pPr lvl="1"/>
            <a:r>
              <a:rPr lang="hu-HU" sz="1725" dirty="0"/>
              <a:t>A </a:t>
            </a:r>
            <a:r>
              <a:rPr lang="hu-HU" sz="1725" i="1" dirty="0"/>
              <a:t>port</a:t>
            </a:r>
            <a:r>
              <a:rPr lang="hu-HU" sz="1725" dirty="0"/>
              <a:t> mezők használata, ami mind a TCP, mind az UDP fejlécben van</a:t>
            </a:r>
          </a:p>
          <a:p>
            <a:pPr lvl="1"/>
            <a:r>
              <a:rPr lang="hu-HU" sz="1725" dirty="0"/>
              <a:t>Kimenő csomagnál egy mutatót tárolunk le, amit beírunk a </a:t>
            </a:r>
            <a:r>
              <a:rPr lang="hu-HU" sz="1725" i="1" dirty="0"/>
              <a:t>forrás port</a:t>
            </a:r>
            <a:r>
              <a:rPr lang="hu-HU" sz="1725" dirty="0"/>
              <a:t> mezőbe. </a:t>
            </a:r>
            <a:r>
              <a:rPr lang="hu-HU" sz="1725" i="1" dirty="0"/>
              <a:t>65536</a:t>
            </a:r>
            <a:r>
              <a:rPr lang="hu-HU" sz="1725" dirty="0"/>
              <a:t> bejegyzésből álló fordítási táblázatot kell a </a:t>
            </a:r>
            <a:r>
              <a:rPr lang="hu-HU" sz="1725" i="1" dirty="0"/>
              <a:t>NAT </a:t>
            </a:r>
            <a:r>
              <a:rPr lang="hu-HU" sz="1725" i="1" dirty="0" err="1"/>
              <a:t>box</a:t>
            </a:r>
            <a:r>
              <a:rPr lang="hu-HU" sz="1725" dirty="0" err="1"/>
              <a:t>-nak</a:t>
            </a:r>
            <a:r>
              <a:rPr lang="hu-HU" sz="1725" dirty="0"/>
              <a:t> kezelni. </a:t>
            </a:r>
          </a:p>
          <a:p>
            <a:pPr lvl="1"/>
            <a:r>
              <a:rPr lang="hu-HU" sz="1725" dirty="0"/>
              <a:t>A fordítási táblázatban benne van az eredeti IP és forrás port.</a:t>
            </a:r>
          </a:p>
          <a:p>
            <a:r>
              <a:rPr lang="hu-HU" sz="1725" b="1" dirty="0"/>
              <a:t>Ellenérvek</a:t>
            </a:r>
            <a:r>
              <a:rPr lang="hu-HU" sz="1725" dirty="0"/>
              <a:t>: sérti az IP </a:t>
            </a:r>
            <a:r>
              <a:rPr lang="hu-HU" sz="1725" dirty="0" err="1"/>
              <a:t>architekturális</a:t>
            </a:r>
            <a:r>
              <a:rPr lang="hu-HU" sz="1725" dirty="0"/>
              <a:t> modelljét, összeköttetés alapú hálózatot képez, rétegmodell alapelveit sérti, kötöttség a TCP és UDP fejléchez, szöveg törzsében is lehet az IP, szűkös port tartomány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84212" y="2975437"/>
            <a:ext cx="9024" cy="13830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93236" y="3113171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96244" y="3272589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595506" y="3207920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2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95506" y="3044054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1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490229" y="3444038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93236" y="3612480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592498" y="3374921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3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490229" y="3778103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93236" y="3937521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592498" y="3872852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6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92498" y="3708986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5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490229" y="4103144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93236" y="4262561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592498" y="4197892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8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92498" y="4034026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7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598512" y="3527072"/>
            <a:ext cx="162427" cy="1624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4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>
            <a:stCxn id="37" idx="6"/>
            <a:endCxn id="40" idx="2"/>
          </p:cNvCxnSpPr>
          <p:nvPr/>
        </p:nvCxnSpPr>
        <p:spPr>
          <a:xfrm>
            <a:off x="6760939" y="3608285"/>
            <a:ext cx="216267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923618" y="3527072"/>
            <a:ext cx="162427" cy="1624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80569" y="3111730"/>
            <a:ext cx="180473" cy="10282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solidFill>
                  <a:schemeClr val="bg1"/>
                </a:solidFill>
              </a:rPr>
              <a:t>NAT</a:t>
            </a:r>
          </a:p>
          <a:p>
            <a:pPr algn="ctr"/>
            <a:r>
              <a:rPr lang="hu-HU" sz="900" b="1" dirty="0">
                <a:solidFill>
                  <a:schemeClr val="bg1"/>
                </a:solidFill>
              </a:rPr>
              <a:t> </a:t>
            </a:r>
            <a:r>
              <a:rPr lang="hu-HU" sz="900" b="1" dirty="0" err="1">
                <a:solidFill>
                  <a:schemeClr val="bg1"/>
                </a:solidFill>
              </a:rPr>
              <a:t>box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794037" y="3210991"/>
            <a:ext cx="553450" cy="347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b="1" dirty="0">
                <a:solidFill>
                  <a:schemeClr val="tx1"/>
                </a:solidFill>
              </a:rPr>
              <a:t>10.0.0.1</a:t>
            </a:r>
            <a:endParaRPr lang="en-US" sz="800" b="1" dirty="0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794037" y="3312632"/>
            <a:ext cx="55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794037" y="3438966"/>
            <a:ext cx="55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967117" y="3208860"/>
            <a:ext cx="848217" cy="347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solidFill>
                  <a:schemeClr val="tx1"/>
                </a:solidFill>
              </a:rPr>
              <a:t>192.60.42.12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7967117" y="3310502"/>
            <a:ext cx="8482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967117" y="3436835"/>
            <a:ext cx="8482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24" idx="3"/>
            <a:endCxn id="55" idx="0"/>
          </p:cNvCxnSpPr>
          <p:nvPr/>
        </p:nvCxnSpPr>
        <p:spPr>
          <a:xfrm>
            <a:off x="6730861" y="3111731"/>
            <a:ext cx="339902" cy="9926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57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8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55" grpId="0" animBg="1"/>
      <p:bldP spid="6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IP</a:t>
            </a:r>
            <a:r>
              <a:rPr lang="en-US" dirty="0"/>
              <a:t> Fr</a:t>
            </a:r>
            <a:r>
              <a:rPr lang="hu-HU" dirty="0" err="1"/>
              <a:t>agmentation</a:t>
            </a:r>
            <a:r>
              <a:rPr lang="hu-HU" dirty="0"/>
              <a:t> – IP </a:t>
            </a:r>
            <a:r>
              <a:rPr lang="hu-HU" dirty="0" err="1"/>
              <a:t>Fragmentáció</a:t>
            </a:r>
            <a:r>
              <a:rPr lang="hu-HU" dirty="0"/>
              <a:t> (darabolás)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3799840"/>
            <a:ext cx="8839200" cy="2905760"/>
          </a:xfrm>
        </p:spPr>
        <p:txBody>
          <a:bodyPr>
            <a:normAutofit fontScale="92500" lnSpcReduction="20000"/>
          </a:bodyPr>
          <a:lstStyle/>
          <a:p>
            <a:r>
              <a:rPr lang="hu-HU" sz="2800" dirty="0"/>
              <a:t>Probléma</a:t>
            </a:r>
            <a:r>
              <a:rPr lang="en-US" sz="2800" dirty="0"/>
              <a:t>: </a:t>
            </a:r>
            <a:r>
              <a:rPr lang="hu-HU" sz="2800" dirty="0"/>
              <a:t>minden hálózatnak megvan a maga</a:t>
            </a:r>
            <a:r>
              <a:rPr lang="en-US" sz="2800" dirty="0"/>
              <a:t> MTU</a:t>
            </a:r>
            <a:r>
              <a:rPr lang="hu-HU" sz="2800" dirty="0" err="1"/>
              <a:t>-ja</a:t>
            </a:r>
            <a:endParaRPr lang="hu-HU" sz="2800" dirty="0"/>
          </a:p>
          <a:p>
            <a:pPr lvl="1"/>
            <a:r>
              <a:rPr lang="hu-HU" sz="2500" dirty="0"/>
              <a:t>MTU: Maximum </a:t>
            </a:r>
            <a:r>
              <a:rPr lang="hu-HU" sz="2500" dirty="0" err="1"/>
              <a:t>Transmission</a:t>
            </a:r>
            <a:r>
              <a:rPr lang="hu-HU" sz="2500" dirty="0"/>
              <a:t> Unit – lényegében a maximális használható csomag méret egy hálózatban</a:t>
            </a:r>
            <a:endParaRPr lang="en-US" sz="2500" dirty="0"/>
          </a:p>
          <a:p>
            <a:pPr lvl="1"/>
            <a:r>
              <a:rPr lang="en-US" sz="2400" dirty="0"/>
              <a:t>DARPA</a:t>
            </a:r>
            <a:r>
              <a:rPr lang="hu-HU" sz="2400" dirty="0"/>
              <a:t>/Internet</a:t>
            </a:r>
            <a:r>
              <a:rPr lang="en-US" sz="2400" dirty="0"/>
              <a:t> </a:t>
            </a:r>
            <a:r>
              <a:rPr lang="hu-HU" sz="2400" dirty="0"/>
              <a:t>alapelv</a:t>
            </a:r>
            <a:r>
              <a:rPr lang="en-US" sz="2400" dirty="0"/>
              <a:t>: </a:t>
            </a:r>
            <a:r>
              <a:rPr lang="hu-HU" sz="2400" dirty="0"/>
              <a:t>hálózatok heterogének lehetnek</a:t>
            </a:r>
            <a:endParaRPr lang="en-US" sz="2400" dirty="0"/>
          </a:p>
          <a:p>
            <a:pPr lvl="1"/>
            <a:r>
              <a:rPr lang="hu-HU" sz="2400" dirty="0"/>
              <a:t>A minimális MTU nem ismert egy adott útvonalhoz</a:t>
            </a:r>
            <a:endParaRPr lang="en-US" sz="2400" dirty="0"/>
          </a:p>
          <a:p>
            <a:r>
              <a:rPr lang="en-US" sz="2700" dirty="0"/>
              <a:t>IP </a:t>
            </a:r>
            <a:r>
              <a:rPr lang="hu-HU" sz="2700" dirty="0"/>
              <a:t>esetén</a:t>
            </a:r>
            <a:r>
              <a:rPr lang="en-US" sz="2700" dirty="0"/>
              <a:t>: </a:t>
            </a:r>
            <a:r>
              <a:rPr lang="en-US" sz="2700" dirty="0" err="1"/>
              <a:t>fragm</a:t>
            </a:r>
            <a:r>
              <a:rPr lang="hu-HU" sz="2700" dirty="0" err="1"/>
              <a:t>entáció</a:t>
            </a:r>
            <a:endParaRPr lang="en-US" sz="2700" dirty="0"/>
          </a:p>
          <a:p>
            <a:pPr lvl="1"/>
            <a:r>
              <a:rPr lang="hu-HU" sz="2400" dirty="0"/>
              <a:t>Vágjuk szét az IP csomagot, amikor az MTU csökken</a:t>
            </a:r>
            <a:endParaRPr lang="en-US" sz="2400" dirty="0"/>
          </a:p>
          <a:p>
            <a:pPr lvl="1"/>
            <a:r>
              <a:rPr lang="hu-HU" sz="2400" dirty="0"/>
              <a:t>Állítsuk helyre a darabokból a csomagot a fogadó állomásnál</a:t>
            </a:r>
            <a:endParaRPr lang="en-US" sz="2400" dirty="0"/>
          </a:p>
        </p:txBody>
      </p:sp>
      <p:sp>
        <p:nvSpPr>
          <p:cNvPr id="5" name="Cloud 4"/>
          <p:cNvSpPr/>
          <p:nvPr/>
        </p:nvSpPr>
        <p:spPr>
          <a:xfrm>
            <a:off x="444187" y="1672008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6475022" y="167200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444364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5" idx="3"/>
            <a:endCxn id="13" idx="1"/>
          </p:cNvCxnSpPr>
          <p:nvPr/>
        </p:nvCxnSpPr>
        <p:spPr>
          <a:xfrm flipV="1">
            <a:off x="2865779" y="2100897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4" idx="3"/>
            <a:endCxn id="16" idx="1"/>
          </p:cNvCxnSpPr>
          <p:nvPr/>
        </p:nvCxnSpPr>
        <p:spPr>
          <a:xfrm>
            <a:off x="5938864" y="2101035"/>
            <a:ext cx="40283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94" y="1887851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54" y="1887989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69" y="1899844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01" y="1909194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51509" y="2236666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833" y="220666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4000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9191" y="226029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" y="1818740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753" y="182702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stCxn id="22" idx="3"/>
            <a:endCxn id="15" idx="1"/>
          </p:cNvCxnSpPr>
          <p:nvPr/>
        </p:nvCxnSpPr>
        <p:spPr>
          <a:xfrm flipV="1">
            <a:off x="634881" y="2112890"/>
            <a:ext cx="1508288" cy="935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3"/>
            <a:endCxn id="14" idx="1"/>
          </p:cNvCxnSpPr>
          <p:nvPr/>
        </p:nvCxnSpPr>
        <p:spPr>
          <a:xfrm>
            <a:off x="3986504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3"/>
            <a:endCxn id="27" idx="1"/>
          </p:cNvCxnSpPr>
          <p:nvPr/>
        </p:nvCxnSpPr>
        <p:spPr>
          <a:xfrm>
            <a:off x="7064311" y="2122240"/>
            <a:ext cx="1435442" cy="828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2834" y="2981032"/>
            <a:ext cx="18326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16096" y="2981032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Dgram1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43120" y="2981032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Dgram2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458736" y="2981032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108062" y="2981032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749240" y="2963650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98566" y="2963650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3056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</a:t>
            </a:r>
            <a:r>
              <a:rPr lang="hu-HU" dirty="0"/>
              <a:t>fejléc</a:t>
            </a:r>
            <a:r>
              <a:rPr lang="en-US" dirty="0"/>
              <a:t>: </a:t>
            </a:r>
            <a:r>
              <a:rPr lang="hu-HU" dirty="0"/>
              <a:t>2. szó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517072"/>
            <a:ext cx="91440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Identifier</a:t>
            </a:r>
            <a:r>
              <a:rPr lang="hu-HU" sz="2800" dirty="0"/>
              <a:t> (azonosító)</a:t>
            </a:r>
            <a:r>
              <a:rPr lang="en-US" sz="2800" dirty="0"/>
              <a:t>: </a:t>
            </a:r>
            <a:endParaRPr lang="hu-HU" sz="2800" dirty="0"/>
          </a:p>
          <a:p>
            <a:pPr lvl="1"/>
            <a:r>
              <a:rPr lang="hu-HU" sz="2500" dirty="0"/>
              <a:t>egyedi azonosító minden IP </a:t>
            </a:r>
            <a:r>
              <a:rPr lang="hu-HU" sz="2500" dirty="0" err="1"/>
              <a:t>datagramhoz</a:t>
            </a:r>
            <a:r>
              <a:rPr lang="hu-HU" sz="2500" dirty="0"/>
              <a:t> (csomaghoz)</a:t>
            </a:r>
            <a:endParaRPr lang="en-US" sz="2500" dirty="0"/>
          </a:p>
          <a:p>
            <a:r>
              <a:rPr lang="en-US" sz="2800" dirty="0"/>
              <a:t>Flags</a:t>
            </a:r>
            <a:r>
              <a:rPr lang="hu-HU" sz="2800" dirty="0"/>
              <a:t> (jelölő bitek)</a:t>
            </a:r>
            <a:r>
              <a:rPr lang="en-US" sz="2800" dirty="0"/>
              <a:t>: </a:t>
            </a:r>
            <a:endParaRPr lang="hu-HU" sz="2800" dirty="0"/>
          </a:p>
          <a:p>
            <a:pPr lvl="1"/>
            <a:r>
              <a:rPr lang="en-US" sz="2500" dirty="0"/>
              <a:t>M flag, </a:t>
            </a:r>
            <a:r>
              <a:rPr lang="hu-HU" sz="2500" dirty="0"/>
              <a:t>értéke 0, ha ez az utolsó darab/</a:t>
            </a:r>
            <a:r>
              <a:rPr lang="hu-HU" sz="2500" dirty="0" err="1"/>
              <a:t>fragment</a:t>
            </a:r>
            <a:r>
              <a:rPr lang="hu-HU" sz="2500" dirty="0"/>
              <a:t>, különben 1</a:t>
            </a:r>
            <a:endParaRPr lang="en-US" sz="2500" dirty="0"/>
          </a:p>
          <a:p>
            <a:r>
              <a:rPr lang="en-US" sz="2800" dirty="0"/>
              <a:t>Offset</a:t>
            </a:r>
            <a:r>
              <a:rPr lang="hu-HU" sz="2800" dirty="0"/>
              <a:t> (eltolás)</a:t>
            </a:r>
            <a:r>
              <a:rPr lang="en-US" sz="2800" dirty="0"/>
              <a:t>: </a:t>
            </a:r>
            <a:endParaRPr lang="hu-HU" sz="2800" dirty="0"/>
          </a:p>
          <a:p>
            <a:pPr lvl="1"/>
            <a:r>
              <a:rPr lang="hu-HU" sz="2500" dirty="0"/>
              <a:t>A darab/</a:t>
            </a:r>
            <a:r>
              <a:rPr lang="hu-HU" sz="2500" dirty="0" err="1"/>
              <a:t>fragment</a:t>
            </a:r>
            <a:r>
              <a:rPr lang="hu-HU" sz="2500" dirty="0"/>
              <a:t> első bájtjának pozíciója</a:t>
            </a:r>
            <a:endParaRPr lang="en-US" sz="2200" dirty="0"/>
          </a:p>
          <a:p>
            <a:pPr lvl="1"/>
            <a:endParaRPr lang="en-US" sz="2500" dirty="0"/>
          </a:p>
        </p:txBody>
      </p:sp>
      <p:sp>
        <p:nvSpPr>
          <p:cNvPr id="7" name="Rectangle 6"/>
          <p:cNvSpPr/>
          <p:nvPr/>
        </p:nvSpPr>
        <p:spPr>
          <a:xfrm>
            <a:off x="914487" y="3918180"/>
            <a:ext cx="85745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1945" y="3918178"/>
            <a:ext cx="949925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721870" y="3918180"/>
            <a:ext cx="185791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9780" y="3918177"/>
            <a:ext cx="365827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040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22424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0334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48519" y="342829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38611" y="342829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2499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33118" y="342828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16405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4487" y="4301832"/>
            <a:ext cx="3665293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9780" y="4301834"/>
            <a:ext cx="729974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15850" y="4301831"/>
            <a:ext cx="292220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4486" y="4685483"/>
            <a:ext cx="1807384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21869" y="4685483"/>
            <a:ext cx="185791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9779" y="4685480"/>
            <a:ext cx="365827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1111" y="5069135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6307" y="5452787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6307" y="5836439"/>
            <a:ext cx="732694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16307" y="6216840"/>
            <a:ext cx="7326946" cy="5788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11626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Forgalomirányító algoritmusok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9865"/>
            <a:ext cx="9144000" cy="4689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b="1" cap="small" dirty="0"/>
              <a:t>Definíció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dirty="0"/>
              <a:t>A hálózati réteg szoftverének azon része, amely azért a döntésért felelős, hogy a bejövő csomag melyik kimeneti vonalon kerüljön továbbításra.</a:t>
            </a:r>
          </a:p>
          <a:p>
            <a:r>
              <a:rPr lang="hu-HU" sz="2200" dirty="0"/>
              <a:t>A folyamat két jól-elkülöníthető lépésre bontható fel: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200" dirty="0"/>
              <a:t>Forgalomirányító táblázatok feltöltése és karbantartása. 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200" dirty="0"/>
              <a:t>Továbbítás.</a:t>
            </a:r>
          </a:p>
          <a:p>
            <a:pPr marL="0" indent="0">
              <a:buNone/>
            </a:pPr>
            <a:r>
              <a:rPr lang="hu-HU" sz="2200" b="1" cap="small" dirty="0"/>
              <a:t>Elvárások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dirty="0"/>
              <a:t>helyesség, egyszerűség, robosztusság, stabilitás, </a:t>
            </a:r>
            <a:r>
              <a:rPr lang="hu-HU" sz="2200" dirty="0">
                <a:solidFill>
                  <a:srgbClr val="C00000"/>
                </a:solidFill>
              </a:rPr>
              <a:t>igazságosság</a:t>
            </a:r>
            <a:r>
              <a:rPr lang="hu-HU" sz="2200" dirty="0"/>
              <a:t>, </a:t>
            </a:r>
            <a:r>
              <a:rPr lang="hu-HU" sz="2200" dirty="0" err="1">
                <a:solidFill>
                  <a:srgbClr val="C00000"/>
                </a:solidFill>
              </a:rPr>
              <a:t>optimalitás</a:t>
            </a:r>
            <a:r>
              <a:rPr lang="hu-HU" sz="2200" dirty="0"/>
              <a:t> és hatékonyság</a:t>
            </a:r>
          </a:p>
          <a:p>
            <a:pPr marL="0" indent="0">
              <a:buNone/>
            </a:pPr>
            <a:r>
              <a:rPr lang="hu-HU" sz="2200" b="1" cap="small" dirty="0"/>
              <a:t>Algoritmus osztályok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hu-HU" sz="2200" dirty="0"/>
              <a:t>Adaptív algoritmusok </a:t>
            </a:r>
          </a:p>
          <a:p>
            <a:pPr lvl="2">
              <a:spcBef>
                <a:spcPts val="0"/>
              </a:spcBef>
            </a:pPr>
            <a:r>
              <a:rPr lang="hu-HU" sz="2200" dirty="0"/>
              <a:t>A topológia és rendszerint a forgalom is befolyásolhatja a döntést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2200" dirty="0"/>
              <a:t>Nem-adaptív algoritmusok</a:t>
            </a:r>
          </a:p>
          <a:p>
            <a:pPr lvl="2"/>
            <a:r>
              <a:rPr lang="hu-HU" sz="2200" dirty="0"/>
              <a:t>offline meghatározás, betöltés a </a:t>
            </a:r>
            <a:r>
              <a:rPr lang="hu-HU" sz="2200" dirty="0" err="1"/>
              <a:t>router-ekbe</a:t>
            </a:r>
            <a:r>
              <a:rPr lang="hu-HU" sz="2200" dirty="0"/>
              <a:t> induláskor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fld id="{629637A9-119A-49DA-BD12-AAC58B377D80}" type="slidenum">
              <a:rPr lang="en-US" sz="1600">
                <a:solidFill>
                  <a:schemeClr val="tx1"/>
                </a:solidFill>
              </a:rPr>
              <a:pPr/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44187" y="1672008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6475022" y="167200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444364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2" idx="3"/>
            <a:endCxn id="10" idx="1"/>
          </p:cNvCxnSpPr>
          <p:nvPr/>
        </p:nvCxnSpPr>
        <p:spPr>
          <a:xfrm flipV="1">
            <a:off x="2865779" y="2100897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3"/>
            <a:endCxn id="13" idx="1"/>
          </p:cNvCxnSpPr>
          <p:nvPr/>
        </p:nvCxnSpPr>
        <p:spPr>
          <a:xfrm>
            <a:off x="5938864" y="2101035"/>
            <a:ext cx="40283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94" y="1887851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54" y="1887989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69" y="1899844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01" y="1909194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1509" y="2236666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2833" y="220666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4000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9191" y="226029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" y="1818740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753" y="182702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stCxn id="17" idx="3"/>
            <a:endCxn id="12" idx="1"/>
          </p:cNvCxnSpPr>
          <p:nvPr/>
        </p:nvCxnSpPr>
        <p:spPr>
          <a:xfrm flipV="1">
            <a:off x="634881" y="2112890"/>
            <a:ext cx="1508288" cy="935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3986504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>
            <a:off x="7064311" y="2122240"/>
            <a:ext cx="1435442" cy="828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29172" y="4448224"/>
            <a:ext cx="173566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48504" y="3776406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48504" y="5765954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6717" y="4448224"/>
            <a:ext cx="1202455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</a:t>
            </a:r>
            <a:r>
              <a:rPr lang="en-US" sz="2400" dirty="0" err="1"/>
              <a:t>Hdr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4147277" y="3776406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47277" y="576595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7995" y="4030450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3820, M = 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19336" y="481121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3800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2944" y="483187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26084" y="3102776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2000, M = 1</a:t>
            </a:r>
          </a:p>
          <a:p>
            <a:pPr algn="ctr"/>
            <a:r>
              <a:rPr lang="en-US" sz="2000" dirty="0"/>
              <a:t>Offset = 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26085" y="5058068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1840, M = 0</a:t>
            </a:r>
          </a:p>
          <a:p>
            <a:pPr algn="ctr"/>
            <a:r>
              <a:rPr lang="en-US" sz="2000" dirty="0"/>
              <a:t>Offset = 1980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58148" y="4165424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1980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12890" y="416546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58148" y="6149606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1820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12890" y="614965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0" name="Up Arrow 59"/>
          <p:cNvSpPr/>
          <p:nvPr/>
        </p:nvSpPr>
        <p:spPr>
          <a:xfrm rot="10345480">
            <a:off x="5122364" y="4533696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 Arrow 61"/>
          <p:cNvSpPr/>
          <p:nvPr/>
        </p:nvSpPr>
        <p:spPr>
          <a:xfrm rot="16200000">
            <a:off x="6389049" y="2846715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 rot="16200000">
            <a:off x="6389049" y="4806698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 rot="16200000">
            <a:off x="2888263" y="3798820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49" idx="3"/>
          </p:cNvCxnSpPr>
          <p:nvPr/>
        </p:nvCxnSpPr>
        <p:spPr>
          <a:xfrm>
            <a:off x="5813484" y="4365479"/>
            <a:ext cx="1588537" cy="88682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1" idx="3"/>
          </p:cNvCxnSpPr>
          <p:nvPr/>
        </p:nvCxnSpPr>
        <p:spPr>
          <a:xfrm flipV="1">
            <a:off x="5813484" y="5404705"/>
            <a:ext cx="1588537" cy="94495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317601" y="4676854"/>
            <a:ext cx="1135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1980</a:t>
            </a:r>
          </a:p>
          <a:p>
            <a:pPr algn="r"/>
            <a:r>
              <a:rPr lang="en-US" sz="2400" dirty="0"/>
              <a:t>+ 1820</a:t>
            </a:r>
          </a:p>
          <a:p>
            <a:pPr algn="r"/>
            <a:r>
              <a:rPr lang="en-US" sz="2400" dirty="0"/>
              <a:t>= 3800</a:t>
            </a:r>
          </a:p>
        </p:txBody>
      </p:sp>
    </p:spTree>
    <p:extLst>
      <p:ext uri="{BB962C8B-B14F-4D97-AF65-F5344CB8AC3E}">
        <p14:creationId xmlns:p14="http://schemas.microsoft.com/office/powerpoint/2010/main" val="20790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1" grpId="0" animBg="1"/>
      <p:bldP spid="47" grpId="0"/>
      <p:bldP spid="48" grpId="0"/>
      <p:bldP spid="49" grpId="0"/>
      <p:bldP spid="50" grpId="0"/>
      <p:bldP spid="51" grpId="0"/>
      <p:bldP spid="52" grpId="0"/>
      <p:bldP spid="60" grpId="0" animBg="1"/>
      <p:bldP spid="60" grpId="1" animBg="1"/>
      <p:bldP spid="62" grpId="0" animBg="1"/>
      <p:bldP spid="63" grpId="0" animBg="1"/>
      <p:bldP spid="64" grpId="0" animBg="1"/>
      <p:bldP spid="71" grpId="0"/>
      <p:bldP spid="71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4975019" y="167200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90181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10" idx="1"/>
          </p:cNvCxnSpPr>
          <p:nvPr/>
        </p:nvCxnSpPr>
        <p:spPr>
          <a:xfrm flipV="1">
            <a:off x="11596" y="2100897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3"/>
            <a:endCxn id="13" idx="1"/>
          </p:cNvCxnSpPr>
          <p:nvPr/>
        </p:nvCxnSpPr>
        <p:spPr>
          <a:xfrm>
            <a:off x="3084681" y="2101035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1" y="1887851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71" y="1887989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98" y="1909194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7326" y="2236666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9188" y="226029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50" y="182702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1132321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>
            <a:off x="5564308" y="2122240"/>
            <a:ext cx="1435442" cy="828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38872" y="3656104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38872" y="5689186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7645" y="365610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7645" y="5689186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86235" y="3656104"/>
            <a:ext cx="1110329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48573" y="5265006"/>
            <a:ext cx="8872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85008" y="365610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947346" y="5265006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6452" y="2982474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2000, M = 1</a:t>
            </a:r>
          </a:p>
          <a:p>
            <a:pPr algn="ctr"/>
            <a:r>
              <a:rPr lang="en-US" sz="2000" dirty="0"/>
              <a:t>Offset = 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6453" y="4981300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1840, M = 0</a:t>
            </a:r>
          </a:p>
          <a:p>
            <a:pPr algn="ctr"/>
            <a:r>
              <a:rPr lang="en-US" sz="2000" dirty="0"/>
              <a:t>Offset = 1980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48516" y="4045122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1980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3258" y="40451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8516" y="6072838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1820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3258" y="607288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09966" y="565231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58658" y="403975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60016" y="4039756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1480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85867" y="564865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500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53988" y="4557120"/>
            <a:ext cx="2263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520, M = 1</a:t>
            </a:r>
          </a:p>
          <a:p>
            <a:pPr algn="ctr"/>
            <a:r>
              <a:rPr lang="en-US" sz="2000" dirty="0"/>
              <a:t>Offset = 1480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83457" y="2982474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1500, M = 1</a:t>
            </a:r>
          </a:p>
          <a:p>
            <a:pPr algn="ctr"/>
            <a:r>
              <a:rPr lang="en-US" sz="2000" dirty="0"/>
              <a:t>Offset = 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30451" y="4300497"/>
            <a:ext cx="1110329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492789" y="5909399"/>
            <a:ext cx="8872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829224" y="4300497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891562" y="5909399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54182" y="629670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02874" y="468414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04232" y="468414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1480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30083" y="6293051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340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98204" y="5201513"/>
            <a:ext cx="2263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360, M = 0</a:t>
            </a:r>
          </a:p>
          <a:p>
            <a:pPr algn="ctr"/>
            <a:r>
              <a:rPr lang="en-US" sz="2000" dirty="0"/>
              <a:t>Offset = 3460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27673" y="3626867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1500, M = 1</a:t>
            </a:r>
          </a:p>
          <a:p>
            <a:pPr algn="ctr"/>
            <a:r>
              <a:rPr lang="en-US" sz="2000" dirty="0"/>
              <a:t>Offset = 1980</a:t>
            </a:r>
          </a:p>
        </p:txBody>
      </p:sp>
      <p:cxnSp>
        <p:nvCxnSpPr>
          <p:cNvPr id="69" name="Straight Arrow Connector 68"/>
          <p:cNvCxnSpPr>
            <a:stCxn id="57" idx="3"/>
          </p:cNvCxnSpPr>
          <p:nvPr/>
        </p:nvCxnSpPr>
        <p:spPr>
          <a:xfrm>
            <a:off x="5415352" y="4239811"/>
            <a:ext cx="1622166" cy="88045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8" idx="3"/>
          </p:cNvCxnSpPr>
          <p:nvPr/>
        </p:nvCxnSpPr>
        <p:spPr>
          <a:xfrm flipV="1">
            <a:off x="5298535" y="5272667"/>
            <a:ext cx="1738983" cy="57604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953098" y="4544816"/>
            <a:ext cx="1135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1480</a:t>
            </a:r>
          </a:p>
          <a:p>
            <a:pPr algn="r"/>
            <a:r>
              <a:rPr lang="en-US" sz="2400" dirty="0"/>
              <a:t>+ 500</a:t>
            </a:r>
          </a:p>
          <a:p>
            <a:pPr algn="r"/>
            <a:r>
              <a:rPr lang="en-US" sz="2400" dirty="0"/>
              <a:t>= 1980</a:t>
            </a:r>
          </a:p>
        </p:txBody>
      </p:sp>
      <p:sp>
        <p:nvSpPr>
          <p:cNvPr id="72" name="Up Arrow 71"/>
          <p:cNvSpPr/>
          <p:nvPr/>
        </p:nvSpPr>
        <p:spPr>
          <a:xfrm rot="10345480">
            <a:off x="4708362" y="4400697"/>
            <a:ext cx="846247" cy="51139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Up Arrow 72"/>
          <p:cNvSpPr/>
          <p:nvPr/>
        </p:nvSpPr>
        <p:spPr>
          <a:xfrm rot="16200000">
            <a:off x="5972178" y="2732431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Up Arrow 73"/>
          <p:cNvSpPr/>
          <p:nvPr/>
        </p:nvSpPr>
        <p:spPr>
          <a:xfrm rot="16200000">
            <a:off x="5898749" y="4312269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Up Arrow 74"/>
          <p:cNvSpPr/>
          <p:nvPr/>
        </p:nvSpPr>
        <p:spPr>
          <a:xfrm rot="16200000">
            <a:off x="2775520" y="2727940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Up Arrow 75"/>
          <p:cNvSpPr/>
          <p:nvPr/>
        </p:nvSpPr>
        <p:spPr>
          <a:xfrm rot="10800000">
            <a:off x="8255048" y="4351932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Up Arrow 76"/>
          <p:cNvSpPr/>
          <p:nvPr/>
        </p:nvSpPr>
        <p:spPr>
          <a:xfrm rot="10800000">
            <a:off x="8246953" y="2799145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Up Arrow 77"/>
          <p:cNvSpPr/>
          <p:nvPr/>
        </p:nvSpPr>
        <p:spPr>
          <a:xfrm rot="16200000">
            <a:off x="2819078" y="4735392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55" grpId="0"/>
      <p:bldP spid="56" grpId="0"/>
      <p:bldP spid="57" grpId="0"/>
      <p:bldP spid="58" grpId="0"/>
      <p:bldP spid="59" grpId="0"/>
      <p:bldP spid="53" grpId="0"/>
      <p:bldP spid="54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71" grpId="0"/>
      <p:bldP spid="71" grpId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7" grpId="0" animBg="1"/>
      <p:bldP spid="7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</a:t>
            </a:r>
            <a:r>
              <a:rPr lang="hu-HU" dirty="0"/>
              <a:t> csomag helyreállítása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366291" y="1580394"/>
            <a:ext cx="4625309" cy="5125205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A végponton történik</a:t>
            </a:r>
            <a:endParaRPr lang="en-US" dirty="0"/>
          </a:p>
          <a:p>
            <a:r>
              <a:rPr lang="en-US" dirty="0"/>
              <a:t>M = 0</a:t>
            </a:r>
            <a:r>
              <a:rPr lang="hu-HU" dirty="0"/>
              <a:t>, akkor ebből a darabból tudjuk a teljes adatmennyiséget</a:t>
            </a:r>
          </a:p>
          <a:p>
            <a:pPr lvl="1"/>
            <a:r>
              <a:rPr lang="hu-HU" dirty="0"/>
              <a:t>Hossz – IPHDR_hossz + </a:t>
            </a:r>
            <a:r>
              <a:rPr lang="hu-HU" dirty="0" err="1"/>
              <a:t>Offset</a:t>
            </a:r>
            <a:endParaRPr lang="en-US" dirty="0"/>
          </a:p>
          <a:p>
            <a:pPr lvl="1"/>
            <a:r>
              <a:rPr lang="en-US" dirty="0"/>
              <a:t>360 – 20 + 3460 = 3800</a:t>
            </a:r>
          </a:p>
          <a:p>
            <a:r>
              <a:rPr lang="hu-HU" dirty="0"/>
              <a:t>Kihívások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Nem sorrendben beérkező darabok</a:t>
            </a:r>
            <a:endParaRPr lang="en-US" dirty="0"/>
          </a:p>
          <a:p>
            <a:pPr lvl="1"/>
            <a:r>
              <a:rPr lang="hu-HU" dirty="0"/>
              <a:t>Duplikátumok</a:t>
            </a:r>
            <a:endParaRPr lang="en-US" dirty="0"/>
          </a:p>
          <a:p>
            <a:pPr lvl="1"/>
            <a:r>
              <a:rPr lang="hu-HU" dirty="0"/>
              <a:t>Hiányzó darabok</a:t>
            </a:r>
            <a:endParaRPr lang="en-US" dirty="0"/>
          </a:p>
          <a:p>
            <a:r>
              <a:rPr lang="hu-HU" dirty="0"/>
              <a:t>Memória kezelés szempontjából egy rémálom…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71333" y="1969544"/>
            <a:ext cx="1711556" cy="783762"/>
            <a:chOff x="507351" y="2355624"/>
            <a:chExt cx="1711556" cy="783762"/>
          </a:xfrm>
        </p:grpSpPr>
        <p:sp>
          <p:nvSpPr>
            <p:cNvPr id="5" name="Rectangle 4"/>
            <p:cNvSpPr/>
            <p:nvPr/>
          </p:nvSpPr>
          <p:spPr>
            <a:xfrm>
              <a:off x="1108578" y="2355624"/>
              <a:ext cx="1110329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7351" y="2355624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1001" y="273927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2359" y="2739276"/>
              <a:ext cx="755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1480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333" y="3253326"/>
            <a:ext cx="1488484" cy="787415"/>
            <a:chOff x="569689" y="3964526"/>
            <a:chExt cx="1488484" cy="787415"/>
          </a:xfrm>
        </p:grpSpPr>
        <p:sp>
          <p:nvSpPr>
            <p:cNvPr id="6" name="Rectangle 5"/>
            <p:cNvSpPr/>
            <p:nvPr/>
          </p:nvSpPr>
          <p:spPr>
            <a:xfrm>
              <a:off x="1170916" y="3964526"/>
              <a:ext cx="887257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689" y="3964526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309" y="435183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08210" y="4348178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500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333" y="2840080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Hossz </a:t>
            </a:r>
            <a:r>
              <a:rPr lang="en-US" sz="2000" dirty="0"/>
              <a:t>= 520, M = 1, Offset = 1480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33" y="1580394"/>
            <a:ext cx="363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Hossz </a:t>
            </a:r>
            <a:r>
              <a:rPr lang="en-US" sz="2000" dirty="0"/>
              <a:t>= 1500, M = 1, Offset = 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1333" y="4559991"/>
            <a:ext cx="1711556" cy="783762"/>
            <a:chOff x="3451567" y="3000017"/>
            <a:chExt cx="1711556" cy="783762"/>
          </a:xfrm>
        </p:grpSpPr>
        <p:sp>
          <p:nvSpPr>
            <p:cNvPr id="15" name="Rectangle 14"/>
            <p:cNvSpPr/>
            <p:nvPr/>
          </p:nvSpPr>
          <p:spPr>
            <a:xfrm>
              <a:off x="4052794" y="3000017"/>
              <a:ext cx="1110329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51567" y="3000017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5217" y="338366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26575" y="3383669"/>
              <a:ext cx="755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1480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333" y="5889079"/>
            <a:ext cx="1488484" cy="787415"/>
            <a:chOff x="3513905" y="4608919"/>
            <a:chExt cx="1488484" cy="787415"/>
          </a:xfrm>
        </p:grpSpPr>
        <p:sp>
          <p:nvSpPr>
            <p:cNvPr id="16" name="Rectangle 15"/>
            <p:cNvSpPr/>
            <p:nvPr/>
          </p:nvSpPr>
          <p:spPr>
            <a:xfrm>
              <a:off x="4115132" y="4608919"/>
              <a:ext cx="887257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13905" y="4608919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76525" y="499622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2426" y="4992571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340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1333" y="5475833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Hossz </a:t>
            </a:r>
            <a:r>
              <a:rPr lang="en-US" sz="2000" dirty="0"/>
              <a:t>= 360, M = 0, Offset = 3460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333" y="4159451"/>
            <a:ext cx="405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Hossz </a:t>
            </a:r>
            <a:r>
              <a:rPr lang="en-US" sz="2000" dirty="0"/>
              <a:t>= 1500, M = 1, Offset = 1980</a:t>
            </a:r>
          </a:p>
        </p:txBody>
      </p:sp>
    </p:spTree>
    <p:extLst>
      <p:ext uri="{BB962C8B-B14F-4D97-AF65-F5344CB8AC3E}">
        <p14:creationId xmlns:p14="http://schemas.microsoft.com/office/powerpoint/2010/main" val="40106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Fragmentáció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Az Internet esetén</a:t>
            </a:r>
            <a:endParaRPr lang="en-US" dirty="0"/>
          </a:p>
          <a:p>
            <a:pPr lvl="1"/>
            <a:r>
              <a:rPr lang="hu-HU" dirty="0"/>
              <a:t>Elosztott és heterogén</a:t>
            </a:r>
            <a:endParaRPr lang="en-US" dirty="0"/>
          </a:p>
          <a:p>
            <a:pPr lvl="2"/>
            <a:r>
              <a:rPr lang="hu-HU" dirty="0"/>
              <a:t>Minden hálózat maga választ </a:t>
            </a:r>
            <a:r>
              <a:rPr lang="hu-HU" dirty="0" err="1"/>
              <a:t>MTU-t</a:t>
            </a:r>
            <a:endParaRPr lang="en-US" dirty="0"/>
          </a:p>
          <a:p>
            <a:pPr lvl="1"/>
            <a:r>
              <a:rPr lang="hu-HU" dirty="0"/>
              <a:t>Kapcsolat nélküli </a:t>
            </a:r>
            <a:r>
              <a:rPr lang="hu-HU" dirty="0" err="1"/>
              <a:t>datagram</a:t>
            </a:r>
            <a:r>
              <a:rPr lang="hu-HU" dirty="0"/>
              <a:t>/csomag alapú protokoll</a:t>
            </a:r>
            <a:endParaRPr lang="en-US" dirty="0"/>
          </a:p>
          <a:p>
            <a:pPr lvl="2"/>
            <a:r>
              <a:rPr lang="hu-HU" dirty="0"/>
              <a:t>Minden darab tartalmazza a továbbításhoz szükséges összes információt</a:t>
            </a:r>
            <a:endParaRPr lang="en-US" dirty="0"/>
          </a:p>
          <a:p>
            <a:pPr lvl="2"/>
            <a:r>
              <a:rPr lang="hu-HU" dirty="0"/>
              <a:t>A darabok függetlenül kerülnek leszállításra, akár különböző útvonalon keresztül</a:t>
            </a:r>
            <a:endParaRPr lang="en-US" dirty="0"/>
          </a:p>
          <a:p>
            <a:pPr lvl="1"/>
            <a:r>
              <a:rPr lang="hu-HU" dirty="0"/>
              <a:t>Legjobb szándék elve szerint (</a:t>
            </a:r>
            <a:r>
              <a:rPr lang="hu-HU" dirty="0" err="1"/>
              <a:t>best</a:t>
            </a:r>
            <a:r>
              <a:rPr lang="hu-HU" dirty="0"/>
              <a:t> </a:t>
            </a:r>
            <a:r>
              <a:rPr lang="hu-HU" dirty="0" err="1"/>
              <a:t>effort</a:t>
            </a:r>
            <a:r>
              <a:rPr lang="hu-HU" dirty="0"/>
              <a:t>)</a:t>
            </a:r>
            <a:endParaRPr lang="en-US" dirty="0"/>
          </a:p>
          <a:p>
            <a:pPr lvl="2"/>
            <a:r>
              <a:rPr lang="hu-HU" dirty="0"/>
              <a:t>A r</a:t>
            </a:r>
            <a:r>
              <a:rPr lang="en-US" dirty="0"/>
              <a:t>outer</a:t>
            </a:r>
            <a:r>
              <a:rPr lang="hu-HU" dirty="0" err="1"/>
              <a:t>-ek</a:t>
            </a:r>
            <a:r>
              <a:rPr lang="hu-HU" dirty="0"/>
              <a:t> és a fogadó is eldobhat darabokat</a:t>
            </a:r>
            <a:endParaRPr lang="en-US" dirty="0"/>
          </a:p>
          <a:p>
            <a:pPr lvl="2"/>
            <a:r>
              <a:rPr lang="hu-HU" dirty="0"/>
              <a:t>Nem követelmény a küldő értesítése a „hibáról”</a:t>
            </a:r>
            <a:endParaRPr lang="en-US" dirty="0"/>
          </a:p>
          <a:p>
            <a:pPr lvl="1"/>
            <a:r>
              <a:rPr lang="hu-HU" dirty="0"/>
              <a:t>A legtöbb feladat a végpontra hárul</a:t>
            </a:r>
            <a:endParaRPr lang="en-US" dirty="0"/>
          </a:p>
          <a:p>
            <a:pPr lvl="2"/>
            <a:r>
              <a:rPr lang="hu-HU" dirty="0"/>
              <a:t>Csomag helyreállítása a darabokból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638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Fregmantáció</a:t>
            </a:r>
            <a:r>
              <a:rPr lang="hu-HU" dirty="0"/>
              <a:t> a valóságban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f</a:t>
            </a:r>
            <a:r>
              <a:rPr lang="en-US" dirty="0" err="1"/>
              <a:t>ragment</a:t>
            </a:r>
            <a:r>
              <a:rPr lang="hu-HU" dirty="0" err="1"/>
              <a:t>áció</a:t>
            </a:r>
            <a:r>
              <a:rPr lang="hu-HU" dirty="0"/>
              <a:t> költséges</a:t>
            </a:r>
            <a:endParaRPr lang="en-US" dirty="0"/>
          </a:p>
          <a:p>
            <a:pPr lvl="1"/>
            <a:r>
              <a:rPr lang="hu-HU" dirty="0"/>
              <a:t>Memória és CPU költés a csomag visszaállításához</a:t>
            </a:r>
            <a:endParaRPr lang="en-US" dirty="0"/>
          </a:p>
          <a:p>
            <a:pPr lvl="1"/>
            <a:r>
              <a:rPr lang="hu-HU" dirty="0"/>
              <a:t>Ha lehetséges, el kell kerülni</a:t>
            </a:r>
            <a:endParaRPr lang="en-US" dirty="0"/>
          </a:p>
          <a:p>
            <a:r>
              <a:rPr lang="en-US" dirty="0"/>
              <a:t>MTU </a:t>
            </a:r>
            <a:r>
              <a:rPr lang="hu-HU" dirty="0"/>
              <a:t>felderítő protokoll</a:t>
            </a:r>
            <a:endParaRPr lang="en-US" dirty="0"/>
          </a:p>
          <a:p>
            <a:pPr lvl="1"/>
            <a:r>
              <a:rPr lang="hu-HU" dirty="0"/>
              <a:t>Csomagküldés a</a:t>
            </a:r>
            <a:r>
              <a:rPr lang="en-US" dirty="0"/>
              <a:t> “don’t fragment” </a:t>
            </a:r>
            <a:r>
              <a:rPr lang="hu-HU" dirty="0" err="1"/>
              <a:t>flag</a:t>
            </a:r>
            <a:r>
              <a:rPr lang="hu-HU" dirty="0"/>
              <a:t> bittel</a:t>
            </a:r>
            <a:endParaRPr lang="en-US" dirty="0"/>
          </a:p>
          <a:p>
            <a:pPr lvl="1"/>
            <a:r>
              <a:rPr lang="hu-HU" dirty="0"/>
              <a:t>Folyamatosan csökkentjük a csomag méretét, amíg egy meg nem érkezik</a:t>
            </a:r>
            <a:endParaRPr lang="en-US" dirty="0"/>
          </a:p>
          <a:p>
            <a:pPr lvl="1"/>
            <a:r>
              <a:rPr lang="hu-HU" dirty="0"/>
              <a:t>Lehetséges</a:t>
            </a:r>
            <a:r>
              <a:rPr lang="en-US" dirty="0"/>
              <a:t> “can’t fragment” </a:t>
            </a:r>
            <a:r>
              <a:rPr lang="hu-HU" dirty="0"/>
              <a:t>hiba egy </a:t>
            </a:r>
            <a:r>
              <a:rPr lang="hu-HU" dirty="0" err="1"/>
              <a:t>routertől</a:t>
            </a:r>
            <a:r>
              <a:rPr lang="en-US" dirty="0"/>
              <a:t>, </a:t>
            </a:r>
            <a:r>
              <a:rPr lang="hu-HU" dirty="0"/>
              <a:t>ami közvetlenül tartalmazza az adott hálózatban használt </a:t>
            </a:r>
            <a:r>
              <a:rPr lang="hu-HU" dirty="0" err="1"/>
              <a:t>MTU-t</a:t>
            </a:r>
            <a:endParaRPr lang="en-US" dirty="0"/>
          </a:p>
          <a:p>
            <a:r>
              <a:rPr lang="hu-HU" dirty="0"/>
              <a:t>Darabok kezelését végző </a:t>
            </a:r>
            <a:r>
              <a:rPr lang="hu-HU" dirty="0" err="1"/>
              <a:t>router</a:t>
            </a:r>
            <a:endParaRPr lang="en-US" dirty="0"/>
          </a:p>
          <a:p>
            <a:pPr lvl="1"/>
            <a:r>
              <a:rPr lang="hu-HU" dirty="0"/>
              <a:t>Gyors, specializált hardver megoldás</a:t>
            </a:r>
            <a:endParaRPr lang="en-US" dirty="0"/>
          </a:p>
          <a:p>
            <a:pPr lvl="1"/>
            <a:r>
              <a:rPr lang="hu-HU" dirty="0"/>
              <a:t>Dedikált erőforrás a darabok kezeléséhez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IPv6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34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Fogyó </a:t>
            </a:r>
            <a:r>
              <a:rPr lang="en-US" dirty="0"/>
              <a:t>IPv4 </a:t>
            </a:r>
            <a:r>
              <a:rPr lang="hu-HU" dirty="0"/>
              <a:t>címek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66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2585720"/>
          </a:xfrm>
        </p:spPr>
        <p:txBody>
          <a:bodyPr>
            <a:normAutofit/>
          </a:bodyPr>
          <a:lstStyle/>
          <a:p>
            <a:r>
              <a:rPr lang="en-US" dirty="0" err="1"/>
              <a:t>Probl</a:t>
            </a:r>
            <a:r>
              <a:rPr lang="hu-HU" dirty="0" err="1"/>
              <a:t>éma</a:t>
            </a:r>
            <a:r>
              <a:rPr lang="en-US" dirty="0"/>
              <a:t>: </a:t>
            </a:r>
            <a:r>
              <a:rPr lang="hu-HU" dirty="0"/>
              <a:t>az</a:t>
            </a:r>
            <a:r>
              <a:rPr lang="en-US" dirty="0"/>
              <a:t> IPv4 </a:t>
            </a:r>
            <a:r>
              <a:rPr lang="hu-HU" dirty="0"/>
              <a:t>címtartomány túl kicsi</a:t>
            </a:r>
            <a:endParaRPr lang="en-US" dirty="0"/>
          </a:p>
          <a:p>
            <a:pPr lvl="1"/>
            <a:r>
              <a:rPr lang="en-US" dirty="0"/>
              <a:t>2</a:t>
            </a:r>
            <a:r>
              <a:rPr lang="en-US" baseline="30000" dirty="0"/>
              <a:t>32</a:t>
            </a:r>
            <a:r>
              <a:rPr lang="en-US" dirty="0"/>
              <a:t> = 4,294,967,296 </a:t>
            </a:r>
            <a:r>
              <a:rPr lang="hu-HU" dirty="0"/>
              <a:t>lehetséges cím</a:t>
            </a:r>
            <a:endParaRPr lang="en-US" dirty="0"/>
          </a:p>
          <a:p>
            <a:pPr lvl="1"/>
            <a:r>
              <a:rPr lang="hu-HU" dirty="0"/>
              <a:t>Ez kevesebb mint egy emberenként</a:t>
            </a:r>
            <a:endParaRPr lang="en-US" dirty="0"/>
          </a:p>
          <a:p>
            <a:r>
              <a:rPr lang="hu-HU" dirty="0"/>
              <a:t>A világ egy részén már nincs kiosztható IP blokk</a:t>
            </a:r>
            <a:endParaRPr lang="en-US" dirty="0"/>
          </a:p>
          <a:p>
            <a:pPr lvl="1"/>
            <a:r>
              <a:rPr lang="en-US" dirty="0"/>
              <a:t>IANA </a:t>
            </a:r>
            <a:r>
              <a:rPr lang="hu-HU" dirty="0"/>
              <a:t>az utolsó</a:t>
            </a:r>
            <a:r>
              <a:rPr lang="en-US" dirty="0"/>
              <a:t> /8 </a:t>
            </a:r>
            <a:r>
              <a:rPr lang="hu-HU" dirty="0"/>
              <a:t>blokkot 2011-ben osztotta ki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798" y="4221480"/>
          <a:ext cx="842264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4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Régió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Regional</a:t>
                      </a:r>
                      <a:r>
                        <a:rPr lang="en-US" baseline="0" dirty="0"/>
                        <a:t>  Internet Registry (RIR)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Utolsó IP blokk kiosztása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Asia/Pacific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19, 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Europe/Middle 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14, 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North 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 Jan 2015 (Projected)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</a:t>
                      </a:r>
                      <a:r>
                        <a:rPr lang="en-US" baseline="0" dirty="0"/>
                        <a:t> America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LACNIC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 Jan 2015 (Projected)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AFRINIC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Jan 2022(Projected)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1746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/>
              <a:t>IPv6, 1998(!)</a:t>
            </a:r>
            <a:r>
              <a:rPr lang="hu-HU" dirty="0" err="1"/>
              <a:t>-ban</a:t>
            </a:r>
            <a:r>
              <a:rPr lang="hu-HU" dirty="0"/>
              <a:t> mutatták be</a:t>
            </a:r>
            <a:endParaRPr lang="en-US" dirty="0"/>
          </a:p>
          <a:p>
            <a:pPr lvl="1"/>
            <a:r>
              <a:rPr lang="en-US" dirty="0"/>
              <a:t>128</a:t>
            </a:r>
            <a:r>
              <a:rPr lang="hu-HU" dirty="0"/>
              <a:t> </a:t>
            </a:r>
            <a:r>
              <a:rPr lang="en-US" dirty="0"/>
              <a:t>bit</a:t>
            </a:r>
            <a:r>
              <a:rPr lang="hu-HU" dirty="0"/>
              <a:t>es</a:t>
            </a:r>
            <a:r>
              <a:rPr lang="en-US" dirty="0"/>
              <a:t> </a:t>
            </a:r>
            <a:r>
              <a:rPr lang="hu-HU" dirty="0"/>
              <a:t>címek</a:t>
            </a:r>
            <a:endParaRPr lang="en-US" dirty="0"/>
          </a:p>
          <a:p>
            <a:pPr lvl="1"/>
            <a:r>
              <a:rPr lang="en-US" dirty="0"/>
              <a:t>4.8 * 10</a:t>
            </a:r>
            <a:r>
              <a:rPr lang="en-US" baseline="30000" dirty="0"/>
              <a:t>28</a:t>
            </a:r>
            <a:r>
              <a:rPr lang="en-US" dirty="0"/>
              <a:t> </a:t>
            </a:r>
            <a:r>
              <a:rPr lang="hu-HU" dirty="0"/>
              <a:t>cím/ember</a:t>
            </a:r>
            <a:endParaRPr lang="en-US" dirty="0"/>
          </a:p>
          <a:p>
            <a:r>
              <a:rPr lang="hu-HU" dirty="0"/>
              <a:t>Cím formátum</a:t>
            </a:r>
            <a:endParaRPr lang="en-US" dirty="0"/>
          </a:p>
          <a:p>
            <a:pPr lvl="1"/>
            <a:r>
              <a:rPr lang="en-US" dirty="0"/>
              <a:t>16</a:t>
            </a:r>
            <a:r>
              <a:rPr lang="hu-HU" dirty="0"/>
              <a:t> </a:t>
            </a:r>
            <a:r>
              <a:rPr lang="en-US" dirty="0"/>
              <a:t>bit</a:t>
            </a:r>
            <a:r>
              <a:rPr lang="hu-HU" dirty="0"/>
              <a:t>es értékek 8 csoportba sorolva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en-US" dirty="0"/>
              <a:t>‘:’</a:t>
            </a:r>
            <a:r>
              <a:rPr lang="hu-HU" dirty="0" err="1"/>
              <a:t>-tal</a:t>
            </a:r>
            <a:r>
              <a:rPr lang="hu-HU" dirty="0"/>
              <a:t> elválasztva)</a:t>
            </a:r>
            <a:endParaRPr lang="en-US" dirty="0"/>
          </a:p>
          <a:p>
            <a:pPr lvl="1"/>
            <a:r>
              <a:rPr lang="hu-HU" dirty="0"/>
              <a:t>Minden csoport elején szereplő nulla sorozatok elhagyhatók</a:t>
            </a:r>
            <a:endParaRPr lang="en-US" dirty="0"/>
          </a:p>
          <a:p>
            <a:pPr lvl="1"/>
            <a:r>
              <a:rPr lang="hu-HU" dirty="0"/>
              <a:t>Csupa nulla csoportok elhagyhatók</a:t>
            </a:r>
            <a:r>
              <a:rPr lang="en-US" dirty="0"/>
              <a:t> </a:t>
            </a:r>
            <a:r>
              <a:rPr lang="hu-HU" dirty="0"/>
              <a:t>, ekkor </a:t>
            </a:r>
            <a:r>
              <a:rPr lang="en-US" dirty="0"/>
              <a:t>‘::’</a:t>
            </a:r>
          </a:p>
          <a:p>
            <a:pPr marL="45720" indent="0">
              <a:buNone/>
            </a:pPr>
            <a:endParaRPr lang="en-US" sz="1050" dirty="0"/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2001:0db8:0000:0000:0000:ff00:0042:8329</a:t>
            </a:r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2001:db8:0:0:0:ff00:42:8329</a:t>
            </a:r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2001:db8::ff00:42:8329</a:t>
            </a:r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87440" y="5728063"/>
            <a:ext cx="741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58160" y="5728063"/>
            <a:ext cx="24180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84320" y="6215743"/>
            <a:ext cx="72136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2289586" y="5718714"/>
            <a:ext cx="741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Ki tudja a </a:t>
            </a:r>
            <a:r>
              <a:rPr lang="hu-HU" dirty="0" err="1"/>
              <a:t>localhost</a:t>
            </a:r>
            <a:r>
              <a:rPr lang="hu-HU" dirty="0"/>
              <a:t> IPv4 címét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127.0.0.1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hu-HU" dirty="0"/>
              <a:t>Mi ez az</a:t>
            </a:r>
            <a:r>
              <a:rPr lang="en-US" dirty="0"/>
              <a:t> IPv6</a:t>
            </a:r>
            <a:r>
              <a:rPr lang="hu-HU" dirty="0"/>
              <a:t> esetén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::1</a:t>
            </a:r>
          </a:p>
        </p:txBody>
      </p:sp>
    </p:spTree>
    <p:extLst>
      <p:ext uri="{BB962C8B-B14F-4D97-AF65-F5344CB8AC3E}">
        <p14:creationId xmlns:p14="http://schemas.microsoft.com/office/powerpoint/2010/main" val="232095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</a:t>
            </a:r>
            <a:r>
              <a:rPr lang="hu-HU" dirty="0"/>
              <a:t>Fejléc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55320"/>
          </a:xfrm>
        </p:spPr>
        <p:txBody>
          <a:bodyPr/>
          <a:lstStyle/>
          <a:p>
            <a:r>
              <a:rPr lang="hu-HU" dirty="0"/>
              <a:t>Az</a:t>
            </a:r>
            <a:r>
              <a:rPr lang="en-US" dirty="0"/>
              <a:t> IPv4</a:t>
            </a:r>
            <a:r>
              <a:rPr lang="hu-HU" dirty="0" err="1"/>
              <a:t>-nél</a:t>
            </a:r>
            <a:r>
              <a:rPr lang="hu-HU" dirty="0"/>
              <a:t> látott kétszerese</a:t>
            </a:r>
            <a:r>
              <a:rPr lang="en-US" dirty="0"/>
              <a:t> (320 bit vs. 160 bit)</a:t>
            </a:r>
          </a:p>
        </p:txBody>
      </p:sp>
      <p:sp>
        <p:nvSpPr>
          <p:cNvPr id="5" name="Rectangle 4"/>
          <p:cNvSpPr/>
          <p:nvPr/>
        </p:nvSpPr>
        <p:spPr>
          <a:xfrm>
            <a:off x="995491" y="2751208"/>
            <a:ext cx="85745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2948" y="2751206"/>
            <a:ext cx="1879773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732722" y="2751205"/>
            <a:ext cx="458634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Flow Label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96044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3950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61338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29523" y="226131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19615" y="226131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53503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14122" y="226131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97409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5491" y="3134860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60784" y="3134862"/>
            <a:ext cx="187209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Next Header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28969" y="3134859"/>
            <a:ext cx="179009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Hop Limit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92115" y="3518514"/>
            <a:ext cx="7326946" cy="1522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97311" y="5042298"/>
            <a:ext cx="7326946" cy="1522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grpSp>
        <p:nvGrpSpPr>
          <p:cNvPr id="27" name="Group 26"/>
          <p:cNvGrpSpPr/>
          <p:nvPr/>
        </p:nvGrpSpPr>
        <p:grpSpPr>
          <a:xfrm flipH="1">
            <a:off x="129567" y="3418384"/>
            <a:ext cx="2330739" cy="523220"/>
            <a:chOff x="1219204" y="4876799"/>
            <a:chExt cx="5181601" cy="2028167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Version = 6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4580758" y="3418384"/>
            <a:ext cx="2330740" cy="1819105"/>
            <a:chOff x="1219204" y="4876795"/>
            <a:chExt cx="5181603" cy="5368680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6" y="4876795"/>
              <a:ext cx="5181601" cy="5368680"/>
            </a:xfrm>
            <a:prstGeom prst="wedgeRectCallout">
              <a:avLst>
                <a:gd name="adj1" fmla="val -8478"/>
                <a:gd name="adj2" fmla="val -6901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4" y="4876798"/>
              <a:ext cx="5181601" cy="535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Groups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packets into flows, used for </a:t>
              </a:r>
              <a:r>
                <a:rPr kumimoji="0" lang="en-US" sz="2800" b="0" i="0" u="none" strike="noStrike" kern="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QoS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1210791" y="3756430"/>
            <a:ext cx="2499029" cy="523220"/>
            <a:chOff x="1219204" y="4876799"/>
            <a:chExt cx="5181601" cy="2028167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4" y="4876799"/>
              <a:ext cx="5181601" cy="202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noProof="0" dirty="0">
                  <a:solidFill>
                    <a:sysClr val="window" lastClr="FFFFFF"/>
                  </a:solidFill>
                </a:rPr>
                <a:t>Ld.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 IPv4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4173014" y="3756430"/>
            <a:ext cx="2177998" cy="1384996"/>
            <a:chOff x="1219204" y="4876795"/>
            <a:chExt cx="5181603" cy="5368685"/>
          </a:xfrm>
        </p:grpSpPr>
        <p:sp>
          <p:nvSpPr>
            <p:cNvPr id="48" name="Rectangular Callout 47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-8478"/>
                <a:gd name="adj2" fmla="val -744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19204" y="4876799"/>
              <a:ext cx="5181601" cy="536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noProof="0" dirty="0">
                  <a:solidFill>
                    <a:sysClr val="window" lastClr="FFFFFF"/>
                  </a:solidFill>
                </a:rPr>
                <a:t>Ld.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 Protocol 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mező az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 IPv4</a:t>
              </a:r>
              <a:r>
                <a:rPr lang="hu-HU" sz="2800" kern="0" noProof="0" dirty="0" err="1">
                  <a:solidFill>
                    <a:sysClr val="window" lastClr="FFFFFF"/>
                  </a:solidFill>
                </a:rPr>
                <a:t>-nél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flipH="1">
            <a:off x="6528969" y="3756429"/>
            <a:ext cx="2499030" cy="954108"/>
            <a:chOff x="1219204" y="4876795"/>
            <a:chExt cx="5181603" cy="5647453"/>
          </a:xfrm>
        </p:grpSpPr>
        <p:sp>
          <p:nvSpPr>
            <p:cNvPr id="51" name="Rectangular Callout 50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8598"/>
                <a:gd name="adj2" fmla="val -8122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19204" y="4876801"/>
              <a:ext cx="5181601" cy="564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Ld. 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TTL </a:t>
              </a:r>
              <a:r>
                <a:rPr lang="hu-HU" sz="2800" kern="0" noProof="0" dirty="0">
                  <a:solidFill>
                    <a:sysClr val="window" lastClr="FFFFFF"/>
                  </a:solidFill>
                </a:rPr>
                <a:t>az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 IPv4</a:t>
              </a:r>
              <a:r>
                <a:rPr lang="hu-HU" sz="2800" kern="0" noProof="0" dirty="0" err="1">
                  <a:solidFill>
                    <a:sysClr val="window" lastClr="FFFFFF"/>
                  </a:solidFill>
                </a:rPr>
                <a:t>-nél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flipH="1">
            <a:off x="1294936" y="3418385"/>
            <a:ext cx="2499029" cy="523220"/>
            <a:chOff x="1219204" y="4876799"/>
            <a:chExt cx="5181601" cy="2028167"/>
          </a:xfrm>
        </p:grpSpPr>
        <p:sp>
          <p:nvSpPr>
            <p:cNvPr id="54" name="Rectangular Callout 53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4" y="4876799"/>
              <a:ext cx="5181601" cy="202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Ld.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 IPv4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6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Forgalomirányító algoritmusok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66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cap="small" dirty="0"/>
              <a:t>Különbségek az egyes adaptív algoritmusokban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/>
              <a:t>Honnan kapják az információt? </a:t>
            </a:r>
          </a:p>
          <a:p>
            <a:pPr lvl="2"/>
            <a:r>
              <a:rPr lang="hu-HU" sz="2400" dirty="0"/>
              <a:t>szomszédok, helyileg, minden </a:t>
            </a:r>
            <a:r>
              <a:rPr lang="hu-HU" sz="2400" dirty="0" err="1"/>
              <a:t>router-től</a:t>
            </a:r>
            <a:endParaRPr lang="hu-HU" sz="2400" dirty="0"/>
          </a:p>
          <a:p>
            <a:pPr marL="971550" lvl="1" indent="-514350">
              <a:buFont typeface="+mj-lt"/>
              <a:buAutoNum type="arabicPeriod"/>
            </a:pPr>
            <a:r>
              <a:rPr lang="hu-HU" dirty="0"/>
              <a:t>Mikor változtatják az útvonalakat? </a:t>
            </a:r>
          </a:p>
          <a:p>
            <a:pPr lvl="2"/>
            <a:r>
              <a:rPr lang="hu-HU" sz="2400" dirty="0"/>
              <a:t>meghatározott másodpercenként, terhelés változásra, topológia változásra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/>
              <a:t>Milyen mértékeket használnak az optimalizáláshoz?</a:t>
            </a:r>
          </a:p>
          <a:p>
            <a:pPr lvl="2"/>
            <a:r>
              <a:rPr lang="hu-HU" sz="2400" dirty="0"/>
              <a:t>távolság, ugrások (</a:t>
            </a:r>
            <a:r>
              <a:rPr lang="hu-HU" sz="2400" i="1" dirty="0" err="1"/>
              <a:t>hops</a:t>
            </a:r>
            <a:r>
              <a:rPr lang="hu-HU" sz="2400" dirty="0"/>
              <a:t>) száma, becsült késleltetés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fld id="{629637A9-119A-49DA-BD12-AAC58B377D80}" type="slidenum">
              <a:rPr lang="en-US" sz="1600">
                <a:solidFill>
                  <a:schemeClr val="tx1"/>
                </a:solidFill>
              </a:rPr>
              <a:pPr/>
              <a:t>7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Különbségek az IPv4-hez képest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Számos mező hiányzik az</a:t>
            </a:r>
            <a:r>
              <a:rPr lang="en-US" dirty="0"/>
              <a:t> IPv6</a:t>
            </a:r>
            <a:r>
              <a:rPr lang="hu-HU" dirty="0"/>
              <a:t> fejlécből</a:t>
            </a:r>
            <a:endParaRPr lang="en-US" dirty="0"/>
          </a:p>
          <a:p>
            <a:pPr lvl="1"/>
            <a:r>
              <a:rPr lang="hu-HU" dirty="0"/>
              <a:t>Fejléc hossza</a:t>
            </a:r>
            <a:r>
              <a:rPr lang="en-US" dirty="0"/>
              <a:t> – </a:t>
            </a:r>
            <a:r>
              <a:rPr lang="hu-HU" dirty="0"/>
              <a:t>beépült a</a:t>
            </a:r>
            <a:r>
              <a:rPr lang="en-US" dirty="0"/>
              <a:t> Next Header </a:t>
            </a:r>
            <a:r>
              <a:rPr lang="hu-HU" dirty="0"/>
              <a:t>mezőbe</a:t>
            </a:r>
            <a:endParaRPr lang="en-US" dirty="0"/>
          </a:p>
          <a:p>
            <a:pPr lvl="1"/>
            <a:r>
              <a:rPr lang="en-US" dirty="0"/>
              <a:t>Checksum – </a:t>
            </a:r>
            <a:r>
              <a:rPr lang="hu-HU" dirty="0"/>
              <a:t>nem igazán használták már korábban se…</a:t>
            </a:r>
            <a:endParaRPr lang="en-US" dirty="0"/>
          </a:p>
          <a:p>
            <a:pPr lvl="1"/>
            <a:r>
              <a:rPr lang="en-US" dirty="0"/>
              <a:t>Identifier, Flags, Offset</a:t>
            </a:r>
          </a:p>
          <a:p>
            <a:pPr lvl="2"/>
            <a:r>
              <a:rPr lang="en-US" dirty="0"/>
              <a:t>IPv6 router</a:t>
            </a:r>
            <a:r>
              <a:rPr lang="hu-HU" dirty="0" err="1"/>
              <a:t>ek</a:t>
            </a:r>
            <a:r>
              <a:rPr lang="hu-HU" dirty="0"/>
              <a:t> nem támogatják a </a:t>
            </a:r>
            <a:r>
              <a:rPr lang="hu-HU" dirty="0" err="1"/>
              <a:t>fragmentációt</a:t>
            </a:r>
            <a:endParaRPr lang="en-US" dirty="0"/>
          </a:p>
          <a:p>
            <a:pPr lvl="2"/>
            <a:r>
              <a:rPr lang="hu-HU" dirty="0"/>
              <a:t>Az állomások </a:t>
            </a:r>
            <a:r>
              <a:rPr lang="en-US" dirty="0"/>
              <a:t>MTU </a:t>
            </a:r>
            <a:r>
              <a:rPr lang="hu-HU" dirty="0"/>
              <a:t>felderítést alkalmaznak</a:t>
            </a:r>
            <a:endParaRPr lang="en-US" dirty="0"/>
          </a:p>
          <a:p>
            <a:r>
              <a:rPr lang="hu-HU" dirty="0"/>
              <a:t>Az Internet felhasználás súlypontjainak megváltozása</a:t>
            </a:r>
            <a:endParaRPr lang="en-US" dirty="0"/>
          </a:p>
          <a:p>
            <a:pPr lvl="1"/>
            <a:r>
              <a:rPr lang="hu-HU" dirty="0"/>
              <a:t>Napjaink hálózatai sokkal homogénebbek, mint azt kezdetben gondolták</a:t>
            </a:r>
          </a:p>
          <a:p>
            <a:pPr lvl="1"/>
            <a:r>
              <a:rPr lang="hu-HU" dirty="0"/>
              <a:t>Azonban a </a:t>
            </a:r>
            <a:r>
              <a:rPr lang="hu-HU" dirty="0" err="1"/>
              <a:t>routing</a:t>
            </a:r>
            <a:r>
              <a:rPr lang="hu-HU" dirty="0"/>
              <a:t> költsége és bonyolultsága domináns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Teljesítmény növekmény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Nincsenek ellenőrizendő kontrollösszegek (</a:t>
            </a:r>
            <a:r>
              <a:rPr lang="hu-HU" dirty="0" err="1"/>
              <a:t>checksum</a:t>
            </a:r>
            <a:r>
              <a:rPr lang="hu-HU" dirty="0"/>
              <a:t>)</a:t>
            </a:r>
            <a:endParaRPr lang="en-US" dirty="0"/>
          </a:p>
          <a:p>
            <a:r>
              <a:rPr lang="hu-HU" dirty="0"/>
              <a:t>Nem szükséges a </a:t>
            </a:r>
            <a:r>
              <a:rPr lang="hu-HU" dirty="0" err="1"/>
              <a:t>fragmentáció</a:t>
            </a:r>
            <a:r>
              <a:rPr lang="hu-HU" dirty="0"/>
              <a:t> kezelése a </a:t>
            </a:r>
            <a:r>
              <a:rPr lang="hu-HU" dirty="0" err="1"/>
              <a:t>routerekben</a:t>
            </a:r>
            <a:endParaRPr lang="en-US" dirty="0"/>
          </a:p>
          <a:p>
            <a:r>
              <a:rPr lang="hu-HU" dirty="0"/>
              <a:t>Egyszerű </a:t>
            </a:r>
            <a:r>
              <a:rPr lang="hu-HU" dirty="0" err="1"/>
              <a:t>routing</a:t>
            </a:r>
            <a:r>
              <a:rPr lang="hu-HU" dirty="0"/>
              <a:t> tábla szerkezet</a:t>
            </a:r>
            <a:endParaRPr lang="en-US" dirty="0"/>
          </a:p>
          <a:p>
            <a:pPr lvl="1"/>
            <a:r>
              <a:rPr lang="hu-HU" dirty="0"/>
              <a:t>A cím tér nagy</a:t>
            </a:r>
            <a:endParaRPr lang="en-US" dirty="0"/>
          </a:p>
          <a:p>
            <a:pPr lvl="1"/>
            <a:r>
              <a:rPr lang="hu-HU" dirty="0"/>
              <a:t>Nincs szükség</a:t>
            </a:r>
            <a:r>
              <a:rPr lang="en-US" dirty="0"/>
              <a:t> CIDR</a:t>
            </a:r>
            <a:r>
              <a:rPr lang="hu-HU" dirty="0" err="1"/>
              <a:t>-re</a:t>
            </a:r>
            <a:r>
              <a:rPr lang="en-US" dirty="0"/>
              <a:t> (</a:t>
            </a:r>
            <a:r>
              <a:rPr lang="hu-HU" dirty="0"/>
              <a:t>de </a:t>
            </a:r>
            <a:r>
              <a:rPr lang="hu-HU" dirty="0" err="1"/>
              <a:t>aggregáció</a:t>
            </a:r>
            <a:r>
              <a:rPr lang="hu-HU" dirty="0"/>
              <a:t> szükséges</a:t>
            </a:r>
            <a:r>
              <a:rPr lang="en-US" dirty="0"/>
              <a:t>)</a:t>
            </a:r>
          </a:p>
          <a:p>
            <a:pPr lvl="1"/>
            <a:r>
              <a:rPr lang="hu-HU" dirty="0"/>
              <a:t>A szabványos alhálózat méret</a:t>
            </a:r>
            <a:r>
              <a:rPr lang="en-US" dirty="0"/>
              <a:t> 2</a:t>
            </a:r>
            <a:r>
              <a:rPr lang="en-US" baseline="30000" dirty="0"/>
              <a:t>64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  <a:p>
            <a:r>
              <a:rPr lang="hu-HU" dirty="0"/>
              <a:t>Egyszerű </a:t>
            </a:r>
            <a:r>
              <a:rPr lang="hu-HU" dirty="0" err="1"/>
              <a:t>auto-konfiguráció</a:t>
            </a:r>
            <a:endParaRPr lang="en-US" dirty="0"/>
          </a:p>
          <a:p>
            <a:pPr lvl="1"/>
            <a:r>
              <a:rPr lang="en-US" dirty="0"/>
              <a:t>Neighbor Discovery Protocol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176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</a:t>
            </a:r>
            <a:r>
              <a:rPr lang="en-US" dirty="0"/>
              <a:t>IPv6 </a:t>
            </a:r>
            <a:r>
              <a:rPr lang="hu-HU" dirty="0"/>
              <a:t>lehetőségek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Forrás </a:t>
            </a:r>
            <a:r>
              <a:rPr lang="en-US" dirty="0"/>
              <a:t>Routing</a:t>
            </a:r>
          </a:p>
          <a:p>
            <a:pPr lvl="1"/>
            <a:r>
              <a:rPr lang="hu-HU" dirty="0"/>
              <a:t>Az állomás meghatározhatja azt az útvonalat, amelyen a csomagjait továbbítani szeretné</a:t>
            </a:r>
            <a:endParaRPr lang="en-US" dirty="0"/>
          </a:p>
          <a:p>
            <a:r>
              <a:rPr lang="en-US" dirty="0"/>
              <a:t>Mobil IP</a:t>
            </a:r>
          </a:p>
          <a:p>
            <a:pPr lvl="1"/>
            <a:r>
              <a:rPr lang="hu-HU" dirty="0"/>
              <a:t>Az állomások magukkal vihetik az IP címüket más hálózatokba</a:t>
            </a:r>
            <a:endParaRPr lang="en-US" dirty="0"/>
          </a:p>
          <a:p>
            <a:pPr lvl="1"/>
            <a:r>
              <a:rPr lang="hu-HU" dirty="0"/>
              <a:t>Forrás </a:t>
            </a:r>
            <a:r>
              <a:rPr lang="hu-HU" dirty="0" err="1"/>
              <a:t>routing</a:t>
            </a:r>
            <a:r>
              <a:rPr lang="hu-HU" dirty="0"/>
              <a:t> használata a csomagok irányításához</a:t>
            </a:r>
            <a:endParaRPr lang="en-US" dirty="0"/>
          </a:p>
          <a:p>
            <a:r>
              <a:rPr lang="en-US" dirty="0"/>
              <a:t>Privacy </a:t>
            </a:r>
            <a:r>
              <a:rPr lang="hu-HU" dirty="0"/>
              <a:t>kiterjesztések</a:t>
            </a:r>
            <a:endParaRPr lang="en-US" dirty="0"/>
          </a:p>
          <a:p>
            <a:pPr lvl="1"/>
            <a:r>
              <a:rPr lang="hu-HU" dirty="0"/>
              <a:t>Véletlenszerűen generált állomás azonosítók</a:t>
            </a:r>
            <a:endParaRPr lang="en-US" dirty="0"/>
          </a:p>
          <a:p>
            <a:pPr lvl="1"/>
            <a:r>
              <a:rPr lang="hu-HU" dirty="0"/>
              <a:t>Megnehezíti egy IP egy adott állomáshoz való kapcsolását</a:t>
            </a:r>
            <a:endParaRPr lang="en-US" dirty="0"/>
          </a:p>
          <a:p>
            <a:r>
              <a:rPr lang="en-US" dirty="0" err="1"/>
              <a:t>Jumbograms</a:t>
            </a:r>
            <a:endParaRPr lang="en-US" dirty="0"/>
          </a:p>
          <a:p>
            <a:pPr lvl="1"/>
            <a:r>
              <a:rPr lang="en-US" dirty="0"/>
              <a:t>4Gb</a:t>
            </a:r>
            <a:r>
              <a:rPr lang="hu-HU" dirty="0" err="1"/>
              <a:t>-es</a:t>
            </a:r>
            <a:r>
              <a:rPr lang="hu-HU" dirty="0"/>
              <a:t> </a:t>
            </a:r>
            <a:r>
              <a:rPr lang="hu-HU" dirty="0" err="1"/>
              <a:t>datagramok</a:t>
            </a:r>
            <a:r>
              <a:rPr lang="hu-HU" dirty="0"/>
              <a:t> küldése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238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Bevezetési nehézségek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4602480"/>
            <a:ext cx="8839200" cy="21031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IPv6</a:t>
            </a:r>
            <a:r>
              <a:rPr lang="hu-HU" dirty="0"/>
              <a:t> bevezetése a teljes Internet frissítését jelentené</a:t>
            </a:r>
            <a:endParaRPr lang="en-US" dirty="0"/>
          </a:p>
          <a:p>
            <a:pPr lvl="1"/>
            <a:r>
              <a:rPr lang="hu-HU" dirty="0"/>
              <a:t>Minden</a:t>
            </a:r>
            <a:r>
              <a:rPr lang="en-US" dirty="0"/>
              <a:t> router, </a:t>
            </a:r>
            <a:r>
              <a:rPr lang="hu-HU" dirty="0"/>
              <a:t>minden </a:t>
            </a:r>
            <a:r>
              <a:rPr lang="hu-HU" dirty="0" err="1"/>
              <a:t>hoszt</a:t>
            </a:r>
            <a:endParaRPr lang="en-US" dirty="0"/>
          </a:p>
          <a:p>
            <a:pPr lvl="1"/>
            <a:r>
              <a:rPr lang="en-US" dirty="0"/>
              <a:t>ICMPv6, DHCPv6, DNSv6</a:t>
            </a:r>
          </a:p>
          <a:p>
            <a:r>
              <a:rPr lang="en-US" dirty="0"/>
              <a:t>2013: 0.94%</a:t>
            </a:r>
            <a:r>
              <a:rPr lang="hu-HU" dirty="0" err="1"/>
              <a:t>-a</a:t>
            </a:r>
            <a:r>
              <a:rPr lang="hu-HU" dirty="0"/>
              <a:t> a </a:t>
            </a:r>
            <a:r>
              <a:rPr lang="hu-HU" dirty="0" err="1"/>
              <a:t>Google</a:t>
            </a:r>
            <a:r>
              <a:rPr lang="hu-HU" dirty="0"/>
              <a:t> forgalmának</a:t>
            </a:r>
            <a:r>
              <a:rPr lang="en-US" dirty="0"/>
              <a:t> </a:t>
            </a:r>
            <a:r>
              <a:rPr lang="hu-HU" dirty="0"/>
              <a:t>volt </a:t>
            </a:r>
            <a:r>
              <a:rPr lang="en-US" dirty="0"/>
              <a:t>IPv6</a:t>
            </a:r>
            <a:r>
              <a:rPr lang="hu-HU" dirty="0"/>
              <a:t> feletti</a:t>
            </a:r>
          </a:p>
          <a:p>
            <a:r>
              <a:rPr lang="hu-HU" dirty="0"/>
              <a:t>2015: ez</a:t>
            </a:r>
            <a:r>
              <a:rPr lang="en-US" dirty="0"/>
              <a:t> 2.5%</a:t>
            </a:r>
          </a:p>
        </p:txBody>
      </p:sp>
      <p:sp>
        <p:nvSpPr>
          <p:cNvPr id="5" name="Left Brace 4"/>
          <p:cNvSpPr/>
          <p:nvPr/>
        </p:nvSpPr>
        <p:spPr>
          <a:xfrm>
            <a:off x="5822520" y="1848471"/>
            <a:ext cx="2019869" cy="2417053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0800000">
            <a:off x="1367048" y="1848470"/>
            <a:ext cx="2019869" cy="2417053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8957" y="4265524"/>
            <a:ext cx="6755642" cy="1705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4650" y="1677873"/>
            <a:ext cx="6755642" cy="1705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356662" y="2310439"/>
            <a:ext cx="449641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89135" y="3294882"/>
            <a:ext cx="40362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76983" y="3784448"/>
            <a:ext cx="44554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31552" y="2823057"/>
            <a:ext cx="71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IPv4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94185" y="2345317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TCP, UDP, ICMP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45213" y="1848471"/>
            <a:ext cx="488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HTTP, FTP, SMTP, RTP, IMAP, 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96050" y="3298976"/>
            <a:ext cx="40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Ethernet, 802.11x, DOCSIS, 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7622" y="3803859"/>
            <a:ext cx="457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Fiber, Coax, Twisted Pair, Radio, …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589135" y="2817142"/>
            <a:ext cx="40362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5768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https://www.google.com/intl/en/ipv6/statistics.html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2883877" y="1744394"/>
            <a:ext cx="361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IPv6 </a:t>
            </a:r>
            <a:r>
              <a:rPr lang="hu-HU" b="1" dirty="0" err="1"/>
              <a:t>Adoption</a:t>
            </a:r>
            <a:endParaRPr lang="hu-HU" b="1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735A838-A1F4-41DE-82E6-24181241B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88" y="2073375"/>
            <a:ext cx="8652541" cy="4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695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https://www.google.com/intl/en/ipv6/statistics.html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2883877" y="1744394"/>
            <a:ext cx="361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IPv6 </a:t>
            </a:r>
            <a:r>
              <a:rPr lang="hu-HU" b="1" dirty="0" err="1"/>
              <a:t>Adoption</a:t>
            </a:r>
            <a:endParaRPr lang="hu-HU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3DFA9DE-1B6C-4A8B-8F8E-CC0D7CE2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84" y="4328664"/>
            <a:ext cx="4424516" cy="252933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87B9F59-2456-420F-A3BC-F74EF1783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3726"/>
            <a:ext cx="5324167" cy="3136649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24F25EE-72AD-41EC-AA6C-F8CB31E85180}"/>
              </a:ext>
            </a:extLst>
          </p:cNvPr>
          <p:cNvCxnSpPr/>
          <p:nvPr/>
        </p:nvCxnSpPr>
        <p:spPr>
          <a:xfrm flipV="1">
            <a:off x="7403690" y="3274142"/>
            <a:ext cx="339213" cy="2743200"/>
          </a:xfrm>
          <a:prstGeom prst="line">
            <a:avLst/>
          </a:prstGeom>
          <a:ln w="63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9F4A8E0-624F-4168-B49C-553F4A007B14}"/>
              </a:ext>
            </a:extLst>
          </p:cNvPr>
          <p:cNvSpPr txBox="1"/>
          <p:nvPr/>
        </p:nvSpPr>
        <p:spPr>
          <a:xfrm>
            <a:off x="6931742" y="2949677"/>
            <a:ext cx="163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27.67%</a:t>
            </a:r>
          </a:p>
        </p:txBody>
      </p:sp>
    </p:spTree>
    <p:extLst>
      <p:ext uri="{BB962C8B-B14F-4D97-AF65-F5344CB8AC3E}">
        <p14:creationId xmlns:p14="http://schemas.microsoft.com/office/powerpoint/2010/main" val="6339707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2099161" y="5982441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97706" y="6003646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Átmenet</a:t>
            </a:r>
            <a:r>
              <a:rPr lang="en-US" dirty="0"/>
              <a:t> IPv6</a:t>
            </a:r>
            <a:r>
              <a:rPr lang="hu-HU" dirty="0" err="1"/>
              <a:t>-ra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910840"/>
          </a:xfrm>
        </p:spPr>
        <p:txBody>
          <a:bodyPr>
            <a:normAutofit fontScale="92500"/>
          </a:bodyPr>
          <a:lstStyle/>
          <a:p>
            <a:r>
              <a:rPr lang="hu-HU" dirty="0"/>
              <a:t>Hogyan történhet az átmenet </a:t>
            </a:r>
            <a:r>
              <a:rPr lang="en-US" dirty="0"/>
              <a:t>IPv4</a:t>
            </a:r>
            <a:r>
              <a:rPr lang="hu-HU" dirty="0" err="1"/>
              <a:t>-ről</a:t>
            </a:r>
            <a:r>
              <a:rPr lang="en-US" dirty="0"/>
              <a:t> IPv6</a:t>
            </a:r>
            <a:r>
              <a:rPr lang="hu-HU" dirty="0" err="1"/>
              <a:t>-ra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Napjainkban a legtöbb végpont a hálózat széleken</a:t>
            </a:r>
            <a:r>
              <a:rPr lang="en-US" dirty="0"/>
              <a:t> </a:t>
            </a:r>
            <a:r>
              <a:rPr lang="hu-HU" dirty="0"/>
              <a:t>támogatja az </a:t>
            </a:r>
            <a:r>
              <a:rPr lang="en-US" dirty="0"/>
              <a:t>IPv6</a:t>
            </a:r>
            <a:r>
              <a:rPr lang="hu-HU" dirty="0" err="1"/>
              <a:t>-ot</a:t>
            </a:r>
            <a:endParaRPr lang="en-US" dirty="0"/>
          </a:p>
          <a:p>
            <a:pPr lvl="2"/>
            <a:r>
              <a:rPr lang="en-US" dirty="0"/>
              <a:t>Windows/OSX/iOS/Android </a:t>
            </a:r>
            <a:r>
              <a:rPr lang="hu-HU" dirty="0"/>
              <a:t>mind tartalmaz </a:t>
            </a:r>
            <a:r>
              <a:rPr lang="en-US" dirty="0"/>
              <a:t>IPv6</a:t>
            </a:r>
            <a:r>
              <a:rPr lang="hu-HU" dirty="0"/>
              <a:t> támogatást</a:t>
            </a:r>
            <a:endParaRPr lang="en-US" dirty="0"/>
          </a:p>
          <a:p>
            <a:pPr lvl="2"/>
            <a:r>
              <a:rPr lang="hu-HU" dirty="0"/>
              <a:t>Az itteni </a:t>
            </a:r>
            <a:r>
              <a:rPr lang="hu-HU" dirty="0" err="1"/>
              <a:t>vezetéknélküli</a:t>
            </a:r>
            <a:r>
              <a:rPr lang="hu-HU" dirty="0"/>
              <a:t> </a:t>
            </a:r>
            <a:r>
              <a:rPr lang="hu-HU" dirty="0" err="1"/>
              <a:t>access</a:t>
            </a:r>
            <a:r>
              <a:rPr lang="hu-HU" dirty="0"/>
              <a:t> </a:t>
            </a:r>
            <a:r>
              <a:rPr lang="hu-HU" dirty="0" err="1"/>
              <a:t>point-ok</a:t>
            </a:r>
            <a:r>
              <a:rPr lang="hu-HU" dirty="0"/>
              <a:t> is</a:t>
            </a:r>
            <a:r>
              <a:rPr lang="en-US" dirty="0"/>
              <a:t> </a:t>
            </a:r>
            <a:r>
              <a:rPr lang="hu-HU" dirty="0"/>
              <a:t>valószínűleg </a:t>
            </a:r>
            <a:r>
              <a:rPr lang="en-US" dirty="0"/>
              <a:t>IPv6</a:t>
            </a:r>
            <a:r>
              <a:rPr lang="hu-HU" dirty="0"/>
              <a:t> képesek</a:t>
            </a:r>
            <a:endParaRPr lang="en-US" dirty="0"/>
          </a:p>
          <a:p>
            <a:pPr lvl="1"/>
            <a:r>
              <a:rPr lang="hu-HU" dirty="0"/>
              <a:t>Az</a:t>
            </a:r>
            <a:r>
              <a:rPr lang="en-US" dirty="0"/>
              <a:t> Internet </a:t>
            </a:r>
            <a:r>
              <a:rPr lang="hu-HU" dirty="0"/>
              <a:t>magja a probléma</a:t>
            </a:r>
          </a:p>
          <a:p>
            <a:pPr lvl="2"/>
            <a:r>
              <a:rPr lang="en-US" dirty="0"/>
              <a:t> IPv4 </a:t>
            </a:r>
            <a:r>
              <a:rPr lang="hu-HU" dirty="0"/>
              <a:t>mag nem </a:t>
            </a:r>
            <a:r>
              <a:rPr lang="hu-HU" dirty="0" err="1"/>
              <a:t>routolja</a:t>
            </a:r>
            <a:r>
              <a:rPr lang="hu-HU" dirty="0"/>
              <a:t> az IPv6 forgalmat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596386" y="5546982"/>
            <a:ext cx="2162855" cy="1078416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Mag</a:t>
            </a:r>
            <a:endParaRPr lang="en-US" dirty="0"/>
          </a:p>
          <a:p>
            <a:pPr algn="ctr"/>
            <a:r>
              <a:rPr lang="en-US" dirty="0"/>
              <a:t>Internet</a:t>
            </a:r>
          </a:p>
        </p:txBody>
      </p:sp>
      <p:sp>
        <p:nvSpPr>
          <p:cNvPr id="7" name="Cloud 6"/>
          <p:cNvSpPr/>
          <p:nvPr/>
        </p:nvSpPr>
        <p:spPr>
          <a:xfrm>
            <a:off x="6251612" y="5469611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Üzleti hálózat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335404" y="5537300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Otthoni hálózat</a:t>
            </a:r>
            <a:endParaRPr lang="en-US" dirty="0"/>
          </a:p>
        </p:txBody>
      </p:sp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" y="6008819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lasses\CS 4700\assets\wrt54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41" y="5701942"/>
            <a:ext cx="1312036" cy="9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lasses\CS 4700\assets\2010_apple_ip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4785659"/>
            <a:ext cx="103663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37" y="4906015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610" y="5397545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60" y="6003646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 flipH="1">
            <a:off x="1294936" y="4500880"/>
            <a:ext cx="1356824" cy="980896"/>
            <a:chOff x="1219204" y="4876799"/>
            <a:chExt cx="5181601" cy="2028167"/>
          </a:xfrm>
        </p:grpSpPr>
        <p:sp>
          <p:nvSpPr>
            <p:cNvPr id="16" name="Rectangular Callout 15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34204"/>
                <a:gd name="adj2" fmla="val 77583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4" y="4876799"/>
              <a:ext cx="5181601" cy="197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IPv6 </a:t>
              </a:r>
              <a:r>
                <a:rPr lang="hu-HU" sz="2800" kern="0" noProof="0" dirty="0">
                  <a:solidFill>
                    <a:sysClr val="window" lastClr="FFFFFF"/>
                  </a:solidFill>
                </a:rPr>
                <a:t>képes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5976215" y="4433278"/>
            <a:ext cx="1356824" cy="980896"/>
            <a:chOff x="1219204" y="4876799"/>
            <a:chExt cx="5181601" cy="2028167"/>
          </a:xfrm>
        </p:grpSpPr>
        <p:sp>
          <p:nvSpPr>
            <p:cNvPr id="19" name="Rectangular Callout 18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34686"/>
                <a:gd name="adj2" fmla="val 7861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4" y="4876799"/>
              <a:ext cx="5181601" cy="197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IPv6 </a:t>
              </a:r>
              <a:r>
                <a:rPr lang="hu-HU" sz="2800" kern="0" noProof="0" dirty="0">
                  <a:solidFill>
                    <a:sysClr val="window" lastClr="FFFFFF"/>
                  </a:solidFill>
                </a:rPr>
                <a:t>képes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flipH="1">
            <a:off x="3761335" y="4443438"/>
            <a:ext cx="1356824" cy="980896"/>
            <a:chOff x="1219204" y="4876799"/>
            <a:chExt cx="5181601" cy="2028167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34686"/>
                <a:gd name="adj2" fmla="val 7861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4" y="4876799"/>
              <a:ext cx="5181601" cy="197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noProof="0" dirty="0">
                  <a:solidFill>
                    <a:sysClr val="window" lastClr="FFFFFF"/>
                  </a:solidFill>
                </a:rPr>
                <a:t>Csak 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IPv4 :(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1995802" y="5181993"/>
            <a:ext cx="4902837" cy="71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IPv6 </a:t>
            </a:r>
            <a:r>
              <a:rPr lang="hu-HU" dirty="0"/>
              <a:t>Csomagok</a:t>
            </a:r>
            <a:endParaRPr lang="en-US" dirty="0"/>
          </a:p>
        </p:txBody>
      </p:sp>
      <p:sp>
        <p:nvSpPr>
          <p:cNvPr id="26" name="Multiply 25"/>
          <p:cNvSpPr/>
          <p:nvPr/>
        </p:nvSpPr>
        <p:spPr>
          <a:xfrm>
            <a:off x="3856178" y="4906015"/>
            <a:ext cx="1366034" cy="136603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Átmeneti megoldások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Azaz hogyan </a:t>
            </a:r>
            <a:r>
              <a:rPr lang="hu-HU" dirty="0" err="1"/>
              <a:t>routoljunk</a:t>
            </a:r>
            <a:r>
              <a:rPr lang="hu-HU" dirty="0"/>
              <a:t> IPv6 forgalmaz IPv4 hálózat felett</a:t>
            </a:r>
            <a:r>
              <a:rPr lang="en-US" dirty="0"/>
              <a:t>?</a:t>
            </a:r>
          </a:p>
          <a:p>
            <a:r>
              <a:rPr lang="hu-HU" dirty="0"/>
              <a:t>Megoldás</a:t>
            </a:r>
            <a:endParaRPr lang="en-US" dirty="0"/>
          </a:p>
          <a:p>
            <a:pPr lvl="1"/>
            <a:r>
              <a:rPr lang="hu-HU" dirty="0"/>
              <a:t>Használjunk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tunnel</a:t>
            </a:r>
            <a:r>
              <a:rPr lang="hu-HU" dirty="0" err="1">
                <a:solidFill>
                  <a:schemeClr val="accent1"/>
                </a:solidFill>
              </a:rPr>
              <a:t>eket</a:t>
            </a:r>
            <a:r>
              <a:rPr lang="en-US" dirty="0"/>
              <a:t> </a:t>
            </a:r>
            <a:r>
              <a:rPr lang="hu-HU" dirty="0"/>
              <a:t>az IPv6 csomagok becsomagolására és IPv4 hálózaton való továbbítására</a:t>
            </a:r>
            <a:endParaRPr lang="en-US" dirty="0"/>
          </a:p>
          <a:p>
            <a:pPr lvl="1"/>
            <a:r>
              <a:rPr lang="hu-HU" dirty="0"/>
              <a:t>Számos különböző implementáció</a:t>
            </a:r>
            <a:endParaRPr lang="en-US" dirty="0"/>
          </a:p>
          <a:p>
            <a:pPr lvl="2"/>
            <a:r>
              <a:rPr lang="en-US" dirty="0"/>
              <a:t>6to4</a:t>
            </a:r>
          </a:p>
          <a:p>
            <a:pPr lvl="2"/>
            <a:r>
              <a:rPr lang="en-US" dirty="0"/>
              <a:t>IPv6 Rapid Deployment (6rd)</a:t>
            </a:r>
          </a:p>
          <a:p>
            <a:pPr lvl="2"/>
            <a:r>
              <a:rPr lang="en-US" dirty="0" err="1"/>
              <a:t>Teredo</a:t>
            </a:r>
            <a:endParaRPr lang="en-US" dirty="0"/>
          </a:p>
          <a:p>
            <a:pPr lvl="2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876587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 err="1"/>
              <a:t>Routing</a:t>
            </a:r>
            <a:r>
              <a:rPr lang="hu-HU" sz="4400" dirty="0"/>
              <a:t> 2. felvonás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168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Újra: </a:t>
            </a:r>
            <a:r>
              <a:rPr lang="en-US" dirty="0"/>
              <a:t>Internet </a:t>
            </a:r>
            <a:r>
              <a:rPr lang="hu-HU" dirty="0"/>
              <a:t>forgalom irányítás</a:t>
            </a:r>
            <a:endParaRPr lang="en-US" dirty="0"/>
          </a:p>
        </p:txBody>
      </p:sp>
      <p:sp>
        <p:nvSpPr>
          <p:cNvPr id="784387" name="Rectangle 3"/>
          <p:cNvSpPr>
            <a:spLocks noGrp="1" noChangeArrowheads="1"/>
          </p:cNvSpPr>
          <p:nvPr>
            <p:ph idx="1"/>
          </p:nvPr>
        </p:nvSpPr>
        <p:spPr>
          <a:xfrm>
            <a:off x="65312" y="1600200"/>
            <a:ext cx="8991600" cy="51054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Az Internet egy két szintű hierarchiába van szervezve</a:t>
            </a:r>
          </a:p>
          <a:p>
            <a:r>
              <a:rPr lang="hu-HU" dirty="0"/>
              <a:t>Első szint</a:t>
            </a:r>
            <a:r>
              <a:rPr lang="en-US" dirty="0"/>
              <a:t> – </a:t>
            </a:r>
            <a:r>
              <a:rPr lang="hu-HU" dirty="0"/>
              <a:t>autonóm rendszerek</a:t>
            </a:r>
            <a:r>
              <a:rPr lang="en-US" dirty="0"/>
              <a:t> (AS</a:t>
            </a:r>
            <a:r>
              <a:rPr lang="hu-HU" dirty="0" err="1"/>
              <a:t>-ek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AS – </a:t>
            </a:r>
            <a:r>
              <a:rPr lang="hu-HU" dirty="0"/>
              <a:t>egy adminisztratív tartomány alatti hálózat</a:t>
            </a:r>
            <a:endParaRPr lang="en-US" dirty="0"/>
          </a:p>
          <a:p>
            <a:pPr lvl="1"/>
            <a:r>
              <a:rPr lang="hu-HU" dirty="0"/>
              <a:t>Pl.</a:t>
            </a:r>
            <a:r>
              <a:rPr lang="en-US" dirty="0"/>
              <a:t>: </a:t>
            </a:r>
            <a:r>
              <a:rPr lang="hu-HU" dirty="0"/>
              <a:t>ELTE, </a:t>
            </a:r>
            <a:r>
              <a:rPr lang="en-US" dirty="0"/>
              <a:t>Comcast, AT&amp;T, Verizon, Sprint, </a:t>
            </a:r>
            <a:r>
              <a:rPr lang="hu-HU" dirty="0"/>
              <a:t>..</a:t>
            </a:r>
            <a:r>
              <a:rPr lang="en-US" dirty="0"/>
              <a:t>.</a:t>
            </a:r>
          </a:p>
          <a:p>
            <a:r>
              <a:rPr lang="en-US" dirty="0"/>
              <a:t>AS</a:t>
            </a:r>
            <a:r>
              <a:rPr lang="hu-HU" dirty="0" err="1"/>
              <a:t>-en</a:t>
            </a:r>
            <a:r>
              <a:rPr lang="hu-HU" dirty="0"/>
              <a:t> belül ún.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intra-domain</a:t>
            </a:r>
            <a:r>
              <a:rPr lang="en-US" dirty="0"/>
              <a:t> routing proto</a:t>
            </a:r>
            <a:r>
              <a:rPr lang="hu-HU" dirty="0" err="1"/>
              <a:t>kollokat</a:t>
            </a:r>
            <a:r>
              <a:rPr lang="hu-HU" dirty="0"/>
              <a:t> használunk</a:t>
            </a:r>
            <a:endParaRPr lang="en-US" dirty="0"/>
          </a:p>
          <a:p>
            <a:pPr lvl="1"/>
            <a:r>
              <a:rPr lang="en-US" dirty="0"/>
              <a:t>Distance Vector, </a:t>
            </a:r>
            <a:r>
              <a:rPr lang="hu-HU" dirty="0"/>
              <a:t>pl.:</a:t>
            </a:r>
            <a:r>
              <a:rPr lang="en-US" dirty="0"/>
              <a:t> Routing Information Protocol (RIP)</a:t>
            </a:r>
          </a:p>
          <a:p>
            <a:pPr lvl="1"/>
            <a:r>
              <a:rPr lang="en-US" dirty="0"/>
              <a:t>Link State, </a:t>
            </a:r>
            <a:r>
              <a:rPr lang="hu-HU" dirty="0"/>
              <a:t>pl.:</a:t>
            </a:r>
            <a:r>
              <a:rPr lang="en-US" dirty="0"/>
              <a:t> Open Shortest Path First (OSPF)</a:t>
            </a:r>
          </a:p>
          <a:p>
            <a:r>
              <a:rPr lang="hu-HU" dirty="0" err="1"/>
              <a:t>AS-ek</a:t>
            </a:r>
            <a:r>
              <a:rPr lang="hu-HU" dirty="0"/>
              <a:t> között ún.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inter-domain</a:t>
            </a:r>
            <a:r>
              <a:rPr lang="en-US" dirty="0"/>
              <a:t> routing proto</a:t>
            </a:r>
            <a:r>
              <a:rPr lang="hu-HU" dirty="0" err="1"/>
              <a:t>kollokat</a:t>
            </a:r>
            <a:endParaRPr lang="en-US" dirty="0"/>
          </a:p>
          <a:p>
            <a:pPr lvl="1"/>
            <a:r>
              <a:rPr lang="en-US" dirty="0"/>
              <a:t>Border Gateway Routing (BGP)</a:t>
            </a:r>
          </a:p>
          <a:p>
            <a:pPr lvl="1"/>
            <a:r>
              <a:rPr lang="hu-HU" dirty="0"/>
              <a:t>Napjainkban:</a:t>
            </a:r>
            <a:r>
              <a:rPr lang="en-US" dirty="0"/>
              <a:t> BGP-4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6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Optimalitási</a:t>
            </a:r>
            <a:r>
              <a:rPr lang="hu-HU" dirty="0"/>
              <a:t> elv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0346"/>
            <a:ext cx="7886700" cy="18472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000" dirty="0"/>
              <a:t>Ha </a:t>
            </a:r>
            <a:r>
              <a:rPr lang="hu-HU" sz="2000" b="1" i="1" dirty="0"/>
              <a:t>J</a:t>
            </a:r>
            <a:r>
              <a:rPr lang="hu-HU" sz="2000" dirty="0"/>
              <a:t> router az </a:t>
            </a:r>
            <a:r>
              <a:rPr lang="hu-HU" sz="2000" b="1" i="1" dirty="0"/>
              <a:t>I</a:t>
            </a:r>
            <a:r>
              <a:rPr lang="hu-HU" sz="2000" dirty="0"/>
              <a:t> </a:t>
            </a:r>
            <a:r>
              <a:rPr lang="hu-HU" sz="2000" dirty="0" err="1"/>
              <a:t>router-től</a:t>
            </a:r>
            <a:r>
              <a:rPr lang="hu-HU" sz="2000" dirty="0"/>
              <a:t> </a:t>
            </a:r>
            <a:r>
              <a:rPr lang="hu-HU" sz="2000" b="1" i="1" dirty="0"/>
              <a:t>K</a:t>
            </a:r>
            <a:r>
              <a:rPr lang="hu-HU" sz="2000" dirty="0"/>
              <a:t> router felé vezető </a:t>
            </a:r>
            <a:r>
              <a:rPr lang="hu-HU" sz="2000" i="1" dirty="0"/>
              <a:t>optimális útvonalon</a:t>
            </a:r>
            <a:r>
              <a:rPr lang="hu-HU" sz="2000" dirty="0"/>
              <a:t> helyezkedik el, akkor a J-től a K-ig vezető útvonal ugyanerre esik.</a:t>
            </a:r>
          </a:p>
          <a:p>
            <a:pPr lvl="1">
              <a:spcBef>
                <a:spcPts val="0"/>
              </a:spcBef>
            </a:pPr>
            <a:r>
              <a:rPr lang="hu-HU" sz="2000" b="1" dirty="0"/>
              <a:t>Következmény</a:t>
            </a:r>
          </a:p>
          <a:p>
            <a:pPr marL="684000" lvl="1" indent="0">
              <a:spcBef>
                <a:spcPts val="0"/>
              </a:spcBef>
              <a:buNone/>
            </a:pPr>
            <a:r>
              <a:rPr lang="hu-HU" sz="2000" dirty="0"/>
              <a:t>Az összes forrásból egy célba tartó optimális utak egy olyan fát alkotnak, melynek a gyökere a cél. Ezt nevezzük </a:t>
            </a:r>
            <a:r>
              <a:rPr lang="hu-HU" sz="2000" b="1" i="1" dirty="0" err="1"/>
              <a:t>nyelőfá</a:t>
            </a:r>
            <a:r>
              <a:rPr lang="hu-HU" sz="2000" dirty="0" err="1"/>
              <a:t>nak</a:t>
            </a:r>
            <a:r>
              <a:rPr lang="hu-HU" sz="2000" dirty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2008823" y="4137660"/>
            <a:ext cx="205740" cy="2895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J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14650" y="3764280"/>
            <a:ext cx="205740" cy="2895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74420" y="4739640"/>
            <a:ext cx="205740" cy="2895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08860" y="3505200"/>
            <a:ext cx="194310" cy="259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86050" y="4457700"/>
            <a:ext cx="194310" cy="259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320165" y="4038600"/>
            <a:ext cx="194310" cy="259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B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1708785" y="4937760"/>
            <a:ext cx="194310" cy="259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>
          <a:xfrm flipH="1" flipV="1">
            <a:off x="2480310" y="3655377"/>
            <a:ext cx="434340" cy="25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</p:cNvCxnSpPr>
          <p:nvPr/>
        </p:nvCxnSpPr>
        <p:spPr>
          <a:xfrm flipH="1">
            <a:off x="2204435" y="3726339"/>
            <a:ext cx="132881" cy="482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10" idx="6"/>
          </p:cNvCxnSpPr>
          <p:nvPr/>
        </p:nvCxnSpPr>
        <p:spPr>
          <a:xfrm flipH="1" flipV="1">
            <a:off x="1514475" y="4168140"/>
            <a:ext cx="494348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5"/>
            <a:endCxn id="11" idx="1"/>
          </p:cNvCxnSpPr>
          <p:nvPr/>
        </p:nvCxnSpPr>
        <p:spPr>
          <a:xfrm>
            <a:off x="1486019" y="4259739"/>
            <a:ext cx="251222" cy="715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  <a:endCxn id="5" idx="6"/>
          </p:cNvCxnSpPr>
          <p:nvPr/>
        </p:nvCxnSpPr>
        <p:spPr>
          <a:xfrm flipH="1" flipV="1">
            <a:off x="1280160" y="4884420"/>
            <a:ext cx="428625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3886200" y="4038600"/>
            <a:ext cx="1440299" cy="8991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cap="small" dirty="0">
                <a:solidFill>
                  <a:schemeClr val="tx1"/>
                </a:solidFill>
              </a:rPr>
              <a:t>K</a:t>
            </a:r>
            <a:r>
              <a:rPr lang="hu-HU" sz="1600" b="1" cap="small" dirty="0">
                <a:solidFill>
                  <a:schemeClr val="tx1"/>
                </a:solidFill>
              </a:rPr>
              <a:t> </a:t>
            </a:r>
            <a:r>
              <a:rPr lang="hu-HU" sz="1600" b="1" cap="small" dirty="0" err="1">
                <a:solidFill>
                  <a:schemeClr val="tx1"/>
                </a:solidFill>
              </a:rPr>
              <a:t>nyelőfája</a:t>
            </a:r>
            <a:endParaRPr lang="en-US" sz="1600" b="1" cap="small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595110" y="3310890"/>
            <a:ext cx="205740" cy="289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K</a:t>
            </a:r>
            <a:endParaRPr lang="en-US" b="1" dirty="0"/>
          </a:p>
        </p:txBody>
      </p:sp>
      <p:cxnSp>
        <p:nvCxnSpPr>
          <p:cNvPr id="32" name="Straight Arrow Connector 31"/>
          <p:cNvCxnSpPr>
            <a:stCxn id="9" idx="2"/>
            <a:endCxn id="11" idx="7"/>
          </p:cNvCxnSpPr>
          <p:nvPr/>
        </p:nvCxnSpPr>
        <p:spPr>
          <a:xfrm flipH="1">
            <a:off x="1874640" y="4587241"/>
            <a:ext cx="811411" cy="388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595110" y="3916839"/>
            <a:ext cx="194310" cy="259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263640" y="4412139"/>
            <a:ext cx="194310" cy="259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955155" y="4412139"/>
            <a:ext cx="194310" cy="259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949434" y="4934109"/>
            <a:ext cx="194310" cy="259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J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898119" y="6020118"/>
            <a:ext cx="205740" cy="289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5606534" y="5486400"/>
            <a:ext cx="194310" cy="259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7" idx="1"/>
            <a:endCxn id="38" idx="5"/>
          </p:cNvCxnSpPr>
          <p:nvPr/>
        </p:nvCxnSpPr>
        <p:spPr>
          <a:xfrm flipH="1" flipV="1">
            <a:off x="5772389" y="5707539"/>
            <a:ext cx="155860" cy="354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7"/>
            <a:endCxn id="36" idx="3"/>
          </p:cNvCxnSpPr>
          <p:nvPr/>
        </p:nvCxnSpPr>
        <p:spPr>
          <a:xfrm flipV="1">
            <a:off x="5772388" y="5155249"/>
            <a:ext cx="205502" cy="369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7"/>
            <a:endCxn id="34" idx="3"/>
          </p:cNvCxnSpPr>
          <p:nvPr/>
        </p:nvCxnSpPr>
        <p:spPr>
          <a:xfrm flipV="1">
            <a:off x="6115289" y="4633278"/>
            <a:ext cx="176807" cy="338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7"/>
            <a:endCxn id="33" idx="3"/>
          </p:cNvCxnSpPr>
          <p:nvPr/>
        </p:nvCxnSpPr>
        <p:spPr>
          <a:xfrm flipV="1">
            <a:off x="6429494" y="4137978"/>
            <a:ext cx="194072" cy="312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5" idx="1"/>
            <a:endCxn id="33" idx="5"/>
          </p:cNvCxnSpPr>
          <p:nvPr/>
        </p:nvCxnSpPr>
        <p:spPr>
          <a:xfrm flipH="1" flipV="1">
            <a:off x="6760964" y="4137978"/>
            <a:ext cx="222647" cy="312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3" idx="0"/>
            <a:endCxn id="30" idx="4"/>
          </p:cNvCxnSpPr>
          <p:nvPr/>
        </p:nvCxnSpPr>
        <p:spPr>
          <a:xfrm flipV="1">
            <a:off x="6692265" y="3600450"/>
            <a:ext cx="5715" cy="316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fld id="{629637A9-119A-49DA-BD12-AAC58B377D80}" type="slidenum">
              <a:rPr lang="en-US" sz="1600">
                <a:solidFill>
                  <a:schemeClr val="tx1"/>
                </a:solidFill>
              </a:rPr>
              <a:pPr/>
              <a:t>8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6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9" grpId="0" animBg="1"/>
      <p:bldP spid="10" grpId="0" animBg="1"/>
      <p:bldP spid="11" grpId="0" animBg="1"/>
      <p:bldP spid="28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Legrövidebb út alapú forgalomirányítás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212913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u-HU" sz="2000" b="1" cap="small" dirty="0"/>
                  <a:t>Alhálózat reprezentációja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hu-HU" sz="2000" dirty="0"/>
                  <a:t>Az alhálózat tekinthető egy gráfnak, amelyben minden router egy csomópontnak és minden él egy kommunikációs vonalnak (link) felel meg. Az éleken értelmezünk egy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hu-HU" sz="2000" dirty="0"/>
                  <a:t> nem-negatív súlyfüggvényt, amelyek a legrövidebb utak meghatározásánál használunk.</a:t>
                </a:r>
              </a:p>
              <a:p>
                <a:r>
                  <a:rPr lang="hu-HU" sz="2000" i="1" dirty="0"/>
                  <a:t>G=(V,E)</a:t>
                </a:r>
                <a:r>
                  <a:rPr lang="hu-HU" sz="2000" dirty="0"/>
                  <a:t> gráf reprezentálja az alhálózatot</a:t>
                </a:r>
              </a:p>
              <a:p>
                <a:r>
                  <a:rPr lang="hu-HU" sz="2000" i="1" dirty="0"/>
                  <a:t>P</a:t>
                </a:r>
                <a:r>
                  <a:rPr lang="hu-HU" sz="2000" dirty="0"/>
                  <a:t> útvonal súlya: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hu-HU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2129130"/>
              </a:xfrm>
              <a:blipFill rotWithShape="1">
                <a:blip r:embed="rId2"/>
                <a:stretch>
                  <a:fillRect l="-696" t="-2857" b="-311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129590" y="4932950"/>
            <a:ext cx="342900" cy="3970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65784" y="4114802"/>
            <a:ext cx="342900" cy="3970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65784" y="5819277"/>
            <a:ext cx="342900" cy="3970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51734" y="4078708"/>
            <a:ext cx="342900" cy="3970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51734" y="5819277"/>
            <a:ext cx="342900" cy="3970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48087" y="4932950"/>
            <a:ext cx="342900" cy="3970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D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4" idx="7"/>
            <a:endCxn id="5" idx="3"/>
          </p:cNvCxnSpPr>
          <p:nvPr/>
        </p:nvCxnSpPr>
        <p:spPr>
          <a:xfrm flipV="1">
            <a:off x="2422274" y="4453699"/>
            <a:ext cx="593727" cy="5373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5"/>
            <a:endCxn id="6" idx="1"/>
          </p:cNvCxnSpPr>
          <p:nvPr/>
        </p:nvCxnSpPr>
        <p:spPr>
          <a:xfrm>
            <a:off x="2422274" y="5271848"/>
            <a:ext cx="593727" cy="6055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6"/>
            <a:endCxn id="7" idx="2"/>
          </p:cNvCxnSpPr>
          <p:nvPr/>
        </p:nvCxnSpPr>
        <p:spPr>
          <a:xfrm flipV="1">
            <a:off x="3308684" y="4277229"/>
            <a:ext cx="1543050" cy="36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6"/>
            <a:endCxn id="8" idx="2"/>
          </p:cNvCxnSpPr>
          <p:nvPr/>
        </p:nvCxnSpPr>
        <p:spPr>
          <a:xfrm>
            <a:off x="3308684" y="6017798"/>
            <a:ext cx="1543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  <a:endCxn id="9" idx="3"/>
          </p:cNvCxnSpPr>
          <p:nvPr/>
        </p:nvCxnSpPr>
        <p:spPr>
          <a:xfrm flipV="1">
            <a:off x="5144419" y="5271848"/>
            <a:ext cx="653885" cy="60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5"/>
            <a:endCxn id="9" idx="1"/>
          </p:cNvCxnSpPr>
          <p:nvPr/>
        </p:nvCxnSpPr>
        <p:spPr>
          <a:xfrm>
            <a:off x="5144419" y="4417605"/>
            <a:ext cx="653885" cy="57349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5"/>
            <a:endCxn id="8" idx="1"/>
          </p:cNvCxnSpPr>
          <p:nvPr/>
        </p:nvCxnSpPr>
        <p:spPr>
          <a:xfrm>
            <a:off x="3258468" y="4453700"/>
            <a:ext cx="1643483" cy="1423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7"/>
            <a:endCxn id="7" idx="3"/>
          </p:cNvCxnSpPr>
          <p:nvPr/>
        </p:nvCxnSpPr>
        <p:spPr>
          <a:xfrm flipV="1">
            <a:off x="3258468" y="4417606"/>
            <a:ext cx="1643483" cy="145981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4"/>
            <a:endCxn id="6" idx="0"/>
          </p:cNvCxnSpPr>
          <p:nvPr/>
        </p:nvCxnSpPr>
        <p:spPr>
          <a:xfrm>
            <a:off x="3137234" y="4511845"/>
            <a:ext cx="0" cy="13074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4"/>
            <a:endCxn id="8" idx="0"/>
          </p:cNvCxnSpPr>
          <p:nvPr/>
        </p:nvCxnSpPr>
        <p:spPr>
          <a:xfrm>
            <a:off x="5023184" y="4475751"/>
            <a:ext cx="0" cy="1343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1"/>
          </p:cNvCxnSpPr>
          <p:nvPr/>
        </p:nvCxnSpPr>
        <p:spPr>
          <a:xfrm flipH="1">
            <a:off x="5591006" y="4081367"/>
            <a:ext cx="904330" cy="700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95336" y="3896701"/>
            <a:ext cx="257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kommunikációs vonal (link)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>
            <a:stCxn id="46" idx="0"/>
            <a:endCxn id="4" idx="3"/>
          </p:cNvCxnSpPr>
          <p:nvPr/>
        </p:nvCxnSpPr>
        <p:spPr>
          <a:xfrm flipV="1">
            <a:off x="1377249" y="5271847"/>
            <a:ext cx="802558" cy="428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13111" y="5700612"/>
            <a:ext cx="72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router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54747" y="445369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986751" y="395400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495673" y="522773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551990" y="5450309"/>
            <a:ext cx="17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600199" y="449845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441590" y="549287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345694" y="429472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968118" y="60739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60" idx="1"/>
            <a:endCxn id="54" idx="3"/>
          </p:cNvCxnSpPr>
          <p:nvPr/>
        </p:nvCxnSpPr>
        <p:spPr>
          <a:xfrm flipH="1" flipV="1">
            <a:off x="5752894" y="5677539"/>
            <a:ext cx="984791" cy="132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737685" y="5625135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súly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fld id="{629637A9-119A-49DA-BD12-AAC58B377D80}" type="slidenum">
              <a:rPr lang="en-US" sz="1600">
                <a:solidFill>
                  <a:schemeClr val="tx1"/>
                </a:solidFill>
              </a:rPr>
              <a:pPr/>
              <a:t>9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9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  <p:bldP spid="6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75328</TotalTime>
  <Words>6481</Words>
  <Application>Microsoft Office PowerPoint</Application>
  <PresentationFormat>Diavetítés a képernyőre (4:3 oldalarány)</PresentationFormat>
  <Paragraphs>1716</Paragraphs>
  <Slides>80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80</vt:i4>
      </vt:variant>
    </vt:vector>
  </HeadingPairs>
  <TitlesOfParts>
    <vt:vector size="89" baseType="lpstr">
      <vt:lpstr>Arial</vt:lpstr>
      <vt:lpstr>Calibri</vt:lpstr>
      <vt:lpstr>Cambria Math</vt:lpstr>
      <vt:lpstr>Consolas</vt:lpstr>
      <vt:lpstr>Courier New</vt:lpstr>
      <vt:lpstr>Tw Cen MT</vt:lpstr>
      <vt:lpstr>Wingdings</vt:lpstr>
      <vt:lpstr>Wingdings 2</vt:lpstr>
      <vt:lpstr>Median</vt:lpstr>
      <vt:lpstr>Számítógépes Hálózatok</vt:lpstr>
      <vt:lpstr>Bridge-ek vs. Switch-ek Hidak vs. Kapcsolók</vt:lpstr>
      <vt:lpstr>Kapcsoljuk össze az Internetet</vt:lpstr>
      <vt:lpstr>Korlátok</vt:lpstr>
      <vt:lpstr>Hálózati réteg</vt:lpstr>
      <vt:lpstr>Forgalomirányító algoritmusok</vt:lpstr>
      <vt:lpstr>Forgalomirányító algoritmusok</vt:lpstr>
      <vt:lpstr>Optimalitási elv</vt:lpstr>
      <vt:lpstr>Legrövidebb út alapú forgalomirányítás</vt:lpstr>
      <vt:lpstr>Távolságvektor alapú forgalomirányítás</vt:lpstr>
      <vt:lpstr>Távolságvektor alapú forgalomirányítás  Elosztott Bellman-Ford algoritmus</vt:lpstr>
      <vt:lpstr>Distance Vector Initialization</vt:lpstr>
      <vt:lpstr>Distance Vector: 1st Iteration</vt:lpstr>
      <vt:lpstr>Distance Vector: End of 3rd Iteration</vt:lpstr>
      <vt:lpstr>Elosztott Bellman-Ford algoritmus – példa </vt:lpstr>
      <vt:lpstr>PowerPoint-bemutató</vt:lpstr>
      <vt:lpstr>Távolság vektor protokoll – Végtelenig számolás problémája (count to infinity)</vt:lpstr>
      <vt:lpstr>Példa - Count to Infinity Problem</vt:lpstr>
      <vt:lpstr>Elosztott Bellman-Ford algoritmus – Végtelenig számolás problémája</vt:lpstr>
      <vt:lpstr>Split horizon with Poisoned Reverse</vt:lpstr>
      <vt:lpstr>Kapcsolatállapot alapú forgalomirányítás  Link-state routing</vt:lpstr>
      <vt:lpstr>Kapcsolatállapot alapú forgalomirányítás működése</vt:lpstr>
      <vt:lpstr>Kapcsolatállapot alapú forgalomirányítás működése</vt:lpstr>
      <vt:lpstr>Kapcsolatállapot alapú forgalomirányítás működése</vt:lpstr>
      <vt:lpstr>Dijkstra algoritmus (1959)</vt:lpstr>
      <vt:lpstr>Dijkstra algoritmus pszeudo-kód</vt:lpstr>
      <vt:lpstr>OSPF vs. IS-IS</vt:lpstr>
      <vt:lpstr>Eltérő felépítés</vt:lpstr>
      <vt:lpstr>Hálózati réteg protokolljai - Környezet</vt:lpstr>
      <vt:lpstr>Szállítási réteg felé nyújtott szolgálatok</vt:lpstr>
      <vt:lpstr>Hálózati réteg – forgalomirányítás </vt:lpstr>
      <vt:lpstr>Unicast forgalomirányítás</vt:lpstr>
      <vt:lpstr>Adatszóró forgalomirányítás</vt:lpstr>
      <vt:lpstr>Adatszóró forgalomirányítás</vt:lpstr>
      <vt:lpstr>Adatszóró forgalomirányítás 2/2</vt:lpstr>
      <vt:lpstr>Többes-küldéses forgalomirányítás</vt:lpstr>
      <vt:lpstr>Hierarchikus forgalomirányítás</vt:lpstr>
      <vt:lpstr>Hierarchikus forgalomirányítás</vt:lpstr>
      <vt:lpstr>Hálózati réteg az Interneten</vt:lpstr>
      <vt:lpstr>Hálózati réteg az Interneten</vt:lpstr>
      <vt:lpstr>Hálózati réteg – Címzés  </vt:lpstr>
      <vt:lpstr>Az IPv4 fejrésze</vt:lpstr>
      <vt:lpstr>Az IP fejrésze</vt:lpstr>
      <vt:lpstr>Az IP fejrésze</vt:lpstr>
      <vt:lpstr>Címzés</vt:lpstr>
      <vt:lpstr>Lehetséges címzési struktúrák</vt:lpstr>
      <vt:lpstr>Példa: Telefonszámok</vt:lpstr>
      <vt:lpstr>IP cím</vt:lpstr>
      <vt:lpstr>IP cím</vt:lpstr>
      <vt:lpstr>IP cím – alhálózatok</vt:lpstr>
      <vt:lpstr>IP cím – alhálózatok</vt:lpstr>
      <vt:lpstr>IP cím – CIDR</vt:lpstr>
      <vt:lpstr>CIDR címzés példa</vt:lpstr>
      <vt:lpstr>CIDR bejegyzés aggregálás példa</vt:lpstr>
      <vt:lpstr>Forgalomirányítási tábla példa</vt:lpstr>
      <vt:lpstr>NAT</vt:lpstr>
      <vt:lpstr>NAT</vt:lpstr>
      <vt:lpstr>IP Fragmentation – IP Fragmentáció (darabolás)</vt:lpstr>
      <vt:lpstr>IP fejléc: 2. szó</vt:lpstr>
      <vt:lpstr>Példa</vt:lpstr>
      <vt:lpstr>Példa</vt:lpstr>
      <vt:lpstr>IP csomag helyreállítása</vt:lpstr>
      <vt:lpstr>Fragmentáció</vt:lpstr>
      <vt:lpstr>Fregmantáció a valóságban</vt:lpstr>
      <vt:lpstr>PowerPoint-bemutató</vt:lpstr>
      <vt:lpstr>Fogyó IPv4 címek</vt:lpstr>
      <vt:lpstr>IPv6</vt:lpstr>
      <vt:lpstr>IPv6</vt:lpstr>
      <vt:lpstr>IPv6 Fejléc</vt:lpstr>
      <vt:lpstr>Különbségek az IPv4-hez képest </vt:lpstr>
      <vt:lpstr>Teljesítmény növekmény</vt:lpstr>
      <vt:lpstr>További IPv6 lehetőségek</vt:lpstr>
      <vt:lpstr>Bevezetési nehézségek</vt:lpstr>
      <vt:lpstr>https://www.google.com/intl/en/ipv6/statistics.html</vt:lpstr>
      <vt:lpstr>https://www.google.com/intl/en/ipv6/statistics.html</vt:lpstr>
      <vt:lpstr>Átmenet IPv6-ra</vt:lpstr>
      <vt:lpstr>Átmeneti megoldások</vt:lpstr>
      <vt:lpstr>PowerPoint-bemutató</vt:lpstr>
      <vt:lpstr>Újra: Internet forgalom irányítás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LAKI Sandor</cp:lastModifiedBy>
  <cp:revision>985</cp:revision>
  <cp:lastPrinted>2012-08-22T04:00:45Z</cp:lastPrinted>
  <dcterms:created xsi:type="dcterms:W3CDTF">2012-01-03T02:22:46Z</dcterms:created>
  <dcterms:modified xsi:type="dcterms:W3CDTF">2020-11-04T07:56:45Z</dcterms:modified>
</cp:coreProperties>
</file>