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</p:sldMasterIdLst>
  <p:notesMasterIdLst>
    <p:notesMasterId r:id="rId83"/>
  </p:notesMasterIdLst>
  <p:handoutMasterIdLst>
    <p:handoutMasterId r:id="rId84"/>
  </p:handoutMasterIdLst>
  <p:sldIdLst>
    <p:sldId id="388" r:id="rId3"/>
    <p:sldId id="528" r:id="rId4"/>
    <p:sldId id="529" r:id="rId5"/>
    <p:sldId id="530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616" r:id="rId17"/>
    <p:sldId id="617" r:id="rId18"/>
    <p:sldId id="398" r:id="rId19"/>
    <p:sldId id="490" r:id="rId20"/>
    <p:sldId id="460" r:id="rId21"/>
    <p:sldId id="462" r:id="rId22"/>
    <p:sldId id="463" r:id="rId23"/>
    <p:sldId id="480" r:id="rId24"/>
    <p:sldId id="464" r:id="rId25"/>
    <p:sldId id="465" r:id="rId26"/>
    <p:sldId id="466" r:id="rId27"/>
    <p:sldId id="467" r:id="rId28"/>
    <p:sldId id="481" r:id="rId29"/>
    <p:sldId id="482" r:id="rId30"/>
    <p:sldId id="483" r:id="rId31"/>
    <p:sldId id="485" r:id="rId32"/>
    <p:sldId id="468" r:id="rId33"/>
    <p:sldId id="469" r:id="rId34"/>
    <p:sldId id="470" r:id="rId35"/>
    <p:sldId id="471" r:id="rId36"/>
    <p:sldId id="473" r:id="rId37"/>
    <p:sldId id="474" r:id="rId38"/>
    <p:sldId id="475" r:id="rId39"/>
    <p:sldId id="476" r:id="rId40"/>
    <p:sldId id="477" r:id="rId41"/>
    <p:sldId id="513" r:id="rId42"/>
    <p:sldId id="514" r:id="rId43"/>
    <p:sldId id="478" r:id="rId44"/>
    <p:sldId id="479" r:id="rId45"/>
    <p:sldId id="489" r:id="rId46"/>
    <p:sldId id="486" r:id="rId47"/>
    <p:sldId id="487" r:id="rId48"/>
    <p:sldId id="488" r:id="rId49"/>
    <p:sldId id="491" r:id="rId50"/>
    <p:sldId id="492" r:id="rId51"/>
    <p:sldId id="493" r:id="rId52"/>
    <p:sldId id="494" r:id="rId53"/>
    <p:sldId id="496" r:id="rId54"/>
    <p:sldId id="499" r:id="rId55"/>
    <p:sldId id="497" r:id="rId56"/>
    <p:sldId id="498" r:id="rId57"/>
    <p:sldId id="500" r:id="rId58"/>
    <p:sldId id="512" r:id="rId59"/>
    <p:sldId id="503" r:id="rId60"/>
    <p:sldId id="504" r:id="rId61"/>
    <p:sldId id="505" r:id="rId62"/>
    <p:sldId id="502" r:id="rId63"/>
    <p:sldId id="506" r:id="rId64"/>
    <p:sldId id="507" r:id="rId65"/>
    <p:sldId id="515" r:id="rId66"/>
    <p:sldId id="508" r:id="rId67"/>
    <p:sldId id="509" r:id="rId68"/>
    <p:sldId id="510" r:id="rId69"/>
    <p:sldId id="516" r:id="rId70"/>
    <p:sldId id="527" r:id="rId71"/>
    <p:sldId id="517" r:id="rId72"/>
    <p:sldId id="518" r:id="rId73"/>
    <p:sldId id="519" r:id="rId74"/>
    <p:sldId id="520" r:id="rId75"/>
    <p:sldId id="521" r:id="rId76"/>
    <p:sldId id="522" r:id="rId77"/>
    <p:sldId id="523" r:id="rId78"/>
    <p:sldId id="524" r:id="rId79"/>
    <p:sldId id="525" r:id="rId80"/>
    <p:sldId id="526" r:id="rId81"/>
    <p:sldId id="459" r:id="rId8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616"/>
            <p14:sldId id="617"/>
            <p14:sldId id="398"/>
            <p14:sldId id="490"/>
            <p14:sldId id="460"/>
            <p14:sldId id="462"/>
            <p14:sldId id="463"/>
            <p14:sldId id="480"/>
            <p14:sldId id="464"/>
            <p14:sldId id="465"/>
            <p14:sldId id="466"/>
            <p14:sldId id="467"/>
            <p14:sldId id="481"/>
            <p14:sldId id="482"/>
            <p14:sldId id="483"/>
            <p14:sldId id="485"/>
            <p14:sldId id="468"/>
            <p14:sldId id="469"/>
            <p14:sldId id="470"/>
            <p14:sldId id="471"/>
            <p14:sldId id="473"/>
            <p14:sldId id="474"/>
            <p14:sldId id="475"/>
            <p14:sldId id="476"/>
            <p14:sldId id="477"/>
            <p14:sldId id="513"/>
            <p14:sldId id="514"/>
            <p14:sldId id="478"/>
            <p14:sldId id="479"/>
            <p14:sldId id="489"/>
            <p14:sldId id="486"/>
            <p14:sldId id="487"/>
            <p14:sldId id="488"/>
            <p14:sldId id="491"/>
            <p14:sldId id="492"/>
            <p14:sldId id="493"/>
            <p14:sldId id="494"/>
            <p14:sldId id="496"/>
            <p14:sldId id="499"/>
            <p14:sldId id="497"/>
            <p14:sldId id="498"/>
            <p14:sldId id="500"/>
            <p14:sldId id="512"/>
            <p14:sldId id="503"/>
            <p14:sldId id="504"/>
            <p14:sldId id="505"/>
            <p14:sldId id="502"/>
            <p14:sldId id="506"/>
            <p14:sldId id="507"/>
            <p14:sldId id="515"/>
            <p14:sldId id="508"/>
            <p14:sldId id="509"/>
            <p14:sldId id="510"/>
            <p14:sldId id="516"/>
            <p14:sldId id="527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77" d="100"/>
          <a:sy n="77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HATALMAS</a:t>
            </a:r>
            <a:r>
              <a:rPr lang="hu-HU" baseline="0" dirty="0"/>
              <a:t> MIKROHULLÁMÚ ISMÉTLŐ AZ ŰRBEN</a:t>
            </a:r>
            <a:endParaRPr lang="hu-HU" dirty="0"/>
          </a:p>
          <a:p>
            <a:endParaRPr lang="hu-HU" dirty="0"/>
          </a:p>
          <a:p>
            <a:r>
              <a:rPr lang="hu-HU" dirty="0"/>
              <a:t>18000 GPS</a:t>
            </a:r>
          </a:p>
          <a:p>
            <a:endParaRPr lang="hu-HU" dirty="0"/>
          </a:p>
          <a:p>
            <a:r>
              <a:rPr lang="hu-HU" dirty="0"/>
              <a:t>LEO</a:t>
            </a:r>
            <a:r>
              <a:rPr lang="hu-HU" baseline="0" dirty="0"/>
              <a:t> (</a:t>
            </a:r>
            <a:r>
              <a:rPr lang="hu-HU" baseline="0" dirty="0" err="1"/>
              <a:t>Irridium</a:t>
            </a:r>
            <a:r>
              <a:rPr lang="hu-HU" baseline="0" dirty="0"/>
              <a:t>, </a:t>
            </a:r>
            <a:r>
              <a:rPr lang="hu-HU" baseline="0" dirty="0" err="1"/>
              <a:t>GlobalStar</a:t>
            </a:r>
            <a:r>
              <a:rPr lang="hu-HU" baseline="0" dirty="0"/>
              <a:t>, </a:t>
            </a:r>
            <a:r>
              <a:rPr lang="hu-HU" baseline="0" dirty="0" err="1"/>
              <a:t>Teledesic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HATALMAS</a:t>
            </a:r>
            <a:r>
              <a:rPr lang="hu-HU" baseline="0" dirty="0"/>
              <a:t> MIKROHULLÁMÚ ISMÉTLŐ AZ ŰRBEN</a:t>
            </a:r>
            <a:endParaRPr lang="hu-HU" dirty="0"/>
          </a:p>
          <a:p>
            <a:endParaRPr lang="hu-HU" dirty="0"/>
          </a:p>
          <a:p>
            <a:r>
              <a:rPr lang="hu-HU" dirty="0"/>
              <a:t>18000 km GPS</a:t>
            </a:r>
          </a:p>
          <a:p>
            <a:r>
              <a:rPr lang="hu-HU" dirty="0"/>
              <a:t>LEO</a:t>
            </a:r>
            <a:r>
              <a:rPr lang="hu-HU" baseline="0" dirty="0"/>
              <a:t> (</a:t>
            </a:r>
            <a:r>
              <a:rPr lang="hu-HU" baseline="0" dirty="0" err="1"/>
              <a:t>Irridium</a:t>
            </a:r>
            <a:r>
              <a:rPr lang="hu-HU" baseline="0" dirty="0"/>
              <a:t>, </a:t>
            </a:r>
            <a:r>
              <a:rPr lang="hu-HU" baseline="0" dirty="0" err="1"/>
              <a:t>GlobalStar</a:t>
            </a:r>
            <a:r>
              <a:rPr lang="hu-HU" baseline="0" dirty="0"/>
              <a:t>, </a:t>
            </a:r>
            <a:r>
              <a:rPr lang="hu-HU" baseline="0" dirty="0" err="1"/>
              <a:t>Teledesic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8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0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0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csatorna kapacitás</a:t>
            </a:r>
            <a:r>
              <a:rPr lang="hu-HU" baseline="0" dirty="0"/>
              <a:t> </a:t>
            </a:r>
            <a:r>
              <a:rPr lang="hu-HU" dirty="0"/>
              <a:t>80%-a érhető el, mivel 5 bitbe kódolunk 4 bitnyi információt!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csatorna kapacitás</a:t>
            </a:r>
            <a:r>
              <a:rPr lang="hu-HU" baseline="0" dirty="0"/>
              <a:t> </a:t>
            </a:r>
            <a:r>
              <a:rPr lang="hu-HU" dirty="0"/>
              <a:t>80%-a érhető el, mivel 5 bitbe kódolunk 4 bitnyi információt!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hu-HU" dirty="0"/>
              <a:t>Több szignált kombinál össze lézersugarakkal különféle infravörös hullámhosszokon az optikai kábelen történő átvitelhez, </a:t>
            </a:r>
          </a:p>
          <a:p>
            <a:pPr defTabSz="924458">
              <a:defRPr/>
            </a:pPr>
            <a:r>
              <a:rPr lang="hu-HU" dirty="0"/>
              <a:t>míg a fogadó oldalon különféle filterek használ a </a:t>
            </a:r>
          </a:p>
          <a:p>
            <a:pPr defTabSz="924458">
              <a:defRPr/>
            </a:pPr>
            <a:r>
              <a:rPr lang="hu-HU" dirty="0"/>
              <a:t>hullámhosszok elkülönítésére.</a:t>
            </a:r>
          </a:p>
          <a:p>
            <a:pPr defTabSz="924458">
              <a:defRPr/>
            </a:pPr>
            <a:r>
              <a:rPr lang="hu-HU" dirty="0"/>
              <a:t>MINDEN EGYES LÉZER önálló</a:t>
            </a:r>
            <a:r>
              <a:rPr lang="hu-HU" baseline="0" dirty="0"/>
              <a:t> szignál halmazt alkalmaz</a:t>
            </a:r>
            <a:endParaRPr lang="hu-HU" dirty="0"/>
          </a:p>
          <a:p>
            <a:endParaRPr lang="hu-HU" dirty="0"/>
          </a:p>
          <a:p>
            <a:r>
              <a:rPr lang="hu-HU" dirty="0"/>
              <a:t>Jeladó (TR)</a:t>
            </a:r>
          </a:p>
          <a:p>
            <a:r>
              <a:rPr lang="hu-HU" dirty="0"/>
              <a:t>Klasszikus</a:t>
            </a:r>
            <a:r>
              <a:rPr lang="hu-HU" baseline="0" dirty="0"/>
              <a:t> változatban 2 hullámhossz volt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FHSS gyors/lassú váltás</a:t>
            </a:r>
            <a:r>
              <a:rPr lang="hu-HU" baseline="0" dirty="0"/>
              <a:t> </a:t>
            </a:r>
            <a:r>
              <a:rPr lang="hu-HU" baseline="0"/>
              <a:t>átviteli bitenként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Digitális</a:t>
            </a:r>
            <a:r>
              <a:rPr lang="hu-HU" baseline="0" dirty="0"/>
              <a:t> jel és </a:t>
            </a:r>
            <a:r>
              <a:rPr lang="hu-HU" baseline="0" dirty="0" err="1"/>
              <a:t>fourier</a:t>
            </a:r>
            <a:r>
              <a:rPr lang="hu-HU" baseline="0" dirty="0"/>
              <a:t> együtthatók </a:t>
            </a:r>
            <a:r>
              <a:rPr lang="hu-HU" baseline="0" dirty="0" err="1"/>
              <a:t>középéértéke</a:t>
            </a:r>
            <a:r>
              <a:rPr lang="hu-HU" baseline="0" dirty="0"/>
              <a:t> (bal felső)</a:t>
            </a:r>
          </a:p>
          <a:p>
            <a:endParaRPr lang="hu-HU" baseline="0" dirty="0"/>
          </a:p>
          <a:p>
            <a:r>
              <a:rPr lang="hu-HU" baseline="0" dirty="0"/>
              <a:t>Eredeti jelsorozatok közelítése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Véges</a:t>
            </a:r>
            <a:r>
              <a:rPr lang="hu-HU" baseline="0" dirty="0"/>
              <a:t> átvitel még tökéletes csatornán is!</a:t>
            </a:r>
            <a:endParaRPr lang="hu-HU" dirty="0"/>
          </a:p>
          <a:p>
            <a:r>
              <a:rPr lang="hu-HU" dirty="0"/>
              <a:t>H a</a:t>
            </a:r>
            <a:r>
              <a:rPr lang="hu-HU" baseline="0" dirty="0"/>
              <a:t> sávszélesség</a:t>
            </a:r>
            <a:endParaRPr lang="hu-HU" dirty="0"/>
          </a:p>
          <a:p>
            <a:r>
              <a:rPr lang="hu-HU" dirty="0"/>
              <a:t>V a jel szintek száma (diszkrét)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Sodort (</a:t>
            </a:r>
            <a:r>
              <a:rPr lang="hu-HU" dirty="0" err="1"/>
              <a:t>dns</a:t>
            </a:r>
            <a:r>
              <a:rPr lang="hu-HU" dirty="0"/>
              <a:t> szerűen, 2 rézhuzal), hosszabb</a:t>
            </a:r>
            <a:r>
              <a:rPr lang="hu-HU" baseline="0" dirty="0"/>
              <a:t> távnál jelerősítőkre van szükség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VEZETÉKES</a:t>
            </a:r>
            <a:r>
              <a:rPr lang="hu-HU" baseline="0" dirty="0"/>
              <a:t> NEHÉZKES LEHET BIZONYOS TEREPEK ESETÉN </a:t>
            </a:r>
          </a:p>
          <a:p>
            <a:r>
              <a:rPr lang="hu-HU" baseline="0" dirty="0" err="1"/>
              <a:t>Hawai-szigetekről</a:t>
            </a:r>
            <a:r>
              <a:rPr lang="hu-HU" baseline="0" dirty="0"/>
              <a:t> indult a történet, mivel a telefonrendszer a szigetek között nem volt lehetséges</a:t>
            </a:r>
          </a:p>
          <a:p>
            <a:r>
              <a:rPr lang="hu-HU" baseline="0" dirty="0"/>
              <a:t>ELEKTONOK MOZGÁSA HULLÁMOKAT KELT (1865 Maxwell, 1887 Hertz)</a:t>
            </a:r>
          </a:p>
          <a:p>
            <a:r>
              <a:rPr lang="hu-HU" baseline="0" dirty="0"/>
              <a:t>MEGFELELŐ MÉRETŰ ANTENNA ÁRAMKÖRHÖZ CSATOLÁSÁVAL A HULLÁMOK SZÉTSZÓRHATÓAK.</a:t>
            </a:r>
          </a:p>
          <a:p>
            <a:r>
              <a:rPr lang="hu-HU" dirty="0"/>
              <a:t>VÁKUMBAN A FREKVENCIÁTÓL</a:t>
            </a:r>
            <a:r>
              <a:rPr lang="hu-HU" baseline="0" dirty="0"/>
              <a:t> FÜGGETLENÜL MINDEN EH azonos SEBESSÉGGEL TERJED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LÁTHATÓIG</a:t>
            </a:r>
            <a:r>
              <a:rPr lang="hu-HU" baseline="0" dirty="0"/>
              <a:t> (AMPITUDÓ,FÁZIS,FREKVENCIA MODULÁCIÓ RÉVÉN ADAT TOVÁBBÍTHATÓ)</a:t>
            </a:r>
          </a:p>
          <a:p>
            <a:r>
              <a:rPr lang="hu-HU" baseline="0" dirty="0"/>
              <a:t>TOVÁBBIAK NEM TERJEDNEK JÓL ÉPÜLETEKBEN, NEHÉZ ELŐÁLLÍTANI, MODULÁLNI, VESZÉLYESEK AZ ÉLŐVILÁGRA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http://kids.britannica.com/eb/art-62280</a:t>
            </a:r>
            <a:endParaRPr lang="hu-HU" dirty="0"/>
          </a:p>
          <a:p>
            <a:endParaRPr lang="hu-HU" dirty="0"/>
          </a:p>
          <a:p>
            <a:r>
              <a:rPr lang="hu-HU" dirty="0"/>
              <a:t>+EXTRA</a:t>
            </a:r>
            <a:r>
              <a:rPr lang="hu-HU" baseline="0" dirty="0"/>
              <a:t> HIGH, UV, </a:t>
            </a:r>
            <a:r>
              <a:rPr lang="hu-HU" baseline="0" dirty="0" err="1"/>
              <a:t>X-ray</a:t>
            </a:r>
            <a:endParaRPr lang="hu-HU" baseline="0" dirty="0"/>
          </a:p>
          <a:p>
            <a:r>
              <a:rPr lang="hu-HU" baseline="0" dirty="0" err="1"/>
              <a:t>MF-ig</a:t>
            </a:r>
            <a:r>
              <a:rPr lang="hu-HU" baseline="0" dirty="0"/>
              <a:t> követik a föld görbületét, áthatolnak az épületeken</a:t>
            </a:r>
          </a:p>
          <a:p>
            <a:r>
              <a:rPr lang="hu-HU" baseline="0" dirty="0"/>
              <a:t>VHF és HF talajban elnyelődik (ionoszféra)</a:t>
            </a:r>
          </a:p>
          <a:p>
            <a:r>
              <a:rPr lang="hu-HU" baseline="0" dirty="0"/>
              <a:t>8GHZ felett az eső elnyeli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továbbítható</a:t>
            </a:r>
            <a:r>
              <a:rPr lang="hu-HU" baseline="0" dirty="0"/>
              <a:t> információ mennyisége a sávszélességtől függ.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hu-HU" baseline="0" dirty="0"/>
              <a:t>ALACSONY FR. néhány bit/sec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hu-HU" baseline="0" dirty="0"/>
              <a:t>MAGAS FREKVENCIA FR. több mint 40 bit/sec</a:t>
            </a:r>
          </a:p>
          <a:p>
            <a:r>
              <a:rPr lang="hu-HU" dirty="0"/>
              <a:t>FREKVENCIA UGRÁSOS</a:t>
            </a:r>
            <a:r>
              <a:rPr lang="hu-HU" baseline="0" dirty="0"/>
              <a:t> SZÓRT SPEKTRUMÚ átvitel (BLUETOOTH)</a:t>
            </a:r>
          </a:p>
          <a:p>
            <a:pPr defTabSz="924458">
              <a:defRPr/>
            </a:pPr>
            <a:r>
              <a:rPr lang="hu-HU" baseline="0" dirty="0"/>
              <a:t>KÖZVETLEN SOROZATÚ SZÓRT SPEKTRUMÚ átvitel (LAN-ok egy része)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[CADILLAC] Teljesítmény</a:t>
            </a:r>
            <a:r>
              <a:rPr lang="hu-HU" baseline="0" dirty="0"/>
              <a:t> csökkenés </a:t>
            </a:r>
            <a:r>
              <a:rPr lang="hu-HU" dirty="0"/>
              <a:t>1/r^3 rádió hullám esetén</a:t>
            </a:r>
          </a:p>
          <a:p>
            <a:r>
              <a:rPr lang="hu-HU" b="1" dirty="0"/>
              <a:t>(A)</a:t>
            </a:r>
            <a:r>
              <a:rPr lang="hu-HU" dirty="0"/>
              <a:t> VLF, LF, MF       </a:t>
            </a:r>
            <a:r>
              <a:rPr lang="hu-HU" b="1" dirty="0"/>
              <a:t>(B) </a:t>
            </a:r>
            <a:r>
              <a:rPr lang="hu-HU" b="0" dirty="0"/>
              <a:t>HF</a:t>
            </a:r>
          </a:p>
          <a:p>
            <a:r>
              <a:rPr lang="hu-HU" b="0" dirty="0"/>
              <a:t>--------------------------</a:t>
            </a:r>
          </a:p>
          <a:p>
            <a:r>
              <a:rPr lang="hu-HU" b="0" dirty="0"/>
              <a:t>ISMÉTLŐK</a:t>
            </a:r>
            <a:r>
              <a:rPr lang="hu-HU" b="0" baseline="0" dirty="0"/>
              <a:t> KELLENEK AZ EGYENES VONALÚ TERJEDÉS MIATT</a:t>
            </a:r>
          </a:p>
          <a:p>
            <a:r>
              <a:rPr lang="hu-HU" b="0" baseline="0" dirty="0"/>
              <a:t>ÉPÜLET FALAK GONDOT OKOZNAK </a:t>
            </a:r>
          </a:p>
          <a:p>
            <a:r>
              <a:rPr lang="hu-HU" b="1" dirty="0"/>
              <a:t>Több utas gyengülés (</a:t>
            </a:r>
            <a:r>
              <a:rPr lang="hu-HU" b="0" dirty="0"/>
              <a:t>időjárás, frekvencia</a:t>
            </a:r>
            <a:r>
              <a:rPr lang="hu-HU" b="1" dirty="0"/>
              <a:t>) </a:t>
            </a:r>
            <a:r>
              <a:rPr lang="hu-HU" b="0" i="1" dirty="0"/>
              <a:t>ált. 10% backup</a:t>
            </a:r>
          </a:p>
          <a:p>
            <a:r>
              <a:rPr lang="hu-HU" b="0" dirty="0"/>
              <a:t>4GHZ-&gt;víz</a:t>
            </a:r>
            <a:r>
              <a:rPr lang="hu-HU" b="0" baseline="0" dirty="0"/>
              <a:t> elnyel</a:t>
            </a:r>
            <a:endParaRPr lang="hu-HU" b="0" dirty="0"/>
          </a:p>
          <a:p>
            <a:r>
              <a:rPr lang="hu-HU" dirty="0"/>
              <a:t>-------------------------</a:t>
            </a:r>
          </a:p>
          <a:p>
            <a:r>
              <a:rPr lang="hu-HU" dirty="0"/>
              <a:t>-------------------------</a:t>
            </a:r>
          </a:p>
          <a:p>
            <a:r>
              <a:rPr lang="hu-HU" dirty="0"/>
              <a:t>KONFERENCIA</a:t>
            </a:r>
            <a:r>
              <a:rPr lang="hu-HU" baseline="0" dirty="0"/>
              <a:t> PÉLDA (eső baj, napsütés se mindig jó)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705EA-D98C-4148-BC6C-0AEBFB44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5458" y="2582556"/>
            <a:ext cx="6644845" cy="2027152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DDF7D1-031E-4553-A5FC-6AB85767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457" y="4744997"/>
            <a:ext cx="6644845" cy="624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642D14-0DE6-4D09-B3DA-36874073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BCF208AA-61D6-481A-896B-9526D9847808}"/>
              </a:ext>
            </a:extLst>
          </p:cNvPr>
          <p:cNvGrpSpPr/>
          <p:nvPr userDrawn="1"/>
        </p:nvGrpSpPr>
        <p:grpSpPr>
          <a:xfrm>
            <a:off x="1" y="107387"/>
            <a:ext cx="9143999" cy="2709446"/>
            <a:chOff x="1" y="1528428"/>
            <a:chExt cx="12191999" cy="270944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89ACF3F-6B88-4C81-BE6E-3D82EDFA82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306" y="1528428"/>
              <a:ext cx="4361984" cy="2709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6AAD948A-3079-4D6A-9090-8ABC0A27EAD4}"/>
                </a:ext>
              </a:extLst>
            </p:cNvPr>
            <p:cNvSpPr/>
            <p:nvPr userDrawn="1"/>
          </p:nvSpPr>
          <p:spPr>
            <a:xfrm>
              <a:off x="1" y="3602038"/>
              <a:ext cx="188862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B3A3B537-FA3A-487F-BA43-C29310AC173E}"/>
                </a:ext>
              </a:extLst>
            </p:cNvPr>
            <p:cNvSpPr/>
            <p:nvPr userDrawn="1"/>
          </p:nvSpPr>
          <p:spPr>
            <a:xfrm>
              <a:off x="4572000" y="2121329"/>
              <a:ext cx="7620000" cy="534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276B3BBA-5B09-45F0-B413-81E7C2767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8" y="5900496"/>
            <a:ext cx="1846718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FF041-F901-4E36-9D06-F7239592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3360"/>
            <a:ext cx="7886700" cy="459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EFD8C-6BBA-4C2C-AD9A-6DBDE48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CFC0E-DCAD-4B46-BD6B-53F95F66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C0560-83AF-411C-955C-A92E8FE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5F1284-79AD-425D-998C-78A9D759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575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9283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BC23D-4BA0-4258-B96D-A32512D7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E2C7BC-7230-4929-B53D-0CA20A78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30601"/>
            <a:ext cx="7886700" cy="2559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BD48A2-3369-44D2-ABB0-7CC3A20D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02450-9D1F-4814-9251-C77A372A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CB29C4-2F4A-4DF6-B037-A45CD100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24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D991DB-2D66-418F-8463-619CC037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0B2B18-185A-4F9E-9383-0BF0E0F63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A018E8-23FC-4D93-A7C3-18EDE096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96C8F-6A48-4303-8F34-A96664F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8B294A-D639-43DD-93D9-D4BE1FD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462D41-9F92-4D4E-8A8E-F600A4A3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17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A32DBD-0C1A-4E79-82F0-7487D244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E0C9A7-3A43-41DF-9158-B98DD109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4E7547-046C-40DF-9DEF-45987621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419496-C1F5-44EE-AE37-57B05A88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BD823D-B260-4D34-A4DE-B5E99F026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028FFD-F427-4951-897C-7F4C1876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19DC9D-FAE2-4664-8980-A395CCF5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8755F5-C85D-47F4-9434-0F4B926F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88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7274E0-8469-4EC7-BD6E-52D6EF17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1821C1-245B-4D76-9F4E-547B3D96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E7B448-3B40-4CBB-B66C-78C73B3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FB1349-59D4-4CCE-931D-708FDA8A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9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052CD38-ABF7-473F-83E9-50663BC3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F13DBD-04AD-477A-B5A8-09D361C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F32DB-0CCF-4C4E-A747-5C4C9139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57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75C6B-B3EB-4F36-9472-2E158E67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36036-E041-4622-A3F9-11E73303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EAE2CF-D9DB-491E-9DF0-B1A7DCCC7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2DD745-5C8E-44B7-AB67-30F1ADA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760CED-AD2F-4B04-93AF-D1D1EEF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987F5D-B14F-4B24-9336-90D9548F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20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21B9D-F4AF-4BDC-AC58-59403BFF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6383E3-14CC-4331-9AAA-9D5199A55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34868E-0C57-423F-AC8F-71BB45DF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B62ABD-25B4-4DD0-B35B-80CDAD40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80F92-D4AF-4343-8685-D620E8F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5A2841-35AF-44EC-9F94-B8AF355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16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F3E9D7-332F-46EF-A5D6-C8113BD1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C34B5B-E8D2-4355-B707-FEB60365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4B9CF-B4BC-4319-9253-BE8AC8F3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6261D5-EC86-403E-9A1E-2FBC5C3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3FDC6D-2E8C-47B8-8F5A-1ED59990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799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DDD17B-B6C7-45A3-80F7-E14E5C34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08FA2F-2399-4516-B7A9-201044C71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FE6C52-06AC-4A3F-A48D-C1EE88E1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70923-E62D-4374-A406-AE6B331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CF63C7-E99C-4AD8-A16F-B02EC3F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445483-8B80-4625-A19B-E9E55532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6EEA54-721E-4FBC-AA34-6CC7680F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188F8-DB50-4A6B-8CF3-A655D3063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AD15-80EA-494D-99E5-9FD8B529A241}" type="datetimeFigureOut">
              <a:rPr lang="hu-HU" smtClean="0"/>
              <a:t>2020.09.23.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AB17EF-1637-46C4-B424-9BD592A46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EDC772-B866-4533-ACBC-40145DC25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72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jpeg"/><Relationship Id="rId4" Type="http://schemas.openxmlformats.org/officeDocument/2006/relationships/image" Target="../media/image5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3</a:t>
            </a:r>
            <a:r>
              <a:rPr lang="hu-HU" sz="3600" b="1">
                <a:solidFill>
                  <a:schemeClr val="tx1"/>
                </a:solidFill>
              </a:rPr>
              <a:t>. </a:t>
            </a:r>
            <a:r>
              <a:rPr lang="hu-HU" sz="3600" b="1" dirty="0">
                <a:solidFill>
                  <a:schemeClr val="tx1"/>
                </a:solidFill>
              </a:rPr>
              <a:t>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Fizikai réteg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B7FD13A-BEE1-4E40-99B4-4A2D88AE9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1969. október 29.	</a:t>
            </a:r>
            <a:r>
              <a:rPr lang="hu-HU" dirty="0"/>
              <a:t>	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Leonard Kleinrock a UCLA-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ről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megpróbál 					távolról belépni egy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stanfordi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számítógépre</a:t>
            </a:r>
          </a:p>
          <a:p>
            <a:pPr marL="0" indent="0"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hu-HU" u="sng" dirty="0">
                <a:solidFill>
                  <a:schemeClr val="accent1">
                    <a:lumMod val="75000"/>
                  </a:schemeClr>
                </a:solidFill>
              </a:rPr>
              <a:t>UCLA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					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							</a:t>
            </a:r>
            <a:r>
              <a:rPr lang="hu-HU" u="sng" dirty="0">
                <a:solidFill>
                  <a:srgbClr val="C00000"/>
                </a:solidFill>
              </a:rPr>
              <a:t>Stanford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59FB846-6BCD-4280-AAD5-CA36B7F1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Interneten átküldött első üzenet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9515A83-E816-46AF-B213-6E88F1239091}"/>
              </a:ext>
            </a:extLst>
          </p:cNvPr>
          <p:cNvSpPr txBox="1"/>
          <p:nvPr/>
        </p:nvSpPr>
        <p:spPr>
          <a:xfrm>
            <a:off x="2785533" y="3092450"/>
            <a:ext cx="3937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typed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L…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Do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you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see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it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  <a:p>
            <a:pPr algn="r" defTabSz="685800"/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Yes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! </a:t>
            </a:r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We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see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the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 L</a:t>
            </a:r>
          </a:p>
          <a:p>
            <a:pPr defTabSz="685800"/>
            <a:endParaRPr lang="hu-HU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typed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O…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Do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you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see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it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  <a:p>
            <a:pPr algn="r" defTabSz="685800"/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Yes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! </a:t>
            </a:r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We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see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C00000"/>
                </a:solidFill>
                <a:latin typeface="Calibri" panose="020F0502020204030204"/>
              </a:rPr>
              <a:t>the</a:t>
            </a:r>
            <a:r>
              <a:rPr lang="hu-HU" sz="2100" dirty="0">
                <a:solidFill>
                  <a:srgbClr val="C00000"/>
                </a:solidFill>
                <a:latin typeface="Calibri" panose="020F0502020204030204"/>
              </a:rPr>
              <a:t> O</a:t>
            </a:r>
          </a:p>
          <a:p>
            <a:pPr defTabSz="685800"/>
            <a:endParaRPr lang="hu-HU" sz="21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typed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hu-HU" sz="21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</a:t>
            </a:r>
            <a:r>
              <a:rPr lang="hu-HU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G.</a:t>
            </a:r>
            <a:endParaRPr lang="hu-HU" sz="2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hu-HU" sz="2100" b="1" dirty="0">
                <a:solidFill>
                  <a:srgbClr val="FF0000"/>
                </a:solidFill>
                <a:latin typeface="Calibri" panose="020F0502020204030204"/>
              </a:rPr>
              <a:t>… és a rendszer összeomlott…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0587520-E3F5-43EA-84C5-4EF671FAE207}"/>
              </a:ext>
            </a:extLst>
          </p:cNvPr>
          <p:cNvSpPr txBox="1"/>
          <p:nvPr/>
        </p:nvSpPr>
        <p:spPr>
          <a:xfrm>
            <a:off x="59267" y="5747023"/>
            <a:ext cx="3581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1350" dirty="0">
                <a:solidFill>
                  <a:srgbClr val="FFC000"/>
                </a:solidFill>
                <a:latin typeface="Calibri" panose="020F0502020204030204"/>
              </a:rPr>
              <a:t>*</a:t>
            </a:r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http://ftp.cs.ucla.edu/csd/first_words.html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D95A18E-9B47-413A-8540-7E777653D230}"/>
              </a:ext>
            </a:extLst>
          </p:cNvPr>
          <p:cNvSpPr txBox="1"/>
          <p:nvPr/>
        </p:nvSpPr>
        <p:spPr>
          <a:xfrm>
            <a:off x="6587067" y="1049685"/>
            <a:ext cx="1667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30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hu-HU" sz="3000" b="1" dirty="0">
                <a:solidFill>
                  <a:srgbClr val="FF0000"/>
                </a:solidFill>
                <a:latin typeface="Calibri" panose="020F0502020204030204"/>
              </a:rPr>
              <a:t>„LO”</a:t>
            </a:r>
            <a:endParaRPr lang="hu-HU" sz="135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93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066" y="2044771"/>
            <a:ext cx="6627284" cy="344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1971		</a:t>
            </a:r>
            <a:r>
              <a:rPr lang="hu-HU" b="1" dirty="0"/>
              <a:t>Network </a:t>
            </a:r>
            <a:r>
              <a:rPr lang="hu-HU" b="1" dirty="0" err="1"/>
              <a:t>Control</a:t>
            </a:r>
            <a:r>
              <a:rPr lang="hu-HU" b="1" dirty="0"/>
              <a:t> Program (NCP)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A TCP/IP elődje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1972		</a:t>
            </a:r>
            <a:r>
              <a:rPr lang="hu-HU" b="1" dirty="0"/>
              <a:t>Email és Telnet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1973		</a:t>
            </a:r>
            <a:r>
              <a:rPr lang="hu-HU" b="1" dirty="0"/>
              <a:t>Ethernet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1974		</a:t>
            </a:r>
            <a:r>
              <a:rPr lang="hu-HU" b="1" dirty="0"/>
              <a:t>TCP/IP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Vint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Cerf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és Bob Kahn cikke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70-es évek már az Ethernet, TCP/IP és az email korszaka volt…</a:t>
            </a:r>
          </a:p>
        </p:txBody>
      </p:sp>
    </p:spTree>
    <p:extLst>
      <p:ext uri="{BB962C8B-B14F-4D97-AF65-F5344CB8AC3E}">
        <p14:creationId xmlns:p14="http://schemas.microsoft.com/office/powerpoint/2010/main" val="357105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066" y="2044771"/>
            <a:ext cx="6627284" cy="344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1983		</a:t>
            </a:r>
            <a:r>
              <a:rPr lang="hu-HU" b="1" dirty="0"/>
              <a:t>NCP-</a:t>
            </a:r>
            <a:r>
              <a:rPr lang="hu-HU" b="1" dirty="0" err="1"/>
              <a:t>ről</a:t>
            </a:r>
            <a:r>
              <a:rPr lang="hu-HU" b="1" dirty="0"/>
              <a:t> TCP/IP-re</a:t>
            </a:r>
          </a:p>
          <a:p>
            <a:pPr marL="0" indent="0">
              <a:buNone/>
            </a:pPr>
            <a:r>
              <a:rPr lang="hu-HU" b="1" dirty="0"/>
              <a:t>		</a:t>
            </a:r>
            <a:r>
              <a:rPr lang="hu-HU" b="1" dirty="0" err="1"/>
              <a:t>Domain</a:t>
            </a:r>
            <a:r>
              <a:rPr lang="hu-HU" b="1" dirty="0"/>
              <a:t> </a:t>
            </a:r>
            <a:r>
              <a:rPr lang="hu-HU" b="1" dirty="0" err="1"/>
              <a:t>Name</a:t>
            </a:r>
            <a:r>
              <a:rPr lang="hu-HU" b="1" dirty="0"/>
              <a:t> Service (DNS)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1985		</a:t>
            </a:r>
            <a:r>
              <a:rPr lang="hu-HU" b="1" dirty="0" err="1"/>
              <a:t>NSFNet</a:t>
            </a:r>
            <a:r>
              <a:rPr lang="hu-HU" b="1" dirty="0"/>
              <a:t> (TCP/IP) az ARPANET utódja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198x		</a:t>
            </a:r>
            <a:r>
              <a:rPr lang="hu-HU" b="1" dirty="0"/>
              <a:t>Internet összeomlások a torlódások miatt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1986		</a:t>
            </a:r>
            <a:r>
              <a:rPr lang="hu-HU" b="1" dirty="0"/>
              <a:t>Van Jacobson megmenti az Internetet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torlódásvezérlés –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congestion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control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80-as években minden a TCP/IP-ről szól…</a:t>
            </a:r>
          </a:p>
        </p:txBody>
      </p:sp>
    </p:spTree>
    <p:extLst>
      <p:ext uri="{BB962C8B-B14F-4D97-AF65-F5344CB8AC3E}">
        <p14:creationId xmlns:p14="http://schemas.microsoft.com/office/powerpoint/2010/main" val="160615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C22B6AD-3496-4C9B-A236-B4FC25B64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37CE4B3-1891-4AA6-8078-29673D22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B90DB4A7-08E3-41E1-A126-07A513FD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4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7C07222-9ABD-47D9-8FE1-2DFF8383E93C}"/>
              </a:ext>
            </a:extLst>
          </p:cNvPr>
          <p:cNvSpPr txBox="1"/>
          <p:nvPr/>
        </p:nvSpPr>
        <p:spPr>
          <a:xfrm>
            <a:off x="6128658" y="5355460"/>
            <a:ext cx="28629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hu-HU" sz="2700" b="1" dirty="0">
                <a:solidFill>
                  <a:prstClr val="white"/>
                </a:solidFill>
                <a:latin typeface="Calibri" panose="020F0502020204030204"/>
              </a:rPr>
              <a:t>Van Jacobson</a:t>
            </a:r>
          </a:p>
        </p:txBody>
      </p:sp>
    </p:spTree>
    <p:extLst>
      <p:ext uri="{BB962C8B-B14F-4D97-AF65-F5344CB8AC3E}">
        <p14:creationId xmlns:p14="http://schemas.microsoft.com/office/powerpoint/2010/main" val="117208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066" y="2044771"/>
            <a:ext cx="6627284" cy="344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1989		</a:t>
            </a:r>
            <a:r>
              <a:rPr lang="hu-HU" b="1" dirty="0"/>
              <a:t>ARPANET vége</a:t>
            </a:r>
          </a:p>
          <a:p>
            <a:pPr marL="0" indent="0">
              <a:buNone/>
            </a:pPr>
            <a:r>
              <a:rPr lang="hu-HU" b="1" dirty="0"/>
              <a:t>		A WEB megszületése</a:t>
            </a:r>
          </a:p>
          <a:p>
            <a:pPr marL="0" indent="0">
              <a:buNone/>
            </a:pPr>
            <a:r>
              <a:rPr lang="hu-HU" b="1" dirty="0"/>
              <a:t>		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Tim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Berners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Lee (CERN)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1993		</a:t>
            </a:r>
            <a:r>
              <a:rPr lang="hu-HU" b="1" dirty="0"/>
              <a:t>Első kereső motor (</a:t>
            </a:r>
            <a:r>
              <a:rPr lang="hu-HU" b="1" dirty="0" err="1"/>
              <a:t>Excite</a:t>
            </a:r>
            <a:r>
              <a:rPr lang="hu-HU" b="1" dirty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1995		</a:t>
            </a:r>
            <a:r>
              <a:rPr lang="hu-HU" b="1" dirty="0" err="1"/>
              <a:t>NSFNet</a:t>
            </a:r>
            <a:r>
              <a:rPr lang="hu-HU" b="1" dirty="0"/>
              <a:t> vége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1998		</a:t>
            </a:r>
            <a:r>
              <a:rPr lang="hu-HU" b="1" dirty="0"/>
              <a:t>A Google megújítja a keresést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90-as évek – minden az Internetről </a:t>
            </a:r>
            <a:br>
              <a:rPr lang="hu-HU" dirty="0"/>
            </a:br>
            <a:r>
              <a:rPr lang="hu-HU" dirty="0"/>
              <a:t>							és a webről szól…</a:t>
            </a:r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573187C7-AB10-4AED-9D35-A99BFA75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33" y="2044770"/>
            <a:ext cx="1673168" cy="11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066" y="2044771"/>
            <a:ext cx="6627284" cy="3445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1998		</a:t>
            </a:r>
            <a:r>
              <a:rPr lang="hu-HU" b="1" dirty="0"/>
              <a:t>IPv6 </a:t>
            </a:r>
            <a:r>
              <a:rPr lang="hu-HU" b="1" dirty="0" err="1"/>
              <a:t>standardization</a:t>
            </a: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/>
              <a:t>2004		</a:t>
            </a:r>
            <a:r>
              <a:rPr lang="hu-HU" b="1" dirty="0"/>
              <a:t>Facebook </a:t>
            </a:r>
            <a:r>
              <a:rPr lang="hu-HU" b="1" dirty="0" err="1"/>
              <a:t>goes</a:t>
            </a:r>
            <a:r>
              <a:rPr lang="hu-HU" b="1" dirty="0"/>
              <a:t> online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2006		</a:t>
            </a:r>
            <a:r>
              <a:rPr lang="hu-HU" b="1" dirty="0"/>
              <a:t>Google </a:t>
            </a:r>
            <a:r>
              <a:rPr lang="hu-HU" b="1" dirty="0" err="1"/>
              <a:t>buys</a:t>
            </a:r>
            <a:r>
              <a:rPr lang="hu-HU" b="1" dirty="0"/>
              <a:t> YouTube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2007		</a:t>
            </a:r>
            <a:r>
              <a:rPr lang="hu-HU" b="1" dirty="0" err="1"/>
              <a:t>Netflix</a:t>
            </a:r>
            <a:r>
              <a:rPr lang="hu-HU" b="1" dirty="0"/>
              <a:t> </a:t>
            </a:r>
            <a:r>
              <a:rPr lang="hu-HU" b="1" dirty="0" err="1"/>
              <a:t>strats</a:t>
            </a:r>
            <a:r>
              <a:rPr lang="hu-HU" b="1" dirty="0"/>
              <a:t> streaming videos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/>
              <a:t>2007</a:t>
            </a:r>
            <a:r>
              <a:rPr lang="hu-HU" b="1" dirty="0"/>
              <a:t>		</a:t>
            </a:r>
            <a:r>
              <a:rPr lang="hu-HU" b="1" dirty="0" err="1"/>
              <a:t>First</a:t>
            </a:r>
            <a:r>
              <a:rPr lang="hu-HU" b="1" dirty="0"/>
              <a:t> iPhone </a:t>
            </a:r>
            <a:r>
              <a:rPr lang="hu-HU" b="1" dirty="0" err="1"/>
              <a:t>with</a:t>
            </a:r>
            <a:r>
              <a:rPr lang="hu-HU" b="1" dirty="0"/>
              <a:t> mobile Internet </a:t>
            </a:r>
            <a:r>
              <a:rPr lang="hu-HU" b="1" dirty="0" err="1"/>
              <a:t>access</a:t>
            </a:r>
            <a:endParaRPr lang="hu-HU" b="1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The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millenium</a:t>
            </a:r>
            <a:r>
              <a:rPr lang="hu-HU" dirty="0"/>
              <a:t> </a:t>
            </a:r>
            <a:r>
              <a:rPr lang="hu-HU" dirty="0" err="1"/>
              <a:t>bringing</a:t>
            </a:r>
            <a:r>
              <a:rPr lang="hu-HU" dirty="0"/>
              <a:t> Web 2.0</a:t>
            </a:r>
          </a:p>
        </p:txBody>
      </p:sp>
    </p:spTree>
    <p:extLst>
      <p:ext uri="{BB962C8B-B14F-4D97-AF65-F5344CB8AC3E}">
        <p14:creationId xmlns:p14="http://schemas.microsoft.com/office/powerpoint/2010/main" val="23541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E82ADB-E17D-4C7A-A9F9-A1E68F4C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066" y="2044771"/>
            <a:ext cx="6627284" cy="34452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2009		</a:t>
            </a:r>
            <a:r>
              <a:rPr lang="hu-HU" b="1" dirty="0"/>
              <a:t>Mining of </a:t>
            </a:r>
            <a:r>
              <a:rPr lang="hu-HU" b="1" dirty="0" err="1"/>
              <a:t>the</a:t>
            </a:r>
            <a:r>
              <a:rPr lang="hu-HU" b="1" dirty="0"/>
              <a:t>  </a:t>
            </a:r>
            <a:r>
              <a:rPr lang="hu-HU" b="1" dirty="0" err="1"/>
              <a:t>Bitcoin</a:t>
            </a:r>
            <a:r>
              <a:rPr lang="hu-HU" b="1" dirty="0"/>
              <a:t> </a:t>
            </a:r>
            <a:r>
              <a:rPr lang="hu-HU" b="1" dirty="0" err="1"/>
              <a:t>genesis</a:t>
            </a:r>
            <a:r>
              <a:rPr lang="hu-HU" b="1" dirty="0"/>
              <a:t> </a:t>
            </a:r>
            <a:r>
              <a:rPr lang="hu-HU" b="1" dirty="0" err="1"/>
              <a:t>block</a:t>
            </a:r>
            <a:endParaRPr lang="hu-HU" b="1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</a:t>
            </a:r>
            <a:r>
              <a:rPr lang="hu-HU" b="1" dirty="0" err="1">
                <a:solidFill>
                  <a:schemeClr val="tx1"/>
                </a:solidFill>
              </a:rPr>
              <a:t>Fast</a:t>
            </a:r>
            <a:r>
              <a:rPr lang="hu-HU" b="1" dirty="0">
                <a:solidFill>
                  <a:schemeClr val="tx1"/>
                </a:solidFill>
              </a:rPr>
              <a:t> mobile Internet </a:t>
            </a:r>
            <a:r>
              <a:rPr lang="hu-HU" b="1" dirty="0" err="1">
                <a:solidFill>
                  <a:schemeClr val="tx1"/>
                </a:solidFill>
              </a:rPr>
              <a:t>access</a:t>
            </a:r>
            <a:r>
              <a:rPr lang="hu-HU" b="1" dirty="0">
                <a:solidFill>
                  <a:schemeClr val="tx1"/>
                </a:solidFill>
              </a:rPr>
              <a:t>: 4G/LTE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</a:t>
            </a:r>
            <a:r>
              <a:rPr lang="hu-HU" b="1" dirty="0" err="1">
                <a:solidFill>
                  <a:schemeClr val="tx1"/>
                </a:solidFill>
              </a:rPr>
              <a:t>IoT</a:t>
            </a:r>
            <a:r>
              <a:rPr lang="hu-HU" b="1" dirty="0">
                <a:solidFill>
                  <a:schemeClr val="tx1"/>
                </a:solidFill>
              </a:rPr>
              <a:t> boom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	Internet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Everything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2018		</a:t>
            </a:r>
            <a:r>
              <a:rPr lang="hu-HU" b="1" dirty="0" err="1"/>
              <a:t>Only</a:t>
            </a:r>
            <a:r>
              <a:rPr lang="hu-HU" b="1" dirty="0"/>
              <a:t> 26% of Alexa Top 1000 </a:t>
            </a:r>
            <a:r>
              <a:rPr lang="hu-HU" b="1" dirty="0" err="1"/>
              <a:t>sites</a:t>
            </a:r>
            <a:r>
              <a:rPr lang="hu-HU" b="1" dirty="0"/>
              <a:t> </a:t>
            </a:r>
            <a:r>
              <a:rPr lang="hu-HU" b="1" dirty="0" err="1"/>
              <a:t>reachable</a:t>
            </a:r>
            <a:r>
              <a:rPr lang="hu-HU" b="1" dirty="0"/>
              <a:t> </a:t>
            </a:r>
            <a:br>
              <a:rPr lang="hu-HU" b="1" dirty="0"/>
            </a:br>
            <a:r>
              <a:rPr lang="hu-HU" b="1" dirty="0"/>
              <a:t>		over IPv6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Soon</a:t>
            </a:r>
            <a:r>
              <a:rPr lang="hu-HU" dirty="0"/>
              <a:t>?		</a:t>
            </a:r>
            <a:r>
              <a:rPr lang="hu-HU" b="1" dirty="0" err="1">
                <a:solidFill>
                  <a:schemeClr val="tx1"/>
                </a:solidFill>
              </a:rPr>
              <a:t>Encrypted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transport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protocols</a:t>
            </a: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QUIC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		Ultra-</a:t>
            </a:r>
            <a:r>
              <a:rPr lang="hu-HU" b="1" dirty="0" err="1">
                <a:solidFill>
                  <a:schemeClr val="tx1"/>
                </a:solidFill>
              </a:rPr>
              <a:t>fast</a:t>
            </a:r>
            <a:r>
              <a:rPr lang="hu-HU" b="1" dirty="0">
                <a:solidFill>
                  <a:schemeClr val="tx1"/>
                </a:solidFill>
              </a:rPr>
              <a:t> mobile </a:t>
            </a:r>
            <a:r>
              <a:rPr lang="hu-HU" b="1" dirty="0" err="1">
                <a:solidFill>
                  <a:schemeClr val="tx1"/>
                </a:solidFill>
              </a:rPr>
              <a:t>access</a:t>
            </a:r>
            <a:r>
              <a:rPr lang="hu-HU" b="1" dirty="0">
                <a:solidFill>
                  <a:schemeClr val="tx1"/>
                </a:solidFill>
              </a:rPr>
              <a:t> – 5G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0F798B-CC52-48AD-B4C5-02883BC6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Fast</a:t>
            </a:r>
            <a:r>
              <a:rPr lang="hu-HU" dirty="0"/>
              <a:t> Internet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everywhere</a:t>
            </a:r>
            <a:r>
              <a:rPr lang="hu-HU" dirty="0"/>
              <a:t>,</a:t>
            </a:r>
            <a:br>
              <a:rPr lang="hu-HU" dirty="0"/>
            </a:br>
            <a:r>
              <a:rPr lang="en-US" dirty="0"/>
              <a:t>every device needs an Internet connection</a:t>
            </a:r>
            <a:endParaRPr lang="hu-HU" dirty="0"/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F74D1549-DDB5-4497-AD39-75D85FB553EE}"/>
              </a:ext>
            </a:extLst>
          </p:cNvPr>
          <p:cNvCxnSpPr>
            <a:cxnSpLocks/>
          </p:cNvCxnSpPr>
          <p:nvPr/>
        </p:nvCxnSpPr>
        <p:spPr>
          <a:xfrm>
            <a:off x="2200275" y="2324100"/>
            <a:ext cx="0" cy="16097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6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Fizikai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2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Információt visz át két fizikailag összekötött eszköz között</a:t>
            </a:r>
          </a:p>
          <a:p>
            <a:pPr lvl="1"/>
            <a:r>
              <a:rPr lang="en-US" dirty="0" err="1"/>
              <a:t>definiálja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fizikai</a:t>
            </a:r>
            <a:r>
              <a:rPr lang="en-US" dirty="0"/>
              <a:t> </a:t>
            </a:r>
            <a:r>
              <a:rPr lang="en-US" dirty="0" err="1"/>
              <a:t>átviteli</a:t>
            </a:r>
            <a:r>
              <a:rPr lang="en-US" dirty="0"/>
              <a:t> </a:t>
            </a:r>
            <a:r>
              <a:rPr lang="en-US" dirty="0" err="1"/>
              <a:t>közeg</a:t>
            </a:r>
            <a:r>
              <a:rPr lang="en-US" dirty="0"/>
              <a:t> </a:t>
            </a:r>
            <a:r>
              <a:rPr lang="en-US" dirty="0" err="1"/>
              <a:t>kapcsolatát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Specifikálja egy bit átvitelét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Egy bit kódolásának sémája</a:t>
            </a:r>
            <a:endParaRPr lang="en-US" dirty="0"/>
          </a:p>
          <a:p>
            <a:pPr lvl="1"/>
            <a:r>
              <a:rPr lang="hu-HU" dirty="0"/>
              <a:t>Feszültség szintek</a:t>
            </a:r>
            <a:endParaRPr lang="en-US" dirty="0"/>
          </a:p>
          <a:p>
            <a:pPr lvl="1"/>
            <a:r>
              <a:rPr lang="hu-HU" dirty="0"/>
              <a:t>Jelek időzítése</a:t>
            </a:r>
            <a:endParaRPr lang="en-US" dirty="0"/>
          </a:p>
          <a:p>
            <a:r>
              <a:rPr lang="hu-HU" dirty="0"/>
              <a:t>Példák</a:t>
            </a:r>
            <a:r>
              <a:rPr lang="en-US" dirty="0"/>
              <a:t>: </a:t>
            </a:r>
            <a:r>
              <a:rPr lang="hu-HU" dirty="0"/>
              <a:t>koaxiális kábel</a:t>
            </a:r>
            <a:r>
              <a:rPr lang="en-US" dirty="0"/>
              <a:t>, </a:t>
            </a:r>
            <a:r>
              <a:rPr lang="hu-HU" dirty="0"/>
              <a:t>optikai kábel</a:t>
            </a:r>
            <a:r>
              <a:rPr lang="en-US" dirty="0"/>
              <a:t>, </a:t>
            </a:r>
            <a:r>
              <a:rPr lang="hu-HU" dirty="0"/>
              <a:t>rádió frekvenciás adó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Munkamenet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Alapfogalmak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Kihívások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hu-HU" sz="3200" dirty="0"/>
              <a:t>Digitális számítógépek</a:t>
            </a:r>
            <a:endParaRPr lang="en-US" sz="3200" dirty="0"/>
          </a:p>
          <a:p>
            <a:pPr lvl="1"/>
            <a:r>
              <a:rPr lang="hu-HU" dirty="0"/>
              <a:t>Nullák és egyesek</a:t>
            </a:r>
            <a:endParaRPr lang="en-US" dirty="0"/>
          </a:p>
          <a:p>
            <a:r>
              <a:rPr lang="hu-HU" dirty="0"/>
              <a:t>Analóg világ</a:t>
            </a:r>
            <a:endParaRPr lang="en-US" dirty="0"/>
          </a:p>
          <a:p>
            <a:pPr lvl="1"/>
            <a:r>
              <a:rPr lang="hu-HU" dirty="0"/>
              <a:t>Amplitúdók és frekvenciák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3721099"/>
            <a:ext cx="2540000" cy="1902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16" y="4807856"/>
            <a:ext cx="2539999" cy="163285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0" y="4176486"/>
            <a:ext cx="2984500" cy="271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276" y="3677558"/>
            <a:ext cx="2874439" cy="1801585"/>
          </a:xfrm>
          <a:prstGeom prst="rect">
            <a:avLst/>
          </a:prstGeom>
        </p:spPr>
      </p:pic>
      <p:pic>
        <p:nvPicPr>
          <p:cNvPr id="10" name="Picture 2" descr="http://markun.cs.shinshu-u.ac.jp/learn/osi/e_zub-3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609880"/>
            <a:ext cx="2804988" cy="19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0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61308C-4622-45A6-8EAB-8646FE89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Internet rövid története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B1D32B-D091-4AA8-A0E2-8DF6EDCAC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15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Egyszerű adatátvitel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1-es bit: feszültség vagy áramerősség</a:t>
            </a:r>
          </a:p>
          <a:p>
            <a:r>
              <a:rPr lang="hu-HU" dirty="0"/>
              <a:t>0-ás bit: nincs feszültség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5" y="3068960"/>
            <a:ext cx="8241556" cy="30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4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„b” karakter átvitele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Egynél több bit szükséges a „b” karakter átviteléhez</a:t>
            </a:r>
          </a:p>
          <a:p>
            <a:r>
              <a:rPr lang="hu-HU" dirty="0"/>
              <a:t>A „b” ASCII kódja bináris formában: 01100010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1554"/>
            <a:ext cx="5040635" cy="39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16200000">
            <a:off x="2119834" y="44815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Feszültség</a:t>
            </a:r>
            <a:endParaRPr lang="en-US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12097" y="65165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Idő</a:t>
            </a:r>
            <a:endParaRPr lang="en-US" b="1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155371" y="5607538"/>
            <a:ext cx="2050869" cy="6495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48639" y="5184530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Nincs feszültség</a:t>
            </a:r>
            <a:endParaRPr lang="en-US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71154" y="2701554"/>
            <a:ext cx="24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Van feszültség</a:t>
            </a:r>
            <a:endParaRPr lang="en-US" b="1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2268684" y="5343070"/>
            <a:ext cx="4197430" cy="8225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682469" y="2886220"/>
            <a:ext cx="4893988" cy="6181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9" idx="2"/>
          </p:cNvCxnSpPr>
          <p:nvPr/>
        </p:nvCxnSpPr>
        <p:spPr>
          <a:xfrm>
            <a:off x="2279570" y="3070886"/>
            <a:ext cx="2632064" cy="3254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06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91" y="2701554"/>
            <a:ext cx="5329857" cy="39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„b” karakter átvitele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Túl rossz vétel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2119834" y="44815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Feszültség</a:t>
            </a:r>
            <a:endParaRPr lang="en-US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12097" y="65165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Idő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2946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4" y="1832671"/>
                <a:ext cx="6257108" cy="46073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200" dirty="0"/>
                  <a:t>Adatátvitel vezeték esetén valamilyen fizikai jellemző változtatásával lehetséges (pl.: feszültség, áramerősség)</a:t>
                </a:r>
              </a:p>
              <a:p>
                <a:pPr lvl="1"/>
                <a:r>
                  <a:rPr lang="hu-HU" sz="2200" dirty="0"/>
                  <a:t>a viselkedést </a:t>
                </a:r>
                <a:r>
                  <a:rPr lang="hu-H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f(t)</a:t>
                </a:r>
                <a:r>
                  <a:rPr lang="hu-HU" sz="2200" dirty="0"/>
                  <a:t> függvénnyel jellemezhetjük </a:t>
                </a:r>
              </a:p>
              <a:p>
                <a:r>
                  <a:rPr lang="hu-HU" sz="2500" b="0" dirty="0"/>
                  <a:t>Bármely </a:t>
                </a:r>
                <a:r>
                  <a:rPr lang="hu-HU" sz="25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hu-HU" sz="2500" b="0" i="1" dirty="0"/>
                  <a:t> </a:t>
                </a:r>
                <a:r>
                  <a:rPr lang="hu-HU" sz="2500" b="0" dirty="0"/>
                  <a:t>periódusidejű </a:t>
                </a:r>
                <a:r>
                  <a:rPr lang="hu-HU" sz="25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g(t)</a:t>
                </a:r>
                <a:r>
                  <a:rPr lang="hu-HU" sz="2500" b="0" dirty="0"/>
                  <a:t> periodikus függvény előáll a következő alakban:</a:t>
                </a:r>
              </a:p>
              <a:p>
                <a:pPr marL="201168" lvl="1" indent="0" algn="ctr">
                  <a:buNone/>
                </a:pP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hu-HU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𝑛𝑓𝑡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hu-HU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𝑛𝑓𝑡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hu-HU" sz="1800" dirty="0"/>
                  <a:t>,</a:t>
                </a:r>
              </a:p>
              <a:p>
                <a:pPr marL="396000" lvl="1" indent="0">
                  <a:buNone/>
                </a:pPr>
                <a:r>
                  <a:rPr lang="hu-HU" sz="2200" dirty="0"/>
                  <a:t>ahol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hu-HU" sz="2200" dirty="0"/>
                  <a:t> az alapfrekvencia,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200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200" dirty="0"/>
                  <a:t> pedig az </a:t>
                </a:r>
                <a:r>
                  <a:rPr lang="hu-H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hu-HU" sz="2200" dirty="0"/>
                  <a:t>-edik harmonikus szinuszos illetve koszinuszos amplitúdók.</a:t>
                </a:r>
              </a:p>
              <a:p>
                <a:pPr marL="396000" lvl="1" indent="0">
                  <a:buNone/>
                </a:pPr>
                <a:endParaRPr lang="hu-HU" sz="2200" b="0" dirty="0">
                  <a:ea typeface="Cambria Math" panose="02040503050406030204" pitchFamily="18" charset="0"/>
                </a:endParaRPr>
              </a:p>
              <a:p>
                <a:pPr marL="396000" lvl="1" indent="0">
                  <a:buNone/>
                </a:pPr>
                <a:endParaRPr lang="hu-HU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4" y="1832671"/>
                <a:ext cx="6257108" cy="4607318"/>
              </a:xfrm>
              <a:blipFill rotWithShape="1">
                <a:blip r:embed="rId2"/>
                <a:stretch>
                  <a:fillRect l="-1168" t="-795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http://upload.wikimedia.org/wikipedia/commons/thumb/2/2c/Fourier_Series.svg/168px-Fourier_Seri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01" y="2246811"/>
            <a:ext cx="2453258" cy="43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0" cy="4290371"/>
              </a:xfrm>
            </p:spPr>
            <p:txBody>
              <a:bodyPr>
                <a:normAutofit/>
              </a:bodyPr>
              <a:lstStyle/>
              <a:p>
                <a:pPr marL="39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𝑛𝑓𝑡</m:t>
                              </m:r>
                            </m:e>
                          </m:d>
                        </m:e>
                      </m:func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pPr marL="39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𝑛𝑓𝑡</m:t>
                              </m:r>
                            </m:e>
                          </m:d>
                        </m:e>
                      </m:func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hu-HU" dirty="0"/>
              </a:p>
              <a:p>
                <a:pPr marL="39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290371"/>
              </a:xfrm>
              <a:blipFill rotWithShape="0">
                <a:blip r:embed="rId2"/>
                <a:stretch>
                  <a:fillRect t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200" b="1" dirty="0"/>
                  <a:t>Példa</a:t>
                </a:r>
              </a:p>
              <a:p>
                <a:pPr lvl="1"/>
                <a:r>
                  <a:rPr lang="hu-HU" sz="2200" dirty="0"/>
                  <a:t>Tegyük fel, hogy az ASCII „b” karaktert küldjük, amely 8 biten ábrázolható, azaz a bitminta </a:t>
                </a:r>
                <a:r>
                  <a:rPr lang="hu-HU" sz="2200" i="1" dirty="0"/>
                  <a:t>01100010</a:t>
                </a:r>
                <a:r>
                  <a:rPr lang="hu-HU" sz="2200" dirty="0"/>
                  <a:t>.</a:t>
                </a:r>
              </a:p>
              <a:p>
                <a:pPr lvl="1"/>
                <a:r>
                  <a:rPr lang="hu-HU" sz="2200" dirty="0"/>
                  <a:t>A jel Fourier-sora az alábbi együtthatókat tartalmazza:</a:t>
                </a:r>
              </a:p>
              <a:p>
                <a:pPr marL="10339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u-HU" sz="22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⁡(7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hu-HU" sz="2200" dirty="0">
                  <a:ea typeface="Cambria Math" panose="02040503050406030204" pitchFamily="18" charset="0"/>
                </a:endParaRPr>
              </a:p>
              <a:p>
                <a:pPr marL="10339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u-HU" sz="22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⁡(6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hu-HU" sz="2200" dirty="0"/>
              </a:p>
              <a:p>
                <a:pPr marL="10339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u-HU" sz="2200" dirty="0"/>
              </a:p>
              <a:p>
                <a:pPr lvl="1"/>
                <a:r>
                  <a:rPr lang="hu-HU" sz="2200" dirty="0"/>
                  <a:t>A harmonikus amplitúdók négyzetösszege arányos a frekvencián továbbított energiával</a:t>
                </a:r>
              </a:p>
              <a:p>
                <a:pPr lvl="1"/>
                <a:r>
                  <a:rPr lang="hu-HU" sz="2200" dirty="0"/>
                  <a:t>(energiaveszteség lehetséges)</a:t>
                </a:r>
              </a:p>
              <a:p>
                <a:pPr marL="103392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hu-HU" sz="2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1" y="1915509"/>
            <a:ext cx="4039485" cy="4230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0" y="1915508"/>
            <a:ext cx="3963269" cy="2997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4887" y="1915509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(</a:t>
            </a:r>
            <a:r>
              <a:rPr lang="hu-HU" sz="1400" dirty="0" err="1">
                <a:solidFill>
                  <a:srgbClr val="C00000"/>
                </a:solidFill>
              </a:rPr>
              <a:t>Tanenbaum</a:t>
            </a:r>
            <a:r>
              <a:rPr lang="hu-HU" sz="1400" dirty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852" y="5835752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(</a:t>
            </a:r>
            <a:r>
              <a:rPr lang="hu-HU" sz="1400" dirty="0" err="1">
                <a:solidFill>
                  <a:srgbClr val="C00000"/>
                </a:solidFill>
              </a:rPr>
              <a:t>Tanenbaum</a:t>
            </a:r>
            <a:r>
              <a:rPr lang="hu-HU" sz="1400" dirty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Fourier sor felhasználása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569131" cy="5105400"/>
          </a:xfrm>
        </p:spPr>
        <p:txBody>
          <a:bodyPr/>
          <a:lstStyle/>
          <a:p>
            <a:r>
              <a:rPr lang="hu-HU" dirty="0"/>
              <a:t>A digitális szignál nem periodikus</a:t>
            </a:r>
          </a:p>
          <a:p>
            <a:pPr lvl="1"/>
            <a:r>
              <a:rPr lang="hu-HU" dirty="0"/>
              <a:t>Pl. „b” ASCII kódja 8 bit hosszú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…de elképzelhetjük, hogy végtelen sokszor ismétlődik, ami egy periodikus függvényt ad</a:t>
            </a:r>
          </a:p>
          <a:p>
            <a:pPr lvl="1"/>
            <a:r>
              <a:rPr lang="hu-HU" dirty="0"/>
              <a:t>Pl. „b” esetén a periódus 8 bit hosszú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31" y="1541690"/>
            <a:ext cx="3422469" cy="51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9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- Elnyelődés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hu-HU" dirty="0"/>
                  <a:t>Elnyelődés (</a:t>
                </a:r>
                <a:r>
                  <a:rPr lang="hu-HU" dirty="0" err="1"/>
                  <a:t>attenuation</a:t>
                </a:r>
                <a:r>
                  <a:rPr lang="hu-HU" dirty="0"/>
                  <a:t>): </a:t>
                </a:r>
                <a:r>
                  <a:rPr lang="hu-HU" dirty="0">
                    <a:sym typeface="Symbol"/>
                  </a:rPr>
                  <a:t></a:t>
                </a:r>
              </a:p>
              <a:p>
                <a:pPr lvl="1"/>
                <a:r>
                  <a:rPr lang="hu-HU" dirty="0"/>
                  <a:t>Lényegében a küldési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/>
                  <a:t>) és vételi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/>
                  <a:t>) energiák hányadosa</a:t>
                </a:r>
              </a:p>
              <a:p>
                <a:pPr lvl="1"/>
                <a:r>
                  <a:rPr lang="hu-HU" dirty="0"/>
                  <a:t>Nagy elnyelődés esetén kevés energia éri el a fogadót</a:t>
                </a:r>
              </a:p>
              <a:p>
                <a:pPr lvl="2"/>
                <a:r>
                  <a:rPr lang="hu-HU" dirty="0"/>
                  <a:t>A jel helyreállítása lehetetlen</a:t>
                </a:r>
              </a:p>
              <a:p>
                <a:pPr lvl="1"/>
                <a:r>
                  <a:rPr lang="hu-HU" dirty="0"/>
                  <a:t>Mértékegysége </a:t>
                </a:r>
                <a:r>
                  <a:rPr lang="hu-HU" dirty="0" err="1"/>
                  <a:t>deciBel</a:t>
                </a:r>
                <a:endParaRPr lang="hu-H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𝑑𝐵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=10×</m:t>
                    </m:r>
                    <m:func>
                      <m:func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func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i="1" dirty="0"/>
                  <a:t>(deciBel [dB])</a:t>
                </a:r>
              </a:p>
              <a:p>
                <a:endParaRPr lang="hu-HU" dirty="0"/>
              </a:p>
              <a:p>
                <a:r>
                  <a:rPr lang="hu-HU" dirty="0"/>
                  <a:t>Az elnyelődést befolyásoló </a:t>
                </a:r>
                <a:br>
                  <a:rPr lang="hu-HU" dirty="0"/>
                </a:br>
                <a:r>
                  <a:rPr lang="hu-HU" dirty="0"/>
                  <a:t>tényezők</a:t>
                </a:r>
              </a:p>
              <a:p>
                <a:pPr lvl="1"/>
                <a:r>
                  <a:rPr lang="hu-HU" dirty="0"/>
                  <a:t>Átviteli közeg</a:t>
                </a:r>
              </a:p>
              <a:p>
                <a:pPr lvl="1"/>
                <a:r>
                  <a:rPr lang="hu-HU" dirty="0"/>
                  <a:t>Adó és vevő távolsága</a:t>
                </a:r>
              </a:p>
              <a:p>
                <a:pPr lvl="1"/>
                <a:r>
                  <a:rPr lang="hu-HU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76" t="-203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Csoportba foglalás 4"/>
          <p:cNvGrpSpPr/>
          <p:nvPr/>
        </p:nvGrpSpPr>
        <p:grpSpPr>
          <a:xfrm>
            <a:off x="5094514" y="4206239"/>
            <a:ext cx="3871709" cy="2612571"/>
            <a:chOff x="4591028" y="3858007"/>
            <a:chExt cx="4375195" cy="29608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59" y="3918857"/>
              <a:ext cx="4066064" cy="265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 rot="16200000">
              <a:off x="3407542" y="5041493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Feszültség</a:t>
              </a:r>
              <a:endParaRPr lang="en-US" b="1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908508" y="6449479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Idő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813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- Elnyelődés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Valódi közegben</a:t>
            </a:r>
          </a:p>
          <a:p>
            <a:pPr lvl="1"/>
            <a:r>
              <a:rPr lang="hu-HU" dirty="0"/>
              <a:t>Frekvenciafüggő elnyelődés</a:t>
            </a:r>
          </a:p>
          <a:p>
            <a:pPr lvl="1"/>
            <a:r>
              <a:rPr lang="hu-HU" dirty="0"/>
              <a:t>Fáziseltolódás</a:t>
            </a:r>
          </a:p>
          <a:p>
            <a:pPr lvl="2"/>
            <a:r>
              <a:rPr lang="hu-HU" dirty="0"/>
              <a:t>Különböző frekvenciáknak különböző a terjedési sebessége</a:t>
            </a:r>
          </a:p>
          <a:p>
            <a:pPr lvl="2"/>
            <a:r>
              <a:rPr lang="hu-HU" dirty="0"/>
              <a:t>Frekvenciafüggő torzítás</a:t>
            </a:r>
          </a:p>
          <a:p>
            <a:pPr lvl="1"/>
            <a:r>
              <a:rPr lang="hu-HU" dirty="0"/>
              <a:t>Zaj</a:t>
            </a:r>
          </a:p>
          <a:p>
            <a:pPr lvl="2"/>
            <a:r>
              <a:rPr lang="hu-HU" dirty="0"/>
              <a:t>Hő, más rendszerek zavarása…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54926"/>
            <a:ext cx="5085348" cy="19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" y="4854925"/>
            <a:ext cx="3376621" cy="17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21895" y="5128868"/>
            <a:ext cx="24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Optikai kábel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6694758-03FA-44C6-8AAF-9FEBB76E7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	Telefonhálózat – a kommunikációs hálózat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teljesen áramkörkapcsolt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Elkezdik másra is használni a </a:t>
            </a:r>
            <a:r>
              <a:rPr lang="hu-HU" dirty="0" err="1"/>
              <a:t>hálózatokat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hadászat, számítógépek, stb.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azonban az áramkörkapcsolt megoldás ezeknek nem felelt meg…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	nem elég hatékony és rugalmas löketszerű terhelések kezelésére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3620D9E-60C3-44D6-9E43-0B23C227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egész az 50-es években kezdődött…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09CBBCA-0D7C-42C3-AFBD-362ED14A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16" y="1662792"/>
            <a:ext cx="2033334" cy="14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88" y="1276600"/>
            <a:ext cx="4700786" cy="34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Szimbólumok és bitek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4320480" cy="4525963"/>
          </a:xfrm>
        </p:spPr>
        <p:txBody>
          <a:bodyPr>
            <a:normAutofit/>
          </a:bodyPr>
          <a:lstStyle/>
          <a:p>
            <a:r>
              <a:rPr lang="hu-HU" sz="2800" dirty="0"/>
              <a:t>Bitek helyett szimbólumok használata az átvitelhez</a:t>
            </a:r>
          </a:p>
          <a:p>
            <a:r>
              <a:rPr lang="hu-HU" sz="2800" dirty="0"/>
              <a:t>Példa:</a:t>
            </a:r>
          </a:p>
          <a:p>
            <a:pPr lvl="1"/>
            <a:r>
              <a:rPr lang="hu-HU" sz="2400" dirty="0"/>
              <a:t>Vezessünk be 4 szimbólumot: A(00),B(01),C(10),D(11)</a:t>
            </a:r>
          </a:p>
          <a:p>
            <a:pPr lvl="1"/>
            <a:r>
              <a:rPr lang="hu-HU" sz="2400" dirty="0"/>
              <a:t>Szimbólum ráta: (BAUD)</a:t>
            </a:r>
          </a:p>
          <a:p>
            <a:pPr lvl="2"/>
            <a:r>
              <a:rPr lang="hu-HU" sz="2000" dirty="0"/>
              <a:t>Elküldött szimbólumok száma másodpercenként</a:t>
            </a:r>
          </a:p>
          <a:p>
            <a:pPr lvl="1"/>
            <a:r>
              <a:rPr lang="hu-HU" sz="2400" dirty="0"/>
              <a:t>Adat ráta (</a:t>
            </a:r>
            <a:r>
              <a:rPr lang="hu-HU" sz="2400" dirty="0" err="1"/>
              <a:t>bps</a:t>
            </a:r>
            <a:r>
              <a:rPr lang="hu-HU" sz="2400" dirty="0"/>
              <a:t>):</a:t>
            </a:r>
          </a:p>
          <a:p>
            <a:pPr lvl="2"/>
            <a:r>
              <a:rPr lang="hu-HU" sz="2000" dirty="0"/>
              <a:t>Elküldött bitek száma másodpercenként</a:t>
            </a:r>
            <a:endParaRPr lang="en-US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932040" y="479912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Példa: </a:t>
            </a:r>
          </a:p>
          <a:p>
            <a:r>
              <a:rPr lang="hu-HU" sz="2000" dirty="0"/>
              <a:t>Egy 600 </a:t>
            </a:r>
            <a:r>
              <a:rPr lang="hu-HU" sz="2000" dirty="0" err="1"/>
              <a:t>Baudos</a:t>
            </a:r>
            <a:r>
              <a:rPr lang="hu-HU" sz="2000" dirty="0"/>
              <a:t> modemmel, ami 16 szimbólumot különböztet meg 2400 </a:t>
            </a:r>
            <a:r>
              <a:rPr lang="hu-HU" sz="2000" dirty="0" err="1"/>
              <a:t>bps</a:t>
            </a:r>
            <a:r>
              <a:rPr lang="hu-HU" sz="2000" dirty="0"/>
              <a:t> adatráta érhető 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9073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516" y="1636295"/>
            <a:ext cx="4412225" cy="2485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8548" y="4379760"/>
                <a:ext cx="877503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dirty="0"/>
                  <a:t>A </a:t>
                </a:r>
                <a:r>
                  <a:rPr lang="hu-HU" sz="2000" b="1" dirty="0"/>
                  <a:t>sávszélesség</a:t>
                </a:r>
                <a:r>
                  <a:rPr lang="hu-HU" sz="2000" dirty="0"/>
                  <a:t> (angolul „</a:t>
                </a:r>
                <a:r>
                  <a:rPr lang="hu-HU" sz="2000" i="1" dirty="0" err="1"/>
                  <a:t>bandwidth</a:t>
                </a:r>
                <a:r>
                  <a:rPr lang="hu-HU" sz="2000" i="1" dirty="0"/>
                  <a:t>”, jelölés: H</a:t>
                </a:r>
                <a:r>
                  <a:rPr lang="hu-HU" sz="2000" dirty="0"/>
                  <a:t>) az a frekvencia tartományt, amelyen belül a csillapítás mértéke nem túl nagy.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hu-HU" sz="2000" dirty="0"/>
                  <a:t> vágási frekvencia]</a:t>
                </a:r>
              </a:p>
              <a:p>
                <a:r>
                  <a:rPr lang="hu-HU" sz="2000" b="1" dirty="0"/>
                  <a:t>Szimbólumok száma:</a:t>
                </a:r>
                <a:r>
                  <a:rPr lang="hu-HU" sz="2000" dirty="0"/>
                  <a:t> V, bináris esetben V=2 (0-s bit vagy 1-es bit)</a:t>
                </a:r>
              </a:p>
              <a:p>
                <a:r>
                  <a:rPr lang="hu-HU" sz="2000" b="1" dirty="0"/>
                  <a:t>Zaj mentes csatorna:</a:t>
                </a:r>
                <a:r>
                  <a:rPr lang="hu-HU" sz="2000" dirty="0"/>
                  <a:t> Maximális adatsebesség =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000" dirty="0"/>
                  <a:t> (</a:t>
                </a:r>
                <a:r>
                  <a:rPr lang="hu-HU" sz="2000" i="1" dirty="0" err="1"/>
                  <a:t>Nyquist-tétel</a:t>
                </a:r>
                <a:r>
                  <a:rPr lang="hu-HU" sz="2000" i="1" dirty="0"/>
                  <a:t>, 1924</a:t>
                </a:r>
                <a:r>
                  <a:rPr lang="hu-HU" sz="2000" dirty="0"/>
                  <a:t>)</a:t>
                </a:r>
              </a:p>
              <a:p>
                <a:r>
                  <a:rPr lang="hu-HU" sz="2000" b="1" dirty="0"/>
                  <a:t>Jel-zaj arány:</a:t>
                </a:r>
                <a:r>
                  <a:rPr lang="hu-HU" sz="2000" dirty="0"/>
                  <a:t> S/N, a jel és a zaj teljesítményének hányadosa</a:t>
                </a:r>
              </a:p>
              <a:p>
                <a:r>
                  <a:rPr lang="hu-HU" sz="2000" b="1" dirty="0"/>
                  <a:t>Zajos csatorna:</a:t>
                </a:r>
                <a:r>
                  <a:rPr lang="hu-HU" sz="2000" dirty="0"/>
                  <a:t> Maximális adatsebesség =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000" dirty="0"/>
                  <a:t> (</a:t>
                </a:r>
                <a:r>
                  <a:rPr lang="hu-HU" sz="2000" dirty="0" err="1"/>
                  <a:t>S</a:t>
                </a:r>
                <a:r>
                  <a:rPr lang="hu-HU" sz="2000" i="1" dirty="0" err="1"/>
                  <a:t>hannon-tétel</a:t>
                </a:r>
                <a:r>
                  <a:rPr lang="hu-HU" sz="2000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" y="4379760"/>
                <a:ext cx="8775032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694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5325979" y="1491917"/>
                <a:ext cx="381802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Példa: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b="1" dirty="0"/>
                  <a:t>Telefon vonal: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hu-HU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hu-HU" b="1" i="1" smtClean="0">
                        <a:latin typeface="Cambria Math"/>
                      </a:rPr>
                      <m:t>=</m:t>
                    </m:r>
                    <m:r>
                      <a:rPr lang="hu-HU" b="1" i="1" smtClean="0">
                        <a:latin typeface="Cambria Math"/>
                      </a:rPr>
                      <m:t>𝟑𝟎𝟎𝟎</m:t>
                    </m:r>
                    <m:r>
                      <a:rPr lang="hu-HU" b="1" i="1" smtClean="0">
                        <a:latin typeface="Cambria Math"/>
                      </a:rPr>
                      <m:t> </m:t>
                    </m:r>
                    <m:r>
                      <a:rPr lang="hu-HU" b="1" i="1" smtClean="0">
                        <a:latin typeface="Cambria Math"/>
                      </a:rPr>
                      <m:t>𝑯𝒛</m:t>
                    </m:r>
                  </m:oMath>
                </a14:m>
                <a:r>
                  <a:rPr lang="hu-HU" b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b="1" dirty="0"/>
                  <a:t>B </a:t>
                </a:r>
                <a:r>
                  <a:rPr lang="hu-HU" b="1" dirty="0" err="1"/>
                  <a:t>bps</a:t>
                </a:r>
                <a:r>
                  <a:rPr lang="hu-HU" b="1" dirty="0"/>
                  <a:t> adatsebesség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b="1" dirty="0"/>
                  <a:t>8 bit átvitele</a:t>
                </a:r>
              </a:p>
              <a:p>
                <a:r>
                  <a:rPr lang="hu-HU" dirty="0"/>
                  <a:t>Ekkor: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/>
                  <a:t>8 bit átviteléhez 8/B mp szükséges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/>
                  <a:t>Első harmonikus frekvenciája: </a:t>
                </a:r>
                <a:br>
                  <a:rPr lang="hu-HU" dirty="0"/>
                </a:br>
                <a:r>
                  <a:rPr lang="hu-HU" dirty="0"/>
                  <a:t>B/8 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/>
                  <a:t>Legmagasabb átvitt harmonikus száma: 3000/(B/8)= 24000/B</a:t>
                </a: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979" y="1491917"/>
                <a:ext cx="3818021" cy="2862322"/>
              </a:xfrm>
              <a:prstGeom prst="rect">
                <a:avLst/>
              </a:prstGeom>
              <a:blipFill rotWithShape="1">
                <a:blip r:embed="rId5"/>
                <a:stretch>
                  <a:fillRect l="-1438" t="-1066" b="-25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6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vezetékes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mágneses adathordozók </a:t>
            </a:r>
            <a:r>
              <a:rPr lang="hu-HU" sz="2000" dirty="0"/>
              <a:t>– sávszélesség jó, késleltetés nagy (nem on-line kapcsolat)</a:t>
            </a:r>
          </a:p>
          <a:p>
            <a:r>
              <a:rPr lang="hu-HU" sz="2000" b="1" dirty="0"/>
              <a:t>Sodort érpár</a:t>
            </a:r>
            <a:r>
              <a:rPr lang="hu-HU" sz="2000" dirty="0"/>
              <a:t> (angolul „</a:t>
            </a:r>
            <a:r>
              <a:rPr lang="hu-HU" sz="2000" i="1" dirty="0"/>
              <a:t>twisted </a:t>
            </a:r>
            <a:r>
              <a:rPr lang="hu-HU" sz="2000" i="1" dirty="0" err="1"/>
              <a:t>pair</a:t>
            </a:r>
            <a:r>
              <a:rPr lang="hu-HU" sz="2000" i="1" dirty="0"/>
              <a:t>”</a:t>
            </a:r>
            <a:r>
              <a:rPr lang="hu-HU" sz="2000" dirty="0"/>
              <a:t>) – főként távbeszélőrendszerekben használatos; dupla rézhuzal; analóg és digitális jelátvitel; UTP és STP</a:t>
            </a:r>
          </a:p>
          <a:p>
            <a:r>
              <a:rPr lang="hu-HU" sz="2000" b="1" dirty="0" err="1"/>
              <a:t>Koaxális</a:t>
            </a:r>
            <a:r>
              <a:rPr lang="hu-HU" sz="2000" b="1" dirty="0"/>
              <a:t> kábel</a:t>
            </a:r>
            <a:r>
              <a:rPr lang="hu-HU" sz="2000" dirty="0"/>
              <a:t> – nagyobb sebesség és távolság érhető el, mint a sodorttal; analóg (</a:t>
            </a:r>
            <a:r>
              <a:rPr lang="hu-HU" sz="2000" i="1" dirty="0"/>
              <a:t>75 </a:t>
            </a:r>
            <a:r>
              <a:rPr lang="el-GR" sz="2000" i="1" dirty="0"/>
              <a:t>Ω</a:t>
            </a:r>
            <a:r>
              <a:rPr lang="hu-HU" sz="2000" dirty="0"/>
              <a:t>) és digitális (</a:t>
            </a:r>
            <a:r>
              <a:rPr lang="hu-HU" sz="2000" i="1" dirty="0"/>
              <a:t>50 </a:t>
            </a:r>
            <a:r>
              <a:rPr lang="el-GR" sz="2000" i="1" dirty="0"/>
              <a:t>Ω</a:t>
            </a:r>
            <a:r>
              <a:rPr lang="hu-HU" sz="2000" dirty="0"/>
              <a:t>) jelátvitel</a:t>
            </a:r>
          </a:p>
          <a:p>
            <a:endParaRPr lang="hu-H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951" y="3857414"/>
            <a:ext cx="5210336" cy="1917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1636" y="5454398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(</a:t>
            </a:r>
            <a:r>
              <a:rPr lang="hu-HU" sz="1400" dirty="0" err="1">
                <a:solidFill>
                  <a:schemeClr val="bg1"/>
                </a:solidFill>
              </a:rPr>
              <a:t>Tanenbaum</a:t>
            </a:r>
            <a:r>
              <a:rPr lang="hu-HU" sz="1400" dirty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vezetékes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Fényvezető szálak </a:t>
            </a:r>
            <a:r>
              <a:rPr lang="hu-HU" sz="2000" dirty="0"/>
              <a:t>– részei: fényforrás, átviteli közeg és detektor; fényimpulzus 1-es bit, nincs fényimpulzus 0-s bit; sugaraknak más-más </a:t>
            </a:r>
            <a:r>
              <a:rPr lang="hu-HU" sz="2000" dirty="0" err="1"/>
              <a:t>módusa</a:t>
            </a:r>
            <a:r>
              <a:rPr lang="hu-HU" sz="2000" dirty="0"/>
              <a:t> van (határszög ≤ beeső sugár szöge)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b="1" dirty="0"/>
              <a:t>Fénykábelek</a:t>
            </a:r>
            <a:r>
              <a:rPr lang="hu-HU" sz="2000" dirty="0"/>
              <a:t> felépítése: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02" y="2448514"/>
            <a:ext cx="4275651" cy="1674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1788" y="3888490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(</a:t>
            </a:r>
            <a:r>
              <a:rPr lang="hu-HU" sz="1400" dirty="0" err="1">
                <a:solidFill>
                  <a:srgbClr val="FF0000"/>
                </a:solidFill>
              </a:rPr>
              <a:t>Tanenbaum</a:t>
            </a:r>
            <a:r>
              <a:rPr lang="hu-HU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39" y="4767206"/>
            <a:ext cx="3640776" cy="16702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vezetékes 3/</a:t>
            </a:r>
            <a:r>
              <a:rPr lang="hu-HU" dirty="0" err="1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Fénykábelek</a:t>
            </a:r>
            <a:r>
              <a:rPr lang="hu-HU" sz="2000" dirty="0"/>
              <a:t> összevetése fényimpulzus típusa alapján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06" y="2297498"/>
            <a:ext cx="4661657" cy="19539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4400" dirty="0"/>
              <a:t>vezeték nélküli</a:t>
            </a:r>
            <a:r>
              <a:rPr lang="hu-HU" dirty="0"/>
              <a:t> </a:t>
            </a:r>
            <a:r>
              <a:rPr lang="hu-HU" sz="4400" dirty="0"/>
              <a:t>adatátvitel</a:t>
            </a:r>
            <a:r>
              <a:rPr lang="hu-HU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000" b="1" dirty="0"/>
                  <a:t>Frekvencia</a:t>
                </a:r>
                <a:r>
                  <a:rPr lang="hu-HU" sz="2000" dirty="0"/>
                  <a:t>: elektromágneses hullám másodpercenkénti rezgésszáma. </a:t>
                </a:r>
              </a:p>
              <a:p>
                <a:pPr lvl="1"/>
                <a:r>
                  <a:rPr lang="hu-HU" sz="2000" dirty="0"/>
                  <a:t>Jelölés: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Mértékegység: Hertz (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hu-HU" sz="2000" dirty="0"/>
                  <a:t>)</a:t>
                </a:r>
              </a:p>
              <a:p>
                <a:pPr lvl="1"/>
                <a:endParaRPr lang="hu-HU" sz="2000" dirty="0"/>
              </a:p>
              <a:p>
                <a:r>
                  <a:rPr lang="hu-HU" sz="2000" b="1" dirty="0"/>
                  <a:t>Hullámhossz</a:t>
                </a:r>
                <a:r>
                  <a:rPr lang="hu-HU" sz="2000" dirty="0"/>
                  <a:t>: két egymást követő hullámcsúcs (vagy hullámvölgy) közötti távolság</a:t>
                </a:r>
              </a:p>
              <a:p>
                <a:pPr lvl="1"/>
                <a:r>
                  <a:rPr lang="hu-HU" sz="2000" dirty="0"/>
                  <a:t>Jelölés: </a:t>
                </a:r>
                <a:r>
                  <a:rPr lang="el-GR" sz="2000" dirty="0"/>
                  <a:t>λ</a:t>
                </a:r>
                <a:endParaRPr lang="hu-HU" sz="2000" dirty="0"/>
              </a:p>
              <a:p>
                <a:pPr lvl="1"/>
                <a:endParaRPr lang="hu-HU" sz="2000" dirty="0"/>
              </a:p>
              <a:p>
                <a:r>
                  <a:rPr lang="hu-HU" sz="2000" b="1" dirty="0"/>
                  <a:t>Fénysebesség</a:t>
                </a:r>
                <a:r>
                  <a:rPr lang="hu-HU" sz="2000" dirty="0"/>
                  <a:t>: az elektromágneses hullámok terjedési sebessége vákuumban </a:t>
                </a:r>
              </a:p>
              <a:p>
                <a:pPr lvl="1"/>
                <a:r>
                  <a:rPr lang="hu-HU" sz="2000" dirty="0"/>
                  <a:t>Jelölés: </a:t>
                </a:r>
                <a14:m>
                  <m:oMath xmlns:m="http://schemas.openxmlformats.org/officeDocument/2006/math"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Értéke: kb. </a:t>
                </a:r>
                <a14:m>
                  <m:oMath xmlns:m="http://schemas.openxmlformats.org/officeDocument/2006/math"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3∗</m:t>
                    </m:r>
                    <m:sSup>
                      <m:sSupPr>
                        <m:ctrlPr>
                          <a:rPr lang="hu-HU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hu-HU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Rézben és üvegszálban ez a sebesség nagyjából a 2/3-adára csökken</a:t>
                </a:r>
              </a:p>
              <a:p>
                <a:r>
                  <a:rPr lang="hu-HU" sz="2000" dirty="0"/>
                  <a:t>Összefüggés a fenti mennyiségek között: </a:t>
                </a:r>
                <a:r>
                  <a:rPr lang="el-GR" sz="2000" i="0" dirty="0">
                    <a:latin typeface="+mj-lt"/>
                  </a:rPr>
                  <a:t>λ</a:t>
                </a:r>
                <a:r>
                  <a:rPr lang="hu-HU" sz="2000" i="1" dirty="0"/>
                  <a:t>f</a:t>
                </a:r>
                <a:r>
                  <a:rPr lang="hu-HU" sz="2000" dirty="0"/>
                  <a:t> = </a:t>
                </a:r>
                <a:r>
                  <a:rPr lang="hu-HU" sz="2000" i="1" dirty="0"/>
                  <a:t>c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97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3600" dirty="0"/>
              <a:t>elektromágneses spektrum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22714"/>
              </p:ext>
            </p:extLst>
          </p:nvPr>
        </p:nvGraphicFramePr>
        <p:xfrm>
          <a:off x="2300522" y="1589418"/>
          <a:ext cx="4727685" cy="5029200"/>
        </p:xfrm>
        <a:graphic>
          <a:graphicData uri="http://schemas.openxmlformats.org/drawingml/2006/table">
            <a:tbl>
              <a:tblPr/>
              <a:tblGrid>
                <a:gridCol w="123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Tartomány  neve</a:t>
                      </a:r>
                      <a:endParaRPr lang="en-US" b="1" dirty="0"/>
                    </a:p>
                  </a:txBody>
                  <a:tcPr marL="42863" marR="42863" marT="57150" marB="5715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Hullámhossz</a:t>
                      </a:r>
                      <a:br>
                        <a:rPr lang="en-US" b="1" dirty="0"/>
                      </a:br>
                      <a:r>
                        <a:rPr lang="en-US" b="1" dirty="0"/>
                        <a:t>(</a:t>
                      </a:r>
                      <a:r>
                        <a:rPr lang="hu-HU" b="0" i="1" noProof="0" dirty="0"/>
                        <a:t>centiméter</a:t>
                      </a:r>
                      <a:r>
                        <a:rPr lang="en-US" b="1" dirty="0"/>
                        <a:t>)</a:t>
                      </a:r>
                      <a:endParaRPr lang="en-US" dirty="0"/>
                    </a:p>
                  </a:txBody>
                  <a:tcPr marL="42863" marR="42863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Frekvencia</a:t>
                      </a:r>
                      <a:br>
                        <a:rPr lang="en-US" b="1" dirty="0"/>
                      </a:br>
                      <a:r>
                        <a:rPr lang="en-US" b="1" dirty="0"/>
                        <a:t>(</a:t>
                      </a:r>
                      <a:r>
                        <a:rPr lang="en-US" b="0" i="1" dirty="0"/>
                        <a:t>H</a:t>
                      </a:r>
                      <a:r>
                        <a:rPr lang="hu-HU" b="0" i="1" dirty="0" err="1"/>
                        <a:t>ert</a:t>
                      </a:r>
                      <a:r>
                        <a:rPr lang="en-US" b="0" i="1" dirty="0"/>
                        <a:t>z</a:t>
                      </a:r>
                      <a:r>
                        <a:rPr lang="en-US" b="1" dirty="0"/>
                        <a:t>)</a:t>
                      </a:r>
                      <a:endParaRPr lang="en-US" dirty="0"/>
                    </a:p>
                  </a:txBody>
                  <a:tcPr marL="42863" marR="42863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Rádió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&gt;</a:t>
                      </a:r>
                      <a:r>
                        <a:rPr lang="en-US"/>
                        <a:t>10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Mikrohullám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10 - 0.01</a:t>
                      </a:r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9</a:t>
                      </a:r>
                      <a:r>
                        <a:rPr lang="en-US" dirty="0"/>
                        <a:t> - 3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12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Infravörös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0.01 - 7 x 10</a:t>
                      </a:r>
                      <a:r>
                        <a:rPr lang="en-US" baseline="30000" dirty="0"/>
                        <a:t>-5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x 10</a:t>
                      </a:r>
                      <a:r>
                        <a:rPr lang="en-US" baseline="30000" dirty="0"/>
                        <a:t>12</a:t>
                      </a:r>
                      <a:r>
                        <a:rPr lang="en-US" dirty="0"/>
                        <a:t> - 4.3 x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Látható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x 10</a:t>
                      </a:r>
                      <a:r>
                        <a:rPr lang="en-US" baseline="30000" dirty="0"/>
                        <a:t>-5</a:t>
                      </a:r>
                      <a:r>
                        <a:rPr lang="en-US" dirty="0"/>
                        <a:t> - 4 x 10</a:t>
                      </a:r>
                      <a:r>
                        <a:rPr lang="en-US" baseline="30000" dirty="0"/>
                        <a:t>-5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 - 7.5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Ultraibolya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x 10</a:t>
                      </a:r>
                      <a:r>
                        <a:rPr lang="en-US" baseline="30000" dirty="0"/>
                        <a:t>-5</a:t>
                      </a:r>
                      <a:r>
                        <a:rPr lang="en-US" dirty="0"/>
                        <a:t> - 10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 - 3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17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Röntgen sugarak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-7</a:t>
                      </a:r>
                      <a:r>
                        <a:rPr lang="en-US" dirty="0"/>
                        <a:t> - 10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17</a:t>
                      </a:r>
                      <a:r>
                        <a:rPr lang="en-US" dirty="0"/>
                        <a:t> - 3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Gamma </a:t>
                      </a:r>
                      <a:r>
                        <a:rPr lang="hu-HU" dirty="0"/>
                        <a:t>sugarak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9634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4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3600" dirty="0"/>
              <a:t>elektromágneses spektrum</a:t>
            </a:r>
            <a:endParaRPr lang="en-US" sz="5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9634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82567" y="4840013"/>
            <a:ext cx="685312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8385" y="4611415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44785" y="4595649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2938" y="4595649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03823" y="4595649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7566" y="4579883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5720" y="4579883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19546" y="4601888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8203" y="5175109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 </a:t>
            </a:r>
          </a:p>
          <a:p>
            <a:pPr algn="ctr"/>
            <a:r>
              <a:rPr lang="hu-HU" sz="1600" b="1" dirty="0"/>
              <a:t>KHz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43831" y="5144079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300 </a:t>
            </a:r>
          </a:p>
          <a:p>
            <a:pPr algn="ctr"/>
            <a:r>
              <a:rPr lang="hu-HU" sz="1600" b="1" dirty="0"/>
              <a:t>KHz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72722" y="5150100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</a:t>
            </a:r>
          </a:p>
          <a:p>
            <a:pPr algn="ctr"/>
            <a:r>
              <a:rPr lang="hu-HU" sz="1600" b="1" dirty="0"/>
              <a:t>MHz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17642" y="5135586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</a:t>
            </a:r>
          </a:p>
          <a:p>
            <a:pPr algn="ctr"/>
            <a:r>
              <a:rPr lang="hu-HU" sz="1600" b="1" dirty="0"/>
              <a:t>MHz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98697" y="5126702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300</a:t>
            </a:r>
          </a:p>
          <a:p>
            <a:pPr algn="ctr"/>
            <a:r>
              <a:rPr lang="hu-HU" sz="1600" b="1" dirty="0"/>
              <a:t>MHz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21718" y="5100146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</a:t>
            </a:r>
          </a:p>
          <a:p>
            <a:pPr algn="ctr"/>
            <a:r>
              <a:rPr lang="hu-HU" sz="1600" b="1" dirty="0" err="1"/>
              <a:t>GHz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16288" y="5129094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</a:t>
            </a:r>
          </a:p>
          <a:p>
            <a:pPr algn="ctr"/>
            <a:r>
              <a:rPr lang="hu-HU" sz="1600" b="1" dirty="0" err="1"/>
              <a:t>GHz</a:t>
            </a:r>
            <a:endParaRPr lang="en-US" sz="1600" b="1" dirty="0"/>
          </a:p>
        </p:txBody>
      </p:sp>
      <p:sp>
        <p:nvSpPr>
          <p:cNvPr id="31" name="Left Brace 30"/>
          <p:cNvSpPr/>
          <p:nvPr/>
        </p:nvSpPr>
        <p:spPr>
          <a:xfrm rot="5400000">
            <a:off x="793539" y="3898704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1833464" y="3543104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5400000">
            <a:off x="2858979" y="3894060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5400000">
            <a:off x="3896178" y="3543104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5400000">
            <a:off x="4903607" y="3904737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5400000">
            <a:off x="5905322" y="3540369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19176" y="3881001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VLF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16982" y="352985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LF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05719" y="393033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MF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54929" y="350536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HF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24311" y="393033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VHF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91336" y="35053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UHF</a:t>
            </a:r>
            <a:endParaRPr lang="en-US" dirty="0"/>
          </a:p>
        </p:txBody>
      </p:sp>
      <p:sp>
        <p:nvSpPr>
          <p:cNvPr id="43" name="Left Brace 42"/>
          <p:cNvSpPr/>
          <p:nvPr/>
        </p:nvSpPr>
        <p:spPr>
          <a:xfrm rot="5400000">
            <a:off x="6916761" y="3888470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37465" y="391406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SHF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45490" y="1836365"/>
            <a:ext cx="993452" cy="68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órajelek</a:t>
            </a:r>
            <a:endParaRPr lang="en-US" sz="1750" i="1" dirty="0"/>
          </a:p>
        </p:txBody>
      </p:sp>
      <p:sp>
        <p:nvSpPr>
          <p:cNvPr id="49" name="Rectangle 48"/>
          <p:cNvSpPr/>
          <p:nvPr/>
        </p:nvSpPr>
        <p:spPr>
          <a:xfrm>
            <a:off x="1408385" y="1832956"/>
            <a:ext cx="981972" cy="144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tengerészeti mobil, rádió adatszórás</a:t>
            </a:r>
            <a:endParaRPr lang="en-US" sz="1750" i="1" dirty="0"/>
          </a:p>
        </p:txBody>
      </p:sp>
      <p:sp>
        <p:nvSpPr>
          <p:cNvPr id="50" name="Rectangle 49"/>
          <p:cNvSpPr/>
          <p:nvPr/>
        </p:nvSpPr>
        <p:spPr>
          <a:xfrm>
            <a:off x="3457155" y="1822957"/>
            <a:ext cx="1003743" cy="146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i="1" dirty="0"/>
              <a:t>légforgalmi</a:t>
            </a:r>
            <a:r>
              <a:rPr lang="hu-HU" sz="1750" i="1" dirty="0"/>
              <a:t> mobil, rádió adatszórás (amatőr)</a:t>
            </a:r>
            <a:endParaRPr lang="en-US" sz="1750" i="1" dirty="0"/>
          </a:p>
        </p:txBody>
      </p:sp>
      <p:sp>
        <p:nvSpPr>
          <p:cNvPr id="51" name="Rectangle 50"/>
          <p:cNvSpPr/>
          <p:nvPr/>
        </p:nvSpPr>
        <p:spPr>
          <a:xfrm>
            <a:off x="4508570" y="1830276"/>
            <a:ext cx="1003743" cy="146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i="1" dirty="0"/>
              <a:t>televízió</a:t>
            </a:r>
            <a:r>
              <a:rPr lang="hu-HU" sz="1750" i="1" dirty="0"/>
              <a:t>, rádió navigáció</a:t>
            </a:r>
            <a:endParaRPr lang="en-US" sz="1750" i="1" dirty="0"/>
          </a:p>
        </p:txBody>
      </p:sp>
      <p:sp>
        <p:nvSpPr>
          <p:cNvPr id="52" name="Rectangle 51"/>
          <p:cNvSpPr/>
          <p:nvPr/>
        </p:nvSpPr>
        <p:spPr>
          <a:xfrm>
            <a:off x="5559986" y="1822957"/>
            <a:ext cx="1003743" cy="146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televíziós adatszórás,  navigáció</a:t>
            </a:r>
            <a:endParaRPr lang="en-US" sz="1750" i="1" dirty="0"/>
          </a:p>
        </p:txBody>
      </p:sp>
      <p:sp>
        <p:nvSpPr>
          <p:cNvPr id="53" name="Rectangle 52"/>
          <p:cNvSpPr/>
          <p:nvPr/>
        </p:nvSpPr>
        <p:spPr>
          <a:xfrm>
            <a:off x="2438030" y="1828384"/>
            <a:ext cx="981972" cy="144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szárazföldi mobil, rádió adatszórás</a:t>
            </a:r>
            <a:endParaRPr lang="en-US" sz="1750" i="1" dirty="0"/>
          </a:p>
        </p:txBody>
      </p:sp>
      <p:sp>
        <p:nvSpPr>
          <p:cNvPr id="54" name="Rectangle 53"/>
          <p:cNvSpPr/>
          <p:nvPr/>
        </p:nvSpPr>
        <p:spPr>
          <a:xfrm>
            <a:off x="6611401" y="1826765"/>
            <a:ext cx="981972" cy="147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szatellit kommunikáció</a:t>
            </a:r>
            <a:endParaRPr lang="en-US" sz="175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0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3600" dirty="0"/>
              <a:t>elektromágneses spektrum</a:t>
            </a:r>
            <a:endParaRPr lang="en-US" sz="5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9634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1879943"/>
            <a:ext cx="5724333" cy="4053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7513" y="5938030"/>
            <a:ext cx="2192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[Forrás: T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anenbaum</a:t>
            </a:r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1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 nélküli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Rádiófrekvenciás átvitel</a:t>
            </a:r>
            <a:r>
              <a:rPr lang="hu-HU" sz="2000" dirty="0"/>
              <a:t> – egyszerűen előállíthatóak; nagy távolság; kültéri és beltéri alkalmazhatóság; frekvenciafüggő terjedési jellemzők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b="1" dirty="0"/>
              <a:t>Mikrohullámú átvitel</a:t>
            </a:r>
            <a:r>
              <a:rPr lang="hu-HU" sz="2000" dirty="0"/>
              <a:t> – egyenes vonal mentén terjed; elhalkulás problémája; nem drága</a:t>
            </a:r>
          </a:p>
          <a:p>
            <a:r>
              <a:rPr lang="hu-HU" sz="2000" b="1" dirty="0"/>
              <a:t>Infravörös és milliméteres hullámú átvitel </a:t>
            </a:r>
            <a:r>
              <a:rPr lang="hu-HU" sz="2000" dirty="0"/>
              <a:t>– kistávolságú átvitel esetén; szilárd tárgyakon nem hatol át</a:t>
            </a:r>
          </a:p>
          <a:p>
            <a:r>
              <a:rPr lang="hu-HU" sz="2000" b="1" dirty="0"/>
              <a:t>Látható fényhullámú átvitel</a:t>
            </a:r>
            <a:r>
              <a:rPr lang="hu-HU" sz="2000" dirty="0"/>
              <a:t> – lézerforrás + fényérzékelő; nagy sávszélesség, olcsó, nem engedélyköteles; időjárás erősen befolyásolhatja;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96" y="2591630"/>
            <a:ext cx="3772727" cy="14100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F7F57F4-1BE3-4DD5-80EB-B3969DE6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2044771"/>
            <a:ext cx="6330950" cy="3445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Hogyan tervezzünk sokkal </a:t>
            </a:r>
            <a:r>
              <a:rPr lang="hu-HU" b="1" dirty="0">
                <a:solidFill>
                  <a:srgbClr val="FF0000"/>
                </a:solidFill>
              </a:rPr>
              <a:t>rugalmasabb</a:t>
            </a:r>
            <a:r>
              <a:rPr lang="hu-HU" dirty="0"/>
              <a:t> </a:t>
            </a:r>
            <a:r>
              <a:rPr lang="hu-HU" dirty="0" err="1"/>
              <a:t>hálózatokat</a:t>
            </a:r>
            <a:r>
              <a:rPr lang="hu-HU" dirty="0"/>
              <a:t>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…  csomagkapcsolt hálózatok feltalálása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Hogyan tervezzünk sokkal </a:t>
            </a:r>
            <a:r>
              <a:rPr lang="hu-HU" b="1" dirty="0">
                <a:solidFill>
                  <a:srgbClr val="FF0000"/>
                </a:solidFill>
              </a:rPr>
              <a:t>hatékonyabb</a:t>
            </a:r>
            <a:r>
              <a:rPr lang="hu-HU" dirty="0"/>
              <a:t> </a:t>
            </a:r>
            <a:r>
              <a:rPr lang="hu-HU" dirty="0" err="1"/>
              <a:t>hálózatokat</a:t>
            </a:r>
            <a:r>
              <a:rPr lang="hu-HU" dirty="0"/>
              <a:t>?</a:t>
            </a: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… csomagkapcsolt hálózatok feltalálása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Hogyan </a:t>
            </a:r>
            <a:r>
              <a:rPr lang="hu-HU" b="1" dirty="0">
                <a:solidFill>
                  <a:srgbClr val="FF0000"/>
                </a:solidFill>
              </a:rPr>
              <a:t>kapcsoljuk össze</a:t>
            </a:r>
            <a:r>
              <a:rPr lang="hu-HU" dirty="0"/>
              <a:t> ezeket a </a:t>
            </a:r>
            <a:r>
              <a:rPr lang="hu-HU" dirty="0" err="1"/>
              <a:t>hálózatokat</a:t>
            </a:r>
            <a:r>
              <a:rPr lang="hu-HU" dirty="0"/>
              <a:t>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… a ma ismert Internet feltalálása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692A314-4895-420C-8D12-E1487938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Három legfontosabb kérdés</a:t>
            </a:r>
          </a:p>
        </p:txBody>
      </p:sp>
      <p:pic>
        <p:nvPicPr>
          <p:cNvPr id="8194" name="Picture 2" descr="Paul Baran presents his work at a RAND Alumni Association breakfast on July 25, 2009">
            <a:extLst>
              <a:ext uri="{FF2B5EF4-FFF2-40B4-BE49-F238E27FC236}">
                <a16:creationId xmlns:a16="http://schemas.microsoft.com/office/drawing/2014/main" id="{938FBC92-4E87-4ACF-9584-C9996CEF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" y="1847241"/>
            <a:ext cx="1334222" cy="99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E42C19A-4265-4107-8B2C-9F0A7E91C1B3}"/>
              </a:ext>
            </a:extLst>
          </p:cNvPr>
          <p:cNvSpPr txBox="1"/>
          <p:nvPr/>
        </p:nvSpPr>
        <p:spPr>
          <a:xfrm>
            <a:off x="146235" y="2841235"/>
            <a:ext cx="1665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1350" b="1" dirty="0">
                <a:solidFill>
                  <a:prstClr val="black"/>
                </a:solidFill>
                <a:latin typeface="Calibri" panose="020F0502020204030204"/>
              </a:rPr>
              <a:t>Paul </a:t>
            </a:r>
            <a:r>
              <a:rPr lang="hu-HU" sz="1350" b="1" dirty="0" err="1">
                <a:solidFill>
                  <a:prstClr val="black"/>
                </a:solidFill>
                <a:latin typeface="Calibri" panose="020F0502020204030204"/>
              </a:rPr>
              <a:t>Baran</a:t>
            </a:r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RAND</a:t>
            </a:r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5A4CC024-BA59-45E5-820F-56DCE5E0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" y="3325984"/>
            <a:ext cx="1334222" cy="8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BF281A8-A163-4BAE-ACFA-BF32265FE38A}"/>
              </a:ext>
            </a:extLst>
          </p:cNvPr>
          <p:cNvSpPr txBox="1"/>
          <p:nvPr/>
        </p:nvSpPr>
        <p:spPr>
          <a:xfrm>
            <a:off x="146235" y="4153203"/>
            <a:ext cx="1665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1350" b="1" dirty="0">
                <a:solidFill>
                  <a:prstClr val="black"/>
                </a:solidFill>
                <a:latin typeface="Calibri" panose="020F0502020204030204"/>
              </a:rPr>
              <a:t>Leonard Kleinrock</a:t>
            </a:r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UCLA</a:t>
            </a:r>
          </a:p>
        </p:txBody>
      </p:sp>
      <p:pic>
        <p:nvPicPr>
          <p:cNvPr id="8198" name="Picture 6" descr="Image result for kahn internet darpa">
            <a:extLst>
              <a:ext uri="{FF2B5EF4-FFF2-40B4-BE49-F238E27FC236}">
                <a16:creationId xmlns:a16="http://schemas.microsoft.com/office/drawing/2014/main" id="{57511AFB-EAB9-422A-91F4-79A4BDC2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" y="4702876"/>
            <a:ext cx="1334222" cy="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9B75B95-D2C0-4EF8-BA00-5AB8F7B68E79}"/>
              </a:ext>
            </a:extLst>
          </p:cNvPr>
          <p:cNvSpPr txBox="1"/>
          <p:nvPr/>
        </p:nvSpPr>
        <p:spPr>
          <a:xfrm>
            <a:off x="146233" y="5493130"/>
            <a:ext cx="2182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1350" b="1" dirty="0" err="1">
                <a:solidFill>
                  <a:prstClr val="black"/>
                </a:solidFill>
                <a:latin typeface="Calibri" panose="020F0502020204030204"/>
              </a:rPr>
              <a:t>Vint</a:t>
            </a:r>
            <a:r>
              <a:rPr lang="hu-HU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1350" b="1" dirty="0" err="1">
                <a:solidFill>
                  <a:prstClr val="black"/>
                </a:solidFill>
                <a:latin typeface="Calibri" panose="020F0502020204030204"/>
              </a:rPr>
              <a:t>Cerf</a:t>
            </a:r>
            <a:r>
              <a:rPr lang="hu-HU" sz="1350" b="1" dirty="0">
                <a:solidFill>
                  <a:prstClr val="black"/>
                </a:solidFill>
                <a:latin typeface="Calibri" panose="020F0502020204030204"/>
              </a:rPr>
              <a:t> &amp; Bob Kahn</a:t>
            </a:r>
          </a:p>
          <a:p>
            <a:pPr defTabSz="685800"/>
            <a:r>
              <a:rPr lang="hu-HU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DARPA</a:t>
            </a:r>
          </a:p>
        </p:txBody>
      </p:sp>
    </p:spTree>
    <p:extLst>
      <p:ext uri="{BB962C8B-B14F-4D97-AF65-F5344CB8AC3E}">
        <p14:creationId xmlns:p14="http://schemas.microsoft.com/office/powerpoint/2010/main" val="4225576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Internet a kábel TV hálózaton</a:t>
            </a:r>
            <a:endParaRPr lang="en-US" dirty="0"/>
          </a:p>
        </p:txBody>
      </p:sp>
      <p:pic>
        <p:nvPicPr>
          <p:cNvPr id="4" name="Picture 4" descr="2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2"/>
          <a:stretch>
            <a:fillRect/>
          </a:stretch>
        </p:blipFill>
        <p:spPr bwMode="auto">
          <a:xfrm>
            <a:off x="835025" y="1556792"/>
            <a:ext cx="7473950" cy="4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22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Internet a kábel TV hálózaton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5715000"/>
            <a:ext cx="6626225" cy="8382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hu-HU" dirty="0"/>
              <a:t>Frekvencia kiosztás egy tipikus kábel TV alapú Internet elérés esetén</a:t>
            </a:r>
            <a:endParaRPr lang="en-US" dirty="0"/>
          </a:p>
        </p:txBody>
      </p:sp>
      <p:pic>
        <p:nvPicPr>
          <p:cNvPr id="61444" name="Picture 4" descr="2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54238"/>
            <a:ext cx="822007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24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Átviteli közegek – </a:t>
            </a:r>
            <a:r>
              <a:rPr lang="hu-HU" sz="4400" dirty="0"/>
              <a:t>kommunikáció műholdak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3383281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cap="small" dirty="0"/>
              <a:t>Jellemzők</a:t>
            </a:r>
            <a:r>
              <a:rPr lang="hu-HU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hu-HU" sz="2000" i="1" dirty="0" err="1"/>
              <a:t>Transzpondereket</a:t>
            </a:r>
            <a:r>
              <a:rPr lang="hu-HU" sz="2000" dirty="0"/>
              <a:t> tartalmaz a spektrum részek figyelésére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Jeleket felerősíti és továbbítja egy másik frekvencián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széles területen vagy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keskeny területen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Magassággal nő a keringési idő 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61" y="2954642"/>
            <a:ext cx="5206840" cy="3344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473" y="6299200"/>
            <a:ext cx="2192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[Forrás: T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anenbaum</a:t>
            </a:r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9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Átviteli közegek – </a:t>
            </a:r>
            <a:r>
              <a:rPr lang="hu-HU" sz="4400" dirty="0"/>
              <a:t>kommunikáció műholdak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69239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cap="small" dirty="0"/>
              <a:t>Fajtái</a:t>
            </a:r>
            <a:r>
              <a:rPr lang="hu-HU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hu-HU" sz="2000" b="1" dirty="0" err="1"/>
              <a:t>Geoszinkron</a:t>
            </a:r>
            <a:r>
              <a:rPr lang="hu-HU" sz="2000" b="1" dirty="0"/>
              <a:t> műholdak</a:t>
            </a:r>
            <a:r>
              <a:rPr lang="hu-HU" sz="2000" dirty="0"/>
              <a:t> – 270 milliszekundum késleltetés, 3 műhold szükséges a föld lefedésére, 35800 kilométeres magasságban keringenek</a:t>
            </a:r>
          </a:p>
          <a:p>
            <a:r>
              <a:rPr lang="hu-HU" sz="2000" b="1" dirty="0"/>
              <a:t>Közepes röppályás műholdak – </a:t>
            </a:r>
            <a:r>
              <a:rPr lang="hu-HU" sz="2000" dirty="0"/>
              <a:t>35-85 milliszekundum késleltetés, 10 műhold szükséges a föld lefedésére, a két Van Allen-öv közötti magasságban keringenek</a:t>
            </a:r>
            <a:endParaRPr lang="hu-HU" sz="2000" b="1" dirty="0"/>
          </a:p>
          <a:p>
            <a:r>
              <a:rPr lang="hu-HU" sz="2000" b="1" dirty="0"/>
              <a:t>Alacsony röppályás műholdak – </a:t>
            </a:r>
            <a:r>
              <a:rPr lang="hu-HU" sz="2000" dirty="0"/>
              <a:t>1-7 milliszekundum késleltetés, 50 műhold szükséges a föld lefedésére, az alsó Van Allen-öv alatti tartományban keringenek</a:t>
            </a:r>
            <a:endParaRPr lang="hu-HU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Adatátvitel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1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Kiinduló feltételek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52074"/>
            <a:ext cx="8991600" cy="5105400"/>
          </a:xfrm>
        </p:spPr>
        <p:txBody>
          <a:bodyPr>
            <a:normAutofit/>
          </a:bodyPr>
          <a:lstStyle/>
          <a:p>
            <a:r>
              <a:rPr lang="hu-HU" sz="2400" dirty="0"/>
              <a:t>Két diszkrét jelünk van, ahol magas érték kódolja az 1-et és alacsony a 0-át.</a:t>
            </a:r>
          </a:p>
          <a:p>
            <a:r>
              <a:rPr lang="hu-HU" sz="2400" dirty="0"/>
              <a:t>Szinkron átvitel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hu-HU" sz="2400" dirty="0"/>
              <a:t>pl. adott egy óra, ami a jel mintavételezését vezérli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hu-HU" sz="2400" dirty="0"/>
              <a:t>A jel amplitúdója és az időbeli kiterjedése a fontos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399" y="4588085"/>
            <a:ext cx="71241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968991" y="3141419"/>
            <a:ext cx="7055892" cy="1284281"/>
          </a:xfrm>
          <a:custGeom>
            <a:avLst/>
            <a:gdLst>
              <a:gd name="connsiteX0" fmla="*/ 0 w 7788185"/>
              <a:gd name="connsiteY0" fmla="*/ 1160060 h 1420626"/>
              <a:gd name="connsiteX1" fmla="*/ 1132764 w 7788185"/>
              <a:gd name="connsiteY1" fmla="*/ 354842 h 1420626"/>
              <a:gd name="connsiteX2" fmla="*/ 1746913 w 7788185"/>
              <a:gd name="connsiteY2" fmla="*/ 1419367 h 1420626"/>
              <a:gd name="connsiteX3" fmla="*/ 2224585 w 7788185"/>
              <a:gd name="connsiteY3" fmla="*/ 586854 h 1420626"/>
              <a:gd name="connsiteX4" fmla="*/ 2811439 w 7788185"/>
              <a:gd name="connsiteY4" fmla="*/ 1378424 h 1420626"/>
              <a:gd name="connsiteX5" fmla="*/ 3835021 w 7788185"/>
              <a:gd name="connsiteY5" fmla="*/ 0 h 1420626"/>
              <a:gd name="connsiteX6" fmla="*/ 4749421 w 7788185"/>
              <a:gd name="connsiteY6" fmla="*/ 1378424 h 1420626"/>
              <a:gd name="connsiteX7" fmla="*/ 5622878 w 7788185"/>
              <a:gd name="connsiteY7" fmla="*/ 504967 h 1420626"/>
              <a:gd name="connsiteX8" fmla="*/ 6400800 w 7788185"/>
              <a:gd name="connsiteY8" fmla="*/ 1337481 h 1420626"/>
              <a:gd name="connsiteX9" fmla="*/ 7192370 w 7788185"/>
              <a:gd name="connsiteY9" fmla="*/ 163773 h 1420626"/>
              <a:gd name="connsiteX10" fmla="*/ 7779224 w 7788185"/>
              <a:gd name="connsiteY10" fmla="*/ 887105 h 1420626"/>
              <a:gd name="connsiteX11" fmla="*/ 7492621 w 7788185"/>
              <a:gd name="connsiteY11" fmla="*/ 955344 h 1420626"/>
              <a:gd name="connsiteX0" fmla="*/ 0 w 7779224"/>
              <a:gd name="connsiteY0" fmla="*/ 1160060 h 1420626"/>
              <a:gd name="connsiteX1" fmla="*/ 1132764 w 7779224"/>
              <a:gd name="connsiteY1" fmla="*/ 354842 h 1420626"/>
              <a:gd name="connsiteX2" fmla="*/ 1746913 w 7779224"/>
              <a:gd name="connsiteY2" fmla="*/ 1419367 h 1420626"/>
              <a:gd name="connsiteX3" fmla="*/ 2224585 w 7779224"/>
              <a:gd name="connsiteY3" fmla="*/ 586854 h 1420626"/>
              <a:gd name="connsiteX4" fmla="*/ 2811439 w 7779224"/>
              <a:gd name="connsiteY4" fmla="*/ 1378424 h 1420626"/>
              <a:gd name="connsiteX5" fmla="*/ 3835021 w 7779224"/>
              <a:gd name="connsiteY5" fmla="*/ 0 h 1420626"/>
              <a:gd name="connsiteX6" fmla="*/ 4749421 w 7779224"/>
              <a:gd name="connsiteY6" fmla="*/ 1378424 h 1420626"/>
              <a:gd name="connsiteX7" fmla="*/ 5622878 w 7779224"/>
              <a:gd name="connsiteY7" fmla="*/ 504967 h 1420626"/>
              <a:gd name="connsiteX8" fmla="*/ 6400800 w 7779224"/>
              <a:gd name="connsiteY8" fmla="*/ 1337481 h 1420626"/>
              <a:gd name="connsiteX9" fmla="*/ 7192370 w 7779224"/>
              <a:gd name="connsiteY9" fmla="*/ 163773 h 1420626"/>
              <a:gd name="connsiteX10" fmla="*/ 7779224 w 7779224"/>
              <a:gd name="connsiteY10" fmla="*/ 887105 h 1420626"/>
              <a:gd name="connsiteX0" fmla="*/ 0 w 7192370"/>
              <a:gd name="connsiteY0" fmla="*/ 1160060 h 1420626"/>
              <a:gd name="connsiteX1" fmla="*/ 1132764 w 7192370"/>
              <a:gd name="connsiteY1" fmla="*/ 354842 h 1420626"/>
              <a:gd name="connsiteX2" fmla="*/ 1746913 w 7192370"/>
              <a:gd name="connsiteY2" fmla="*/ 1419367 h 1420626"/>
              <a:gd name="connsiteX3" fmla="*/ 2224585 w 7192370"/>
              <a:gd name="connsiteY3" fmla="*/ 586854 h 1420626"/>
              <a:gd name="connsiteX4" fmla="*/ 2811439 w 7192370"/>
              <a:gd name="connsiteY4" fmla="*/ 1378424 h 1420626"/>
              <a:gd name="connsiteX5" fmla="*/ 3835021 w 7192370"/>
              <a:gd name="connsiteY5" fmla="*/ 0 h 1420626"/>
              <a:gd name="connsiteX6" fmla="*/ 4749421 w 7192370"/>
              <a:gd name="connsiteY6" fmla="*/ 1378424 h 1420626"/>
              <a:gd name="connsiteX7" fmla="*/ 5622878 w 7192370"/>
              <a:gd name="connsiteY7" fmla="*/ 504967 h 1420626"/>
              <a:gd name="connsiteX8" fmla="*/ 6400800 w 7192370"/>
              <a:gd name="connsiteY8" fmla="*/ 1337481 h 1420626"/>
              <a:gd name="connsiteX9" fmla="*/ 7192370 w 7192370"/>
              <a:gd name="connsiteY9" fmla="*/ 163773 h 1420626"/>
              <a:gd name="connsiteX0" fmla="*/ 0 w 7192370"/>
              <a:gd name="connsiteY0" fmla="*/ 1160060 h 1420773"/>
              <a:gd name="connsiteX1" fmla="*/ 600501 w 7192370"/>
              <a:gd name="connsiteY1" fmla="*/ 341194 h 1420773"/>
              <a:gd name="connsiteX2" fmla="*/ 1746913 w 7192370"/>
              <a:gd name="connsiteY2" fmla="*/ 1419367 h 1420773"/>
              <a:gd name="connsiteX3" fmla="*/ 2224585 w 7192370"/>
              <a:gd name="connsiteY3" fmla="*/ 586854 h 1420773"/>
              <a:gd name="connsiteX4" fmla="*/ 2811439 w 7192370"/>
              <a:gd name="connsiteY4" fmla="*/ 1378424 h 1420773"/>
              <a:gd name="connsiteX5" fmla="*/ 3835021 w 7192370"/>
              <a:gd name="connsiteY5" fmla="*/ 0 h 1420773"/>
              <a:gd name="connsiteX6" fmla="*/ 4749421 w 7192370"/>
              <a:gd name="connsiteY6" fmla="*/ 1378424 h 1420773"/>
              <a:gd name="connsiteX7" fmla="*/ 5622878 w 7192370"/>
              <a:gd name="connsiteY7" fmla="*/ 504967 h 1420773"/>
              <a:gd name="connsiteX8" fmla="*/ 6400800 w 7192370"/>
              <a:gd name="connsiteY8" fmla="*/ 1337481 h 1420773"/>
              <a:gd name="connsiteX9" fmla="*/ 7192370 w 7192370"/>
              <a:gd name="connsiteY9" fmla="*/ 163773 h 1420773"/>
              <a:gd name="connsiteX0" fmla="*/ 0 w 7192370"/>
              <a:gd name="connsiteY0" fmla="*/ 1160060 h 1434403"/>
              <a:gd name="connsiteX1" fmla="*/ 600501 w 7192370"/>
              <a:gd name="connsiteY1" fmla="*/ 341194 h 1434403"/>
              <a:gd name="connsiteX2" fmla="*/ 1351128 w 7192370"/>
              <a:gd name="connsiteY2" fmla="*/ 1433015 h 1434403"/>
              <a:gd name="connsiteX3" fmla="*/ 2224585 w 7192370"/>
              <a:gd name="connsiteY3" fmla="*/ 586854 h 1434403"/>
              <a:gd name="connsiteX4" fmla="*/ 2811439 w 7192370"/>
              <a:gd name="connsiteY4" fmla="*/ 1378424 h 1434403"/>
              <a:gd name="connsiteX5" fmla="*/ 3835021 w 7192370"/>
              <a:gd name="connsiteY5" fmla="*/ 0 h 1434403"/>
              <a:gd name="connsiteX6" fmla="*/ 4749421 w 7192370"/>
              <a:gd name="connsiteY6" fmla="*/ 1378424 h 1434403"/>
              <a:gd name="connsiteX7" fmla="*/ 5622878 w 7192370"/>
              <a:gd name="connsiteY7" fmla="*/ 504967 h 1434403"/>
              <a:gd name="connsiteX8" fmla="*/ 6400800 w 7192370"/>
              <a:gd name="connsiteY8" fmla="*/ 1337481 h 1434403"/>
              <a:gd name="connsiteX9" fmla="*/ 7192370 w 7192370"/>
              <a:gd name="connsiteY9" fmla="*/ 163773 h 1434403"/>
              <a:gd name="connsiteX0" fmla="*/ 0 w 7192370"/>
              <a:gd name="connsiteY0" fmla="*/ 1009935 h 1284278"/>
              <a:gd name="connsiteX1" fmla="*/ 600501 w 7192370"/>
              <a:gd name="connsiteY1" fmla="*/ 191069 h 1284278"/>
              <a:gd name="connsiteX2" fmla="*/ 1351128 w 7192370"/>
              <a:gd name="connsiteY2" fmla="*/ 1282890 h 1284278"/>
              <a:gd name="connsiteX3" fmla="*/ 2224585 w 7192370"/>
              <a:gd name="connsiteY3" fmla="*/ 436729 h 1284278"/>
              <a:gd name="connsiteX4" fmla="*/ 2811439 w 7192370"/>
              <a:gd name="connsiteY4" fmla="*/ 1228299 h 1284278"/>
              <a:gd name="connsiteX5" fmla="*/ 4230806 w 7192370"/>
              <a:gd name="connsiteY5" fmla="*/ 0 h 1284278"/>
              <a:gd name="connsiteX6" fmla="*/ 4749421 w 7192370"/>
              <a:gd name="connsiteY6" fmla="*/ 1228299 h 1284278"/>
              <a:gd name="connsiteX7" fmla="*/ 5622878 w 7192370"/>
              <a:gd name="connsiteY7" fmla="*/ 354842 h 1284278"/>
              <a:gd name="connsiteX8" fmla="*/ 6400800 w 7192370"/>
              <a:gd name="connsiteY8" fmla="*/ 1187356 h 1284278"/>
              <a:gd name="connsiteX9" fmla="*/ 7192370 w 7192370"/>
              <a:gd name="connsiteY9" fmla="*/ 13648 h 1284278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22878 w 7192370"/>
              <a:gd name="connsiteY7" fmla="*/ 354845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055892"/>
              <a:gd name="connsiteY0" fmla="*/ 1009938 h 1284281"/>
              <a:gd name="connsiteX1" fmla="*/ 600501 w 7055892"/>
              <a:gd name="connsiteY1" fmla="*/ 191072 h 1284281"/>
              <a:gd name="connsiteX2" fmla="*/ 1351128 w 7055892"/>
              <a:gd name="connsiteY2" fmla="*/ 1282893 h 1284281"/>
              <a:gd name="connsiteX3" fmla="*/ 2224585 w 7055892"/>
              <a:gd name="connsiteY3" fmla="*/ 436732 h 1284281"/>
              <a:gd name="connsiteX4" fmla="*/ 2811439 w 7055892"/>
              <a:gd name="connsiteY4" fmla="*/ 1228302 h 1284281"/>
              <a:gd name="connsiteX5" fmla="*/ 4230806 w 7055892"/>
              <a:gd name="connsiteY5" fmla="*/ 3 h 1284281"/>
              <a:gd name="connsiteX6" fmla="*/ 4694829 w 7055892"/>
              <a:gd name="connsiteY6" fmla="*/ 1241950 h 1284281"/>
              <a:gd name="connsiteX7" fmla="*/ 5663821 w 7055892"/>
              <a:gd name="connsiteY7" fmla="*/ 368493 h 1284281"/>
              <a:gd name="connsiteX8" fmla="*/ 6264322 w 7055892"/>
              <a:gd name="connsiteY8" fmla="*/ 1201007 h 1284281"/>
              <a:gd name="connsiteX9" fmla="*/ 7055892 w 7055892"/>
              <a:gd name="connsiteY9" fmla="*/ 54594 h 12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5892" h="1284281">
                <a:moveTo>
                  <a:pt x="0" y="1009938"/>
                </a:moveTo>
                <a:cubicBezTo>
                  <a:pt x="420806" y="585720"/>
                  <a:pt x="375313" y="145580"/>
                  <a:pt x="600501" y="191072"/>
                </a:cubicBezTo>
                <a:cubicBezTo>
                  <a:pt x="825689" y="236565"/>
                  <a:pt x="1080447" y="1241950"/>
                  <a:pt x="1351128" y="1282893"/>
                </a:cubicBezTo>
                <a:cubicBezTo>
                  <a:pt x="1621809" y="1323836"/>
                  <a:pt x="1981200" y="445830"/>
                  <a:pt x="2224585" y="436732"/>
                </a:cubicBezTo>
                <a:cubicBezTo>
                  <a:pt x="2467970" y="427634"/>
                  <a:pt x="2477069" y="1301090"/>
                  <a:pt x="2811439" y="1228302"/>
                </a:cubicBezTo>
                <a:cubicBezTo>
                  <a:pt x="3145809" y="1155514"/>
                  <a:pt x="3916908" y="-2272"/>
                  <a:pt x="4230806" y="3"/>
                </a:cubicBezTo>
                <a:cubicBezTo>
                  <a:pt x="4544704" y="2278"/>
                  <a:pt x="4087503" y="1248774"/>
                  <a:pt x="4694829" y="1241950"/>
                </a:cubicBezTo>
                <a:cubicBezTo>
                  <a:pt x="5302155" y="1235126"/>
                  <a:pt x="5402239" y="375317"/>
                  <a:pt x="5663821" y="368493"/>
                </a:cubicBezTo>
                <a:cubicBezTo>
                  <a:pt x="5925403" y="361669"/>
                  <a:pt x="6032310" y="1253323"/>
                  <a:pt x="6264322" y="1201007"/>
                </a:cubicBezTo>
                <a:cubicBezTo>
                  <a:pt x="6496334" y="1148691"/>
                  <a:pt x="6826155" y="129657"/>
                  <a:pt x="7055892" y="5459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3068" y="4626723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Idő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66122" y="4888333"/>
            <a:ext cx="444199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4399" y="3163356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39225" y="3201994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64051" y="3201994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038530" y="3201993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13703" y="3163356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88877" y="3201992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339946" y="6310254"/>
            <a:ext cx="4507493" cy="192012"/>
          </a:xfrm>
          <a:custGeom>
            <a:avLst/>
            <a:gdLst>
              <a:gd name="connsiteX0" fmla="*/ 0 w 7788185"/>
              <a:gd name="connsiteY0" fmla="*/ 1160060 h 1420626"/>
              <a:gd name="connsiteX1" fmla="*/ 1132764 w 7788185"/>
              <a:gd name="connsiteY1" fmla="*/ 354842 h 1420626"/>
              <a:gd name="connsiteX2" fmla="*/ 1746913 w 7788185"/>
              <a:gd name="connsiteY2" fmla="*/ 1419367 h 1420626"/>
              <a:gd name="connsiteX3" fmla="*/ 2224585 w 7788185"/>
              <a:gd name="connsiteY3" fmla="*/ 586854 h 1420626"/>
              <a:gd name="connsiteX4" fmla="*/ 2811439 w 7788185"/>
              <a:gd name="connsiteY4" fmla="*/ 1378424 h 1420626"/>
              <a:gd name="connsiteX5" fmla="*/ 3835021 w 7788185"/>
              <a:gd name="connsiteY5" fmla="*/ 0 h 1420626"/>
              <a:gd name="connsiteX6" fmla="*/ 4749421 w 7788185"/>
              <a:gd name="connsiteY6" fmla="*/ 1378424 h 1420626"/>
              <a:gd name="connsiteX7" fmla="*/ 5622878 w 7788185"/>
              <a:gd name="connsiteY7" fmla="*/ 504967 h 1420626"/>
              <a:gd name="connsiteX8" fmla="*/ 6400800 w 7788185"/>
              <a:gd name="connsiteY8" fmla="*/ 1337481 h 1420626"/>
              <a:gd name="connsiteX9" fmla="*/ 7192370 w 7788185"/>
              <a:gd name="connsiteY9" fmla="*/ 163773 h 1420626"/>
              <a:gd name="connsiteX10" fmla="*/ 7779224 w 7788185"/>
              <a:gd name="connsiteY10" fmla="*/ 887105 h 1420626"/>
              <a:gd name="connsiteX11" fmla="*/ 7492621 w 7788185"/>
              <a:gd name="connsiteY11" fmla="*/ 955344 h 1420626"/>
              <a:gd name="connsiteX0" fmla="*/ 0 w 7779224"/>
              <a:gd name="connsiteY0" fmla="*/ 1160060 h 1420626"/>
              <a:gd name="connsiteX1" fmla="*/ 1132764 w 7779224"/>
              <a:gd name="connsiteY1" fmla="*/ 354842 h 1420626"/>
              <a:gd name="connsiteX2" fmla="*/ 1746913 w 7779224"/>
              <a:gd name="connsiteY2" fmla="*/ 1419367 h 1420626"/>
              <a:gd name="connsiteX3" fmla="*/ 2224585 w 7779224"/>
              <a:gd name="connsiteY3" fmla="*/ 586854 h 1420626"/>
              <a:gd name="connsiteX4" fmla="*/ 2811439 w 7779224"/>
              <a:gd name="connsiteY4" fmla="*/ 1378424 h 1420626"/>
              <a:gd name="connsiteX5" fmla="*/ 3835021 w 7779224"/>
              <a:gd name="connsiteY5" fmla="*/ 0 h 1420626"/>
              <a:gd name="connsiteX6" fmla="*/ 4749421 w 7779224"/>
              <a:gd name="connsiteY6" fmla="*/ 1378424 h 1420626"/>
              <a:gd name="connsiteX7" fmla="*/ 5622878 w 7779224"/>
              <a:gd name="connsiteY7" fmla="*/ 504967 h 1420626"/>
              <a:gd name="connsiteX8" fmla="*/ 6400800 w 7779224"/>
              <a:gd name="connsiteY8" fmla="*/ 1337481 h 1420626"/>
              <a:gd name="connsiteX9" fmla="*/ 7192370 w 7779224"/>
              <a:gd name="connsiteY9" fmla="*/ 163773 h 1420626"/>
              <a:gd name="connsiteX10" fmla="*/ 7779224 w 7779224"/>
              <a:gd name="connsiteY10" fmla="*/ 887105 h 1420626"/>
              <a:gd name="connsiteX0" fmla="*/ 0 w 7192370"/>
              <a:gd name="connsiteY0" fmla="*/ 1160060 h 1420626"/>
              <a:gd name="connsiteX1" fmla="*/ 1132764 w 7192370"/>
              <a:gd name="connsiteY1" fmla="*/ 354842 h 1420626"/>
              <a:gd name="connsiteX2" fmla="*/ 1746913 w 7192370"/>
              <a:gd name="connsiteY2" fmla="*/ 1419367 h 1420626"/>
              <a:gd name="connsiteX3" fmla="*/ 2224585 w 7192370"/>
              <a:gd name="connsiteY3" fmla="*/ 586854 h 1420626"/>
              <a:gd name="connsiteX4" fmla="*/ 2811439 w 7192370"/>
              <a:gd name="connsiteY4" fmla="*/ 1378424 h 1420626"/>
              <a:gd name="connsiteX5" fmla="*/ 3835021 w 7192370"/>
              <a:gd name="connsiteY5" fmla="*/ 0 h 1420626"/>
              <a:gd name="connsiteX6" fmla="*/ 4749421 w 7192370"/>
              <a:gd name="connsiteY6" fmla="*/ 1378424 h 1420626"/>
              <a:gd name="connsiteX7" fmla="*/ 5622878 w 7192370"/>
              <a:gd name="connsiteY7" fmla="*/ 504967 h 1420626"/>
              <a:gd name="connsiteX8" fmla="*/ 6400800 w 7192370"/>
              <a:gd name="connsiteY8" fmla="*/ 1337481 h 1420626"/>
              <a:gd name="connsiteX9" fmla="*/ 7192370 w 7192370"/>
              <a:gd name="connsiteY9" fmla="*/ 163773 h 1420626"/>
              <a:gd name="connsiteX0" fmla="*/ 0 w 7192370"/>
              <a:gd name="connsiteY0" fmla="*/ 1160060 h 1420773"/>
              <a:gd name="connsiteX1" fmla="*/ 600501 w 7192370"/>
              <a:gd name="connsiteY1" fmla="*/ 341194 h 1420773"/>
              <a:gd name="connsiteX2" fmla="*/ 1746913 w 7192370"/>
              <a:gd name="connsiteY2" fmla="*/ 1419367 h 1420773"/>
              <a:gd name="connsiteX3" fmla="*/ 2224585 w 7192370"/>
              <a:gd name="connsiteY3" fmla="*/ 586854 h 1420773"/>
              <a:gd name="connsiteX4" fmla="*/ 2811439 w 7192370"/>
              <a:gd name="connsiteY4" fmla="*/ 1378424 h 1420773"/>
              <a:gd name="connsiteX5" fmla="*/ 3835021 w 7192370"/>
              <a:gd name="connsiteY5" fmla="*/ 0 h 1420773"/>
              <a:gd name="connsiteX6" fmla="*/ 4749421 w 7192370"/>
              <a:gd name="connsiteY6" fmla="*/ 1378424 h 1420773"/>
              <a:gd name="connsiteX7" fmla="*/ 5622878 w 7192370"/>
              <a:gd name="connsiteY7" fmla="*/ 504967 h 1420773"/>
              <a:gd name="connsiteX8" fmla="*/ 6400800 w 7192370"/>
              <a:gd name="connsiteY8" fmla="*/ 1337481 h 1420773"/>
              <a:gd name="connsiteX9" fmla="*/ 7192370 w 7192370"/>
              <a:gd name="connsiteY9" fmla="*/ 163773 h 1420773"/>
              <a:gd name="connsiteX0" fmla="*/ 0 w 7192370"/>
              <a:gd name="connsiteY0" fmla="*/ 1160060 h 1434403"/>
              <a:gd name="connsiteX1" fmla="*/ 600501 w 7192370"/>
              <a:gd name="connsiteY1" fmla="*/ 341194 h 1434403"/>
              <a:gd name="connsiteX2" fmla="*/ 1351128 w 7192370"/>
              <a:gd name="connsiteY2" fmla="*/ 1433015 h 1434403"/>
              <a:gd name="connsiteX3" fmla="*/ 2224585 w 7192370"/>
              <a:gd name="connsiteY3" fmla="*/ 586854 h 1434403"/>
              <a:gd name="connsiteX4" fmla="*/ 2811439 w 7192370"/>
              <a:gd name="connsiteY4" fmla="*/ 1378424 h 1434403"/>
              <a:gd name="connsiteX5" fmla="*/ 3835021 w 7192370"/>
              <a:gd name="connsiteY5" fmla="*/ 0 h 1434403"/>
              <a:gd name="connsiteX6" fmla="*/ 4749421 w 7192370"/>
              <a:gd name="connsiteY6" fmla="*/ 1378424 h 1434403"/>
              <a:gd name="connsiteX7" fmla="*/ 5622878 w 7192370"/>
              <a:gd name="connsiteY7" fmla="*/ 504967 h 1434403"/>
              <a:gd name="connsiteX8" fmla="*/ 6400800 w 7192370"/>
              <a:gd name="connsiteY8" fmla="*/ 1337481 h 1434403"/>
              <a:gd name="connsiteX9" fmla="*/ 7192370 w 7192370"/>
              <a:gd name="connsiteY9" fmla="*/ 163773 h 1434403"/>
              <a:gd name="connsiteX0" fmla="*/ 0 w 7192370"/>
              <a:gd name="connsiteY0" fmla="*/ 1009935 h 1284278"/>
              <a:gd name="connsiteX1" fmla="*/ 600501 w 7192370"/>
              <a:gd name="connsiteY1" fmla="*/ 191069 h 1284278"/>
              <a:gd name="connsiteX2" fmla="*/ 1351128 w 7192370"/>
              <a:gd name="connsiteY2" fmla="*/ 1282890 h 1284278"/>
              <a:gd name="connsiteX3" fmla="*/ 2224585 w 7192370"/>
              <a:gd name="connsiteY3" fmla="*/ 436729 h 1284278"/>
              <a:gd name="connsiteX4" fmla="*/ 2811439 w 7192370"/>
              <a:gd name="connsiteY4" fmla="*/ 1228299 h 1284278"/>
              <a:gd name="connsiteX5" fmla="*/ 4230806 w 7192370"/>
              <a:gd name="connsiteY5" fmla="*/ 0 h 1284278"/>
              <a:gd name="connsiteX6" fmla="*/ 4749421 w 7192370"/>
              <a:gd name="connsiteY6" fmla="*/ 1228299 h 1284278"/>
              <a:gd name="connsiteX7" fmla="*/ 5622878 w 7192370"/>
              <a:gd name="connsiteY7" fmla="*/ 354842 h 1284278"/>
              <a:gd name="connsiteX8" fmla="*/ 6400800 w 7192370"/>
              <a:gd name="connsiteY8" fmla="*/ 1187356 h 1284278"/>
              <a:gd name="connsiteX9" fmla="*/ 7192370 w 7192370"/>
              <a:gd name="connsiteY9" fmla="*/ 13648 h 1284278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22878 w 7192370"/>
              <a:gd name="connsiteY7" fmla="*/ 354845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055892"/>
              <a:gd name="connsiteY0" fmla="*/ 1009938 h 1284281"/>
              <a:gd name="connsiteX1" fmla="*/ 600501 w 7055892"/>
              <a:gd name="connsiteY1" fmla="*/ 191072 h 1284281"/>
              <a:gd name="connsiteX2" fmla="*/ 1351128 w 7055892"/>
              <a:gd name="connsiteY2" fmla="*/ 1282893 h 1284281"/>
              <a:gd name="connsiteX3" fmla="*/ 2224585 w 7055892"/>
              <a:gd name="connsiteY3" fmla="*/ 436732 h 1284281"/>
              <a:gd name="connsiteX4" fmla="*/ 2811439 w 7055892"/>
              <a:gd name="connsiteY4" fmla="*/ 1228302 h 1284281"/>
              <a:gd name="connsiteX5" fmla="*/ 4230806 w 7055892"/>
              <a:gd name="connsiteY5" fmla="*/ 3 h 1284281"/>
              <a:gd name="connsiteX6" fmla="*/ 4694829 w 7055892"/>
              <a:gd name="connsiteY6" fmla="*/ 1241950 h 1284281"/>
              <a:gd name="connsiteX7" fmla="*/ 5663821 w 7055892"/>
              <a:gd name="connsiteY7" fmla="*/ 368493 h 1284281"/>
              <a:gd name="connsiteX8" fmla="*/ 6264322 w 7055892"/>
              <a:gd name="connsiteY8" fmla="*/ 1201007 h 1284281"/>
              <a:gd name="connsiteX9" fmla="*/ 7055892 w 7055892"/>
              <a:gd name="connsiteY9" fmla="*/ 54594 h 12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5892" h="1284281">
                <a:moveTo>
                  <a:pt x="0" y="1009938"/>
                </a:moveTo>
                <a:cubicBezTo>
                  <a:pt x="420806" y="585720"/>
                  <a:pt x="375313" y="145580"/>
                  <a:pt x="600501" y="191072"/>
                </a:cubicBezTo>
                <a:cubicBezTo>
                  <a:pt x="825689" y="236565"/>
                  <a:pt x="1080447" y="1241950"/>
                  <a:pt x="1351128" y="1282893"/>
                </a:cubicBezTo>
                <a:cubicBezTo>
                  <a:pt x="1621809" y="1323836"/>
                  <a:pt x="1981200" y="445830"/>
                  <a:pt x="2224585" y="436732"/>
                </a:cubicBezTo>
                <a:cubicBezTo>
                  <a:pt x="2467970" y="427634"/>
                  <a:pt x="2477069" y="1301090"/>
                  <a:pt x="2811439" y="1228302"/>
                </a:cubicBezTo>
                <a:cubicBezTo>
                  <a:pt x="3145809" y="1155514"/>
                  <a:pt x="3916908" y="-2272"/>
                  <a:pt x="4230806" y="3"/>
                </a:cubicBezTo>
                <a:cubicBezTo>
                  <a:pt x="4544704" y="2278"/>
                  <a:pt x="4087503" y="1248774"/>
                  <a:pt x="4694829" y="1241950"/>
                </a:cubicBezTo>
                <a:cubicBezTo>
                  <a:pt x="5302155" y="1235126"/>
                  <a:pt x="5402239" y="375317"/>
                  <a:pt x="5663821" y="368493"/>
                </a:cubicBezTo>
                <a:cubicBezTo>
                  <a:pt x="5925403" y="361669"/>
                  <a:pt x="6032310" y="1253323"/>
                  <a:pt x="6264322" y="1201007"/>
                </a:cubicBezTo>
                <a:cubicBezTo>
                  <a:pt x="6496334" y="1148691"/>
                  <a:pt x="6826155" y="129657"/>
                  <a:pt x="7055892" y="5459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23206" y="6614661"/>
            <a:ext cx="452423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6291638" y="5611500"/>
            <a:ext cx="1212376" cy="918062"/>
          </a:xfrm>
          <a:custGeom>
            <a:avLst/>
            <a:gdLst>
              <a:gd name="connsiteX0" fmla="*/ 0 w 7788185"/>
              <a:gd name="connsiteY0" fmla="*/ 1160060 h 1420626"/>
              <a:gd name="connsiteX1" fmla="*/ 1132764 w 7788185"/>
              <a:gd name="connsiteY1" fmla="*/ 354842 h 1420626"/>
              <a:gd name="connsiteX2" fmla="*/ 1746913 w 7788185"/>
              <a:gd name="connsiteY2" fmla="*/ 1419367 h 1420626"/>
              <a:gd name="connsiteX3" fmla="*/ 2224585 w 7788185"/>
              <a:gd name="connsiteY3" fmla="*/ 586854 h 1420626"/>
              <a:gd name="connsiteX4" fmla="*/ 2811439 w 7788185"/>
              <a:gd name="connsiteY4" fmla="*/ 1378424 h 1420626"/>
              <a:gd name="connsiteX5" fmla="*/ 3835021 w 7788185"/>
              <a:gd name="connsiteY5" fmla="*/ 0 h 1420626"/>
              <a:gd name="connsiteX6" fmla="*/ 4749421 w 7788185"/>
              <a:gd name="connsiteY6" fmla="*/ 1378424 h 1420626"/>
              <a:gd name="connsiteX7" fmla="*/ 5622878 w 7788185"/>
              <a:gd name="connsiteY7" fmla="*/ 504967 h 1420626"/>
              <a:gd name="connsiteX8" fmla="*/ 6400800 w 7788185"/>
              <a:gd name="connsiteY8" fmla="*/ 1337481 h 1420626"/>
              <a:gd name="connsiteX9" fmla="*/ 7192370 w 7788185"/>
              <a:gd name="connsiteY9" fmla="*/ 163773 h 1420626"/>
              <a:gd name="connsiteX10" fmla="*/ 7779224 w 7788185"/>
              <a:gd name="connsiteY10" fmla="*/ 887105 h 1420626"/>
              <a:gd name="connsiteX11" fmla="*/ 7492621 w 7788185"/>
              <a:gd name="connsiteY11" fmla="*/ 955344 h 1420626"/>
              <a:gd name="connsiteX0" fmla="*/ 0 w 7779224"/>
              <a:gd name="connsiteY0" fmla="*/ 1160060 h 1420626"/>
              <a:gd name="connsiteX1" fmla="*/ 1132764 w 7779224"/>
              <a:gd name="connsiteY1" fmla="*/ 354842 h 1420626"/>
              <a:gd name="connsiteX2" fmla="*/ 1746913 w 7779224"/>
              <a:gd name="connsiteY2" fmla="*/ 1419367 h 1420626"/>
              <a:gd name="connsiteX3" fmla="*/ 2224585 w 7779224"/>
              <a:gd name="connsiteY3" fmla="*/ 586854 h 1420626"/>
              <a:gd name="connsiteX4" fmla="*/ 2811439 w 7779224"/>
              <a:gd name="connsiteY4" fmla="*/ 1378424 h 1420626"/>
              <a:gd name="connsiteX5" fmla="*/ 3835021 w 7779224"/>
              <a:gd name="connsiteY5" fmla="*/ 0 h 1420626"/>
              <a:gd name="connsiteX6" fmla="*/ 4749421 w 7779224"/>
              <a:gd name="connsiteY6" fmla="*/ 1378424 h 1420626"/>
              <a:gd name="connsiteX7" fmla="*/ 5622878 w 7779224"/>
              <a:gd name="connsiteY7" fmla="*/ 504967 h 1420626"/>
              <a:gd name="connsiteX8" fmla="*/ 6400800 w 7779224"/>
              <a:gd name="connsiteY8" fmla="*/ 1337481 h 1420626"/>
              <a:gd name="connsiteX9" fmla="*/ 7192370 w 7779224"/>
              <a:gd name="connsiteY9" fmla="*/ 163773 h 1420626"/>
              <a:gd name="connsiteX10" fmla="*/ 7779224 w 7779224"/>
              <a:gd name="connsiteY10" fmla="*/ 887105 h 1420626"/>
              <a:gd name="connsiteX0" fmla="*/ 0 w 7192370"/>
              <a:gd name="connsiteY0" fmla="*/ 1160060 h 1420626"/>
              <a:gd name="connsiteX1" fmla="*/ 1132764 w 7192370"/>
              <a:gd name="connsiteY1" fmla="*/ 354842 h 1420626"/>
              <a:gd name="connsiteX2" fmla="*/ 1746913 w 7192370"/>
              <a:gd name="connsiteY2" fmla="*/ 1419367 h 1420626"/>
              <a:gd name="connsiteX3" fmla="*/ 2224585 w 7192370"/>
              <a:gd name="connsiteY3" fmla="*/ 586854 h 1420626"/>
              <a:gd name="connsiteX4" fmla="*/ 2811439 w 7192370"/>
              <a:gd name="connsiteY4" fmla="*/ 1378424 h 1420626"/>
              <a:gd name="connsiteX5" fmla="*/ 3835021 w 7192370"/>
              <a:gd name="connsiteY5" fmla="*/ 0 h 1420626"/>
              <a:gd name="connsiteX6" fmla="*/ 4749421 w 7192370"/>
              <a:gd name="connsiteY6" fmla="*/ 1378424 h 1420626"/>
              <a:gd name="connsiteX7" fmla="*/ 5622878 w 7192370"/>
              <a:gd name="connsiteY7" fmla="*/ 504967 h 1420626"/>
              <a:gd name="connsiteX8" fmla="*/ 6400800 w 7192370"/>
              <a:gd name="connsiteY8" fmla="*/ 1337481 h 1420626"/>
              <a:gd name="connsiteX9" fmla="*/ 7192370 w 7192370"/>
              <a:gd name="connsiteY9" fmla="*/ 163773 h 1420626"/>
              <a:gd name="connsiteX0" fmla="*/ 0 w 7192370"/>
              <a:gd name="connsiteY0" fmla="*/ 1160060 h 1420773"/>
              <a:gd name="connsiteX1" fmla="*/ 600501 w 7192370"/>
              <a:gd name="connsiteY1" fmla="*/ 341194 h 1420773"/>
              <a:gd name="connsiteX2" fmla="*/ 1746913 w 7192370"/>
              <a:gd name="connsiteY2" fmla="*/ 1419367 h 1420773"/>
              <a:gd name="connsiteX3" fmla="*/ 2224585 w 7192370"/>
              <a:gd name="connsiteY3" fmla="*/ 586854 h 1420773"/>
              <a:gd name="connsiteX4" fmla="*/ 2811439 w 7192370"/>
              <a:gd name="connsiteY4" fmla="*/ 1378424 h 1420773"/>
              <a:gd name="connsiteX5" fmla="*/ 3835021 w 7192370"/>
              <a:gd name="connsiteY5" fmla="*/ 0 h 1420773"/>
              <a:gd name="connsiteX6" fmla="*/ 4749421 w 7192370"/>
              <a:gd name="connsiteY6" fmla="*/ 1378424 h 1420773"/>
              <a:gd name="connsiteX7" fmla="*/ 5622878 w 7192370"/>
              <a:gd name="connsiteY7" fmla="*/ 504967 h 1420773"/>
              <a:gd name="connsiteX8" fmla="*/ 6400800 w 7192370"/>
              <a:gd name="connsiteY8" fmla="*/ 1337481 h 1420773"/>
              <a:gd name="connsiteX9" fmla="*/ 7192370 w 7192370"/>
              <a:gd name="connsiteY9" fmla="*/ 163773 h 1420773"/>
              <a:gd name="connsiteX0" fmla="*/ 0 w 7192370"/>
              <a:gd name="connsiteY0" fmla="*/ 1160060 h 1434403"/>
              <a:gd name="connsiteX1" fmla="*/ 600501 w 7192370"/>
              <a:gd name="connsiteY1" fmla="*/ 341194 h 1434403"/>
              <a:gd name="connsiteX2" fmla="*/ 1351128 w 7192370"/>
              <a:gd name="connsiteY2" fmla="*/ 1433015 h 1434403"/>
              <a:gd name="connsiteX3" fmla="*/ 2224585 w 7192370"/>
              <a:gd name="connsiteY3" fmla="*/ 586854 h 1434403"/>
              <a:gd name="connsiteX4" fmla="*/ 2811439 w 7192370"/>
              <a:gd name="connsiteY4" fmla="*/ 1378424 h 1434403"/>
              <a:gd name="connsiteX5" fmla="*/ 3835021 w 7192370"/>
              <a:gd name="connsiteY5" fmla="*/ 0 h 1434403"/>
              <a:gd name="connsiteX6" fmla="*/ 4749421 w 7192370"/>
              <a:gd name="connsiteY6" fmla="*/ 1378424 h 1434403"/>
              <a:gd name="connsiteX7" fmla="*/ 5622878 w 7192370"/>
              <a:gd name="connsiteY7" fmla="*/ 504967 h 1434403"/>
              <a:gd name="connsiteX8" fmla="*/ 6400800 w 7192370"/>
              <a:gd name="connsiteY8" fmla="*/ 1337481 h 1434403"/>
              <a:gd name="connsiteX9" fmla="*/ 7192370 w 7192370"/>
              <a:gd name="connsiteY9" fmla="*/ 163773 h 1434403"/>
              <a:gd name="connsiteX0" fmla="*/ 0 w 7192370"/>
              <a:gd name="connsiteY0" fmla="*/ 1009935 h 1284278"/>
              <a:gd name="connsiteX1" fmla="*/ 600501 w 7192370"/>
              <a:gd name="connsiteY1" fmla="*/ 191069 h 1284278"/>
              <a:gd name="connsiteX2" fmla="*/ 1351128 w 7192370"/>
              <a:gd name="connsiteY2" fmla="*/ 1282890 h 1284278"/>
              <a:gd name="connsiteX3" fmla="*/ 2224585 w 7192370"/>
              <a:gd name="connsiteY3" fmla="*/ 436729 h 1284278"/>
              <a:gd name="connsiteX4" fmla="*/ 2811439 w 7192370"/>
              <a:gd name="connsiteY4" fmla="*/ 1228299 h 1284278"/>
              <a:gd name="connsiteX5" fmla="*/ 4230806 w 7192370"/>
              <a:gd name="connsiteY5" fmla="*/ 0 h 1284278"/>
              <a:gd name="connsiteX6" fmla="*/ 4749421 w 7192370"/>
              <a:gd name="connsiteY6" fmla="*/ 1228299 h 1284278"/>
              <a:gd name="connsiteX7" fmla="*/ 5622878 w 7192370"/>
              <a:gd name="connsiteY7" fmla="*/ 354842 h 1284278"/>
              <a:gd name="connsiteX8" fmla="*/ 6400800 w 7192370"/>
              <a:gd name="connsiteY8" fmla="*/ 1187356 h 1284278"/>
              <a:gd name="connsiteX9" fmla="*/ 7192370 w 7192370"/>
              <a:gd name="connsiteY9" fmla="*/ 13648 h 1284278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22878 w 7192370"/>
              <a:gd name="connsiteY7" fmla="*/ 354845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055892"/>
              <a:gd name="connsiteY0" fmla="*/ 1009938 h 1284281"/>
              <a:gd name="connsiteX1" fmla="*/ 600501 w 7055892"/>
              <a:gd name="connsiteY1" fmla="*/ 191072 h 1284281"/>
              <a:gd name="connsiteX2" fmla="*/ 1351128 w 7055892"/>
              <a:gd name="connsiteY2" fmla="*/ 1282893 h 1284281"/>
              <a:gd name="connsiteX3" fmla="*/ 2224585 w 7055892"/>
              <a:gd name="connsiteY3" fmla="*/ 436732 h 1284281"/>
              <a:gd name="connsiteX4" fmla="*/ 2811439 w 7055892"/>
              <a:gd name="connsiteY4" fmla="*/ 1228302 h 1284281"/>
              <a:gd name="connsiteX5" fmla="*/ 4230806 w 7055892"/>
              <a:gd name="connsiteY5" fmla="*/ 3 h 1284281"/>
              <a:gd name="connsiteX6" fmla="*/ 4694829 w 7055892"/>
              <a:gd name="connsiteY6" fmla="*/ 1241950 h 1284281"/>
              <a:gd name="connsiteX7" fmla="*/ 5663821 w 7055892"/>
              <a:gd name="connsiteY7" fmla="*/ 368493 h 1284281"/>
              <a:gd name="connsiteX8" fmla="*/ 6264322 w 7055892"/>
              <a:gd name="connsiteY8" fmla="*/ 1201007 h 1284281"/>
              <a:gd name="connsiteX9" fmla="*/ 7055892 w 7055892"/>
              <a:gd name="connsiteY9" fmla="*/ 54594 h 12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5892" h="1284281">
                <a:moveTo>
                  <a:pt x="0" y="1009938"/>
                </a:moveTo>
                <a:cubicBezTo>
                  <a:pt x="420806" y="585720"/>
                  <a:pt x="375313" y="145580"/>
                  <a:pt x="600501" y="191072"/>
                </a:cubicBezTo>
                <a:cubicBezTo>
                  <a:pt x="825689" y="236565"/>
                  <a:pt x="1080447" y="1241950"/>
                  <a:pt x="1351128" y="1282893"/>
                </a:cubicBezTo>
                <a:cubicBezTo>
                  <a:pt x="1621809" y="1323836"/>
                  <a:pt x="1981200" y="445830"/>
                  <a:pt x="2224585" y="436732"/>
                </a:cubicBezTo>
                <a:cubicBezTo>
                  <a:pt x="2467970" y="427634"/>
                  <a:pt x="2477069" y="1301090"/>
                  <a:pt x="2811439" y="1228302"/>
                </a:cubicBezTo>
                <a:cubicBezTo>
                  <a:pt x="3145809" y="1155514"/>
                  <a:pt x="3916908" y="-2272"/>
                  <a:pt x="4230806" y="3"/>
                </a:cubicBezTo>
                <a:cubicBezTo>
                  <a:pt x="4544704" y="2278"/>
                  <a:pt x="4087503" y="1248774"/>
                  <a:pt x="4694829" y="1241950"/>
                </a:cubicBezTo>
                <a:cubicBezTo>
                  <a:pt x="5302155" y="1235126"/>
                  <a:pt x="5402239" y="375317"/>
                  <a:pt x="5663821" y="368493"/>
                </a:cubicBezTo>
                <a:cubicBezTo>
                  <a:pt x="5925403" y="361669"/>
                  <a:pt x="6032310" y="1253323"/>
                  <a:pt x="6264322" y="1201007"/>
                </a:cubicBezTo>
                <a:cubicBezTo>
                  <a:pt x="6496334" y="1148691"/>
                  <a:pt x="6826155" y="129657"/>
                  <a:pt x="7055892" y="5459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91638" y="6613721"/>
            <a:ext cx="121237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H="1">
            <a:off x="6591144" y="2745400"/>
            <a:ext cx="1414006" cy="523220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6587"/>
                <a:gd name="adj2" fmla="val 8535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Minta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0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1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Non-Return to Zero (NRZ)</a:t>
            </a:r>
            <a:r>
              <a:rPr lang="hu-HU" dirty="0"/>
              <a:t> kódolás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14273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magas jel</a:t>
            </a:r>
            <a:r>
              <a:rPr lang="en-US" dirty="0">
                <a:sym typeface="Wingdings" pitchFamily="2" charset="2"/>
              </a:rPr>
              <a:t>, 0  </a:t>
            </a:r>
            <a:r>
              <a:rPr lang="hu-HU" dirty="0">
                <a:sym typeface="Wingdings" pitchFamily="2" charset="2"/>
              </a:rPr>
              <a:t>alacsony jel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6792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85694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2727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0383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08039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9137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64448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42104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9760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97416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5071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9137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8760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760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6792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679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2641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641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444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572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34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534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337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17869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1410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4105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94427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85777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82013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82013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233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7416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7039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7039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5071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58916" y="4674352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155152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55152" y="4114793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535474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27276" y="4674351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23512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3512" y="4114792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03834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298384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94620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94620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74942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8038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47662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7662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85694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9182" y="4163738"/>
            <a:ext cx="85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85997" y="30367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NRZ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1091370" y="3498365"/>
            <a:ext cx="156585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57228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644486" y="2920614"/>
            <a:ext cx="77655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33786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433786" y="3498365"/>
            <a:ext cx="76381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197602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97602" y="2920614"/>
            <a:ext cx="76473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62335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974160" y="3498365"/>
            <a:ext cx="78475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5758916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50718" y="2920614"/>
            <a:ext cx="155311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303834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303834" y="3498365"/>
            <a:ext cx="155311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310314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08687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636813" y="22144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93104" y="22144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17328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9933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46220" y="2214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77860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402676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876172" y="221446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4" name="Content Placeholder 3"/>
          <p:cNvSpPr txBox="1">
            <a:spLocks/>
          </p:cNvSpPr>
          <p:nvPr/>
        </p:nvSpPr>
        <p:spPr>
          <a:xfrm>
            <a:off x="0" y="5246427"/>
            <a:ext cx="9143999" cy="161157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/>
              <a:t>0-ákból vagy 1-esekből álló hosszú sorozatok a </a:t>
            </a:r>
            <a:r>
              <a:rPr lang="hu-HU" dirty="0" err="1"/>
              <a:t>szinkronizáció</a:t>
            </a:r>
            <a:r>
              <a:rPr lang="hu-HU" dirty="0"/>
              <a:t> megszűnéséhez vezetnek</a:t>
            </a:r>
            <a:endParaRPr lang="en-US" dirty="0"/>
          </a:p>
          <a:p>
            <a:pPr lvl="1"/>
            <a:r>
              <a:rPr lang="hu-HU" dirty="0"/>
              <a:t>Hogyan különböztessünk meg sok nullát attól az állapottól, amikor nincs jel?</a:t>
            </a:r>
            <a:endParaRPr lang="en-US" dirty="0"/>
          </a:p>
          <a:p>
            <a:pPr lvl="1"/>
            <a:r>
              <a:rPr lang="hu-HU" dirty="0"/>
              <a:t>Hogyan hozzuk szinkronba az órákat egy hosszú egyeseket tartalmazó sorozat után?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/>
          <p:nvPr/>
        </p:nvCxnSpPr>
        <p:spPr>
          <a:xfrm flipV="1">
            <a:off x="7232561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805471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723547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98079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494383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379801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Szinkronizáció</a:t>
            </a:r>
            <a:r>
              <a:rPr lang="hu-HU" dirty="0"/>
              <a:t> megszűnése 								(„</a:t>
            </a:r>
            <a:r>
              <a:rPr lang="hu-HU" dirty="0" err="1"/>
              <a:t>deszinkronizáció</a:t>
            </a:r>
            <a:r>
              <a:rPr lang="hu-HU" dirty="0"/>
              <a:t>”)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Probléma: mikén állítsuk vissza az órát hosszú egyes vagy nullás sorozat után: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67928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56946" y="3133351"/>
            <a:ext cx="0" cy="137333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27276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03834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80392" y="3133351"/>
            <a:ext cx="0" cy="137333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91370" y="3133351"/>
            <a:ext cx="0" cy="137333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44486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21044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97602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74160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50718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5997" y="349391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NRZ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091370" y="3955577"/>
            <a:ext cx="78292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887041" y="3377826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74299" y="3377826"/>
            <a:ext cx="620064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092209" y="3366940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092209" y="3944691"/>
            <a:ext cx="76473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10314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99332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46220" y="26716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77860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02676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76172" y="267168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08326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15987" y="267168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205973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96502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grpSp>
        <p:nvGrpSpPr>
          <p:cNvPr id="99" name="Group 98"/>
          <p:cNvGrpSpPr/>
          <p:nvPr/>
        </p:nvGrpSpPr>
        <p:grpSpPr>
          <a:xfrm flipH="1">
            <a:off x="117145" y="5365793"/>
            <a:ext cx="2222287" cy="1384995"/>
            <a:chOff x="1219200" y="4876799"/>
            <a:chExt cx="5181605" cy="1414784"/>
          </a:xfrm>
        </p:grpSpPr>
        <p:sp>
          <p:nvSpPr>
            <p:cNvPr id="100" name="Rectangular Callout 9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9029"/>
                <a:gd name="adj2" fmla="val -11988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19202" y="4876799"/>
              <a:ext cx="5181603" cy="141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Az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á</a:t>
              </a: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tmenetek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jelzik az óra ütemét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310314" y="45502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299332" y="45502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673353" y="45438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785247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970571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107703" y="455022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84528" y="45502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871842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21609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138" name="Group 137"/>
          <p:cNvGrpSpPr/>
          <p:nvPr/>
        </p:nvGrpSpPr>
        <p:grpSpPr>
          <a:xfrm flipH="1">
            <a:off x="3970570" y="5351209"/>
            <a:ext cx="4574273" cy="2677656"/>
            <a:chOff x="1219200" y="4876799"/>
            <a:chExt cx="5181605" cy="2735249"/>
          </a:xfrm>
        </p:grpSpPr>
        <p:sp>
          <p:nvSpPr>
            <p:cNvPr id="139" name="Rectangular Callout 13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9380"/>
                <a:gd name="adj2" fmla="val -782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19202" y="4876799"/>
              <a:ext cx="5181603" cy="273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fogadó kihagy egy egyes bitet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az órák elcsúszása miatt!!!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5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7" grpId="0"/>
      <p:bldP spid="1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Szinkronizációs</a:t>
            </a:r>
            <a:r>
              <a:rPr lang="hu-HU" dirty="0"/>
              <a:t> megoldás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Felügyelet szükséges a szinkron működéshez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000" dirty="0"/>
              <a:t>Explicit órajel</a:t>
            </a:r>
          </a:p>
          <a:p>
            <a:pPr marL="932688" lvl="2" indent="-457200"/>
            <a:r>
              <a:rPr lang="hu-HU" dirty="0"/>
              <a:t>párhuzamos átviteli csatornák használata,</a:t>
            </a:r>
          </a:p>
          <a:p>
            <a:pPr marL="932688" lvl="2" indent="-457200"/>
            <a:r>
              <a:rPr lang="hu-HU" dirty="0"/>
              <a:t>szinkronizált adatok,</a:t>
            </a:r>
          </a:p>
          <a:p>
            <a:pPr marL="932688" lvl="2" indent="-457200"/>
            <a:r>
              <a:rPr lang="hu-HU" dirty="0"/>
              <a:t>rövid átvitel esetén alkalmas.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000" dirty="0"/>
              <a:t>Kritikus időpontok</a:t>
            </a:r>
          </a:p>
          <a:p>
            <a:pPr marL="932688" lvl="2" indent="-457200"/>
            <a:r>
              <a:rPr lang="hu-HU" dirty="0"/>
              <a:t>szinkronizáljunk például egy szimbólum vagy blokk kezdetén,</a:t>
            </a:r>
          </a:p>
          <a:p>
            <a:pPr marL="932688" lvl="2" indent="-457200"/>
            <a:r>
              <a:rPr lang="hu-HU" dirty="0"/>
              <a:t>a kritikus időpontokon kívül szabadon futnak az órák,</a:t>
            </a:r>
          </a:p>
          <a:p>
            <a:pPr marL="932688" lvl="2" indent="-457200"/>
            <a:r>
              <a:rPr lang="hu-HU" dirty="0"/>
              <a:t>feltesszük, hogy az órák rövid ideig szinkronban futnak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000" dirty="0"/>
              <a:t>Szimbólum kódok</a:t>
            </a:r>
          </a:p>
          <a:p>
            <a:pPr marL="932688" lvl="2" indent="-457200"/>
            <a:r>
              <a:rPr lang="hu-HU" i="1" dirty="0"/>
              <a:t>önütemező jel</a:t>
            </a:r>
            <a:r>
              <a:rPr lang="hu-HU" dirty="0"/>
              <a:t> – külön órajel </a:t>
            </a:r>
            <a:r>
              <a:rPr lang="hu-HU" dirty="0" err="1"/>
              <a:t>szinkronizáció</a:t>
            </a:r>
            <a:r>
              <a:rPr lang="hu-HU" dirty="0"/>
              <a:t> nélkül dekódolható jel,</a:t>
            </a:r>
          </a:p>
          <a:p>
            <a:pPr marL="932688" lvl="2" indent="-457200"/>
            <a:r>
              <a:rPr lang="hu-HU" dirty="0"/>
              <a:t>a</a:t>
            </a:r>
            <a:r>
              <a:rPr lang="pt-BR" dirty="0"/>
              <a:t> szignál tartalmazza a szinkronizáláshoz szükséges információt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kódok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digitális kódok 3 lényeges momentumban térnek el:</a:t>
            </a:r>
          </a:p>
          <a:p>
            <a:pPr marL="601218" lvl="1" indent="-400050">
              <a:buFont typeface="+mj-lt"/>
              <a:buAutoNum type="romanLcPeriod"/>
            </a:pPr>
            <a:r>
              <a:rPr lang="hu-HU" sz="2000" dirty="0"/>
              <a:t>Mi történik egy szignál intervallum elején?</a:t>
            </a:r>
          </a:p>
          <a:p>
            <a:pPr marL="601218" lvl="1" indent="-400050">
              <a:buFont typeface="+mj-lt"/>
              <a:buAutoNum type="romanLcPeriod"/>
            </a:pPr>
            <a:r>
              <a:rPr lang="hu-HU" sz="2000" dirty="0"/>
              <a:t>Mi történik egy szignál intervallum közepén?</a:t>
            </a:r>
          </a:p>
          <a:p>
            <a:pPr marL="601218" lvl="1" indent="-400050">
              <a:buFont typeface="+mj-lt"/>
              <a:buAutoNum type="romanLcPeriod"/>
            </a:pPr>
            <a:r>
              <a:rPr lang="hu-HU" sz="2000" dirty="0"/>
              <a:t>Mi történik egy szignál intervallum végén?</a:t>
            </a:r>
          </a:p>
          <a:p>
            <a:pPr marL="0" indent="0">
              <a:buNone/>
            </a:pPr>
            <a:r>
              <a:rPr lang="hu-HU" sz="2000" b="1" dirty="0"/>
              <a:t>Néhány konkrét digitális kód</a:t>
            </a:r>
          </a:p>
          <a:p>
            <a:r>
              <a:rPr lang="hu-HU" sz="2000" i="1" dirty="0" err="1"/>
              <a:t>Biphase-Mark</a:t>
            </a:r>
            <a:r>
              <a:rPr lang="hu-HU" sz="2000" dirty="0"/>
              <a:t> (váltás, 1-es bit esetén váltás,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 err="1"/>
              <a:t>Biphase-Space</a:t>
            </a:r>
            <a:r>
              <a:rPr lang="hu-HU" sz="2000" dirty="0"/>
              <a:t> (váltás, 0-ás bit esetén váltás, semmi)</a:t>
            </a:r>
          </a:p>
          <a:p>
            <a:pPr marL="0">
              <a:buNone/>
            </a:pPr>
            <a:endParaRPr lang="hu-HU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46473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1405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50320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4197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8073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1948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8728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37434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81409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846473" y="4348117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1405" y="4348116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01405" y="43481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2550321" y="434811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2882316" y="434811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50320" y="43481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87732" y="434210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9049" y="4727112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45985" y="4342101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18073" y="434210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51400" y="434210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37607" y="3918581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30325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71237" y="42237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06187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94900" y="4727111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88937" y="434210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37434" y="434210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4230505" y="4342100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577381" y="4333447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5273436" y="4345704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36447" y="4342099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85280" y="432980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30325" y="4342100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73173" y="435005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46473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01405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50320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84197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18073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51948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8728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37434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81409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01405" y="583160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50320" y="583160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87732" y="582559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218073" y="582559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51400" y="582559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37607" y="5402073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1      0       1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930325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71237" y="5707215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06187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88937" y="582559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37434" y="582559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85280" y="581329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930325" y="582559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273173" y="5833545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52489" y="5825591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flipV="1">
            <a:off x="2205407" y="5829059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546427" y="6209030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87732" y="5833544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flipV="1">
            <a:off x="3210878" y="582258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flipV="1">
            <a:off x="3553884" y="5810762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flipV="1">
            <a:off x="3889696" y="5829058"/>
            <a:ext cx="356204" cy="37854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243816" y="6206831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77382" y="5810761"/>
            <a:ext cx="352943" cy="15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271237" y="6225128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flipV="1">
            <a:off x="4919910" y="5836627"/>
            <a:ext cx="356204" cy="37854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0EFE15D-449B-43E2-8C93-AB6113396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>
                <a:solidFill>
                  <a:srgbClr val="FF0000"/>
                </a:solidFill>
              </a:rPr>
              <a:t>A</a:t>
            </a:r>
            <a:r>
              <a:rPr lang="hu-HU" b="1" dirty="0"/>
              <a:t>dvanced </a:t>
            </a:r>
            <a:r>
              <a:rPr lang="hu-HU" b="1" dirty="0">
                <a:solidFill>
                  <a:srgbClr val="FF0000"/>
                </a:solidFill>
              </a:rPr>
              <a:t>R</a:t>
            </a:r>
            <a:r>
              <a:rPr lang="hu-HU" b="1" dirty="0"/>
              <a:t>esearch </a:t>
            </a:r>
            <a:r>
              <a:rPr lang="hu-HU" b="1" dirty="0" err="1">
                <a:solidFill>
                  <a:srgbClr val="FF0000"/>
                </a:solidFill>
              </a:rPr>
              <a:t>P</a:t>
            </a:r>
            <a:r>
              <a:rPr lang="hu-HU" b="1" dirty="0" err="1"/>
              <a:t>rojects</a:t>
            </a:r>
            <a:r>
              <a:rPr lang="hu-HU" b="1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A</a:t>
            </a:r>
            <a:r>
              <a:rPr lang="hu-HU" b="1" dirty="0" err="1"/>
              <a:t>gency</a:t>
            </a:r>
            <a:r>
              <a:rPr lang="hu-HU" b="1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NET</a:t>
            </a:r>
            <a:r>
              <a:rPr lang="hu-HU" b="1" dirty="0" err="1"/>
              <a:t>work</a:t>
            </a:r>
            <a:r>
              <a:rPr lang="hu-HU" b="1" dirty="0"/>
              <a:t> (ARPANET)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51815C5-1E32-47F5-BE1A-C6FC56A5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60-as évek a </a:t>
            </a:r>
            <a:br>
              <a:rPr lang="hu-HU" dirty="0"/>
            </a:br>
            <a:r>
              <a:rPr lang="hu-HU" dirty="0"/>
              <a:t>csomagkapcsolt hálózatokról szólt…</a:t>
            </a:r>
          </a:p>
        </p:txBody>
      </p:sp>
      <p:cxnSp>
        <p:nvCxnSpPr>
          <p:cNvPr id="4" name="Straight Connector 61">
            <a:extLst>
              <a:ext uri="{FF2B5EF4-FFF2-40B4-BE49-F238E27FC236}">
                <a16:creationId xmlns:a16="http://schemas.microsoft.com/office/drawing/2014/main" id="{F275E61D-76DD-402C-A4A5-EF01436ED394}"/>
              </a:ext>
            </a:extLst>
          </p:cNvPr>
          <p:cNvCxnSpPr>
            <a:stCxn id="17" idx="6"/>
            <a:endCxn id="30" idx="2"/>
          </p:cNvCxnSpPr>
          <p:nvPr/>
        </p:nvCxnSpPr>
        <p:spPr>
          <a:xfrm flipV="1">
            <a:off x="4695408" y="4646976"/>
            <a:ext cx="1154386" cy="18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9">
            <a:extLst>
              <a:ext uri="{FF2B5EF4-FFF2-40B4-BE49-F238E27FC236}">
                <a16:creationId xmlns:a16="http://schemas.microsoft.com/office/drawing/2014/main" id="{A381E153-2B8A-406A-A158-D00F30315159}"/>
              </a:ext>
            </a:extLst>
          </p:cNvPr>
          <p:cNvCxnSpPr>
            <a:stCxn id="16" idx="6"/>
            <a:endCxn id="31" idx="2"/>
          </p:cNvCxnSpPr>
          <p:nvPr/>
        </p:nvCxnSpPr>
        <p:spPr>
          <a:xfrm flipV="1">
            <a:off x="4695408" y="3764457"/>
            <a:ext cx="1154386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3">
            <a:extLst>
              <a:ext uri="{FF2B5EF4-FFF2-40B4-BE49-F238E27FC236}">
                <a16:creationId xmlns:a16="http://schemas.microsoft.com/office/drawing/2014/main" id="{F68F05A9-22F2-41F8-98A8-D192A7075476}"/>
              </a:ext>
            </a:extLst>
          </p:cNvPr>
          <p:cNvCxnSpPr>
            <a:stCxn id="31" idx="4"/>
            <a:endCxn id="30" idx="0"/>
          </p:cNvCxnSpPr>
          <p:nvPr/>
        </p:nvCxnSpPr>
        <p:spPr>
          <a:xfrm>
            <a:off x="5894911" y="3824613"/>
            <a:ext cx="0" cy="76220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>
            <a:extLst>
              <a:ext uri="{FF2B5EF4-FFF2-40B4-BE49-F238E27FC236}">
                <a16:creationId xmlns:a16="http://schemas.microsoft.com/office/drawing/2014/main" id="{26011432-028A-45AB-90A5-6DA4996AD957}"/>
              </a:ext>
            </a:extLst>
          </p:cNvPr>
          <p:cNvSpPr/>
          <p:nvPr/>
        </p:nvSpPr>
        <p:spPr>
          <a:xfrm>
            <a:off x="2769492" y="4135634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615D75C0-D349-4E0B-8612-9DB65A93A03B}"/>
              </a:ext>
            </a:extLst>
          </p:cNvPr>
          <p:cNvSpPr/>
          <p:nvPr/>
        </p:nvSpPr>
        <p:spPr>
          <a:xfrm>
            <a:off x="3071786" y="3704301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584C5F2-A0EB-430E-ABC3-AB4085D964B1}"/>
              </a:ext>
            </a:extLst>
          </p:cNvPr>
          <p:cNvSpPr/>
          <p:nvPr/>
        </p:nvSpPr>
        <p:spPr>
          <a:xfrm>
            <a:off x="3694097" y="3704301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AEA56BB9-04CB-4B16-A1FF-47B8FFFE62CE}"/>
              </a:ext>
            </a:extLst>
          </p:cNvPr>
          <p:cNvSpPr/>
          <p:nvPr/>
        </p:nvSpPr>
        <p:spPr>
          <a:xfrm>
            <a:off x="3071785" y="4586818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E80BCF47-1702-4990-B947-8E93F2237135}"/>
              </a:ext>
            </a:extLst>
          </p:cNvPr>
          <p:cNvCxnSpPr>
            <a:stCxn id="7" idx="7"/>
            <a:endCxn id="8" idx="3"/>
          </p:cNvCxnSpPr>
          <p:nvPr/>
        </p:nvCxnSpPr>
        <p:spPr>
          <a:xfrm flipV="1">
            <a:off x="2846516" y="3806998"/>
            <a:ext cx="238486" cy="346256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11B550-84BD-463D-84D4-83A15A2DFF0F}"/>
              </a:ext>
            </a:extLst>
          </p:cNvPr>
          <p:cNvCxnSpPr>
            <a:stCxn id="7" idx="5"/>
            <a:endCxn id="10" idx="1"/>
          </p:cNvCxnSpPr>
          <p:nvPr/>
        </p:nvCxnSpPr>
        <p:spPr>
          <a:xfrm>
            <a:off x="2846515" y="4238328"/>
            <a:ext cx="238486" cy="366108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F376CB1F-AD83-45A6-B809-621BDE529646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3162023" y="3764459"/>
            <a:ext cx="532075" cy="1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C8805940-D172-47DF-835C-20A68A801D92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flipV="1">
            <a:off x="3116904" y="3824615"/>
            <a:ext cx="1" cy="762201"/>
          </a:xfrm>
          <a:prstGeom prst="lin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24">
            <a:extLst>
              <a:ext uri="{FF2B5EF4-FFF2-40B4-BE49-F238E27FC236}">
                <a16:creationId xmlns:a16="http://schemas.microsoft.com/office/drawing/2014/main" id="{35E9AEDE-9D5D-4185-AF58-93217362F16C}"/>
              </a:ext>
            </a:extLst>
          </p:cNvPr>
          <p:cNvSpPr/>
          <p:nvPr/>
        </p:nvSpPr>
        <p:spPr>
          <a:xfrm>
            <a:off x="3694097" y="4586818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25">
            <a:extLst>
              <a:ext uri="{FF2B5EF4-FFF2-40B4-BE49-F238E27FC236}">
                <a16:creationId xmlns:a16="http://schemas.microsoft.com/office/drawing/2014/main" id="{7C0E16F6-0611-4C3A-82EE-373D64C364AF}"/>
              </a:ext>
            </a:extLst>
          </p:cNvPr>
          <p:cNvSpPr/>
          <p:nvPr/>
        </p:nvSpPr>
        <p:spPr>
          <a:xfrm>
            <a:off x="4605170" y="3704300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63EAD341-0434-43C7-A318-36FF0EC79032}"/>
              </a:ext>
            </a:extLst>
          </p:cNvPr>
          <p:cNvSpPr/>
          <p:nvPr/>
        </p:nvSpPr>
        <p:spPr>
          <a:xfrm>
            <a:off x="4605170" y="4588621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Straight Connector 27">
            <a:extLst>
              <a:ext uri="{FF2B5EF4-FFF2-40B4-BE49-F238E27FC236}">
                <a16:creationId xmlns:a16="http://schemas.microsoft.com/office/drawing/2014/main" id="{D2C10F20-3084-456F-9837-47A95F77192B}"/>
              </a:ext>
            </a:extLst>
          </p:cNvPr>
          <p:cNvCxnSpPr>
            <a:stCxn id="9" idx="6"/>
            <a:endCxn id="16" idx="2"/>
          </p:cNvCxnSpPr>
          <p:nvPr/>
        </p:nvCxnSpPr>
        <p:spPr>
          <a:xfrm flipV="1">
            <a:off x="3784335" y="3764458"/>
            <a:ext cx="820837" cy="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>
            <a:extLst>
              <a:ext uri="{FF2B5EF4-FFF2-40B4-BE49-F238E27FC236}">
                <a16:creationId xmlns:a16="http://schemas.microsoft.com/office/drawing/2014/main" id="{FADB8770-47AC-4C52-B30D-A5E8383154B7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3162023" y="4646975"/>
            <a:ext cx="53207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3">
            <a:extLst>
              <a:ext uri="{FF2B5EF4-FFF2-40B4-BE49-F238E27FC236}">
                <a16:creationId xmlns:a16="http://schemas.microsoft.com/office/drawing/2014/main" id="{1283F9FB-3B12-4F2B-BC8D-502AF80EE158}"/>
              </a:ext>
            </a:extLst>
          </p:cNvPr>
          <p:cNvCxnSpPr>
            <a:stCxn id="15" idx="6"/>
            <a:endCxn id="17" idx="2"/>
          </p:cNvCxnSpPr>
          <p:nvPr/>
        </p:nvCxnSpPr>
        <p:spPr>
          <a:xfrm>
            <a:off x="3784335" y="4646975"/>
            <a:ext cx="820837" cy="180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6">
            <a:extLst>
              <a:ext uri="{FF2B5EF4-FFF2-40B4-BE49-F238E27FC236}">
                <a16:creationId xmlns:a16="http://schemas.microsoft.com/office/drawing/2014/main" id="{ABA0F618-F838-48E2-BD85-F40B6468AE10}"/>
              </a:ext>
            </a:extLst>
          </p:cNvPr>
          <p:cNvCxnSpPr>
            <a:stCxn id="17" idx="0"/>
            <a:endCxn id="16" idx="4"/>
          </p:cNvCxnSpPr>
          <p:nvPr/>
        </p:nvCxnSpPr>
        <p:spPr>
          <a:xfrm flipV="1">
            <a:off x="4650289" y="3824614"/>
            <a:ext cx="0" cy="76400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9">
            <a:extLst>
              <a:ext uri="{FF2B5EF4-FFF2-40B4-BE49-F238E27FC236}">
                <a16:creationId xmlns:a16="http://schemas.microsoft.com/office/drawing/2014/main" id="{5C9C29D2-100B-48CE-B82E-2EC99F4D6A54}"/>
              </a:ext>
            </a:extLst>
          </p:cNvPr>
          <p:cNvSpPr/>
          <p:nvPr/>
        </p:nvSpPr>
        <p:spPr>
          <a:xfrm>
            <a:off x="3694096" y="4145559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31216AF2-1A74-4A5A-8EF2-02A2D0465C1D}"/>
              </a:ext>
            </a:extLst>
          </p:cNvPr>
          <p:cNvCxnSpPr>
            <a:stCxn id="9" idx="4"/>
            <a:endCxn id="22" idx="0"/>
          </p:cNvCxnSpPr>
          <p:nvPr/>
        </p:nvCxnSpPr>
        <p:spPr>
          <a:xfrm flipH="1">
            <a:off x="3739216" y="3824617"/>
            <a:ext cx="1" cy="32094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5">
            <a:extLst>
              <a:ext uri="{FF2B5EF4-FFF2-40B4-BE49-F238E27FC236}">
                <a16:creationId xmlns:a16="http://schemas.microsoft.com/office/drawing/2014/main" id="{F7A52656-935C-4C1D-8C4E-51B7B9D548F5}"/>
              </a:ext>
            </a:extLst>
          </p:cNvPr>
          <p:cNvCxnSpPr>
            <a:stCxn id="22" idx="4"/>
            <a:endCxn id="15" idx="0"/>
          </p:cNvCxnSpPr>
          <p:nvPr/>
        </p:nvCxnSpPr>
        <p:spPr>
          <a:xfrm>
            <a:off x="3739216" y="4265874"/>
            <a:ext cx="1" cy="3209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8">
            <a:extLst>
              <a:ext uri="{FF2B5EF4-FFF2-40B4-BE49-F238E27FC236}">
                <a16:creationId xmlns:a16="http://schemas.microsoft.com/office/drawing/2014/main" id="{1CE97E54-E3CB-4C72-A179-6BFFC76F442F}"/>
              </a:ext>
            </a:extLst>
          </p:cNvPr>
          <p:cNvSpPr/>
          <p:nvPr/>
        </p:nvSpPr>
        <p:spPr>
          <a:xfrm>
            <a:off x="4149633" y="3686682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Straight Connector 50">
            <a:extLst>
              <a:ext uri="{FF2B5EF4-FFF2-40B4-BE49-F238E27FC236}">
                <a16:creationId xmlns:a16="http://schemas.microsoft.com/office/drawing/2014/main" id="{1AD1FA21-8896-492E-99DE-02B110EE22BD}"/>
              </a:ext>
            </a:extLst>
          </p:cNvPr>
          <p:cNvCxnSpPr>
            <a:stCxn id="8" idx="5"/>
            <a:endCxn id="15" idx="1"/>
          </p:cNvCxnSpPr>
          <p:nvPr/>
        </p:nvCxnSpPr>
        <p:spPr>
          <a:xfrm>
            <a:off x="3148808" y="3806995"/>
            <a:ext cx="558504" cy="7974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2">
            <a:extLst>
              <a:ext uri="{FF2B5EF4-FFF2-40B4-BE49-F238E27FC236}">
                <a16:creationId xmlns:a16="http://schemas.microsoft.com/office/drawing/2014/main" id="{94FBBB15-0BF3-41C4-BC50-10FA4EF20251}"/>
              </a:ext>
            </a:extLst>
          </p:cNvPr>
          <p:cNvSpPr/>
          <p:nvPr/>
        </p:nvSpPr>
        <p:spPr>
          <a:xfrm>
            <a:off x="3374078" y="4135634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53">
            <a:extLst>
              <a:ext uri="{FF2B5EF4-FFF2-40B4-BE49-F238E27FC236}">
                <a16:creationId xmlns:a16="http://schemas.microsoft.com/office/drawing/2014/main" id="{CDDAAA59-507D-4211-B0C3-E5A62C8D0366}"/>
              </a:ext>
            </a:extLst>
          </p:cNvPr>
          <p:cNvSpPr/>
          <p:nvPr/>
        </p:nvSpPr>
        <p:spPr>
          <a:xfrm>
            <a:off x="5227481" y="3704300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928D54B2-7BAE-4243-9B79-29C8DE120027}"/>
              </a:ext>
            </a:extLst>
          </p:cNvPr>
          <p:cNvSpPr/>
          <p:nvPr/>
        </p:nvSpPr>
        <p:spPr>
          <a:xfrm>
            <a:off x="5227481" y="4586817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id="{C28525C1-3FA2-43F9-A9C2-BDC11E307BE8}"/>
              </a:ext>
            </a:extLst>
          </p:cNvPr>
          <p:cNvSpPr/>
          <p:nvPr/>
        </p:nvSpPr>
        <p:spPr>
          <a:xfrm>
            <a:off x="5849792" y="4586817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617D6168-D537-441B-BA30-A189CFCFD262}"/>
              </a:ext>
            </a:extLst>
          </p:cNvPr>
          <p:cNvSpPr/>
          <p:nvPr/>
        </p:nvSpPr>
        <p:spPr>
          <a:xfrm>
            <a:off x="5849792" y="3704299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57">
            <a:extLst>
              <a:ext uri="{FF2B5EF4-FFF2-40B4-BE49-F238E27FC236}">
                <a16:creationId xmlns:a16="http://schemas.microsoft.com/office/drawing/2014/main" id="{37F590F5-7732-4A2E-9674-4CD6C3FC5EE6}"/>
              </a:ext>
            </a:extLst>
          </p:cNvPr>
          <p:cNvSpPr/>
          <p:nvPr/>
        </p:nvSpPr>
        <p:spPr>
          <a:xfrm>
            <a:off x="5843993" y="4145559"/>
            <a:ext cx="90237" cy="120316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68">
            <a:extLst>
              <a:ext uri="{FF2B5EF4-FFF2-40B4-BE49-F238E27FC236}">
                <a16:creationId xmlns:a16="http://schemas.microsoft.com/office/drawing/2014/main" id="{99912E4D-9C02-48E8-9D4A-8F6E932BDA91}"/>
              </a:ext>
            </a:extLst>
          </p:cNvPr>
          <p:cNvSpPr txBox="1"/>
          <p:nvPr/>
        </p:nvSpPr>
        <p:spPr>
          <a:xfrm>
            <a:off x="2450678" y="4091916"/>
            <a:ext cx="482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 dirty="0">
                <a:solidFill>
                  <a:prstClr val="black"/>
                </a:solidFill>
                <a:latin typeface="Calibri" panose="020F0502020204030204"/>
              </a:rPr>
              <a:t>UCSB</a:t>
            </a:r>
            <a:endParaRPr lang="hu-HU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70">
            <a:extLst>
              <a:ext uri="{FF2B5EF4-FFF2-40B4-BE49-F238E27FC236}">
                <a16:creationId xmlns:a16="http://schemas.microsoft.com/office/drawing/2014/main" id="{B5917AB7-4C5A-4252-BED7-28B6F55A8C2B}"/>
              </a:ext>
            </a:extLst>
          </p:cNvPr>
          <p:cNvSpPr txBox="1"/>
          <p:nvPr/>
        </p:nvSpPr>
        <p:spPr>
          <a:xfrm>
            <a:off x="2980226" y="349632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 dirty="0">
                <a:solidFill>
                  <a:prstClr val="black"/>
                </a:solidFill>
                <a:latin typeface="Calibri" panose="020F0502020204030204"/>
              </a:rPr>
              <a:t>SRI</a:t>
            </a:r>
            <a:endParaRPr lang="hu-HU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6EE36AF3-A382-4119-87F4-4510A0CA813C}"/>
              </a:ext>
            </a:extLst>
          </p:cNvPr>
          <p:cNvSpPr txBox="1"/>
          <p:nvPr/>
        </p:nvSpPr>
        <p:spPr>
          <a:xfrm>
            <a:off x="2934691" y="4711346"/>
            <a:ext cx="482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 dirty="0">
                <a:solidFill>
                  <a:prstClr val="black"/>
                </a:solidFill>
                <a:latin typeface="Calibri" panose="020F0502020204030204"/>
              </a:rPr>
              <a:t>UCLA</a:t>
            </a:r>
            <a:endParaRPr lang="hu-HU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Rectangle 74">
            <a:extLst>
              <a:ext uri="{FF2B5EF4-FFF2-40B4-BE49-F238E27FC236}">
                <a16:creationId xmlns:a16="http://schemas.microsoft.com/office/drawing/2014/main" id="{A79CA646-C0ED-4773-BF68-1FBE46C9F72E}"/>
              </a:ext>
            </a:extLst>
          </p:cNvPr>
          <p:cNvSpPr/>
          <p:nvPr/>
        </p:nvSpPr>
        <p:spPr>
          <a:xfrm>
            <a:off x="3570869" y="3487366"/>
            <a:ext cx="5068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UTAH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79">
            <a:extLst>
              <a:ext uri="{FF2B5EF4-FFF2-40B4-BE49-F238E27FC236}">
                <a16:creationId xmlns:a16="http://schemas.microsoft.com/office/drawing/2014/main" id="{C9EF8AA3-5A46-48E5-A7E4-03F01C1B9F80}"/>
              </a:ext>
            </a:extLst>
          </p:cNvPr>
          <p:cNvSpPr txBox="1"/>
          <p:nvPr/>
        </p:nvSpPr>
        <p:spPr>
          <a:xfrm>
            <a:off x="3095870" y="410074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STAN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Box 80">
            <a:extLst>
              <a:ext uri="{FF2B5EF4-FFF2-40B4-BE49-F238E27FC236}">
                <a16:creationId xmlns:a16="http://schemas.microsoft.com/office/drawing/2014/main" id="{1C77760F-F923-4E17-82FD-37D4F7285589}"/>
              </a:ext>
            </a:extLst>
          </p:cNvPr>
          <p:cNvSpPr txBox="1"/>
          <p:nvPr/>
        </p:nvSpPr>
        <p:spPr>
          <a:xfrm>
            <a:off x="3770802" y="4097509"/>
            <a:ext cx="404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SCD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81">
            <a:extLst>
              <a:ext uri="{FF2B5EF4-FFF2-40B4-BE49-F238E27FC236}">
                <a16:creationId xmlns:a16="http://schemas.microsoft.com/office/drawing/2014/main" id="{5236B66E-83D6-43E5-AAD4-384847FC7A80}"/>
              </a:ext>
            </a:extLst>
          </p:cNvPr>
          <p:cNvSpPr txBox="1"/>
          <p:nvPr/>
        </p:nvSpPr>
        <p:spPr>
          <a:xfrm>
            <a:off x="3576623" y="4711345"/>
            <a:ext cx="5148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RAND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82">
            <a:extLst>
              <a:ext uri="{FF2B5EF4-FFF2-40B4-BE49-F238E27FC236}">
                <a16:creationId xmlns:a16="http://schemas.microsoft.com/office/drawing/2014/main" id="{99E466C9-D78A-43E2-AC3A-67D66728B928}"/>
              </a:ext>
            </a:extLst>
          </p:cNvPr>
          <p:cNvSpPr txBox="1"/>
          <p:nvPr/>
        </p:nvSpPr>
        <p:spPr>
          <a:xfrm>
            <a:off x="4519788" y="4697057"/>
            <a:ext cx="423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BBN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Box 83">
            <a:extLst>
              <a:ext uri="{FF2B5EF4-FFF2-40B4-BE49-F238E27FC236}">
                <a16:creationId xmlns:a16="http://schemas.microsoft.com/office/drawing/2014/main" id="{FB40A200-EBD0-493A-84A3-D60DB08F4EC8}"/>
              </a:ext>
            </a:extLst>
          </p:cNvPr>
          <p:cNvSpPr txBox="1"/>
          <p:nvPr/>
        </p:nvSpPr>
        <p:spPr>
          <a:xfrm>
            <a:off x="3968338" y="3494737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ILLINOIS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Box 84">
            <a:extLst>
              <a:ext uri="{FF2B5EF4-FFF2-40B4-BE49-F238E27FC236}">
                <a16:creationId xmlns:a16="http://schemas.microsoft.com/office/drawing/2014/main" id="{81DAAE00-3348-4E2C-87EC-A612FA2948D2}"/>
              </a:ext>
            </a:extLst>
          </p:cNvPr>
          <p:cNvSpPr txBox="1"/>
          <p:nvPr/>
        </p:nvSpPr>
        <p:spPr>
          <a:xfrm>
            <a:off x="4497731" y="3489248"/>
            <a:ext cx="404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MIT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85">
            <a:extLst>
              <a:ext uri="{FF2B5EF4-FFF2-40B4-BE49-F238E27FC236}">
                <a16:creationId xmlns:a16="http://schemas.microsoft.com/office/drawing/2014/main" id="{00DDC122-9E7F-4B69-B6B5-61909694E246}"/>
              </a:ext>
            </a:extLst>
          </p:cNvPr>
          <p:cNvSpPr txBox="1"/>
          <p:nvPr/>
        </p:nvSpPr>
        <p:spPr>
          <a:xfrm>
            <a:off x="5110235" y="3482576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LINCOLN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Box 86">
            <a:extLst>
              <a:ext uri="{FF2B5EF4-FFF2-40B4-BE49-F238E27FC236}">
                <a16:creationId xmlns:a16="http://schemas.microsoft.com/office/drawing/2014/main" id="{F2270D28-67BC-45B8-9CA8-73F8218DB6CB}"/>
              </a:ext>
            </a:extLst>
          </p:cNvPr>
          <p:cNvSpPr txBox="1"/>
          <p:nvPr/>
        </p:nvSpPr>
        <p:spPr>
          <a:xfrm>
            <a:off x="5012066" y="4711345"/>
            <a:ext cx="7489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HARVARD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87">
            <a:extLst>
              <a:ext uri="{FF2B5EF4-FFF2-40B4-BE49-F238E27FC236}">
                <a16:creationId xmlns:a16="http://schemas.microsoft.com/office/drawing/2014/main" id="{DE43FA85-7701-4E9E-8207-FFD90E4415F3}"/>
              </a:ext>
            </a:extLst>
          </p:cNvPr>
          <p:cNvSpPr txBox="1"/>
          <p:nvPr/>
        </p:nvSpPr>
        <p:spPr>
          <a:xfrm>
            <a:off x="5908271" y="4695869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BURROUGHS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Box 88">
            <a:extLst>
              <a:ext uri="{FF2B5EF4-FFF2-40B4-BE49-F238E27FC236}">
                <a16:creationId xmlns:a16="http://schemas.microsoft.com/office/drawing/2014/main" id="{AFA209E4-1B2D-4ABA-A49B-1A931698E336}"/>
              </a:ext>
            </a:extLst>
          </p:cNvPr>
          <p:cNvSpPr txBox="1"/>
          <p:nvPr/>
        </p:nvSpPr>
        <p:spPr>
          <a:xfrm>
            <a:off x="5921155" y="4083936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CRAN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89">
            <a:extLst>
              <a:ext uri="{FF2B5EF4-FFF2-40B4-BE49-F238E27FC236}">
                <a16:creationId xmlns:a16="http://schemas.microsoft.com/office/drawing/2014/main" id="{FE739D80-A004-4FBE-9FD9-9386069E1C9A}"/>
              </a:ext>
            </a:extLst>
          </p:cNvPr>
          <p:cNvSpPr txBox="1"/>
          <p:nvPr/>
        </p:nvSpPr>
        <p:spPr>
          <a:xfrm>
            <a:off x="5908270" y="3532160"/>
            <a:ext cx="466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b="1">
                <a:solidFill>
                  <a:prstClr val="black"/>
                </a:solidFill>
                <a:latin typeface="Calibri" panose="020F0502020204030204"/>
              </a:rPr>
              <a:t>CASE</a:t>
            </a:r>
            <a:endParaRPr lang="hu-HU" sz="9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Rectangle 90">
            <a:extLst>
              <a:ext uri="{FF2B5EF4-FFF2-40B4-BE49-F238E27FC236}">
                <a16:creationId xmlns:a16="http://schemas.microsoft.com/office/drawing/2014/main" id="{E5EC2309-DC03-4BB7-A31D-061F4F21D804}"/>
              </a:ext>
            </a:extLst>
          </p:cNvPr>
          <p:cNvSpPr/>
          <p:nvPr/>
        </p:nvSpPr>
        <p:spPr>
          <a:xfrm>
            <a:off x="6871972" y="2714117"/>
            <a:ext cx="2272028" cy="3000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85800"/>
            <a:r>
              <a:rPr lang="hu-HU" sz="1350" b="1" dirty="0">
                <a:solidFill>
                  <a:srgbClr val="E7E6E6"/>
                </a:solidFill>
                <a:latin typeface="Calibri" panose="020F0502020204030204"/>
              </a:rPr>
              <a:t>1969 december</a:t>
            </a:r>
          </a:p>
        </p:txBody>
      </p:sp>
      <p:sp>
        <p:nvSpPr>
          <p:cNvPr id="49" name="Rectangle 91">
            <a:extLst>
              <a:ext uri="{FF2B5EF4-FFF2-40B4-BE49-F238E27FC236}">
                <a16:creationId xmlns:a16="http://schemas.microsoft.com/office/drawing/2014/main" id="{BE704FB4-D135-45E8-9FBE-4099BF6625F6}"/>
              </a:ext>
            </a:extLst>
          </p:cNvPr>
          <p:cNvSpPr/>
          <p:nvPr/>
        </p:nvSpPr>
        <p:spPr>
          <a:xfrm>
            <a:off x="6871972" y="3184554"/>
            <a:ext cx="2272028" cy="3000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685800"/>
            <a:r>
              <a:rPr lang="hu-HU" sz="1350" b="1" dirty="0">
                <a:solidFill>
                  <a:prstClr val="black"/>
                </a:solidFill>
                <a:latin typeface="Calibri" panose="020F0502020204030204"/>
              </a:rPr>
              <a:t>1970 július</a:t>
            </a:r>
          </a:p>
        </p:txBody>
      </p:sp>
      <p:sp>
        <p:nvSpPr>
          <p:cNvPr id="50" name="Rectangle 92">
            <a:extLst>
              <a:ext uri="{FF2B5EF4-FFF2-40B4-BE49-F238E27FC236}">
                <a16:creationId xmlns:a16="http://schemas.microsoft.com/office/drawing/2014/main" id="{90E1B32D-9024-4819-B9BF-8406F44DF3CF}"/>
              </a:ext>
            </a:extLst>
          </p:cNvPr>
          <p:cNvSpPr/>
          <p:nvPr/>
        </p:nvSpPr>
        <p:spPr>
          <a:xfrm>
            <a:off x="6871972" y="3654991"/>
            <a:ext cx="2272028" cy="3000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defTabSz="685800"/>
            <a:r>
              <a:rPr lang="hu-HU" sz="1350" b="1" dirty="0">
                <a:solidFill>
                  <a:srgbClr val="E7E6E6"/>
                </a:solidFill>
                <a:latin typeface="Calibri" panose="020F0502020204030204"/>
              </a:rPr>
              <a:t>1971 március</a:t>
            </a:r>
          </a:p>
        </p:txBody>
      </p:sp>
    </p:spTree>
    <p:extLst>
      <p:ext uri="{BB962C8B-B14F-4D97-AF65-F5344CB8AC3E}">
        <p14:creationId xmlns:p14="http://schemas.microsoft.com/office/powerpoint/2010/main" val="34866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kódok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i="1" dirty="0"/>
              <a:t>NRZ-L</a:t>
            </a:r>
            <a:r>
              <a:rPr lang="hu-HU" sz="2000" dirty="0"/>
              <a:t> (1-es bit magas jelszint/ 0-s bit alacsony jelszint, semmi,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/>
              <a:t>NRZ-M</a:t>
            </a:r>
            <a:r>
              <a:rPr lang="hu-HU" sz="2000" dirty="0"/>
              <a:t> (1-es bit jelszint váltás/ 0-ás bit esetén nincs váltás, semmi,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/>
              <a:t>RZ</a:t>
            </a:r>
            <a:r>
              <a:rPr lang="hu-HU" sz="2000" dirty="0"/>
              <a:t> (1-es bit magas jelszint/ 0-s bit alacsony jelszint, 1-es bit esetén váltás, semmi)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58627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13558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2474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6351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0227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4101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00882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9588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3563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13558" y="249369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37213" y="251648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92257" y="24933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49760" y="2064162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1      0       1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42478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83391" y="236930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18341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48800" y="250515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42478" y="249720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67493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22425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71341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05217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39093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72968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09749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58454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02429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71341" y="395785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906851" y="3981940"/>
            <a:ext cx="1901" cy="3644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58627" y="3544082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951345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92257" y="383345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27207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58454" y="396136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99157" y="394906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294193" y="395978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72915" y="4332675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581920" y="3972415"/>
            <a:ext cx="338180" cy="36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06357" y="4342162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249588" y="3952027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98382" y="4337200"/>
            <a:ext cx="352943" cy="15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290829" y="3968751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82376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237307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586223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20100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253976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87850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924631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273337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617311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1882375" y="563858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930836" y="564051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590204" y="56418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873509" y="5209047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4966227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07140" y="5514189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42090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>
            <a:off x="4613284" y="5633438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>
            <a:off x="2586499" y="564015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2925148" y="5644598"/>
            <a:ext cx="331356" cy="38093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4270185" y="5639158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>
            <a:off x="5297911" y="5622484"/>
            <a:ext cx="343941" cy="382602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617311" y="561370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1864017" y="2507316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215764" y="2878327"/>
            <a:ext cx="346292" cy="75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566443" y="25073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2556218" y="251648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2892963" y="251809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3236652" y="2886297"/>
            <a:ext cx="326322" cy="27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3564668" y="2886297"/>
            <a:ext cx="343198" cy="27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898951" y="2889068"/>
            <a:ext cx="356993" cy="45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257301" y="2507316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4585689" y="250731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934685" y="2878326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278657" y="2499748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221821" y="433267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3229722" y="4340770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3562974" y="434104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3900677" y="4339884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941829" y="4344263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236123" y="6023374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3249918" y="602328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586406" y="6022961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3929573" y="6022961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278572" y="564987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307140" y="563256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4959162" y="6013489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5" grpId="0"/>
      <p:bldP spid="1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kódok 3/</a:t>
            </a:r>
            <a:r>
              <a:rPr lang="hu-HU" dirty="0" err="1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i="1" dirty="0" err="1"/>
              <a:t>Differential</a:t>
            </a:r>
            <a:r>
              <a:rPr lang="hu-HU" sz="2000" i="1" dirty="0"/>
              <a:t> Manchester</a:t>
            </a:r>
            <a:r>
              <a:rPr lang="hu-HU" sz="2000" dirty="0"/>
              <a:t> (0-s bit esetén váltás, </a:t>
            </a:r>
            <a:r>
              <a:rPr lang="hu-HU" sz="2000" dirty="0" err="1"/>
              <a:t>váltás</a:t>
            </a:r>
            <a:r>
              <a:rPr lang="hu-HU" sz="2000" dirty="0"/>
              <a:t>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 err="1"/>
              <a:t>Delay-Modulation</a:t>
            </a:r>
            <a:r>
              <a:rPr lang="hu-HU" sz="2000" dirty="0"/>
              <a:t> (semmi, 1-es bit esetén váltás, 0-s bit következik váltás)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/>
              <a:t>Manchester</a:t>
            </a:r>
            <a:r>
              <a:rPr lang="hu-HU" sz="2000" dirty="0"/>
              <a:t> (semmi, 1-es bit magasról alacsonyra/ 0-s alacsonyról magasra, semmi)</a:t>
            </a:r>
          </a:p>
          <a:p>
            <a:pPr marL="0">
              <a:buNone/>
            </a:pPr>
            <a:endParaRPr lang="hu-HU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58627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13558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2474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6351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0227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4101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00882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9588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3563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858627" y="2525232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13558" y="252523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2562474" y="2525232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30227" y="25192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63554" y="25192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49760" y="2095696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42478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83391" y="24008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18341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01091" y="25192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589535" y="2510562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5285590" y="251078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42478" y="2519215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67493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22425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71341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05217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39093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72968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09749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58454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02429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247568" y="388338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58627" y="3447832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951345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92257" y="375297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27207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918981" y="38954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58454" y="388338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958300" y="3885919"/>
            <a:ext cx="2069" cy="3704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949276" y="4262794"/>
            <a:ext cx="364338" cy="559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flipV="1">
            <a:off x="4606158" y="3882386"/>
            <a:ext cx="356204" cy="37854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>
            <a:off x="2206996" y="2531247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>
            <a:off x="2901399" y="2531247"/>
            <a:ext cx="331356" cy="38093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3230112" y="2525129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>
            <a:off x="3558767" y="2525129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>
            <a:off x="3901662" y="2525129"/>
            <a:ext cx="353885" cy="36679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flipV="1">
            <a:off x="4256091" y="2513203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>
            <a:off x="4938882" y="252052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82376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237307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586223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20100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253976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87850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924631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273337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617311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1882375" y="5591288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930836" y="559322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flipV="1">
            <a:off x="2235938" y="5591185"/>
            <a:ext cx="351941" cy="385115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87303" y="558527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873509" y="5145986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4966227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07140" y="546689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42090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924839" y="558527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>
            <a:off x="4613284" y="558614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flipV="1">
            <a:off x="4972051" y="5574586"/>
            <a:ext cx="341564" cy="390352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>
            <a:off x="2586499" y="5592858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2925148" y="5597303"/>
            <a:ext cx="331356" cy="38093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4270185" y="5591863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>
            <a:off x="5297911" y="5575189"/>
            <a:ext cx="343941" cy="382602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flipV="1">
            <a:off x="3251775" y="5591185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flipV="1">
            <a:off x="3578721" y="5591184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flipV="1">
            <a:off x="3930613" y="5591184"/>
            <a:ext cx="341276" cy="373087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617311" y="556641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221024" y="3894419"/>
            <a:ext cx="349928" cy="80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>
            <a:off x="2570922" y="3894419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2555" y="4270705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578721" y="389441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913693" y="3889030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581966" y="3902487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03381" y="4261091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>
            <a:off x="4246887" y="3877784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5297911" y="3869670"/>
            <a:ext cx="337774" cy="389003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>
            <a:off x="1866091" y="3895415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21023" y="389441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5" grpId="0"/>
      <p:bldP spid="1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4400" dirty="0"/>
              <a:t>Ethernet példa: </a:t>
            </a:r>
          </a:p>
          <a:p>
            <a:r>
              <a:rPr lang="hu-HU" sz="4400" dirty="0"/>
              <a:t>	10BASE-TX</a:t>
            </a:r>
          </a:p>
          <a:p>
            <a:r>
              <a:rPr lang="hu-HU" sz="4400" dirty="0"/>
              <a:t>	100BASE-TX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20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Manchester</a:t>
            </a:r>
            <a:r>
              <a:rPr lang="hu-HU" dirty="0"/>
              <a:t> (10 </a:t>
            </a:r>
            <a:r>
              <a:rPr lang="hu-HU" dirty="0" err="1"/>
              <a:t>Mbps</a:t>
            </a:r>
            <a:r>
              <a:rPr lang="hu-HU" dirty="0"/>
              <a:t> Ethernet</a:t>
            </a:r>
            <a:br>
              <a:rPr lang="hu-HU" dirty="0"/>
            </a:br>
            <a:r>
              <a:rPr lang="hu-HU" dirty="0"/>
              <a:t>						10BASE-TX)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142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átmenet magasról alacsonyra</a:t>
            </a:r>
            <a:r>
              <a:rPr lang="en-US" dirty="0">
                <a:sym typeface="Wingdings" pitchFamily="2" charset="2"/>
              </a:rPr>
              <a:t>, 0  </a:t>
            </a:r>
            <a:r>
              <a:rPr lang="hu-HU" dirty="0">
                <a:sym typeface="Wingdings" pitchFamily="2" charset="2"/>
              </a:rPr>
              <a:t>alacsonyról magasra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885694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0383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9137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64448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9760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5071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9137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8760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760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6792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679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2641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641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444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572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34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534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337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17869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1410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4105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94427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85777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82013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82013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233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7416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7039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7039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5071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58916" y="4674352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155152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55152" y="4114793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535474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27276" y="4674351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23512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3512" y="4114792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03834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298384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94620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94620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74942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8038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47662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7662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85694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9182" y="4163738"/>
            <a:ext cx="85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9183" y="3036700"/>
            <a:ext cx="113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Manch</a:t>
            </a:r>
            <a:r>
              <a:rPr lang="hu-HU" sz="2400" dirty="0"/>
              <a:t>.</a:t>
            </a:r>
            <a:endParaRPr lang="en-US" sz="2400" dirty="0"/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1091370" y="3498364"/>
            <a:ext cx="750820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838111" y="2936527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838111" y="2936527"/>
            <a:ext cx="81911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657228" y="2913863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234790" y="2920614"/>
            <a:ext cx="70546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4912968" y="2895582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912839" y="3473326"/>
            <a:ext cx="83787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58916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664898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40577" y="22144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933484" y="221446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338040" y="2214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762960" y="22144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4" name="Content Placeholder 3"/>
          <p:cNvSpPr txBox="1">
            <a:spLocks/>
          </p:cNvSpPr>
          <p:nvPr/>
        </p:nvSpPr>
        <p:spPr>
          <a:xfrm>
            <a:off x="0" y="5246427"/>
            <a:ext cx="9143999" cy="13454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Megoldás az órák elcsúszásának problémájára</a:t>
            </a:r>
            <a:r>
              <a:rPr lang="en-US" dirty="0"/>
              <a:t> (</a:t>
            </a:r>
            <a:r>
              <a:rPr lang="hu-HU" dirty="0"/>
              <a:t>minden bit átmenettel kódolt</a:t>
            </a:r>
            <a:r>
              <a:rPr lang="en-US" dirty="0"/>
              <a:t>)</a:t>
            </a:r>
          </a:p>
          <a:p>
            <a:r>
              <a:rPr lang="hu-HU" dirty="0"/>
              <a:t>Negatívum, hogy az átvitel felét használja ki </a:t>
            </a:r>
            <a:r>
              <a:rPr lang="en-US" dirty="0"/>
              <a:t>(</a:t>
            </a:r>
            <a:r>
              <a:rPr lang="hu-HU" dirty="0"/>
              <a:t>két óraidő ciklus</a:t>
            </a:r>
            <a:r>
              <a:rPr lang="en-US" dirty="0"/>
              <a:t> per bit)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2668932" y="3475699"/>
            <a:ext cx="750820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415673" y="2913862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415673" y="2913862"/>
            <a:ext cx="81911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770835" y="2907028"/>
            <a:ext cx="70546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449013" y="2881996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448884" y="3459740"/>
            <a:ext cx="83787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320324" y="3471067"/>
            <a:ext cx="750820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8067065" y="2909230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067065" y="2909230"/>
            <a:ext cx="81911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Non-Return to Zero Inverted (NRZI)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14273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átmenet</a:t>
            </a:r>
            <a:r>
              <a:rPr lang="en-US" dirty="0">
                <a:sym typeface="Wingdings" pitchFamily="2" charset="2"/>
              </a:rPr>
              <a:t>, 0  </a:t>
            </a:r>
            <a:r>
              <a:rPr lang="hu-HU" dirty="0">
                <a:sym typeface="Wingdings" pitchFamily="2" charset="2"/>
              </a:rPr>
              <a:t>ugyanaz marad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6792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85694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2727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0383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08039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9137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64448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42104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9760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97416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5071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9137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8760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760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6792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679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2641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641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444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572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34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534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337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17869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1410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4105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94427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85777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82013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82013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233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7416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7039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7039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5071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58916" y="4674352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155152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55152" y="4114793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535474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27276" y="4674351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23512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3512" y="4114792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03834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298384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94620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94620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74942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8038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47662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7662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85694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9182" y="4163738"/>
            <a:ext cx="85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85997" y="303670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NRZI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1091370" y="3498365"/>
            <a:ext cx="196209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039372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26630" y="2920614"/>
            <a:ext cx="155538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579968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582013" y="3498365"/>
            <a:ext cx="157313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155152" y="2920613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55152" y="2920614"/>
            <a:ext cx="7683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923512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923512" y="3498365"/>
            <a:ext cx="193343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310314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08687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636813" y="22144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93104" y="22144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17328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9933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46220" y="2214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77860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402676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876172" y="221446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4" name="Content Placeholder 3"/>
          <p:cNvSpPr txBox="1">
            <a:spLocks/>
          </p:cNvSpPr>
          <p:nvPr/>
        </p:nvSpPr>
        <p:spPr>
          <a:xfrm>
            <a:off x="0" y="5246427"/>
            <a:ext cx="9143999" cy="1202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csupa egyes sorozat problémáját megoldja ugyan, </a:t>
            </a:r>
            <a:br>
              <a:rPr lang="hu-HU" dirty="0"/>
            </a:br>
            <a:r>
              <a:rPr lang="hu-HU" dirty="0"/>
              <a:t>de a csupa nulla sorozatot ez sem kezeli…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4-bit/5-bit</a:t>
            </a:r>
            <a:r>
              <a:rPr lang="hu-HU" dirty="0"/>
              <a:t> kódolás</a:t>
            </a:r>
            <a:r>
              <a:rPr lang="en-US" dirty="0"/>
              <a:t> </a:t>
            </a:r>
            <a:r>
              <a:rPr lang="hu-HU" dirty="0"/>
              <a:t>NRZI előtt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(100 Mbps Ethernet</a:t>
            </a:r>
            <a:r>
              <a:rPr lang="hu-HU" dirty="0"/>
              <a:t> -</a:t>
            </a:r>
            <a:r>
              <a:rPr lang="en-US" dirty="0"/>
              <a:t>100BASE-TX)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600" dirty="0"/>
              <a:t>Megfigyelés</a:t>
            </a:r>
            <a:r>
              <a:rPr lang="en-US" sz="2600" dirty="0"/>
              <a:t>: </a:t>
            </a:r>
            <a:endParaRPr lang="hu-HU" sz="2600" dirty="0"/>
          </a:p>
          <a:p>
            <a:pPr lvl="1"/>
            <a:r>
              <a:rPr lang="en-US" sz="2300" dirty="0"/>
              <a:t>NRZI </a:t>
            </a:r>
            <a:r>
              <a:rPr lang="hu-HU" sz="2300" dirty="0"/>
              <a:t>jól működik, amíg nincs csupa 0-ákból álló sorozat</a:t>
            </a:r>
            <a:endParaRPr lang="en-US" sz="2300" dirty="0"/>
          </a:p>
          <a:p>
            <a:r>
              <a:rPr lang="hu-HU" sz="2600" dirty="0"/>
              <a:t>Ötlet -</a:t>
            </a:r>
            <a:r>
              <a:rPr lang="en-US" sz="2600" dirty="0"/>
              <a:t> </a:t>
            </a:r>
            <a:r>
              <a:rPr lang="hu-HU" sz="2300" dirty="0"/>
              <a:t>Kódoljunk minden 4 hosszú bitsorozatot 5-bitbe:</a:t>
            </a:r>
          </a:p>
          <a:p>
            <a:pPr lvl="1"/>
            <a:r>
              <a:rPr lang="hu-HU" sz="2000" dirty="0"/>
              <a:t> Nem lehet egynél több nulla a sorozat elején, és nem lehet kettőnél több a végén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800" dirty="0"/>
          </a:p>
          <a:p>
            <a:r>
              <a:rPr lang="hu-HU" dirty="0"/>
              <a:t>Hátrányok</a:t>
            </a:r>
            <a:r>
              <a:rPr lang="en-US" dirty="0"/>
              <a:t>: </a:t>
            </a:r>
            <a:r>
              <a:rPr lang="hu-HU" dirty="0"/>
              <a:t>2</a:t>
            </a:r>
            <a:r>
              <a:rPr lang="en-US" dirty="0"/>
              <a:t>0%</a:t>
            </a:r>
            <a:r>
              <a:rPr lang="hu-HU" dirty="0" err="1"/>
              <a:t>-ot</a:t>
            </a:r>
            <a:r>
              <a:rPr lang="hu-HU" dirty="0"/>
              <a:t> veszítünk a hatékonyságból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1176" y="3687858"/>
            <a:ext cx="2449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0000    11110</a:t>
            </a:r>
          </a:p>
          <a:p>
            <a:r>
              <a:rPr lang="en-US" sz="2000" dirty="0"/>
              <a:t>0001    01001</a:t>
            </a:r>
          </a:p>
          <a:p>
            <a:r>
              <a:rPr lang="en-US" sz="2000" dirty="0"/>
              <a:t>0010    10100</a:t>
            </a:r>
          </a:p>
          <a:p>
            <a:r>
              <a:rPr lang="en-US" sz="2000" dirty="0"/>
              <a:t>0011    10101</a:t>
            </a:r>
          </a:p>
          <a:p>
            <a:r>
              <a:rPr lang="en-US" sz="2000" dirty="0"/>
              <a:t>0100    01010</a:t>
            </a:r>
          </a:p>
          <a:p>
            <a:r>
              <a:rPr lang="en-US" sz="2000" dirty="0"/>
              <a:t>0101    01011</a:t>
            </a:r>
          </a:p>
          <a:p>
            <a:r>
              <a:rPr lang="en-US" sz="2000" dirty="0"/>
              <a:t>0110    01110</a:t>
            </a:r>
          </a:p>
          <a:p>
            <a:r>
              <a:rPr lang="en-US" sz="2000" dirty="0"/>
              <a:t>0111    01111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7899" y="3687858"/>
            <a:ext cx="1794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1000    10010</a:t>
            </a:r>
          </a:p>
          <a:p>
            <a:r>
              <a:rPr lang="en-US" sz="2000" dirty="0"/>
              <a:t>1001    10011</a:t>
            </a:r>
          </a:p>
          <a:p>
            <a:r>
              <a:rPr lang="en-US" sz="2000" dirty="0"/>
              <a:t>1010    10110</a:t>
            </a:r>
          </a:p>
          <a:p>
            <a:r>
              <a:rPr lang="en-US" sz="2000" dirty="0"/>
              <a:t>1011    10111</a:t>
            </a:r>
          </a:p>
          <a:p>
            <a:r>
              <a:rPr lang="en-US" sz="2000" dirty="0"/>
              <a:t>1100    11010</a:t>
            </a:r>
          </a:p>
          <a:p>
            <a:r>
              <a:rPr lang="en-US" sz="2000" dirty="0"/>
              <a:t>1101    11011</a:t>
            </a:r>
          </a:p>
          <a:p>
            <a:r>
              <a:rPr lang="en-US" sz="2000" dirty="0"/>
              <a:t>1110    11100</a:t>
            </a:r>
          </a:p>
          <a:p>
            <a:r>
              <a:rPr lang="en-US" sz="2000" dirty="0"/>
              <a:t>1111    11101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1176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7899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37183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5902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07587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601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1523986" y="1735524"/>
            <a:ext cx="762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8-bit/10-bit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kódolás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használata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Gigabit</a:t>
            </a:r>
            <a:r>
              <a:rPr lang="hu-HU" sz="2800" kern="0" dirty="0">
                <a:solidFill>
                  <a:sysClr val="window" lastClr="FFFFFF"/>
                </a:solidFill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Ethernet</a:t>
            </a:r>
            <a:r>
              <a:rPr kumimoji="0" lang="hu-HU" sz="28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esetén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32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4-bit/5-bit</a:t>
            </a:r>
            <a:r>
              <a:rPr lang="hu-HU" dirty="0"/>
              <a:t> kódolás</a:t>
            </a:r>
            <a:r>
              <a:rPr lang="en-US" dirty="0"/>
              <a:t> </a:t>
            </a:r>
            <a:r>
              <a:rPr lang="hu-HU" dirty="0"/>
              <a:t>NRZI előtt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(100 Mbps Ethernet</a:t>
            </a:r>
            <a:r>
              <a:rPr lang="hu-HU" dirty="0"/>
              <a:t> -</a:t>
            </a:r>
            <a:r>
              <a:rPr lang="en-US" dirty="0"/>
              <a:t>100BASE-TX)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600" dirty="0"/>
              <a:t>Megfigyelés</a:t>
            </a:r>
            <a:r>
              <a:rPr lang="en-US" sz="2600" dirty="0"/>
              <a:t>: </a:t>
            </a:r>
            <a:endParaRPr lang="hu-HU" sz="2600" dirty="0"/>
          </a:p>
          <a:p>
            <a:pPr lvl="1"/>
            <a:r>
              <a:rPr lang="en-US" sz="2300" dirty="0"/>
              <a:t>NRZI </a:t>
            </a:r>
            <a:r>
              <a:rPr lang="hu-HU" sz="2300" dirty="0"/>
              <a:t>jól működik, amíg nincs csupa 0-ákból álló sorozat</a:t>
            </a:r>
            <a:endParaRPr lang="en-US" sz="2300" dirty="0"/>
          </a:p>
          <a:p>
            <a:r>
              <a:rPr lang="hu-HU" sz="2600" dirty="0"/>
              <a:t>Ötlet -</a:t>
            </a:r>
            <a:r>
              <a:rPr lang="en-US" sz="2600" dirty="0"/>
              <a:t> </a:t>
            </a:r>
            <a:r>
              <a:rPr lang="hu-HU" sz="2300" dirty="0"/>
              <a:t>Kódoljunk minden 4 hosszú bitsorozatot 5-bitbe:</a:t>
            </a:r>
          </a:p>
          <a:p>
            <a:pPr lvl="1"/>
            <a:r>
              <a:rPr lang="hu-HU" sz="2000" dirty="0"/>
              <a:t> Nem lehet egynél több nulla a sorozat elején, és nem lehet kettőnél több a végén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800" dirty="0"/>
          </a:p>
          <a:p>
            <a:r>
              <a:rPr lang="hu-HU" dirty="0"/>
              <a:t>Hátrányok</a:t>
            </a:r>
            <a:r>
              <a:rPr lang="en-US" dirty="0"/>
              <a:t>: </a:t>
            </a:r>
            <a:r>
              <a:rPr lang="hu-HU" dirty="0"/>
              <a:t>2</a:t>
            </a:r>
            <a:r>
              <a:rPr lang="en-US" dirty="0"/>
              <a:t>0%</a:t>
            </a:r>
            <a:r>
              <a:rPr lang="hu-HU" dirty="0" err="1"/>
              <a:t>-ot</a:t>
            </a:r>
            <a:r>
              <a:rPr lang="hu-HU" dirty="0"/>
              <a:t> veszítünk a hatékonyságból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1176" y="3687858"/>
            <a:ext cx="2449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0000    11110</a:t>
            </a:r>
          </a:p>
          <a:p>
            <a:r>
              <a:rPr lang="en-US" sz="2000" dirty="0"/>
              <a:t>0001    01001</a:t>
            </a:r>
          </a:p>
          <a:p>
            <a:r>
              <a:rPr lang="en-US" sz="2000" dirty="0"/>
              <a:t>0010    10100</a:t>
            </a:r>
          </a:p>
          <a:p>
            <a:r>
              <a:rPr lang="en-US" sz="2000" dirty="0"/>
              <a:t>0011    10101</a:t>
            </a:r>
          </a:p>
          <a:p>
            <a:r>
              <a:rPr lang="en-US" sz="2000" dirty="0"/>
              <a:t>0100    01010</a:t>
            </a:r>
          </a:p>
          <a:p>
            <a:r>
              <a:rPr lang="en-US" sz="2000" dirty="0"/>
              <a:t>0101    01011</a:t>
            </a:r>
          </a:p>
          <a:p>
            <a:r>
              <a:rPr lang="en-US" sz="2000" dirty="0"/>
              <a:t>0110    01110</a:t>
            </a:r>
          </a:p>
          <a:p>
            <a:r>
              <a:rPr lang="en-US" sz="2000" dirty="0"/>
              <a:t>0111    01111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7899" y="3687858"/>
            <a:ext cx="1794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1000    10010</a:t>
            </a:r>
          </a:p>
          <a:p>
            <a:r>
              <a:rPr lang="en-US" sz="2000" dirty="0"/>
              <a:t>1001    10011</a:t>
            </a:r>
          </a:p>
          <a:p>
            <a:r>
              <a:rPr lang="en-US" sz="2000" dirty="0"/>
              <a:t>1010    10110</a:t>
            </a:r>
          </a:p>
          <a:p>
            <a:r>
              <a:rPr lang="en-US" sz="2000" dirty="0"/>
              <a:t>1011    10111</a:t>
            </a:r>
          </a:p>
          <a:p>
            <a:r>
              <a:rPr lang="en-US" sz="2000" dirty="0"/>
              <a:t>1100    11010</a:t>
            </a:r>
          </a:p>
          <a:p>
            <a:r>
              <a:rPr lang="en-US" sz="2000" dirty="0"/>
              <a:t>1101    11011</a:t>
            </a:r>
          </a:p>
          <a:p>
            <a:r>
              <a:rPr lang="en-US" sz="2000" dirty="0"/>
              <a:t>1110    11100</a:t>
            </a:r>
          </a:p>
          <a:p>
            <a:r>
              <a:rPr lang="en-US" sz="2000" dirty="0"/>
              <a:t>1111    11101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1176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7899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37183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5902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07587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601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flipH="1">
            <a:off x="1523986" y="1960112"/>
            <a:ext cx="7620020" cy="954107"/>
            <a:chOff x="1219200" y="4876799"/>
            <a:chExt cx="5181605" cy="2525579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21141"/>
                <a:gd name="adj2" fmla="val -1866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252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8-bit/10-bit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kódolás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használata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Gigabit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Ethernet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esetén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2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Jelátvitel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9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Alapsáv és széles-sáv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Alapsáv avagy angolul </a:t>
            </a:r>
            <a:r>
              <a:rPr lang="hu-HU" sz="2000" i="1" dirty="0" err="1"/>
              <a:t>baseband</a:t>
            </a:r>
            <a:endParaRPr lang="hu-HU" sz="2000" i="1" dirty="0"/>
          </a:p>
          <a:p>
            <a:pPr lvl="1"/>
            <a:r>
              <a:rPr lang="hu-HU" sz="2000" dirty="0"/>
              <a:t>a digitális jel direkt árammá vagy feszültséggé alakul;</a:t>
            </a:r>
          </a:p>
          <a:p>
            <a:pPr lvl="1"/>
            <a:r>
              <a:rPr lang="hu-HU" sz="2000" dirty="0"/>
              <a:t>a jel minden frekvencián átvitelre kerül;</a:t>
            </a:r>
          </a:p>
          <a:p>
            <a:pPr lvl="1"/>
            <a:r>
              <a:rPr lang="hu-HU" sz="2000" dirty="0"/>
              <a:t>átviteli korlátok.</a:t>
            </a:r>
          </a:p>
          <a:p>
            <a:pPr lvl="1"/>
            <a:endParaRPr lang="hu-HU" sz="2000" dirty="0"/>
          </a:p>
          <a:p>
            <a:r>
              <a:rPr lang="hu-HU" sz="2000" dirty="0" err="1"/>
              <a:t>Szélessáv</a:t>
            </a:r>
            <a:r>
              <a:rPr lang="hu-HU" sz="2000" dirty="0"/>
              <a:t> avagy angolul </a:t>
            </a:r>
            <a:r>
              <a:rPr lang="hu-HU" sz="2000" i="1" dirty="0" err="1"/>
              <a:t>broadband</a:t>
            </a:r>
            <a:endParaRPr lang="hu-HU" sz="2000" i="1" dirty="0"/>
          </a:p>
          <a:p>
            <a:pPr lvl="1"/>
            <a:r>
              <a:rPr lang="hu-HU" sz="2000" dirty="0"/>
              <a:t>Egy széles frekvencia tartományban történik az átvitel;</a:t>
            </a:r>
          </a:p>
          <a:p>
            <a:pPr lvl="1"/>
            <a:r>
              <a:rPr lang="hu-HU" sz="2000" dirty="0"/>
              <a:t>a jel modulálására az alábbi lehetőségeket használhatjuk:</a:t>
            </a:r>
          </a:p>
          <a:p>
            <a:pPr lvl="2"/>
            <a:r>
              <a:rPr lang="hu-HU" sz="1800" dirty="0"/>
              <a:t>adatok vivőhullámra „ültetése” (</a:t>
            </a:r>
            <a:r>
              <a:rPr lang="hu-HU" sz="1800" i="1" dirty="0"/>
              <a:t>amplitúdó moduláció</a:t>
            </a:r>
            <a:r>
              <a:rPr lang="hu-HU" sz="1800" dirty="0"/>
              <a:t>);</a:t>
            </a:r>
          </a:p>
          <a:p>
            <a:pPr lvl="2"/>
            <a:r>
              <a:rPr lang="hu-HU" sz="1800" dirty="0"/>
              <a:t>vivőhullám megváltoztatása (</a:t>
            </a:r>
            <a:r>
              <a:rPr lang="hu-HU" sz="1800" i="1" dirty="0"/>
              <a:t>frekvencia vagy fázis moduláció</a:t>
            </a:r>
            <a:r>
              <a:rPr lang="hu-HU" sz="1800" dirty="0"/>
              <a:t>);</a:t>
            </a:r>
          </a:p>
          <a:p>
            <a:pPr lvl="2"/>
            <a:r>
              <a:rPr lang="hu-HU" sz="1800" dirty="0"/>
              <a:t>különböző vivőhullámok felhasználása egyidejűleg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7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alapsávú átvitel struktúrája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9351" y="3134627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" y="4760495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07" y="3363227"/>
            <a:ext cx="11723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adatforrás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658" y="4989094"/>
            <a:ext cx="8819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adatcél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6"/>
            <a:endCxn id="10" idx="1"/>
          </p:cNvCxnSpPr>
          <p:nvPr/>
        </p:nvCxnSpPr>
        <p:spPr>
          <a:xfrm>
            <a:off x="1115328" y="3248928"/>
            <a:ext cx="481864" cy="6151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97192" y="2909946"/>
            <a:ext cx="1236245" cy="69026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Forrás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7192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Forrás dekódolás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4514" y="2909946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4514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dekódolás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1835" y="2909943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átvitel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51835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vétel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8682" y="3862137"/>
            <a:ext cx="1011815" cy="36933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MÉDIUM</a:t>
            </a:r>
            <a:endParaRPr lang="en-US" b="1" dirty="0"/>
          </a:p>
        </p:txBody>
      </p:sp>
      <p:cxnSp>
        <p:nvCxnSpPr>
          <p:cNvPr id="21" name="Straight Connector 20"/>
          <p:cNvCxnSpPr>
            <a:stCxn id="15" idx="3"/>
          </p:cNvCxnSpPr>
          <p:nvPr/>
        </p:nvCxnSpPr>
        <p:spPr>
          <a:xfrm flipV="1">
            <a:off x="6888080" y="3248927"/>
            <a:ext cx="1007465" cy="6149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0"/>
          </p:cNvCxnSpPr>
          <p:nvPr/>
        </p:nvCxnSpPr>
        <p:spPr>
          <a:xfrm>
            <a:off x="7895545" y="3248927"/>
            <a:ext cx="109045" cy="61321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87900" y="4883270"/>
            <a:ext cx="1007645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2"/>
          </p:cNvCxnSpPr>
          <p:nvPr/>
        </p:nvCxnSpPr>
        <p:spPr>
          <a:xfrm flipV="1">
            <a:off x="7895545" y="4231469"/>
            <a:ext cx="109045" cy="651803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3" idx="1"/>
          </p:cNvCxnSpPr>
          <p:nvPr/>
        </p:nvCxnSpPr>
        <p:spPr>
          <a:xfrm>
            <a:off x="2833437" y="3255078"/>
            <a:ext cx="79107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5" idx="1"/>
          </p:cNvCxnSpPr>
          <p:nvPr/>
        </p:nvCxnSpPr>
        <p:spPr>
          <a:xfrm flipV="1">
            <a:off x="4860758" y="3255076"/>
            <a:ext cx="791076" cy="3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1"/>
            <a:endCxn id="14" idx="3"/>
          </p:cNvCxnSpPr>
          <p:nvPr/>
        </p:nvCxnSpPr>
        <p:spPr>
          <a:xfrm flipH="1">
            <a:off x="4860758" y="4874841"/>
            <a:ext cx="79107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12" idx="3"/>
          </p:cNvCxnSpPr>
          <p:nvPr/>
        </p:nvCxnSpPr>
        <p:spPr>
          <a:xfrm flipH="1">
            <a:off x="2833437" y="4874841"/>
            <a:ext cx="79107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1"/>
            <a:endCxn id="5" idx="6"/>
          </p:cNvCxnSpPr>
          <p:nvPr/>
        </p:nvCxnSpPr>
        <p:spPr>
          <a:xfrm flipH="1" flipV="1">
            <a:off x="1118937" y="4874795"/>
            <a:ext cx="478255" cy="46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14110" y="3918101"/>
            <a:ext cx="1115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Forrás bitek</a:t>
            </a:r>
            <a:endParaRPr lang="en-US" sz="1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449053" y="3779602"/>
            <a:ext cx="154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/>
              <a:t>Csatorna szimbólumok</a:t>
            </a:r>
            <a:endParaRPr lang="en-US" sz="1600" i="1" dirty="0"/>
          </a:p>
        </p:txBody>
      </p:sp>
      <p:cxnSp>
        <p:nvCxnSpPr>
          <p:cNvPr id="55" name="Straight Arrow Connector 54"/>
          <p:cNvCxnSpPr>
            <a:stCxn id="52" idx="3"/>
          </p:cNvCxnSpPr>
          <p:nvPr/>
        </p:nvCxnSpPr>
        <p:spPr>
          <a:xfrm flipV="1">
            <a:off x="3029544" y="3248926"/>
            <a:ext cx="199432" cy="83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2" idx="3"/>
          </p:cNvCxnSpPr>
          <p:nvPr/>
        </p:nvCxnSpPr>
        <p:spPr>
          <a:xfrm>
            <a:off x="3029544" y="4087378"/>
            <a:ext cx="198106" cy="78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3"/>
          </p:cNvCxnSpPr>
          <p:nvPr/>
        </p:nvCxnSpPr>
        <p:spPr>
          <a:xfrm flipV="1">
            <a:off x="4990774" y="3267787"/>
            <a:ext cx="332621" cy="80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3" idx="3"/>
          </p:cNvCxnSpPr>
          <p:nvPr/>
        </p:nvCxnSpPr>
        <p:spPr>
          <a:xfrm>
            <a:off x="4990774" y="4071990"/>
            <a:ext cx="332621" cy="8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ARPANET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95" y="2517608"/>
            <a:ext cx="4042500" cy="2502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0220" y="2192482"/>
            <a:ext cx="11015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hu-HU" sz="1500" b="1" dirty="0">
                <a:solidFill>
                  <a:prstClr val="black"/>
                </a:solidFill>
                <a:latin typeface="Calibri" panose="020F0502020204030204"/>
              </a:rPr>
              <a:t>1972 április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defTabSz="685800"/>
            <a:fld id="{629637A9-119A-49DA-BD12-AAC58B377D80}" type="slidenum">
              <a:rPr lang="en-US">
                <a:latin typeface="Calibri" panose="020F0502020204030204"/>
              </a:rPr>
              <a:pPr defTabSz="685800"/>
              <a:t>6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5368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szélessávú átvitel struktúrája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4021" y="3134627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7630" y="4760495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6" y="3363227"/>
            <a:ext cx="11723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adatforrás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328" y="4989094"/>
            <a:ext cx="8819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adatcél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6"/>
            <a:endCxn id="10" idx="1"/>
          </p:cNvCxnSpPr>
          <p:nvPr/>
        </p:nvCxnSpPr>
        <p:spPr>
          <a:xfrm>
            <a:off x="609998" y="3248928"/>
            <a:ext cx="481864" cy="6151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91862" y="2909946"/>
            <a:ext cx="1236245" cy="69026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Forrás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1862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Forrás dekódolás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637" y="2909946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637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dekódolás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2431" y="2910621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átvitel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2430" y="4569076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vétel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98" y="3862815"/>
            <a:ext cx="1011815" cy="36933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MÉDIUM</a:t>
            </a:r>
            <a:endParaRPr lang="en-US" b="1" dirty="0"/>
          </a:p>
        </p:txBody>
      </p:sp>
      <p:cxnSp>
        <p:nvCxnSpPr>
          <p:cNvPr id="21" name="Straight Connector 20"/>
          <p:cNvCxnSpPr>
            <a:stCxn id="15" idx="3"/>
          </p:cNvCxnSpPr>
          <p:nvPr/>
        </p:nvCxnSpPr>
        <p:spPr>
          <a:xfrm flipV="1">
            <a:off x="7838676" y="3248927"/>
            <a:ext cx="711685" cy="6827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0"/>
          </p:cNvCxnSpPr>
          <p:nvPr/>
        </p:nvCxnSpPr>
        <p:spPr>
          <a:xfrm>
            <a:off x="8550361" y="3249605"/>
            <a:ext cx="109045" cy="61321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3"/>
          </p:cNvCxnSpPr>
          <p:nvPr/>
        </p:nvCxnSpPr>
        <p:spPr>
          <a:xfrm>
            <a:off x="7838675" y="4883948"/>
            <a:ext cx="711686" cy="2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2"/>
          </p:cNvCxnSpPr>
          <p:nvPr/>
        </p:nvCxnSpPr>
        <p:spPr>
          <a:xfrm flipV="1">
            <a:off x="8550361" y="4232147"/>
            <a:ext cx="109045" cy="651803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3" idx="1"/>
          </p:cNvCxnSpPr>
          <p:nvPr/>
        </p:nvCxnSpPr>
        <p:spPr>
          <a:xfrm>
            <a:off x="2328107" y="3255078"/>
            <a:ext cx="58353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12" idx="3"/>
          </p:cNvCxnSpPr>
          <p:nvPr/>
        </p:nvCxnSpPr>
        <p:spPr>
          <a:xfrm flipH="1">
            <a:off x="2328107" y="4874841"/>
            <a:ext cx="58353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1"/>
            <a:endCxn id="5" idx="6"/>
          </p:cNvCxnSpPr>
          <p:nvPr/>
        </p:nvCxnSpPr>
        <p:spPr>
          <a:xfrm flipH="1" flipV="1">
            <a:off x="613607" y="4874795"/>
            <a:ext cx="478255" cy="46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08780" y="3918101"/>
            <a:ext cx="1115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Forrás bitek</a:t>
            </a:r>
            <a:endParaRPr lang="en-US" sz="1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791326" y="3779602"/>
            <a:ext cx="127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/>
              <a:t>Csatorna szimbólumok</a:t>
            </a:r>
            <a:endParaRPr lang="en-US" sz="1600" i="1" dirty="0"/>
          </a:p>
        </p:txBody>
      </p:sp>
      <p:cxnSp>
        <p:nvCxnSpPr>
          <p:cNvPr id="55" name="Straight Arrow Connector 54"/>
          <p:cNvCxnSpPr>
            <a:stCxn id="52" idx="3"/>
          </p:cNvCxnSpPr>
          <p:nvPr/>
        </p:nvCxnSpPr>
        <p:spPr>
          <a:xfrm flipV="1">
            <a:off x="2524214" y="3262580"/>
            <a:ext cx="73278" cy="824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2" idx="3"/>
          </p:cNvCxnSpPr>
          <p:nvPr/>
        </p:nvCxnSpPr>
        <p:spPr>
          <a:xfrm>
            <a:off x="2524214" y="4087378"/>
            <a:ext cx="73278" cy="78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3"/>
          </p:cNvCxnSpPr>
          <p:nvPr/>
        </p:nvCxnSpPr>
        <p:spPr>
          <a:xfrm flipV="1">
            <a:off x="4061327" y="3267787"/>
            <a:ext cx="332620" cy="80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3" idx="3"/>
          </p:cNvCxnSpPr>
          <p:nvPr/>
        </p:nvCxnSpPr>
        <p:spPr>
          <a:xfrm>
            <a:off x="4061327" y="4071990"/>
            <a:ext cx="332620" cy="8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54715" y="2910620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Moduláció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3" idx="3"/>
            <a:endCxn id="32" idx="1"/>
          </p:cNvCxnSpPr>
          <p:nvPr/>
        </p:nvCxnSpPr>
        <p:spPr>
          <a:xfrm>
            <a:off x="4147882" y="3255078"/>
            <a:ext cx="606833" cy="674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3"/>
            <a:endCxn id="15" idx="1"/>
          </p:cNvCxnSpPr>
          <p:nvPr/>
        </p:nvCxnSpPr>
        <p:spPr>
          <a:xfrm>
            <a:off x="5990959" y="3255753"/>
            <a:ext cx="611471" cy="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754714" y="4529928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Demoduláció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16" idx="1"/>
            <a:endCxn id="45" idx="3"/>
          </p:cNvCxnSpPr>
          <p:nvPr/>
        </p:nvCxnSpPr>
        <p:spPr>
          <a:xfrm flipH="1" flipV="1">
            <a:off x="5990959" y="4875060"/>
            <a:ext cx="611471" cy="888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5" idx="1"/>
            <a:endCxn id="14" idx="3"/>
          </p:cNvCxnSpPr>
          <p:nvPr/>
        </p:nvCxnSpPr>
        <p:spPr>
          <a:xfrm flipH="1" flipV="1">
            <a:off x="4147882" y="4874842"/>
            <a:ext cx="606832" cy="219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1299" y="3771088"/>
            <a:ext cx="164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/>
              <a:t>Hullám formák</a:t>
            </a:r>
          </a:p>
          <a:p>
            <a:pPr algn="ctr"/>
            <a:r>
              <a:rPr lang="hu-HU" sz="1600" i="1" dirty="0"/>
              <a:t>véges halmaza</a:t>
            </a:r>
            <a:endParaRPr lang="en-US" sz="1600" i="1" dirty="0"/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>
          <a:xfrm flipV="1">
            <a:off x="6092799" y="3259275"/>
            <a:ext cx="166310" cy="804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3"/>
          </p:cNvCxnSpPr>
          <p:nvPr/>
        </p:nvCxnSpPr>
        <p:spPr>
          <a:xfrm>
            <a:off x="6092799" y="4063476"/>
            <a:ext cx="166310" cy="80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5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Amplitúdó ábrázolás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000" dirty="0"/>
                  <a:t>Egy szinusz rezgés amplitúdó ábrázolása </a:t>
                </a:r>
                <a:r>
                  <a:rPr lang="hu-HU" sz="2000" i="1" dirty="0"/>
                  <a:t>T</a:t>
                </a:r>
                <a:r>
                  <a:rPr lang="hu-HU" sz="2000" dirty="0"/>
                  <a:t> periódus idejű függvényre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000" dirty="0"/>
                  <a:t>, ahol </a:t>
                </a:r>
                <a:r>
                  <a:rPr lang="hu-HU" sz="2000" i="1" dirty="0"/>
                  <a:t>A</a:t>
                </a:r>
                <a:r>
                  <a:rPr lang="hu-HU" sz="2000" dirty="0"/>
                  <a:t> az amplitúdó, </a:t>
                </a:r>
                <a:r>
                  <a:rPr lang="hu-HU" sz="2000" i="1" dirty="0"/>
                  <a:t>f</a:t>
                </a:r>
                <a:r>
                  <a:rPr lang="hu-HU" sz="2000" dirty="0"/>
                  <a:t> a frekvencia és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hu-HU" sz="2000" dirty="0"/>
                  <a:t> a fáziseltolás.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94" y="2801930"/>
            <a:ext cx="5713375" cy="28620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1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Amplitúdó moduláció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4491990" cy="4023360"/>
              </a:xfrm>
            </p:spPr>
            <p:txBody>
              <a:bodyPr>
                <a:normAutofit/>
              </a:bodyPr>
              <a:lstStyle/>
              <a:p>
                <a:r>
                  <a:rPr lang="hu-HU" sz="2000" dirty="0"/>
                  <a:t>Az </a:t>
                </a:r>
                <a:r>
                  <a:rPr lang="hu-HU" sz="2000" i="1" dirty="0"/>
                  <a:t>s(t)</a:t>
                </a:r>
                <a:r>
                  <a:rPr lang="hu-HU" sz="2000" dirty="0"/>
                  <a:t> szignált a szinusz görbe amplitúdójaként kódoljuk, azaz: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2000" b="0" dirty="0"/>
              </a:p>
              <a:p>
                <a:pPr lvl="1"/>
                <a:r>
                  <a:rPr lang="hu-HU" sz="2000" i="1" dirty="0"/>
                  <a:t>analóg szignál</a:t>
                </a:r>
                <a:r>
                  <a:rPr lang="hu-HU" sz="2000" dirty="0"/>
                  <a:t>: amplitúdó moduláció</a:t>
                </a:r>
              </a:p>
              <a:p>
                <a:pPr lvl="1"/>
                <a:r>
                  <a:rPr lang="hu-HU" sz="2000" i="1" dirty="0"/>
                  <a:t>Digitális szignál</a:t>
                </a:r>
                <a:r>
                  <a:rPr lang="hu-HU" sz="2000" dirty="0"/>
                  <a:t>: amplitúdó </a:t>
                </a:r>
                <a:r>
                  <a:rPr lang="hu-HU" sz="2000" dirty="0" err="1"/>
                  <a:t>keying</a:t>
                </a:r>
                <a:r>
                  <a:rPr lang="hu-HU" sz="2000" dirty="0"/>
                  <a:t> (szignál erőssége egy diszkrét halmaz értékeinek megfelelően változik)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989320" cy="4023360"/>
              </a:xfrm>
              <a:blipFill rotWithShape="0">
                <a:blip r:embed="rId2"/>
                <a:stretch>
                  <a:fillRect l="-91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98" y="2086366"/>
            <a:ext cx="3383693" cy="312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70" y="4409878"/>
            <a:ext cx="3809757" cy="21423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897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Frekvencia moduláció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4"/>
                <a:ext cx="4591250" cy="4023360"/>
              </a:xfrm>
            </p:spPr>
            <p:txBody>
              <a:bodyPr>
                <a:normAutofit/>
              </a:bodyPr>
              <a:lstStyle/>
              <a:p>
                <a:r>
                  <a:rPr lang="hu-HU" sz="2000" dirty="0"/>
                  <a:t>Az </a:t>
                </a:r>
                <a:r>
                  <a:rPr lang="hu-HU" sz="2000" i="1" dirty="0"/>
                  <a:t>s(t)</a:t>
                </a:r>
                <a:r>
                  <a:rPr lang="hu-HU" sz="2000" dirty="0"/>
                  <a:t> szignált a szinusz görbe frekvenciájában kódoljuk, azaz: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2000" dirty="0"/>
              </a:p>
              <a:p>
                <a:pPr lvl="1"/>
                <a:r>
                  <a:rPr lang="hu-HU" sz="2000" i="1" dirty="0"/>
                  <a:t>analóg szignál</a:t>
                </a:r>
                <a:r>
                  <a:rPr lang="hu-HU" sz="2000" dirty="0"/>
                  <a:t>: frekvencia moduláció</a:t>
                </a:r>
              </a:p>
              <a:p>
                <a:pPr lvl="1"/>
                <a:r>
                  <a:rPr lang="hu-HU" sz="2000" i="1" dirty="0"/>
                  <a:t>Digitális szignál</a:t>
                </a:r>
                <a:r>
                  <a:rPr lang="hu-HU" sz="2000" dirty="0"/>
                  <a:t>: frekvencia-eltolás </a:t>
                </a:r>
                <a:r>
                  <a:rPr lang="hu-HU" sz="2000" dirty="0" err="1"/>
                  <a:t>keying</a:t>
                </a:r>
                <a:r>
                  <a:rPr lang="hu-HU" sz="2000" dirty="0"/>
                  <a:t> (például egy diszkrét halmaz szimbólumaihoz különböző frekvenciák hozzárendelésével)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121667" cy="4023360"/>
              </a:xfrm>
              <a:blipFill rotWithShape="0">
                <a:blip r:embed="rId2"/>
                <a:stretch>
                  <a:fillRect l="-896" t="-1667" r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77" y="1845735"/>
            <a:ext cx="3050381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83" y="4195178"/>
            <a:ext cx="4230027" cy="22865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85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Illusztráció - AM &amp; FM analóg jel esetén</a:t>
            </a:r>
            <a:endParaRPr lang="en-US" dirty="0"/>
          </a:p>
        </p:txBody>
      </p:sp>
      <p:pic>
        <p:nvPicPr>
          <p:cNvPr id="4" name="Picture 2" descr="File:Amfm3-en-de.gif"/>
          <p:cNvPicPr>
            <a:picLocks noGrp="1"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9" y="1549529"/>
            <a:ext cx="6641431" cy="51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3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Fázis moduláció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4"/>
                <a:ext cx="4762700" cy="4023360"/>
              </a:xfrm>
            </p:spPr>
            <p:txBody>
              <a:bodyPr>
                <a:normAutofit/>
              </a:bodyPr>
              <a:lstStyle/>
              <a:p>
                <a:r>
                  <a:rPr lang="hu-HU" sz="2000" dirty="0"/>
                  <a:t>Az </a:t>
                </a:r>
                <a:r>
                  <a:rPr lang="hu-HU" sz="2000" i="1" dirty="0"/>
                  <a:t>s(t)</a:t>
                </a:r>
                <a:r>
                  <a:rPr lang="hu-HU" sz="2000" dirty="0"/>
                  <a:t> szignált a szinusz görbe fázisában kódoljuk, azaz: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2000" dirty="0"/>
              </a:p>
              <a:p>
                <a:pPr lvl="1"/>
                <a:r>
                  <a:rPr lang="hu-HU" sz="2000" i="1" dirty="0"/>
                  <a:t>analóg szignál</a:t>
                </a:r>
                <a:r>
                  <a:rPr lang="hu-HU" sz="2000" dirty="0"/>
                  <a:t>: fázis moduláció (nem igazán használják)</a:t>
                </a:r>
              </a:p>
              <a:p>
                <a:pPr lvl="1"/>
                <a:r>
                  <a:rPr lang="hu-HU" sz="2000" i="1" dirty="0"/>
                  <a:t>Digitális szignál</a:t>
                </a:r>
                <a:r>
                  <a:rPr lang="hu-HU" sz="2000" dirty="0"/>
                  <a:t>: fázis-eltolás </a:t>
                </a:r>
                <a:r>
                  <a:rPr lang="hu-HU" sz="2000" dirty="0" err="1"/>
                  <a:t>keying</a:t>
                </a:r>
                <a:r>
                  <a:rPr lang="hu-HU" sz="2000" dirty="0"/>
                  <a:t> ( például egy diszkrét halmaz szimbólumaihoz különböző fázisok hozzárendelésével)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350267" cy="4023360"/>
              </a:xfrm>
              <a:blipFill rotWithShape="0">
                <a:blip r:embed="rId2"/>
                <a:stretch>
                  <a:fillRect l="-86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884" y="1845735"/>
            <a:ext cx="3248801" cy="3426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07" y="4462889"/>
            <a:ext cx="3735805" cy="22868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8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szimbólum használata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0" cy="42783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000" b="1" dirty="0"/>
                  <a:t>PSK különböző szimbólumokkal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A fázis eltolások könnyen felismerhetőek a fogadó által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Diszkrét halmaz kódolja a szimbólumokat</a:t>
                </a:r>
              </a:p>
              <a:p>
                <a:pPr lvl="1"/>
                <a:r>
                  <a:rPr lang="hu-HU" sz="2000" dirty="0"/>
                  <a:t>Például 4 szimbólum esetén: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Ezzel kétszeres adatrátát kapunk a szimbólum rátához képest</a:t>
                </a:r>
              </a:p>
              <a:p>
                <a:pPr lvl="1"/>
                <a:r>
                  <a:rPr lang="hu-HU" sz="2000" dirty="0"/>
                  <a:t>Ezt nevezzük </a:t>
                </a:r>
                <a:r>
                  <a:rPr lang="hu-HU" sz="2000" b="1" dirty="0" err="1"/>
                  <a:t>Q</a:t>
                </a:r>
                <a:r>
                  <a:rPr lang="hu-HU" sz="2000" dirty="0" err="1"/>
                  <a:t>uadrature</a:t>
                </a:r>
                <a:r>
                  <a:rPr lang="hu-HU" sz="2000" dirty="0"/>
                  <a:t> </a:t>
                </a:r>
                <a:r>
                  <a:rPr lang="hu-HU" sz="2000" b="1" dirty="0" err="1"/>
                  <a:t>P</a:t>
                </a:r>
                <a:r>
                  <a:rPr lang="hu-HU" sz="2000" dirty="0" err="1"/>
                  <a:t>hase</a:t>
                </a:r>
                <a:r>
                  <a:rPr lang="hu-HU" sz="2000" dirty="0"/>
                  <a:t> </a:t>
                </a:r>
                <a:r>
                  <a:rPr lang="hu-HU" sz="2000" b="1" dirty="0"/>
                  <a:t>S</a:t>
                </a:r>
                <a:r>
                  <a:rPr lang="hu-HU" sz="2000" dirty="0"/>
                  <a:t>hift </a:t>
                </a:r>
                <a:r>
                  <a:rPr lang="hu-HU" sz="2000" b="1" dirty="0" err="1"/>
                  <a:t>K</a:t>
                </a:r>
                <a:r>
                  <a:rPr lang="hu-HU" sz="2000" dirty="0" err="1"/>
                  <a:t>eying</a:t>
                </a:r>
                <a:endParaRPr lang="hu-HU" sz="2000" dirty="0"/>
              </a:p>
              <a:p>
                <a:pPr marL="0" indent="0">
                  <a:buNone/>
                </a:pPr>
                <a:r>
                  <a:rPr lang="hu-HU" sz="2000" b="1" dirty="0"/>
                  <a:t>Amplitúdó- és fázis-moduláció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Kombinálhatóak a módszerek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Diszkrét halmaz kódolja a szimbólumokat</a:t>
                </a:r>
              </a:p>
              <a:p>
                <a:pPr lvl="1"/>
                <a:r>
                  <a:rPr lang="hu-HU" sz="2000" dirty="0"/>
                  <a:t>Például 16 különböző szimbólum (amplitúdó és fázis kombináció) használata</a:t>
                </a:r>
              </a:p>
              <a:p>
                <a:pPr lvl="1"/>
                <a:r>
                  <a:rPr lang="hu-HU" sz="2000" dirty="0"/>
                  <a:t>Ezzel négyszeres adatrátát kapunk a szimbólum rátához képest</a:t>
                </a:r>
              </a:p>
              <a:p>
                <a:pPr lvl="1"/>
                <a:r>
                  <a:rPr lang="hu-HU" sz="2000" dirty="0"/>
                  <a:t>Ezt nevezzük </a:t>
                </a:r>
                <a:r>
                  <a:rPr lang="hu-HU" sz="2000" b="1" dirty="0" err="1"/>
                  <a:t>Q</a:t>
                </a:r>
                <a:r>
                  <a:rPr lang="hu-HU" sz="2000" dirty="0" err="1"/>
                  <a:t>uadrature</a:t>
                </a:r>
                <a:r>
                  <a:rPr lang="hu-HU" sz="2000" dirty="0"/>
                  <a:t> </a:t>
                </a:r>
                <a:r>
                  <a:rPr lang="hu-HU" sz="2000" b="1" dirty="0" err="1"/>
                  <a:t>A</a:t>
                </a:r>
                <a:r>
                  <a:rPr lang="hu-HU" sz="2000" dirty="0" err="1"/>
                  <a:t>mplitude</a:t>
                </a:r>
                <a:r>
                  <a:rPr lang="hu-HU" sz="2000" dirty="0"/>
                  <a:t> </a:t>
                </a:r>
                <a:r>
                  <a:rPr lang="hu-HU" sz="2000" b="1" dirty="0"/>
                  <a:t>M</a:t>
                </a:r>
                <a:r>
                  <a:rPr lang="hu-HU" sz="2000" dirty="0"/>
                  <a:t>odulation-16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78340"/>
              </a:xfrm>
              <a:blipFill rotWithShape="0">
                <a:blip r:embed="rId2"/>
                <a:stretch>
                  <a:fillRect l="-606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37" y="3994821"/>
            <a:ext cx="1722792" cy="2129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13" y="1827445"/>
            <a:ext cx="1722792" cy="20590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730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Digitális és analóg jelek összehasonlítása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663440" cy="4023360"/>
          </a:xfrm>
        </p:spPr>
        <p:txBody>
          <a:bodyPr>
            <a:normAutofit fontScale="92500"/>
          </a:bodyPr>
          <a:lstStyle/>
          <a:p>
            <a:r>
              <a:rPr lang="hu-HU" sz="2000" i="1" dirty="0"/>
              <a:t>Digitális átvitel – </a:t>
            </a:r>
            <a:r>
              <a:rPr lang="hu-HU" sz="2000" dirty="0"/>
              <a:t>Diszkrét szignálok véges halmazát használja (például feszültség vagy áramerősség értékek).</a:t>
            </a:r>
          </a:p>
          <a:p>
            <a:r>
              <a:rPr lang="hu-HU" sz="2000" i="1" dirty="0"/>
              <a:t>Analóg átvitel</a:t>
            </a:r>
            <a:r>
              <a:rPr lang="hu-HU" sz="2000" dirty="0"/>
              <a:t> – Szignálok folytonos halmazát használja (például feszültség vagy áramerősség a vezetékben)</a:t>
            </a:r>
          </a:p>
          <a:p>
            <a:r>
              <a:rPr lang="hu-HU" sz="2000" i="1" dirty="0"/>
              <a:t>Digitális előnyei</a:t>
            </a:r>
          </a:p>
          <a:p>
            <a:pPr lvl="1"/>
            <a:r>
              <a:rPr lang="hu-HU" sz="2000" dirty="0"/>
              <a:t>Lehetőség van a vételpontosság helyreállítására illetve az eredeti jel helyreállítására</a:t>
            </a:r>
          </a:p>
          <a:p>
            <a:r>
              <a:rPr lang="hu-HU" sz="2000" i="1" dirty="0"/>
              <a:t>Analóg hátránya</a:t>
            </a:r>
          </a:p>
          <a:p>
            <a:pPr lvl="1"/>
            <a:r>
              <a:rPr lang="hu-HU" sz="2000" dirty="0"/>
              <a:t>A fellépő hibák önmagukat erősíthetik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73" y="4114800"/>
            <a:ext cx="1598488" cy="1894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73" y="2018935"/>
            <a:ext cx="1598488" cy="18463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39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43775" cy="1673225"/>
          </a:xfrm>
        </p:spPr>
        <p:txBody>
          <a:bodyPr>
            <a:normAutofit/>
          </a:bodyPr>
          <a:lstStyle/>
          <a:p>
            <a:r>
              <a:rPr lang="hu-HU" sz="4400" dirty="0"/>
              <a:t>Csatorna hozzáférés módszerei</a:t>
            </a:r>
          </a:p>
          <a:p>
            <a:r>
              <a:rPr lang="hu-HU" sz="4400" dirty="0"/>
              <a:t>(statikus)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87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Lehetővé teszi, hogy több jel </a:t>
            </a:r>
            <a:r>
              <a:rPr lang="hu-HU" dirty="0" err="1"/>
              <a:t>egyidőben</a:t>
            </a:r>
            <a:r>
              <a:rPr lang="hu-HU" dirty="0"/>
              <a:t> utazzon egy fizikai közegen</a:t>
            </a:r>
          </a:p>
          <a:p>
            <a:endParaRPr lang="hu-HU" dirty="0"/>
          </a:p>
          <a:p>
            <a:r>
              <a:rPr lang="hu-HU" dirty="0"/>
              <a:t>Több jel átvitele érdekében a csatornát logikailag elkülönített kisebb csatornákra (alcsatornákra) bontjuk</a:t>
            </a:r>
          </a:p>
          <a:p>
            <a:endParaRPr lang="hu-HU" dirty="0"/>
          </a:p>
          <a:p>
            <a:r>
              <a:rPr lang="hu-HU" dirty="0"/>
              <a:t>A küldő oldalon szükséges egy speciális eszköz (multiplexer), mely a jeleket a csatorna megfelelő alcsatornáira helyezi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9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ARPANET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99" y="2602513"/>
            <a:ext cx="3909002" cy="2818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0221" y="2230059"/>
            <a:ext cx="15519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500" b="1" dirty="0">
                <a:solidFill>
                  <a:prstClr val="black"/>
                </a:solidFill>
                <a:latin typeface="Calibri" panose="020F0502020204030204"/>
              </a:rPr>
              <a:t>1972 szeptember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defTabSz="685800"/>
            <a:fld id="{629637A9-119A-49DA-BD12-AAC58B377D80}" type="slidenum">
              <a:rPr lang="en-US">
                <a:latin typeface="Calibri" panose="020F0502020204030204"/>
              </a:rPr>
              <a:pPr defTabSz="685800"/>
              <a:t>7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2876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 a legegyszerűbb </a:t>
            </a:r>
            <a:r>
              <a:rPr lang="hu-HU" dirty="0" err="1"/>
              <a:t>multiplexálási</a:t>
            </a:r>
            <a:r>
              <a:rPr lang="hu-HU" dirty="0"/>
              <a:t> módszer.</a:t>
            </a:r>
          </a:p>
          <a:p>
            <a:r>
              <a:rPr lang="hu-HU" dirty="0"/>
              <a:t>Angolul </a:t>
            </a:r>
            <a:r>
              <a:rPr lang="hu-HU" b="1" dirty="0" err="1"/>
              <a:t>S</a:t>
            </a:r>
            <a:r>
              <a:rPr lang="hu-HU" i="1" dirty="0" err="1"/>
              <a:t>pace-</a:t>
            </a:r>
            <a:r>
              <a:rPr lang="hu-HU" b="1" dirty="0" err="1"/>
              <a:t>D</a:t>
            </a:r>
            <a:r>
              <a:rPr lang="hu-HU" i="1" dirty="0" err="1"/>
              <a:t>ivision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i="1" dirty="0" err="1"/>
              <a:t>ultiplexing</a:t>
            </a:r>
            <a:endParaRPr lang="hu-HU" i="1" dirty="0"/>
          </a:p>
          <a:p>
            <a:r>
              <a:rPr lang="hu-HU" dirty="0"/>
              <a:t>Vezetékes kommunikáció esetén minden egyes csatornához külön pont-pont vezeték tartozik.</a:t>
            </a:r>
          </a:p>
          <a:p>
            <a:r>
              <a:rPr lang="hu-HU" dirty="0"/>
              <a:t>Vezeték nélküli kommunikáció esetén minden egyes csatornához külön antenna rendelődik.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42" y="4562770"/>
            <a:ext cx="2808241" cy="20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909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9526"/>
              </p:ext>
            </p:extLst>
          </p:nvPr>
        </p:nvGraphicFramePr>
        <p:xfrm>
          <a:off x="5300639" y="5397843"/>
          <a:ext cx="4229137" cy="148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Image Document" r:id="rId3" imgW="7236619" imgH="4214813" progId="Imaging.Document">
                  <p:embed/>
                </p:oleObj>
              </mc:Choice>
              <mc:Fallback>
                <p:oleObj name="Image Document" r:id="rId3" imgW="7236619" imgH="4214813" progId="Imaging.Document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39" y="5397843"/>
                        <a:ext cx="4229137" cy="1488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Frekvencia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Olyan módszertan, amelyben egy kommunikációs csatornán több szignál kombinációja adja az átvitelt. </a:t>
            </a:r>
          </a:p>
          <a:p>
            <a:r>
              <a:rPr lang="hu-HU" sz="2800" dirty="0"/>
              <a:t>Minden szignálhoz más frekvencia tartozik.</a:t>
            </a:r>
          </a:p>
          <a:p>
            <a:r>
              <a:rPr lang="hu-HU" sz="2800" dirty="0"/>
              <a:t>Angolul </a:t>
            </a:r>
            <a:r>
              <a:rPr lang="hu-HU" sz="2800" b="1" dirty="0" err="1"/>
              <a:t>F</a:t>
            </a:r>
            <a:r>
              <a:rPr lang="hu-HU" sz="2800" i="1" dirty="0" err="1"/>
              <a:t>requency-</a:t>
            </a:r>
            <a:r>
              <a:rPr lang="hu-HU" sz="2800" b="1" dirty="0" err="1"/>
              <a:t>D</a:t>
            </a:r>
            <a:r>
              <a:rPr lang="hu-HU" sz="2800" i="1" dirty="0" err="1"/>
              <a:t>ivision</a:t>
            </a:r>
            <a:r>
              <a:rPr lang="hu-HU" sz="2800" dirty="0"/>
              <a:t> </a:t>
            </a:r>
            <a:r>
              <a:rPr lang="hu-HU" sz="2800" b="1" dirty="0" err="1"/>
              <a:t>M</a:t>
            </a:r>
            <a:r>
              <a:rPr lang="hu-HU" sz="2800" i="1" dirty="0" err="1"/>
              <a:t>ultiplexing</a:t>
            </a:r>
            <a:endParaRPr lang="hu-HU" sz="2800" i="1" dirty="0"/>
          </a:p>
          <a:p>
            <a:r>
              <a:rPr lang="hu-HU" sz="2800" dirty="0"/>
              <a:t>Tipikusan analóg vonalon használják.</a:t>
            </a:r>
          </a:p>
          <a:p>
            <a:r>
              <a:rPr lang="hu-HU" sz="2800" dirty="0"/>
              <a:t>Többféle megvalósítása van:</a:t>
            </a:r>
          </a:p>
          <a:p>
            <a:pPr lvl="1"/>
            <a:r>
              <a:rPr lang="hu-HU" sz="2400" dirty="0"/>
              <a:t>XOR a szignálokon véletlen bitsorozattal,</a:t>
            </a:r>
          </a:p>
          <a:p>
            <a:pPr lvl="1"/>
            <a:r>
              <a:rPr lang="hu-HU" sz="2400" dirty="0" err="1"/>
              <a:t>pszeudo</a:t>
            </a:r>
            <a:r>
              <a:rPr lang="hu-HU" sz="2400" dirty="0"/>
              <a:t> véletlen szám alapú választás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 descr="2-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73" y="3541043"/>
            <a:ext cx="3117414" cy="18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725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Hullámhossz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67280"/>
          </a:xfrm>
        </p:spPr>
        <p:txBody>
          <a:bodyPr/>
          <a:lstStyle/>
          <a:p>
            <a:r>
              <a:rPr lang="hu-HU" dirty="0"/>
              <a:t>Optikai kábeleknél alkalmazzák.</a:t>
            </a:r>
          </a:p>
          <a:p>
            <a:r>
              <a:rPr lang="hu-HU" dirty="0"/>
              <a:t>Angolul </a:t>
            </a:r>
            <a:r>
              <a:rPr lang="hu-HU" b="1" dirty="0" err="1"/>
              <a:t>W</a:t>
            </a:r>
            <a:r>
              <a:rPr lang="hu-HU" dirty="0" err="1"/>
              <a:t>avelength</a:t>
            </a:r>
            <a:r>
              <a:rPr lang="hu-HU" i="1" dirty="0" err="1"/>
              <a:t>-</a:t>
            </a:r>
            <a:r>
              <a:rPr lang="hu-HU" b="1" dirty="0" err="1"/>
              <a:t>D</a:t>
            </a:r>
            <a:r>
              <a:rPr lang="hu-HU" i="1" dirty="0" err="1"/>
              <a:t>ivision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i="1" dirty="0" err="1"/>
              <a:t>ultiplexing</a:t>
            </a:r>
            <a:endParaRPr lang="hu-HU" i="1" dirty="0"/>
          </a:p>
        </p:txBody>
      </p:sp>
      <p:sp>
        <p:nvSpPr>
          <p:cNvPr id="4" name="Rectangle 3"/>
          <p:cNvSpPr/>
          <p:nvPr/>
        </p:nvSpPr>
        <p:spPr>
          <a:xfrm>
            <a:off x="657227" y="3632115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225" y="4129420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7226" y="4626726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227" y="5172157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86763" y="3818022"/>
            <a:ext cx="415090" cy="157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W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4636" y="3818021"/>
            <a:ext cx="397043" cy="157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W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44360" y="3632115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44358" y="4129420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44359" y="4626726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44360" y="5172157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TR4</a:t>
            </a:r>
            <a:endParaRPr lang="en-US" dirty="0"/>
          </a:p>
        </p:txBody>
      </p:sp>
      <p:cxnSp>
        <p:nvCxnSpPr>
          <p:cNvPr id="15" name="Straight Connector 14"/>
          <p:cNvCxnSpPr>
            <a:stCxn id="4" idx="3"/>
          </p:cNvCxnSpPr>
          <p:nvPr/>
        </p:nvCxnSpPr>
        <p:spPr>
          <a:xfrm>
            <a:off x="1382130" y="3824620"/>
            <a:ext cx="1004633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1382128" y="4321925"/>
            <a:ext cx="1004635" cy="1443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</p:cNvCxnSpPr>
          <p:nvPr/>
        </p:nvCxnSpPr>
        <p:spPr>
          <a:xfrm flipV="1">
            <a:off x="1382129" y="4739021"/>
            <a:ext cx="1004634" cy="802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</p:cNvCxnSpPr>
          <p:nvPr/>
        </p:nvCxnSpPr>
        <p:spPr>
          <a:xfrm flipV="1">
            <a:off x="1382130" y="5011736"/>
            <a:ext cx="1004633" cy="3529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1"/>
          </p:cNvCxnSpPr>
          <p:nvPr/>
        </p:nvCxnSpPr>
        <p:spPr>
          <a:xfrm flipV="1">
            <a:off x="5021679" y="3824620"/>
            <a:ext cx="102268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1" idx="1"/>
          </p:cNvCxnSpPr>
          <p:nvPr/>
        </p:nvCxnSpPr>
        <p:spPr>
          <a:xfrm flipV="1">
            <a:off x="5021677" y="4321926"/>
            <a:ext cx="1022681" cy="1203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1679" y="4783136"/>
            <a:ext cx="1022680" cy="360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1"/>
          </p:cNvCxnSpPr>
          <p:nvPr/>
        </p:nvCxnSpPr>
        <p:spPr>
          <a:xfrm>
            <a:off x="5021678" y="5051842"/>
            <a:ext cx="1022682" cy="3128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01853" y="4442240"/>
            <a:ext cx="1822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02483" y="4594640"/>
            <a:ext cx="182278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01853" y="4739021"/>
            <a:ext cx="182278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04280" y="4875377"/>
            <a:ext cx="182278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72</a:t>
            </a:fld>
            <a:endParaRPr lang="en-US"/>
          </a:p>
        </p:txBody>
      </p:sp>
      <p:pic>
        <p:nvPicPr>
          <p:cNvPr id="28" name="Picture 4" descr="2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6" y="2901190"/>
            <a:ext cx="6943723" cy="36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Időbeli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11645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Több párhuzamos adatfolyam átvitelét a jelsorozat rövid időintervallumokra szegmentálásával oldja meg. </a:t>
            </a:r>
          </a:p>
          <a:p>
            <a:r>
              <a:rPr lang="hu-HU" dirty="0"/>
              <a:t>Diszkrét időszeletek használata. Minden állomás saját időszeletet kap.</a:t>
            </a:r>
          </a:p>
          <a:p>
            <a:r>
              <a:rPr lang="hu-HU" dirty="0"/>
              <a:t>Angolul </a:t>
            </a:r>
            <a:r>
              <a:rPr lang="hu-HU" b="1" dirty="0" err="1"/>
              <a:t>T</a:t>
            </a:r>
            <a:r>
              <a:rPr lang="hu-HU" i="1" dirty="0" err="1"/>
              <a:t>ime-</a:t>
            </a:r>
            <a:r>
              <a:rPr lang="hu-HU" b="1" dirty="0" err="1"/>
              <a:t>D</a:t>
            </a:r>
            <a:r>
              <a:rPr lang="hu-HU" i="1" dirty="0" err="1"/>
              <a:t>ivision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i="1" dirty="0" err="1"/>
              <a:t>ultiplexing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5410" y="4043680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5410" y="483425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5410" y="565213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3190" y="4023360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3190" y="483425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3190" y="561149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49830" y="4145280"/>
            <a:ext cx="392430" cy="186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70170" y="4145280"/>
            <a:ext cx="392430" cy="186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cxnSp>
        <p:nvCxnSpPr>
          <p:cNvPr id="13" name="Elbow Connector 12"/>
          <p:cNvCxnSpPr>
            <a:stCxn id="4" idx="3"/>
          </p:cNvCxnSpPr>
          <p:nvPr/>
        </p:nvCxnSpPr>
        <p:spPr>
          <a:xfrm>
            <a:off x="1767840" y="4287520"/>
            <a:ext cx="697230" cy="447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</p:cNvCxnSpPr>
          <p:nvPr/>
        </p:nvCxnSpPr>
        <p:spPr>
          <a:xfrm flipV="1">
            <a:off x="1767840" y="5563871"/>
            <a:ext cx="697230" cy="3321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3"/>
            <a:endCxn id="10" idx="1"/>
          </p:cNvCxnSpPr>
          <p:nvPr/>
        </p:nvCxnSpPr>
        <p:spPr>
          <a:xfrm>
            <a:off x="1767840" y="5078096"/>
            <a:ext cx="681990" cy="1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27" idx="1"/>
          </p:cNvCxnSpPr>
          <p:nvPr/>
        </p:nvCxnSpPr>
        <p:spPr>
          <a:xfrm flipV="1">
            <a:off x="2842261" y="5078096"/>
            <a:ext cx="598313" cy="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61909" y="4834255"/>
            <a:ext cx="18478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82331" y="4834255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40573" y="4834255"/>
            <a:ext cx="18478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5" idx="3"/>
            <a:endCxn id="11" idx="1"/>
          </p:cNvCxnSpPr>
          <p:nvPr/>
        </p:nvCxnSpPr>
        <p:spPr>
          <a:xfrm>
            <a:off x="4546695" y="5078096"/>
            <a:ext cx="623476" cy="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1" idx="3"/>
            <a:endCxn id="8" idx="1"/>
          </p:cNvCxnSpPr>
          <p:nvPr/>
        </p:nvCxnSpPr>
        <p:spPr>
          <a:xfrm flipV="1">
            <a:off x="5562600" y="5078096"/>
            <a:ext cx="910590" cy="1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7" idx="1"/>
          </p:cNvCxnSpPr>
          <p:nvPr/>
        </p:nvCxnSpPr>
        <p:spPr>
          <a:xfrm flipV="1">
            <a:off x="5562600" y="4267200"/>
            <a:ext cx="910590" cy="3251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9" idx="1"/>
          </p:cNvCxnSpPr>
          <p:nvPr/>
        </p:nvCxnSpPr>
        <p:spPr>
          <a:xfrm>
            <a:off x="5562600" y="5611495"/>
            <a:ext cx="910590" cy="24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12506" y="4832350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798485" y="4832350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175420" y="4832350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25757"/>
              </p:ext>
            </p:extLst>
          </p:nvPr>
        </p:nvGraphicFramePr>
        <p:xfrm>
          <a:off x="4893860" y="4145280"/>
          <a:ext cx="3943519" cy="242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 Document" r:id="rId3" imgW="8906608" imgH="5187462" progId="Imaging.Document">
                  <p:embed/>
                </p:oleObj>
              </mc:Choice>
              <mc:Fallback>
                <p:oleObj name="Image Document" r:id="rId3" imgW="8906608" imgH="5187462" progId="Imaging.Document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860" y="4145280"/>
                        <a:ext cx="3943519" cy="242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/>
              <a:t>a harmadik generációs mobiltelefon hálózatok alapját képezi (</a:t>
            </a:r>
            <a:r>
              <a:rPr lang="hu-HU" sz="2000" i="1" dirty="0"/>
              <a:t>IS-95 szabvány</a:t>
            </a:r>
            <a:r>
              <a:rPr lang="hu-HU" sz="2000" dirty="0"/>
              <a:t>)</a:t>
            </a:r>
          </a:p>
          <a:p>
            <a:r>
              <a:rPr lang="hu-HU" sz="2000" dirty="0"/>
              <a:t>minden állomás egyfolytában sugározhat a rendelkezésre álló teljes frekvenciasávon</a:t>
            </a:r>
          </a:p>
          <a:p>
            <a:r>
              <a:rPr lang="hu-HU" sz="2000" dirty="0"/>
              <a:t>Feltételezi, hogy a többszörös jelek lineárisan összeadódnak.</a:t>
            </a:r>
          </a:p>
          <a:p>
            <a:r>
              <a:rPr lang="hu-HU" sz="2000" b="1" dirty="0"/>
              <a:t>Kulcsa</a:t>
            </a:r>
            <a:r>
              <a:rPr lang="hu-HU" sz="2000" dirty="0"/>
              <a:t>: a hasznos jel kiszűrése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b="1" cap="small" dirty="0"/>
              <a:t>Algoritmus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minden bitidőt </a:t>
            </a:r>
            <a:r>
              <a:rPr lang="hu-HU" sz="2000" i="1" dirty="0"/>
              <a:t>m</a:t>
            </a:r>
            <a:r>
              <a:rPr lang="hu-HU" sz="2000" dirty="0"/>
              <a:t> darab rövid intervallumra osztunk, ezek a töredékek (angolul </a:t>
            </a:r>
            <a:r>
              <a:rPr lang="hu-HU" sz="2000" i="1" dirty="0"/>
              <a:t>chip</a:t>
            </a:r>
            <a:r>
              <a:rPr lang="hu-HU" sz="2000" dirty="0"/>
              <a:t>)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minden állomáshoz egy </a:t>
            </a:r>
            <a:r>
              <a:rPr lang="hu-HU" sz="2000" i="1" dirty="0"/>
              <a:t>m</a:t>
            </a:r>
            <a:r>
              <a:rPr lang="hu-HU" sz="2000" dirty="0"/>
              <a:t> bites kód tartozik, úgynevezett töredéksorozat (angolul </a:t>
            </a:r>
            <a:r>
              <a:rPr lang="hu-HU" sz="2000" i="1" dirty="0"/>
              <a:t>chip </a:t>
            </a:r>
            <a:r>
              <a:rPr lang="hu-HU" sz="2000" i="1" dirty="0" err="1"/>
              <a:t>sequence</a:t>
            </a:r>
            <a:r>
              <a:rPr lang="hu-HU" sz="2000" dirty="0"/>
              <a:t>) 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Ha 1-es bitet akar továbbítani egy állomás, akkor elküldi a saját töredéksorozatát. 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Ha 0-es bitet akar továbbítani egy állomás, akkor elküldi a saját töredéksorozatának egyes </a:t>
            </a:r>
            <a:r>
              <a:rPr lang="hu-HU" sz="2000" dirty="0" err="1"/>
              <a:t>komplemensét</a:t>
            </a:r>
            <a:r>
              <a:rPr lang="hu-HU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48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m-szeres sávszélesség válik szükségessé, azaz szórt spektrumú kommunikációt valósít meg</a:t>
            </a:r>
          </a:p>
          <a:p>
            <a:r>
              <a:rPr lang="hu-HU" sz="2000" dirty="0"/>
              <a:t>szemléltetésre bipoláris kódolást használunk:</a:t>
            </a:r>
          </a:p>
          <a:p>
            <a:pPr lvl="1"/>
            <a:r>
              <a:rPr lang="hu-HU" sz="2000" dirty="0"/>
              <a:t>bináris 0 esetén -1; bináris 1 esetén +1</a:t>
            </a:r>
          </a:p>
          <a:p>
            <a:pPr lvl="1"/>
            <a:r>
              <a:rPr lang="hu-HU" sz="2000" dirty="0"/>
              <a:t>az állomásokhoz rendelt töredék sorozatok </a:t>
            </a:r>
            <a:r>
              <a:rPr lang="hu-HU" sz="2000" b="1" dirty="0"/>
              <a:t>páronként ortogonálisak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86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3/</a:t>
            </a:r>
            <a:r>
              <a:rPr lang="hu-HU" dirty="0" err="1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hu-HU" sz="2000" dirty="0"/>
                  <a:t>szinkron esetben a </a:t>
                </a:r>
                <a:r>
                  <a:rPr lang="hu-HU" sz="2000" i="1" dirty="0" err="1"/>
                  <a:t>Walsh</a:t>
                </a:r>
                <a:r>
                  <a:rPr lang="hu-HU" sz="2000" dirty="0"/>
                  <a:t> mátrix oszlopai vagy sorai egyszerű módon meghatároznak egy kölcsönösen ortogonális töredék sorozat halmazt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b="0" dirty="0"/>
                  <a:t>,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dirty="0"/>
                  <a:t>,</a:t>
                </a:r>
              </a:p>
              <a:p>
                <a:pPr marL="0" indent="0" algn="ctr">
                  <a:buNone/>
                </a:pPr>
                <a:endParaRPr lang="hu-HU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≥2: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sz="2000" dirty="0"/>
              </a:p>
              <a:p>
                <a:pPr marL="0" indent="0" algn="ctr">
                  <a:buNone/>
                </a:pPr>
                <a:endParaRPr lang="hu-HU" sz="2000" dirty="0"/>
              </a:p>
              <a:p>
                <a:pPr marL="0">
                  <a:spcBef>
                    <a:spcPts val="0"/>
                  </a:spcBef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8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2922270" cy="2035175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1800" b="1" u="sng" dirty="0"/>
              <a:t>A állomás</a:t>
            </a:r>
          </a:p>
          <a:p>
            <a:pPr marL="0">
              <a:spcBef>
                <a:spcPts val="0"/>
              </a:spcBef>
              <a:buNone/>
            </a:pPr>
            <a:r>
              <a:rPr lang="hu-HU" sz="1800" dirty="0"/>
              <a:t>Chip kódja legyen (1,-1).</a:t>
            </a:r>
          </a:p>
          <a:p>
            <a:pPr marL="0">
              <a:spcBef>
                <a:spcPts val="0"/>
              </a:spcBef>
              <a:buNone/>
            </a:pPr>
            <a:r>
              <a:rPr lang="hu-HU" sz="1800" dirty="0"/>
              <a:t>Átvitelre szánt adat legyen 1011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Egyedi szignál előállítása az (1,0,1,</a:t>
            </a:r>
            <a:r>
              <a:rPr lang="hu-HU" sz="1800" dirty="0" err="1"/>
              <a:t>1</a:t>
            </a:r>
            <a:r>
              <a:rPr lang="hu-HU" sz="1800" dirty="0"/>
              <a:t>) vektorra: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2000" dirty="0"/>
              <a:t>((1,-1),(</a:t>
            </a:r>
            <a:r>
              <a:rPr lang="hu-HU" sz="2000" dirty="0" err="1"/>
              <a:t>-1</a:t>
            </a:r>
            <a:r>
              <a:rPr lang="hu-HU" sz="2000" dirty="0"/>
              <a:t>,1),(</a:t>
            </a:r>
            <a:r>
              <a:rPr lang="hu-HU" sz="2000" dirty="0" err="1"/>
              <a:t>1</a:t>
            </a:r>
            <a:r>
              <a:rPr lang="hu-HU" sz="2000" dirty="0"/>
              <a:t>,-1),(1,-1))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Szignál modulálása a csatornára.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9190" y="1825626"/>
            <a:ext cx="2922270" cy="203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b="1" u="sng" dirty="0"/>
              <a:t>B állomás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Chip kódja legyen (1,</a:t>
            </a:r>
            <a:r>
              <a:rPr lang="hu-HU" sz="1800" dirty="0" err="1"/>
              <a:t>1</a:t>
            </a:r>
            <a:r>
              <a:rPr lang="hu-HU" sz="1800" dirty="0"/>
              <a:t>).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Átvitelre szánt adat legyen 0011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Egyedi szignál előállítása az (0,</a:t>
            </a:r>
            <a:r>
              <a:rPr lang="hu-HU" sz="1800" dirty="0" err="1"/>
              <a:t>0</a:t>
            </a:r>
            <a:r>
              <a:rPr lang="hu-HU" sz="1800" dirty="0"/>
              <a:t>,1,</a:t>
            </a:r>
            <a:r>
              <a:rPr lang="hu-HU" sz="1800" dirty="0" err="1"/>
              <a:t>1</a:t>
            </a:r>
            <a:r>
              <a:rPr lang="hu-HU" sz="1800" dirty="0"/>
              <a:t>) vektorra:</a:t>
            </a:r>
          </a:p>
          <a:p>
            <a:pPr marL="228600" lvl="1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((-1,-1),(</a:t>
            </a:r>
            <a:r>
              <a:rPr lang="hu-HU" sz="1800" dirty="0" err="1"/>
              <a:t>-1</a:t>
            </a:r>
            <a:r>
              <a:rPr lang="hu-HU" sz="1800" dirty="0"/>
              <a:t>,</a:t>
            </a:r>
            <a:r>
              <a:rPr lang="hu-HU" sz="1800" dirty="0" err="1"/>
              <a:t>-1</a:t>
            </a:r>
            <a:r>
              <a:rPr lang="hu-HU" sz="1800" dirty="0"/>
              <a:t>),(1,</a:t>
            </a:r>
            <a:r>
              <a:rPr lang="hu-HU" sz="1800" dirty="0" err="1"/>
              <a:t>1</a:t>
            </a:r>
            <a:r>
              <a:rPr lang="hu-HU" sz="1800" dirty="0"/>
              <a:t>),(1,</a:t>
            </a:r>
            <a:r>
              <a:rPr lang="hu-HU" sz="1800" dirty="0" err="1"/>
              <a:t>1</a:t>
            </a:r>
            <a:r>
              <a:rPr lang="hu-HU" sz="1800" dirty="0"/>
              <a:t>))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Szignál modulálása a csatornára.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28640"/>
            <a:ext cx="9144000" cy="69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((1+(-1),(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)),((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),1+(-1)),(1+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,(-1)+1),(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+1,(-1)+1)) =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(0,-2,</a:t>
            </a:r>
            <a:r>
              <a:rPr lang="hu-HU" sz="2400" b="1" dirty="0" err="1">
                <a:solidFill>
                  <a:schemeClr val="tx1"/>
                </a:solidFill>
              </a:rPr>
              <a:t>-2</a:t>
            </a:r>
            <a:r>
              <a:rPr lang="hu-HU" sz="2400" b="1" dirty="0">
                <a:solidFill>
                  <a:schemeClr val="tx1"/>
                </a:solidFill>
              </a:rPr>
              <a:t>,0,2,0,2,0)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1650" y="4957763"/>
            <a:ext cx="558165" cy="67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49190" y="4795520"/>
            <a:ext cx="750570" cy="83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89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05786"/>
            <a:ext cx="4724400" cy="3518535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2000" b="1" u="sng" dirty="0"/>
              <a:t>Vevő 1</a:t>
            </a:r>
          </a:p>
          <a:p>
            <a:pPr marL="0">
              <a:spcBef>
                <a:spcPts val="0"/>
              </a:spcBef>
              <a:buNone/>
            </a:pPr>
            <a:r>
              <a:rPr lang="hu-HU" sz="2000" dirty="0"/>
              <a:t>Ismeri B chip kódját: (1,</a:t>
            </a:r>
            <a:r>
              <a:rPr lang="hu-HU" sz="2000" dirty="0" err="1"/>
              <a:t>1</a:t>
            </a:r>
            <a:r>
              <a:rPr lang="hu-HU" sz="2000" dirty="0"/>
              <a:t>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Visszakódolás az ismert kóddal: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1800" dirty="0"/>
              <a:t>((0,-2)*(1,</a:t>
            </a:r>
            <a:r>
              <a:rPr lang="hu-HU" sz="1800" dirty="0" err="1"/>
              <a:t>1</a:t>
            </a:r>
            <a:r>
              <a:rPr lang="hu-HU" sz="1800" dirty="0"/>
              <a:t>),(-2,0)*(1,</a:t>
            </a:r>
            <a:r>
              <a:rPr lang="hu-HU" sz="1800" dirty="0" err="1"/>
              <a:t>1</a:t>
            </a:r>
            <a:r>
              <a:rPr lang="hu-HU" sz="1800" dirty="0"/>
              <a:t>),(2,0)*(1,</a:t>
            </a:r>
            <a:r>
              <a:rPr lang="hu-HU" sz="1800" dirty="0" err="1"/>
              <a:t>1</a:t>
            </a:r>
            <a:r>
              <a:rPr lang="hu-HU" sz="1800" dirty="0"/>
              <a:t>),(2,0)*(1,</a:t>
            </a:r>
            <a:r>
              <a:rPr lang="hu-HU" sz="1800" dirty="0" err="1"/>
              <a:t>1</a:t>
            </a:r>
            <a:r>
              <a:rPr lang="hu-HU" sz="1800" dirty="0"/>
              <a:t>)) </a:t>
            </a:r>
            <a:endParaRPr lang="hu-HU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Kapott (-2,</a:t>
            </a:r>
            <a:r>
              <a:rPr lang="hu-HU" sz="2000" dirty="0" err="1"/>
              <a:t>-2</a:t>
            </a:r>
            <a:r>
              <a:rPr lang="hu-HU" sz="2000" dirty="0"/>
              <a:t>,2,</a:t>
            </a:r>
            <a:r>
              <a:rPr lang="hu-HU" sz="2000" dirty="0" err="1"/>
              <a:t>2</a:t>
            </a:r>
            <a:r>
              <a:rPr lang="hu-HU" sz="2000" dirty="0"/>
              <a:t>) eredmény értelmezése: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2400" dirty="0"/>
              <a:t>(-,-,+,+), azaz 0011 volt az üzenet B-től.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1" y="3105786"/>
            <a:ext cx="4572000" cy="351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hu-HU" sz="2000" b="1" u="sng" dirty="0"/>
              <a:t>Vevő 2</a:t>
            </a:r>
          </a:p>
          <a:p>
            <a:pPr marL="0">
              <a:spcBef>
                <a:spcPts val="0"/>
              </a:spcBef>
              <a:buNone/>
            </a:pPr>
            <a:r>
              <a:rPr lang="hu-HU" sz="2000" dirty="0"/>
              <a:t>Ismeri A chip kódját: (1,-1).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Visszakódolás az ismert kóddal: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1800" dirty="0"/>
              <a:t>((0,-2)*(1,-1),(-2,0)*(1,-1),(2,0)*(1,-1) ,(2,0)*(1,-1)) </a:t>
            </a:r>
            <a:endParaRPr lang="hu-HU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Kapott (2,-2,2,</a:t>
            </a:r>
            <a:r>
              <a:rPr lang="hu-HU" sz="2000" dirty="0" err="1"/>
              <a:t>2</a:t>
            </a:r>
            <a:r>
              <a:rPr lang="hu-HU" sz="2000" dirty="0"/>
              <a:t>) eredmény értelmezése: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2000" dirty="0"/>
              <a:t>(+,-,+,+), azaz 1011 volt az üzenet A-tól.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1483360"/>
            <a:ext cx="9144000" cy="69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((1+(-1),(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)),((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),1+(-1)),(1+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,(-1)+1),(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+1,(-1)+1)) =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((0,-2),(</a:t>
            </a:r>
            <a:r>
              <a:rPr lang="hu-HU" sz="2400" b="1" dirty="0" err="1">
                <a:solidFill>
                  <a:schemeClr val="tx1"/>
                </a:solidFill>
              </a:rPr>
              <a:t>-2</a:t>
            </a:r>
            <a:r>
              <a:rPr lang="hu-HU" sz="2400" b="1" dirty="0">
                <a:solidFill>
                  <a:schemeClr val="tx1"/>
                </a:solidFill>
              </a:rPr>
              <a:t>,0),(2,0),(2,0))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3" idx="0"/>
          </p:cNvCxnSpPr>
          <p:nvPr/>
        </p:nvCxnSpPr>
        <p:spPr>
          <a:xfrm>
            <a:off x="2362200" y="2174241"/>
            <a:ext cx="0" cy="9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55080" y="2174241"/>
            <a:ext cx="0" cy="9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24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Médium többszörös használata összefoglalás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/>
              <a:t>Tér-multiplexálás</a:t>
            </a:r>
            <a:r>
              <a:rPr lang="hu-HU" sz="2000" dirty="0"/>
              <a:t> avagy </a:t>
            </a:r>
            <a:r>
              <a:rPr lang="hu-HU" sz="2000" i="1" dirty="0"/>
              <a:t>SDM </a:t>
            </a:r>
            <a:r>
              <a:rPr lang="hu-HU" sz="2000" dirty="0"/>
              <a:t>(párhuzamos adatátviteli csatornák)</a:t>
            </a:r>
          </a:p>
          <a:p>
            <a:pPr lvl="1"/>
            <a:r>
              <a:rPr lang="hu-HU" sz="2000" dirty="0" err="1"/>
              <a:t>cellurális</a:t>
            </a:r>
            <a:r>
              <a:rPr lang="hu-HU" sz="2000" dirty="0"/>
              <a:t> hálózatok</a:t>
            </a:r>
          </a:p>
          <a:p>
            <a:r>
              <a:rPr lang="hu-HU" sz="2000" dirty="0" err="1"/>
              <a:t>Frekvencia-multiplexálás</a:t>
            </a:r>
            <a:r>
              <a:rPr lang="hu-HU" sz="2000" dirty="0"/>
              <a:t> avagy </a:t>
            </a:r>
            <a:r>
              <a:rPr lang="hu-HU" sz="2000" i="1" dirty="0"/>
              <a:t>FDM</a:t>
            </a:r>
            <a:r>
              <a:rPr lang="hu-HU" sz="2000" dirty="0"/>
              <a:t>(a frekvencia tartomány felosztása és küldőhöz rendelése)</a:t>
            </a:r>
            <a:endParaRPr lang="hu-HU" sz="2000" b="1" dirty="0"/>
          </a:p>
          <a:p>
            <a:pPr lvl="1"/>
            <a:r>
              <a:rPr lang="hu-HU" sz="2000" b="1" dirty="0"/>
              <a:t>„</a:t>
            </a:r>
            <a:r>
              <a:rPr lang="hu-HU" sz="2000" b="1" dirty="0" err="1"/>
              <a:t>D</a:t>
            </a:r>
            <a:r>
              <a:rPr lang="hu-HU" sz="2000" i="1" dirty="0" err="1"/>
              <a:t>irect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equence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pread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pectrum</a:t>
            </a:r>
            <a:r>
              <a:rPr lang="hu-HU" sz="2000" i="1" dirty="0"/>
              <a:t>” </a:t>
            </a:r>
            <a:r>
              <a:rPr lang="hu-HU" sz="2000" dirty="0"/>
              <a:t>(XOR a szignálokon véletlen bitsorozattal)</a:t>
            </a:r>
          </a:p>
          <a:p>
            <a:pPr lvl="1"/>
            <a:r>
              <a:rPr lang="hu-HU" sz="2000" b="1" dirty="0"/>
              <a:t>„</a:t>
            </a:r>
            <a:r>
              <a:rPr lang="hu-HU" sz="2000" b="1" dirty="0" err="1"/>
              <a:t>F</a:t>
            </a:r>
            <a:r>
              <a:rPr lang="hu-HU" sz="2000" i="1" dirty="0" err="1"/>
              <a:t>requency</a:t>
            </a:r>
            <a:r>
              <a:rPr lang="hu-HU" sz="2000" dirty="0"/>
              <a:t> </a:t>
            </a:r>
            <a:r>
              <a:rPr lang="hu-HU" sz="2000" b="1" dirty="0"/>
              <a:t>H</a:t>
            </a:r>
            <a:r>
              <a:rPr lang="hu-HU" sz="2000" i="1" dirty="0"/>
              <a:t>opping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pread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pectrum</a:t>
            </a:r>
            <a:r>
              <a:rPr lang="hu-HU" sz="2000" i="1" dirty="0"/>
              <a:t>” </a:t>
            </a:r>
            <a:r>
              <a:rPr lang="hu-HU" sz="2000" dirty="0"/>
              <a:t>(</a:t>
            </a:r>
            <a:r>
              <a:rPr lang="hu-HU" sz="2000" dirty="0" err="1"/>
              <a:t>pszeudo</a:t>
            </a:r>
            <a:r>
              <a:rPr lang="hu-HU" sz="2000" dirty="0"/>
              <a:t> véletlen szám alapú választás)</a:t>
            </a:r>
          </a:p>
          <a:p>
            <a:r>
              <a:rPr lang="hu-HU" sz="2000" dirty="0" err="1"/>
              <a:t>Idő-multiplexálás</a:t>
            </a:r>
            <a:r>
              <a:rPr lang="hu-HU" sz="2000" dirty="0"/>
              <a:t> avagy </a:t>
            </a:r>
            <a:r>
              <a:rPr lang="hu-HU" sz="2000" i="1" dirty="0"/>
              <a:t>TDM </a:t>
            </a:r>
            <a:r>
              <a:rPr lang="hu-HU" sz="2000" dirty="0"/>
              <a:t>(a médium használat időszeletekre osztása és küldőhöz rendelése)</a:t>
            </a:r>
          </a:p>
          <a:p>
            <a:pPr lvl="1"/>
            <a:r>
              <a:rPr lang="hu-HU" sz="2000" dirty="0"/>
              <a:t>diszkrét idő szeletek (</a:t>
            </a:r>
            <a:r>
              <a:rPr lang="hu-HU" sz="2000" i="1" dirty="0" err="1"/>
              <a:t>slot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koordináció vagy merev felosztás kell hozzá</a:t>
            </a:r>
          </a:p>
          <a:p>
            <a:r>
              <a:rPr lang="hu-HU" sz="2000" dirty="0" err="1"/>
              <a:t>Hullámhossz-multiplexálás</a:t>
            </a:r>
            <a:r>
              <a:rPr lang="hu-HU" sz="2000" dirty="0"/>
              <a:t> avagy </a:t>
            </a:r>
            <a:r>
              <a:rPr lang="hu-HU" sz="2000" i="1" dirty="0"/>
              <a:t>WDM </a:t>
            </a:r>
            <a:r>
              <a:rPr lang="hu-HU" sz="2000" dirty="0"/>
              <a:t>(optikai </a:t>
            </a:r>
            <a:r>
              <a:rPr lang="hu-HU" sz="2000" dirty="0" err="1"/>
              <a:t>frekvencia-multiplexálás</a:t>
            </a:r>
            <a:r>
              <a:rPr lang="hu-HU" sz="2000" dirty="0"/>
              <a:t>)</a:t>
            </a:r>
          </a:p>
          <a:p>
            <a:r>
              <a:rPr lang="hu-HU" sz="2000" dirty="0"/>
              <a:t>Kód </a:t>
            </a:r>
            <a:r>
              <a:rPr lang="hu-HU" sz="2000" dirty="0" err="1"/>
              <a:t>multiplexálás</a:t>
            </a:r>
            <a:r>
              <a:rPr lang="hu-HU" sz="2000" dirty="0"/>
              <a:t> avagy </a:t>
            </a:r>
            <a:r>
              <a:rPr lang="hu-HU" sz="2000" i="1" dirty="0"/>
              <a:t>CDM</a:t>
            </a:r>
            <a:r>
              <a:rPr lang="hu-HU" sz="2000" dirty="0"/>
              <a:t> (mobil kommunikációban használatos)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187574C-10ED-4F67-A412-8E4067B6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ARPANET</a:t>
            </a:r>
          </a:p>
        </p:txBody>
      </p:sp>
      <p:pic>
        <p:nvPicPr>
          <p:cNvPr id="51" name="Kép 50">
            <a:extLst>
              <a:ext uri="{FF2B5EF4-FFF2-40B4-BE49-F238E27FC236}">
                <a16:creationId xmlns:a16="http://schemas.microsoft.com/office/drawing/2014/main" id="{A010E70A-B01F-41F5-95E4-7626D1759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80" y="1847241"/>
            <a:ext cx="5313406" cy="34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66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Robert Kahn koncepciója – </a:t>
            </a:r>
            <a:br>
              <a:rPr lang="hu-HU" dirty="0"/>
            </a:br>
            <a:r>
              <a:rPr lang="hu-HU" dirty="0"/>
              <a:t>						DARPA 1972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20" y="2241550"/>
            <a:ext cx="5657850" cy="3375959"/>
          </a:xfrm>
        </p:spPr>
        <p:txBody>
          <a:bodyPr>
            <a:normAutofit lnSpcReduction="10000"/>
          </a:bodyPr>
          <a:lstStyle/>
          <a:p>
            <a:r>
              <a:rPr lang="hu-HU" sz="1500" b="1" dirty="0"/>
              <a:t>Minden (lokális) hálózat autonóm</a:t>
            </a:r>
          </a:p>
          <a:p>
            <a:pPr lvl="1"/>
            <a:r>
              <a:rPr lang="hu-HU" sz="1500" dirty="0"/>
              <a:t>önállóan dolgozik</a:t>
            </a:r>
          </a:p>
          <a:p>
            <a:pPr lvl="1"/>
            <a:r>
              <a:rPr lang="hu-HU" sz="1500" dirty="0"/>
              <a:t>nem kell elkülönítve konfigurálni a </a:t>
            </a:r>
            <a:r>
              <a:rPr lang="hu-HU" sz="1500" dirty="0" err="1"/>
              <a:t>WAN-hoz</a:t>
            </a:r>
            <a:endParaRPr lang="hu-HU" sz="1500" dirty="0"/>
          </a:p>
          <a:p>
            <a:r>
              <a:rPr lang="hu-HU" sz="1500" b="1" dirty="0"/>
              <a:t>Kommunikáció a „legjobb szándék” (angolul </a:t>
            </a:r>
            <a:r>
              <a:rPr lang="hu-HU" sz="1500" b="1" i="1" dirty="0" err="1"/>
              <a:t>best</a:t>
            </a:r>
            <a:r>
              <a:rPr lang="hu-HU" sz="1500" b="1" i="1" dirty="0"/>
              <a:t> </a:t>
            </a:r>
            <a:r>
              <a:rPr lang="hu-HU" sz="1500" b="1" i="1" dirty="0" err="1"/>
              <a:t>effort</a:t>
            </a:r>
            <a:r>
              <a:rPr lang="hu-HU" sz="1500" b="1" dirty="0"/>
              <a:t>) elv szerint</a:t>
            </a:r>
          </a:p>
          <a:p>
            <a:pPr lvl="1"/>
            <a:r>
              <a:rPr lang="hu-HU" sz="1500" dirty="0"/>
              <a:t>ha egy csomag nem éri el a célt, akkor törlődik</a:t>
            </a:r>
          </a:p>
          <a:p>
            <a:pPr lvl="1"/>
            <a:r>
              <a:rPr lang="hu-HU" sz="1500" dirty="0"/>
              <a:t>az alkalmazás újraküldi ilyen esetekben</a:t>
            </a:r>
          </a:p>
          <a:p>
            <a:r>
              <a:rPr lang="hu-HU" sz="1500" b="1" i="1" dirty="0"/>
              <a:t>„Black </a:t>
            </a:r>
            <a:r>
              <a:rPr lang="hu-HU" sz="1500" b="1" i="1" dirty="0" err="1"/>
              <a:t>box</a:t>
            </a:r>
            <a:r>
              <a:rPr lang="hu-HU" sz="1500" b="1" i="1" dirty="0"/>
              <a:t>”</a:t>
            </a:r>
            <a:r>
              <a:rPr lang="hu-HU" sz="1500" b="1" dirty="0"/>
              <a:t> megközelítés a kapcsolatokhoz</a:t>
            </a:r>
          </a:p>
          <a:p>
            <a:pPr lvl="1"/>
            <a:r>
              <a:rPr lang="hu-HU" sz="1500" dirty="0"/>
              <a:t>a </a:t>
            </a:r>
            <a:r>
              <a:rPr lang="hu-HU" sz="1500" i="1" dirty="0"/>
              <a:t>Black </a:t>
            </a:r>
            <a:r>
              <a:rPr lang="hu-HU" sz="1500" i="1" dirty="0" err="1"/>
              <a:t>Box</a:t>
            </a:r>
            <a:r>
              <a:rPr lang="hu-HU" sz="1500" dirty="0" err="1"/>
              <a:t>-okat</a:t>
            </a:r>
            <a:r>
              <a:rPr lang="hu-HU" sz="1500" dirty="0"/>
              <a:t> később </a:t>
            </a:r>
            <a:r>
              <a:rPr lang="hu-HU" sz="1500" i="1" dirty="0" err="1"/>
              <a:t>Gateway</a:t>
            </a:r>
            <a:r>
              <a:rPr lang="hu-HU" sz="1500" dirty="0" err="1"/>
              <a:t>-eknek</a:t>
            </a:r>
            <a:r>
              <a:rPr lang="hu-HU" sz="1500" dirty="0"/>
              <a:t> és </a:t>
            </a:r>
            <a:r>
              <a:rPr lang="hu-HU" sz="1500" i="1" dirty="0" err="1"/>
              <a:t>Router</a:t>
            </a:r>
            <a:r>
              <a:rPr lang="hu-HU" sz="1500" dirty="0" err="1"/>
              <a:t>-eknek</a:t>
            </a:r>
            <a:r>
              <a:rPr lang="hu-HU" sz="1500" dirty="0"/>
              <a:t> keresztelték át</a:t>
            </a:r>
          </a:p>
          <a:p>
            <a:pPr lvl="1"/>
            <a:r>
              <a:rPr lang="hu-HU" sz="1500" dirty="0"/>
              <a:t>csomaginformációk nem kerülnek megőrzésre</a:t>
            </a:r>
          </a:p>
          <a:p>
            <a:pPr lvl="1"/>
            <a:r>
              <a:rPr lang="hu-HU" sz="1500" dirty="0"/>
              <a:t>nincs folyam-felügyelet</a:t>
            </a:r>
          </a:p>
          <a:p>
            <a:r>
              <a:rPr lang="hu-HU" sz="1500" b="1" dirty="0"/>
              <a:t>Nincs globális felügyelet</a:t>
            </a:r>
          </a:p>
          <a:p>
            <a:pPr marL="0" indent="0" algn="r">
              <a:buNone/>
            </a:pPr>
            <a:r>
              <a:rPr lang="hu-HU" sz="1500" b="1" dirty="0"/>
              <a:t>Ezek az Internet alapelvei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defTabSz="685800"/>
            <a:fld id="{629637A9-119A-49DA-BD12-AAC58B377D80}" type="slidenum">
              <a:rPr lang="en-US">
                <a:latin typeface="Calibri" panose="020F0502020204030204"/>
              </a:rPr>
              <a:pPr defTabSz="685800"/>
              <a:t>9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493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72769</TotalTime>
  <Words>4369</Words>
  <Application>Microsoft Office PowerPoint</Application>
  <PresentationFormat>Diavetítés a képernyőre (4:3 oldalarány)</PresentationFormat>
  <Paragraphs>904</Paragraphs>
  <Slides>80</Slides>
  <Notes>19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80</vt:i4>
      </vt:variant>
    </vt:vector>
  </HeadingPairs>
  <TitlesOfParts>
    <vt:vector size="91" baseType="lpstr">
      <vt:lpstr>Arial</vt:lpstr>
      <vt:lpstr>Calibri</vt:lpstr>
      <vt:lpstr>Calibri Light</vt:lpstr>
      <vt:lpstr>Cambria Math</vt:lpstr>
      <vt:lpstr>Times New Roman</vt:lpstr>
      <vt:lpstr>Tw Cen MT</vt:lpstr>
      <vt:lpstr>Wingdings</vt:lpstr>
      <vt:lpstr>Wingdings 2</vt:lpstr>
      <vt:lpstr>Median</vt:lpstr>
      <vt:lpstr>Office-téma</vt:lpstr>
      <vt:lpstr>Image Document</vt:lpstr>
      <vt:lpstr>Számítógépes Hálózatok</vt:lpstr>
      <vt:lpstr>Az Internet rövid története</vt:lpstr>
      <vt:lpstr>Az egész az 50-es években kezdődött…</vt:lpstr>
      <vt:lpstr>Három legfontosabb kérdés</vt:lpstr>
      <vt:lpstr>A 60-as évek a  csomagkapcsolt hálózatokról szólt…</vt:lpstr>
      <vt:lpstr>ARPANET</vt:lpstr>
      <vt:lpstr>ARPANET</vt:lpstr>
      <vt:lpstr>ARPANET</vt:lpstr>
      <vt:lpstr>Robert Kahn koncepciója –        DARPA 1972</vt:lpstr>
      <vt:lpstr>Az Interneten átküldött első üzenet</vt:lpstr>
      <vt:lpstr>A 70-es évek már az Ethernet, TCP/IP és az email korszaka volt…</vt:lpstr>
      <vt:lpstr>80-as években minden a TCP/IP-ről szól…</vt:lpstr>
      <vt:lpstr>PowerPoint-bemutató</vt:lpstr>
      <vt:lpstr>90-as évek – minden az Internetről         és a webről szól…</vt:lpstr>
      <vt:lpstr>The new millenium bringing Web 2.0</vt:lpstr>
      <vt:lpstr>Fast Internet access everywhere, every device needs an Internet connection</vt:lpstr>
      <vt:lpstr>Fizikai réteg</vt:lpstr>
      <vt:lpstr>PowerPoint-bemutató</vt:lpstr>
      <vt:lpstr>Kihívások</vt:lpstr>
      <vt:lpstr>Egyszerű adatátvitel</vt:lpstr>
      <vt:lpstr>A „b” karakter átvitele</vt:lpstr>
      <vt:lpstr>A „b” karakter átvitele</vt:lpstr>
      <vt:lpstr>Elméleti alapok – adatátvitel</vt:lpstr>
      <vt:lpstr>Elméleti alapok – adatátvitel</vt:lpstr>
      <vt:lpstr>Elméleti alapok – adatátvitel</vt:lpstr>
      <vt:lpstr>Elméleti alapok – adatátvitel</vt:lpstr>
      <vt:lpstr>Fourier sor felhasználása</vt:lpstr>
      <vt:lpstr>Elméleti alapok - Elnyelődés</vt:lpstr>
      <vt:lpstr>Elméleti alapok - Elnyelődés</vt:lpstr>
      <vt:lpstr>Szimbólumok és bitek</vt:lpstr>
      <vt:lpstr>Elméleti alapok – adatátvitel</vt:lpstr>
      <vt:lpstr>Átviteli közegek – vezetékes 1/3</vt:lpstr>
      <vt:lpstr>Átviteli közegek – vezetékes 2/3</vt:lpstr>
      <vt:lpstr>Átviteli közegek – vezetékes 3/3</vt:lpstr>
      <vt:lpstr>Elméleti alapok – vezeték nélküli adatátvitel </vt:lpstr>
      <vt:lpstr>Elméleti alapok – elektromágneses spektrum</vt:lpstr>
      <vt:lpstr>Elméleti alapok – elektromágneses spektrum</vt:lpstr>
      <vt:lpstr>Elméleti alapok – elektromágneses spektrum</vt:lpstr>
      <vt:lpstr>Átviteli közegek – vezeték nélküli</vt:lpstr>
      <vt:lpstr>Internet a kábel TV hálózaton</vt:lpstr>
      <vt:lpstr>Internet a kábel TV hálózaton</vt:lpstr>
      <vt:lpstr>Átviteli közegek – kommunikáció műholdak</vt:lpstr>
      <vt:lpstr>Átviteli közegek – kommunikáció műholdak</vt:lpstr>
      <vt:lpstr>PowerPoint-bemutató</vt:lpstr>
      <vt:lpstr>Kiinduló feltételek</vt:lpstr>
      <vt:lpstr>Non-Return to Zero (NRZ) kódolás</vt:lpstr>
      <vt:lpstr>Szinkronizáció megszűnése         („deszinkronizáció”)</vt:lpstr>
      <vt:lpstr>Szinkronizációs megoldás</vt:lpstr>
      <vt:lpstr>Digitális kódok 1/3</vt:lpstr>
      <vt:lpstr>Digitális kódok 2/3</vt:lpstr>
      <vt:lpstr>Digitális kódok 3/3</vt:lpstr>
      <vt:lpstr>PowerPoint-bemutató</vt:lpstr>
      <vt:lpstr>Manchester (10 Mbps Ethernet       10BASE-TX)</vt:lpstr>
      <vt:lpstr>Non-Return to Zero Inverted (NRZI)</vt:lpstr>
      <vt:lpstr>4-bit/5-bit kódolás NRZI előtt  (100 Mbps Ethernet -100BASE-TX)</vt:lpstr>
      <vt:lpstr>4-bit/5-bit kódolás NRZI előtt  (100 Mbps Ethernet -100BASE-TX)</vt:lpstr>
      <vt:lpstr>PowerPoint-bemutató</vt:lpstr>
      <vt:lpstr>Alapsáv és széles-sáv </vt:lpstr>
      <vt:lpstr>Digitális alapsávú átvitel struktúrája</vt:lpstr>
      <vt:lpstr>Digitális szélessávú átvitel struktúrája</vt:lpstr>
      <vt:lpstr>Amplitúdó ábrázolás </vt:lpstr>
      <vt:lpstr>Amplitúdó moduláció</vt:lpstr>
      <vt:lpstr>Frekvencia moduláció</vt:lpstr>
      <vt:lpstr>Illusztráció - AM &amp; FM analóg jel esetén</vt:lpstr>
      <vt:lpstr>Fázis moduláció</vt:lpstr>
      <vt:lpstr>Több szimbólum használata</vt:lpstr>
      <vt:lpstr>Digitális és analóg jelek összehasonlítása</vt:lpstr>
      <vt:lpstr>PowerPoint-bemutató</vt:lpstr>
      <vt:lpstr>Multiplexálás</vt:lpstr>
      <vt:lpstr>Térbeli multiplexálás</vt:lpstr>
      <vt:lpstr>Frekvencia multiplexálás</vt:lpstr>
      <vt:lpstr>Hullámhossz multiplexálás</vt:lpstr>
      <vt:lpstr>Időbeli multiplexálás</vt:lpstr>
      <vt:lpstr>Code Division Multiple Access 1/3</vt:lpstr>
      <vt:lpstr>Code Division Multiple Access 2/3</vt:lpstr>
      <vt:lpstr>Code Division Multiple Access 3/3</vt:lpstr>
      <vt:lpstr>Code Division Multiple Access példa</vt:lpstr>
      <vt:lpstr>Code Division Multiple Access példa</vt:lpstr>
      <vt:lpstr>Médium többszörös használata összefoglalás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 Sandor</cp:lastModifiedBy>
  <cp:revision>942</cp:revision>
  <cp:lastPrinted>2012-08-22T04:00:45Z</cp:lastPrinted>
  <dcterms:created xsi:type="dcterms:W3CDTF">2012-01-03T02:22:46Z</dcterms:created>
  <dcterms:modified xsi:type="dcterms:W3CDTF">2020-09-23T07:30:46Z</dcterms:modified>
</cp:coreProperties>
</file>