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sldIdLst>
    <p:sldId id="256" r:id="rId2"/>
    <p:sldId id="542" r:id="rId3"/>
    <p:sldId id="468" r:id="rId4"/>
    <p:sldId id="469" r:id="rId5"/>
    <p:sldId id="484" r:id="rId6"/>
    <p:sldId id="489" r:id="rId7"/>
    <p:sldId id="491" r:id="rId8"/>
    <p:sldId id="511" r:id="rId9"/>
    <p:sldId id="523" r:id="rId10"/>
    <p:sldId id="545" r:id="rId11"/>
    <p:sldId id="546" r:id="rId12"/>
    <p:sldId id="547" r:id="rId13"/>
    <p:sldId id="549" r:id="rId14"/>
    <p:sldId id="550" r:id="rId15"/>
    <p:sldId id="551" r:id="rId16"/>
    <p:sldId id="552" r:id="rId17"/>
    <p:sldId id="553" r:id="rId18"/>
    <p:sldId id="554" r:id="rId19"/>
    <p:sldId id="555" r:id="rId20"/>
    <p:sldId id="556" r:id="rId21"/>
    <p:sldId id="557" r:id="rId22"/>
    <p:sldId id="558" r:id="rId23"/>
    <p:sldId id="454" r:id="rId24"/>
    <p:sldId id="455" r:id="rId25"/>
    <p:sldId id="45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396" r:id="rId35"/>
    <p:sldId id="559" r:id="rId36"/>
    <p:sldId id="560" r:id="rId37"/>
    <p:sldId id="561" r:id="rId38"/>
    <p:sldId id="562" r:id="rId39"/>
    <p:sldId id="563" r:id="rId40"/>
    <p:sldId id="564" r:id="rId41"/>
    <p:sldId id="565" r:id="rId42"/>
    <p:sldId id="566" r:id="rId43"/>
    <p:sldId id="567" r:id="rId44"/>
    <p:sldId id="568" r:id="rId45"/>
    <p:sldId id="569" r:id="rId46"/>
    <p:sldId id="570" r:id="rId47"/>
    <p:sldId id="571" r:id="rId48"/>
    <p:sldId id="572" r:id="rId49"/>
    <p:sldId id="573" r:id="rId50"/>
    <p:sldId id="574" r:id="rId51"/>
    <p:sldId id="575" r:id="rId52"/>
    <p:sldId id="577" r:id="rId53"/>
    <p:sldId id="578" r:id="rId54"/>
    <p:sldId id="579" r:id="rId55"/>
    <p:sldId id="581" r:id="rId56"/>
    <p:sldId id="582" r:id="rId57"/>
    <p:sldId id="583" r:id="rId58"/>
    <p:sldId id="585" r:id="rId59"/>
    <p:sldId id="586" r:id="rId60"/>
    <p:sldId id="587" r:id="rId61"/>
    <p:sldId id="588" r:id="rId62"/>
    <p:sldId id="589" r:id="rId63"/>
    <p:sldId id="590" r:id="rId64"/>
    <p:sldId id="591" r:id="rId65"/>
    <p:sldId id="592" r:id="rId66"/>
    <p:sldId id="593" r:id="rId67"/>
    <p:sldId id="594" r:id="rId68"/>
    <p:sldId id="595" r:id="rId69"/>
    <p:sldId id="596" r:id="rId70"/>
    <p:sldId id="597" r:id="rId71"/>
    <p:sldId id="598" r:id="rId72"/>
    <p:sldId id="599" r:id="rId73"/>
    <p:sldId id="600" r:id="rId74"/>
    <p:sldId id="601" r:id="rId75"/>
    <p:sldId id="602" r:id="rId76"/>
    <p:sldId id="603" r:id="rId77"/>
    <p:sldId id="604" r:id="rId78"/>
    <p:sldId id="605" r:id="rId79"/>
    <p:sldId id="606" r:id="rId80"/>
    <p:sldId id="607" r:id="rId81"/>
    <p:sldId id="609" r:id="rId82"/>
    <p:sldId id="608" r:id="rId83"/>
    <p:sldId id="610" r:id="rId84"/>
    <p:sldId id="611" r:id="rId85"/>
    <p:sldId id="613" r:id="rId86"/>
    <p:sldId id="615" r:id="rId87"/>
    <p:sldId id="526" r:id="rId88"/>
    <p:sldId id="527" r:id="rId89"/>
    <p:sldId id="528" r:id="rId90"/>
    <p:sldId id="529" r:id="rId91"/>
    <p:sldId id="531" r:id="rId92"/>
    <p:sldId id="532" r:id="rId93"/>
    <p:sldId id="533" r:id="rId94"/>
    <p:sldId id="535" r:id="rId95"/>
    <p:sldId id="536" r:id="rId96"/>
    <p:sldId id="537" r:id="rId97"/>
    <p:sldId id="538" r:id="rId98"/>
    <p:sldId id="539" r:id="rId99"/>
    <p:sldId id="616" r:id="rId100"/>
    <p:sldId id="617" r:id="rId101"/>
    <p:sldId id="618" r:id="rId102"/>
    <p:sldId id="540" r:id="rId10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B05D7-F388-417A-9482-CD73EB0107A8}" type="datetimeFigureOut">
              <a:rPr lang="hu-HU" smtClean="0"/>
              <a:t>2019.02.19.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D0189-7CAC-49C6-A8B5-36B1ED5DD3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58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2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9705EA-D98C-4148-BC6C-0AEBFB440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7277" y="2582556"/>
            <a:ext cx="8859793" cy="202715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0DDF7D1-031E-4553-A5FC-6AB857676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7276" y="4744997"/>
            <a:ext cx="8859793" cy="6240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3642D14-0DE6-4D09-B3DA-36874073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F0000"/>
                </a:solidFill>
              </a:defRPr>
            </a:lvl1pPr>
          </a:lstStyle>
          <a:p>
            <a:fld id="{228E8589-41CB-4D86-9AD4-D0202C964D3D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BCF208AA-61D6-481A-896B-9526D9847808}"/>
              </a:ext>
            </a:extLst>
          </p:cNvPr>
          <p:cNvGrpSpPr/>
          <p:nvPr userDrawn="1"/>
        </p:nvGrpSpPr>
        <p:grpSpPr>
          <a:xfrm>
            <a:off x="1" y="107387"/>
            <a:ext cx="12191999" cy="2709446"/>
            <a:chOff x="1" y="1528428"/>
            <a:chExt cx="12191999" cy="2709446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289ACF3F-6B88-4C81-BE6E-3D82EDFA82B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306" y="1528428"/>
              <a:ext cx="4361984" cy="2709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6AAD948A-3079-4D6A-9090-8ABC0A27EAD4}"/>
                </a:ext>
              </a:extLst>
            </p:cNvPr>
            <p:cNvSpPr/>
            <p:nvPr userDrawn="1"/>
          </p:nvSpPr>
          <p:spPr>
            <a:xfrm>
              <a:off x="1" y="3602038"/>
              <a:ext cx="188862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 10">
              <a:extLst>
                <a:ext uri="{FF2B5EF4-FFF2-40B4-BE49-F238E27FC236}">
                  <a16:creationId xmlns:a16="http://schemas.microsoft.com/office/drawing/2014/main" id="{B3A3B537-FA3A-487F-BA43-C29310AC173E}"/>
                </a:ext>
              </a:extLst>
            </p:cNvPr>
            <p:cNvSpPr/>
            <p:nvPr userDrawn="1"/>
          </p:nvSpPr>
          <p:spPr>
            <a:xfrm>
              <a:off x="4572000" y="2121329"/>
              <a:ext cx="7620000" cy="534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4" name="Kép 3">
            <a:extLst>
              <a:ext uri="{FF2B5EF4-FFF2-40B4-BE49-F238E27FC236}">
                <a16:creationId xmlns:a16="http://schemas.microsoft.com/office/drawing/2014/main" id="{276B3BBA-5B09-45F0-B413-81E7C27672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0" y="5900496"/>
            <a:ext cx="2462291" cy="9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4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F3E9D7-332F-46EF-A5D6-C8113BD1B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6C34B5B-E8D2-4355-B707-FEB60365E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04B9CF-B4BC-4319-9253-BE8AC8F3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2019.02.19.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36261D5-EC86-403E-9A1E-2FBC5C36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3FDC6D-2E8C-47B8-8F5A-1ED59990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58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6DDD17B-B6C7-45A3-80F7-E14E5C34E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F08FA2F-2399-4516-B7A9-201044C71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FE6C52-06AC-4A3F-A48D-C1EE88E1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2019.02.19.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B70923-E62D-4374-A406-AE6B3311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CF63C7-E99C-4AD8-A16F-B02EC3FD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134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9FF041-F901-4E36-9D06-F7239592A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360"/>
            <a:ext cx="10515600" cy="45936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1EFD8C-6BBA-4C2C-AD9A-6DBDE482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2019.02.19.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8CFC0E-DCAD-4B46-BD6B-53F95F66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4C0560-83AF-411C-955C-A92E8FEE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F0000"/>
                </a:solidFill>
              </a:defRPr>
            </a:lvl1pPr>
          </a:lstStyle>
          <a:p>
            <a:fld id="{228E8589-41CB-4D86-9AD4-D0202C964D3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25F1284-79AD-425D-998C-78A9D759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57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1460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ABC23D-4BA0-4258-B96D-A32512D7F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DE2C7BC-7230-4929-B53D-0CA20A78C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30601"/>
            <a:ext cx="10515600" cy="2559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BD48A2-3369-44D2-ABB0-7CC3A20DD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2019.02.19.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B02450-9D1F-4814-9251-C77A372A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4CB29C4-2F4A-4DF6-B037-A45CD100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844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D991DB-2D66-418F-8463-619CC0370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0B2B18-185A-4F9E-9383-0BF0E0F63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5A018E8-23FC-4D93-A7C3-18EDE096F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A396C8F-6A48-4303-8F34-A96664FD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2019.02.19.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A8B294A-D639-43DD-93D9-D4BE1FD7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5462D41-9F92-4D4E-8A8E-F600A4A3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989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A32DBD-0C1A-4E79-82F0-7487D244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9E0C9A7-3A43-41DF-9158-B98DD109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54E7547-046C-40DF-9DEF-459876216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6419496-C1F5-44EE-AE37-57B05A88E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4BD823D-B260-4D34-A4DE-B5E99F026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B028FFD-F427-4951-897C-7F4C1876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2019.02.19.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F19DC9D-FAE2-4664-8980-A395CCF5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48755F5-C85D-47F4-9434-0F4B926F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072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7274E0-8469-4EC7-BD6E-52D6EF172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B1821C1-245B-4D76-9F4E-547B3D96F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2019.02.19.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4E7B448-3B40-4CBB-B66C-78C73B33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DFB1349-59D4-4CCE-931D-708FDA8A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507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052CD38-ABF7-473F-83E9-50663BC3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2019.02.19.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8F13DBD-04AD-477A-B5A8-09D361C0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06F32DB-0CCF-4C4E-A747-5C4C9139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160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A75C6B-B3EB-4F36-9472-2E158E672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736036-E041-4622-A3F9-11E73303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DEAE2CF-D9DB-491E-9DF0-B1A7DCCC7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2DD745-5C8E-44B7-AB67-30F1ADA8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2019.02.19.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D760CED-AD2F-4B04-93AF-D1D1EEF7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5987F5D-B14F-4B24-9336-90D9548F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588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D21B9D-F4AF-4BDC-AC58-59403BFF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B6383E3-14CC-4331-9AAA-9D5199A552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634868E-0C57-423F-AC8F-71BB45DF5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0B62ABD-25B4-4DD0-B35B-80CDAD40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2019.02.19.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4780F92-D4AF-4343-8685-D620E8F2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25A2841-35AF-44EC-9F94-B8AF3559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902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3445483-8B80-4625-A19B-E9E55532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6EEA54-721E-4FBC-AA34-6CC7680F7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9E188F8-DB50-4A6B-8CF3-A655D3063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AD15-80EA-494D-99E5-9FD8B529A241}" type="datetimeFigureOut">
              <a:rPr lang="hu-HU" smtClean="0"/>
              <a:t>2019.02.19.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FAB17EF-1637-46C4-B424-9BD592A46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EDC772-B866-4533-ACBC-40145DC25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699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akis.web.elte.hu/" TargetMode="External"/><Relationship Id="rId2" Type="http://schemas.openxmlformats.org/officeDocument/2006/relationships/hyperlink" Target="mailto:lakis@elte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twitter.com/biellacoleman/status/1021138393252712449?lang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3F8C81-A729-4AEA-BCD4-FB3872351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7277" y="1764410"/>
            <a:ext cx="8859793" cy="2027152"/>
          </a:xfrm>
        </p:spPr>
        <p:txBody>
          <a:bodyPr>
            <a:noAutofit/>
          </a:bodyPr>
          <a:lstStyle/>
          <a:p>
            <a:r>
              <a:rPr lang="hu-HU" sz="4800" dirty="0"/>
              <a:t>Computer </a:t>
            </a:r>
            <a:r>
              <a:rPr lang="hu-HU" sz="4800" dirty="0" err="1"/>
              <a:t>Networks</a:t>
            </a:r>
            <a:endParaRPr lang="hu-HU" sz="48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A1D2A3B-67E2-4F8A-B98C-531B42CCC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7276" y="3926850"/>
            <a:ext cx="8859793" cy="2798803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Sándor Laki</a:t>
            </a:r>
          </a:p>
          <a:p>
            <a:r>
              <a:rPr lang="hu-HU" dirty="0"/>
              <a:t>ELTE-Ericsson </a:t>
            </a:r>
            <a:r>
              <a:rPr lang="hu-HU" dirty="0" err="1"/>
              <a:t>Communication</a:t>
            </a:r>
            <a:r>
              <a:rPr lang="hu-HU" dirty="0"/>
              <a:t> </a:t>
            </a:r>
            <a:r>
              <a:rPr lang="hu-HU" dirty="0" err="1"/>
              <a:t>Networks</a:t>
            </a:r>
            <a:r>
              <a:rPr lang="hu-HU" dirty="0"/>
              <a:t> </a:t>
            </a:r>
            <a:r>
              <a:rPr lang="hu-HU" dirty="0" err="1"/>
              <a:t>Laboratory</a:t>
            </a:r>
            <a:endParaRPr lang="hu-HU" dirty="0"/>
          </a:p>
          <a:p>
            <a:r>
              <a:rPr lang="hu-HU" sz="2000" i="1" dirty="0"/>
              <a:t>ELTE FI – </a:t>
            </a:r>
            <a:r>
              <a:rPr lang="hu-HU" sz="2000" i="1" dirty="0" err="1"/>
              <a:t>Dep</a:t>
            </a:r>
            <a:r>
              <a:rPr lang="en-US" sz="2000" i="1" dirty="0" err="1"/>
              <a:t>artment</a:t>
            </a:r>
            <a:r>
              <a:rPr lang="hu-HU" sz="2000" i="1" dirty="0"/>
              <a:t> Of </a:t>
            </a:r>
            <a:r>
              <a:rPr lang="hu-HU" sz="2000" i="1" dirty="0" err="1"/>
              <a:t>Information</a:t>
            </a:r>
            <a:r>
              <a:rPr lang="hu-HU" sz="2000" i="1" dirty="0"/>
              <a:t> Systems</a:t>
            </a:r>
          </a:p>
          <a:p>
            <a:r>
              <a:rPr lang="hu-HU" sz="2000" i="1" dirty="0">
                <a:hlinkClick r:id="rId2"/>
              </a:rPr>
              <a:t>lakis@elte.hu</a:t>
            </a:r>
            <a:endParaRPr lang="hu-HU" sz="2000" i="1" dirty="0"/>
          </a:p>
          <a:p>
            <a:r>
              <a:rPr lang="hu-HU" sz="2000" i="1" dirty="0">
                <a:hlinkClick r:id="rId3"/>
              </a:rPr>
              <a:t>http://lakis.web.elte.hu</a:t>
            </a:r>
            <a:endParaRPr lang="hu-HU" sz="2000" i="1" dirty="0"/>
          </a:p>
          <a:p>
            <a:endParaRPr lang="hu-HU" sz="2000" i="1" dirty="0"/>
          </a:p>
          <a:p>
            <a:r>
              <a:rPr lang="hu-HU" sz="2000" i="1" dirty="0" err="1"/>
              <a:t>Based</a:t>
            </a:r>
            <a:r>
              <a:rPr lang="hu-HU" sz="2000" i="1" dirty="0"/>
              <a:t> </a:t>
            </a:r>
            <a:r>
              <a:rPr lang="hu-HU" sz="2000" i="1" dirty="0" err="1"/>
              <a:t>on</a:t>
            </a:r>
            <a:r>
              <a:rPr lang="hu-HU" sz="2000" i="1" dirty="0"/>
              <a:t> </a:t>
            </a:r>
            <a:r>
              <a:rPr lang="hu-HU" sz="2000" i="1" dirty="0" err="1"/>
              <a:t>the</a:t>
            </a:r>
            <a:r>
              <a:rPr lang="hu-HU" sz="2000" i="1" dirty="0"/>
              <a:t> </a:t>
            </a:r>
            <a:r>
              <a:rPr lang="hu-HU" sz="2000" i="1" dirty="0" err="1"/>
              <a:t>slides</a:t>
            </a:r>
            <a:r>
              <a:rPr lang="hu-HU" sz="2000" i="1" dirty="0"/>
              <a:t> of </a:t>
            </a:r>
            <a:r>
              <a:rPr lang="en-US" sz="2000" i="1" dirty="0"/>
              <a:t>Laurent </a:t>
            </a:r>
            <a:r>
              <a:rPr lang="en-US" sz="2000" i="1" dirty="0" err="1"/>
              <a:t>Vanbever</a:t>
            </a:r>
            <a:r>
              <a:rPr lang="hu-HU" sz="2000" i="1" dirty="0"/>
              <a:t>.</a:t>
            </a:r>
            <a:br>
              <a:rPr lang="hu-HU" sz="2000" i="1" dirty="0"/>
            </a:br>
            <a:r>
              <a:rPr lang="hu-HU" sz="2000" i="1" dirty="0" err="1"/>
              <a:t>Further</a:t>
            </a:r>
            <a:r>
              <a:rPr lang="hu-HU" sz="2000" i="1" dirty="0"/>
              <a:t> </a:t>
            </a:r>
            <a:r>
              <a:rPr lang="hu-HU" sz="2000" i="1" dirty="0" err="1"/>
              <a:t>inspiration</a:t>
            </a:r>
            <a:r>
              <a:rPr lang="hu-HU" sz="2000" i="1" dirty="0"/>
              <a:t>: </a:t>
            </a:r>
            <a:r>
              <a:rPr lang="en-US" sz="2000" i="1" dirty="0"/>
              <a:t>Scott </a:t>
            </a:r>
            <a:r>
              <a:rPr lang="en-US" sz="2000" i="1" dirty="0" err="1"/>
              <a:t>Shenker</a:t>
            </a:r>
            <a:r>
              <a:rPr lang="hu-HU" sz="2000" i="1" dirty="0"/>
              <a:t> &amp; </a:t>
            </a:r>
            <a:r>
              <a:rPr lang="en-US" sz="2000" i="1" dirty="0"/>
              <a:t>Jennifer Rexford</a:t>
            </a:r>
            <a:r>
              <a:rPr lang="hu-HU" sz="2000" i="1" dirty="0"/>
              <a:t> &amp; </a:t>
            </a:r>
            <a:r>
              <a:rPr lang="hu-HU" sz="2000" i="1" dirty="0" err="1"/>
              <a:t>Phillipa</a:t>
            </a:r>
            <a:r>
              <a:rPr lang="hu-HU" sz="2000" i="1" dirty="0"/>
              <a:t> </a:t>
            </a:r>
            <a:r>
              <a:rPr lang="hu-HU" sz="2000" i="1" dirty="0" err="1"/>
              <a:t>Gill</a:t>
            </a:r>
            <a:endParaRPr lang="hu-HU" sz="2000" i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1129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00C1A7-A5CF-448B-87A5-326B5C463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week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64D4F64-4C47-4CCA-851D-765783D09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does</a:t>
            </a:r>
            <a:r>
              <a:rPr lang="hu-HU" dirty="0"/>
              <a:t> </a:t>
            </a:r>
            <a:r>
              <a:rPr lang="hu-HU" dirty="0" err="1"/>
              <a:t>communication</a:t>
            </a:r>
            <a:r>
              <a:rPr lang="hu-HU" dirty="0"/>
              <a:t> </a:t>
            </a:r>
            <a:r>
              <a:rPr lang="hu-HU" dirty="0" err="1"/>
              <a:t>happen</a:t>
            </a:r>
            <a:r>
              <a:rPr lang="hu-HU" dirty="0"/>
              <a:t>?</a:t>
            </a:r>
          </a:p>
          <a:p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characterize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495419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7EE82ADB-E17D-4C7A-A9F9-A1E68F4C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422" y="1583360"/>
            <a:ext cx="8836378" cy="45936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2009		</a:t>
            </a:r>
            <a:r>
              <a:rPr lang="hu-HU" b="1" dirty="0"/>
              <a:t>Mining of </a:t>
            </a:r>
            <a:r>
              <a:rPr lang="hu-HU" b="1" dirty="0" err="1"/>
              <a:t>the</a:t>
            </a:r>
            <a:r>
              <a:rPr lang="hu-HU" b="1" dirty="0"/>
              <a:t>  </a:t>
            </a:r>
            <a:r>
              <a:rPr lang="hu-HU" b="1" dirty="0" err="1"/>
              <a:t>Bitcoin</a:t>
            </a:r>
            <a:r>
              <a:rPr lang="hu-HU" b="1" dirty="0"/>
              <a:t> </a:t>
            </a:r>
            <a:r>
              <a:rPr lang="hu-HU" b="1" dirty="0" err="1"/>
              <a:t>genesis</a:t>
            </a:r>
            <a:r>
              <a:rPr lang="hu-HU" b="1" dirty="0"/>
              <a:t> </a:t>
            </a:r>
            <a:r>
              <a:rPr lang="hu-HU" b="1" dirty="0" err="1"/>
              <a:t>block</a:t>
            </a:r>
            <a:endParaRPr lang="hu-HU" b="1" dirty="0"/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		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tx1"/>
                </a:solidFill>
              </a:rPr>
              <a:t>		</a:t>
            </a:r>
            <a:r>
              <a:rPr lang="hu-HU" b="1" dirty="0" err="1">
                <a:solidFill>
                  <a:schemeClr val="tx1"/>
                </a:solidFill>
              </a:rPr>
              <a:t>Fast</a:t>
            </a:r>
            <a:r>
              <a:rPr lang="hu-HU" b="1" dirty="0">
                <a:solidFill>
                  <a:schemeClr val="tx1"/>
                </a:solidFill>
              </a:rPr>
              <a:t> mobile Internet </a:t>
            </a:r>
            <a:r>
              <a:rPr lang="hu-HU" b="1" dirty="0" err="1">
                <a:solidFill>
                  <a:schemeClr val="tx1"/>
                </a:solidFill>
              </a:rPr>
              <a:t>access</a:t>
            </a:r>
            <a:r>
              <a:rPr lang="hu-HU" b="1" dirty="0">
                <a:solidFill>
                  <a:schemeClr val="tx1"/>
                </a:solidFill>
              </a:rPr>
              <a:t>: 4G/LTE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tx1"/>
                </a:solidFill>
              </a:rPr>
              <a:t>		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tx1"/>
                </a:solidFill>
              </a:rPr>
              <a:t>		</a:t>
            </a:r>
            <a:r>
              <a:rPr lang="hu-HU" b="1" dirty="0" err="1">
                <a:solidFill>
                  <a:schemeClr val="tx1"/>
                </a:solidFill>
              </a:rPr>
              <a:t>IoT</a:t>
            </a:r>
            <a:r>
              <a:rPr lang="hu-HU" b="1" dirty="0">
                <a:solidFill>
                  <a:schemeClr val="tx1"/>
                </a:solidFill>
              </a:rPr>
              <a:t> boom</a:t>
            </a: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		Internet of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Everything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2018		</a:t>
            </a:r>
            <a:r>
              <a:rPr lang="hu-HU" b="1" dirty="0" err="1"/>
              <a:t>Only</a:t>
            </a:r>
            <a:r>
              <a:rPr lang="hu-HU" b="1" dirty="0"/>
              <a:t> 26% of Alexa Top 1000 </a:t>
            </a:r>
            <a:r>
              <a:rPr lang="hu-HU" b="1" dirty="0" err="1"/>
              <a:t>sites</a:t>
            </a:r>
            <a:r>
              <a:rPr lang="hu-HU" b="1" dirty="0"/>
              <a:t> </a:t>
            </a:r>
            <a:r>
              <a:rPr lang="hu-HU" b="1" dirty="0" err="1"/>
              <a:t>reachable</a:t>
            </a:r>
            <a:r>
              <a:rPr lang="hu-HU" b="1" dirty="0"/>
              <a:t> </a:t>
            </a:r>
            <a:br>
              <a:rPr lang="hu-HU" b="1" dirty="0"/>
            </a:br>
            <a:r>
              <a:rPr lang="hu-HU" b="1" dirty="0"/>
              <a:t>		over IPv6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/>
              <a:t>Soon</a:t>
            </a:r>
            <a:r>
              <a:rPr lang="hu-HU" dirty="0"/>
              <a:t>?		</a:t>
            </a:r>
            <a:r>
              <a:rPr lang="hu-HU" b="1" dirty="0" err="1">
                <a:solidFill>
                  <a:schemeClr val="tx1"/>
                </a:solidFill>
              </a:rPr>
              <a:t>Encrypted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transport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protocols</a:t>
            </a:r>
            <a:endParaRPr lang="hu-H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/>
              <a:t>		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QUIC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tx1"/>
                </a:solidFill>
              </a:rPr>
              <a:t>		Ultra-</a:t>
            </a:r>
            <a:r>
              <a:rPr lang="hu-HU" b="1" dirty="0" err="1">
                <a:solidFill>
                  <a:schemeClr val="tx1"/>
                </a:solidFill>
              </a:rPr>
              <a:t>fast</a:t>
            </a:r>
            <a:r>
              <a:rPr lang="hu-HU" b="1" dirty="0">
                <a:solidFill>
                  <a:schemeClr val="tx1"/>
                </a:solidFill>
              </a:rPr>
              <a:t> mobile </a:t>
            </a:r>
            <a:r>
              <a:rPr lang="hu-HU" b="1" dirty="0" err="1">
                <a:solidFill>
                  <a:schemeClr val="tx1"/>
                </a:solidFill>
              </a:rPr>
              <a:t>access</a:t>
            </a:r>
            <a:r>
              <a:rPr lang="hu-HU" b="1" dirty="0">
                <a:solidFill>
                  <a:schemeClr val="tx1"/>
                </a:solidFill>
              </a:rPr>
              <a:t> – 5G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20F798B-CC52-48AD-B4C5-02883BC6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Fast</a:t>
            </a:r>
            <a:r>
              <a:rPr lang="hu-HU" dirty="0"/>
              <a:t> Internet </a:t>
            </a:r>
            <a:r>
              <a:rPr lang="hu-HU" dirty="0" err="1"/>
              <a:t>access</a:t>
            </a:r>
            <a:r>
              <a:rPr lang="hu-HU" dirty="0"/>
              <a:t> </a:t>
            </a:r>
            <a:r>
              <a:rPr lang="hu-HU" dirty="0" err="1"/>
              <a:t>everywhere</a:t>
            </a:r>
            <a:r>
              <a:rPr lang="hu-HU" dirty="0"/>
              <a:t>,</a:t>
            </a:r>
            <a:br>
              <a:rPr lang="hu-HU" dirty="0"/>
            </a:br>
            <a:r>
              <a:rPr lang="en-US" dirty="0"/>
              <a:t>every device needs an Internet connection</a:t>
            </a:r>
            <a:endParaRPr lang="hu-HU" dirty="0"/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F74D1549-DDB5-4497-AD39-75D85FB553EE}"/>
              </a:ext>
            </a:extLst>
          </p:cNvPr>
          <p:cNvCxnSpPr>
            <a:cxnSpLocks/>
          </p:cNvCxnSpPr>
          <p:nvPr/>
        </p:nvCxnSpPr>
        <p:spPr>
          <a:xfrm>
            <a:off x="2933700" y="1955800"/>
            <a:ext cx="0" cy="21463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36024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5A8AD4C4-C96F-4BCA-88DC-08F55BE83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668" y="1609118"/>
            <a:ext cx="10515600" cy="4593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2400" dirty="0">
              <a:hlinkClick r:id="rId2"/>
            </a:endParaRPr>
          </a:p>
          <a:p>
            <a:pPr marL="0" indent="0" algn="ctr">
              <a:buNone/>
            </a:pPr>
            <a:endParaRPr lang="hu-HU" sz="2400" dirty="0">
              <a:hlinkClick r:id="rId2"/>
            </a:endParaRPr>
          </a:p>
          <a:p>
            <a:pPr marL="0" indent="0" algn="ctr">
              <a:buNone/>
            </a:pPr>
            <a:endParaRPr lang="hu-HU" sz="2400" dirty="0">
              <a:hlinkClick r:id="rId2"/>
            </a:endParaRPr>
          </a:p>
          <a:p>
            <a:pPr marL="0" indent="0" algn="ctr">
              <a:buNone/>
            </a:pPr>
            <a:endParaRPr lang="hu-HU" sz="2400" dirty="0">
              <a:hlinkClick r:id="rId2"/>
            </a:endParaRPr>
          </a:p>
          <a:p>
            <a:pPr marL="0" indent="0" algn="ctr">
              <a:buNone/>
            </a:pPr>
            <a:endParaRPr lang="hu-HU" sz="2400" dirty="0">
              <a:hlinkClick r:id="rId2"/>
            </a:endParaRPr>
          </a:p>
          <a:p>
            <a:pPr marL="0" indent="0" algn="ctr">
              <a:buNone/>
            </a:pPr>
            <a:endParaRPr lang="hu-HU" sz="2400" dirty="0">
              <a:hlinkClick r:id="rId2"/>
            </a:endParaRPr>
          </a:p>
          <a:p>
            <a:pPr marL="0" indent="0" algn="ctr">
              <a:buNone/>
            </a:pPr>
            <a:endParaRPr lang="hu-HU" sz="2400" dirty="0">
              <a:hlinkClick r:id="rId2"/>
            </a:endParaRPr>
          </a:p>
          <a:p>
            <a:pPr marL="0" indent="0" algn="ctr">
              <a:buNone/>
            </a:pPr>
            <a:r>
              <a:rPr lang="hu-HU" sz="2400" dirty="0">
                <a:hlinkClick r:id="rId2"/>
              </a:rPr>
              <a:t>https://twitter.com/biellacoleman/status/1021138393252712449?lang=en</a:t>
            </a:r>
            <a:endParaRPr lang="hu-HU" sz="2400" dirty="0"/>
          </a:p>
          <a:p>
            <a:pPr algn="ctr"/>
            <a:endParaRPr lang="hu-HU" sz="24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A6B8512-0780-4AC8-95F1-B6BE452E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Standardization</a:t>
            </a:r>
            <a:r>
              <a:rPr lang="hu-HU" dirty="0"/>
              <a:t> of Internet </a:t>
            </a:r>
            <a:r>
              <a:rPr lang="hu-HU" dirty="0" err="1"/>
              <a:t>protcols</a:t>
            </a: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21F0A05-08A9-4F14-8278-40F2BE26967F}"/>
              </a:ext>
            </a:extLst>
          </p:cNvPr>
          <p:cNvSpPr txBox="1"/>
          <p:nvPr/>
        </p:nvSpPr>
        <p:spPr>
          <a:xfrm>
            <a:off x="1004552" y="3747011"/>
            <a:ext cx="10182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/>
              <a:t>They</a:t>
            </a:r>
            <a:r>
              <a:rPr lang="hu-HU" sz="2800" dirty="0"/>
              <a:t> </a:t>
            </a:r>
            <a:r>
              <a:rPr lang="hu-HU" sz="2800" dirty="0" err="1"/>
              <a:t>uses</a:t>
            </a:r>
            <a:r>
              <a:rPr lang="hu-HU" sz="2800" dirty="0"/>
              <a:t> </a:t>
            </a:r>
            <a:r>
              <a:rPr lang="hu-HU" sz="2800" dirty="0" err="1"/>
              <a:t>collective</a:t>
            </a:r>
            <a:r>
              <a:rPr lang="hu-HU" sz="2800" dirty="0"/>
              <a:t> </a:t>
            </a:r>
            <a:r>
              <a:rPr lang="hu-HU" sz="2800" dirty="0" err="1"/>
              <a:t>humming</a:t>
            </a:r>
            <a:r>
              <a:rPr lang="hu-HU" sz="2800" dirty="0"/>
              <a:t> </a:t>
            </a:r>
            <a:r>
              <a:rPr lang="hu-HU" sz="2800" dirty="0" err="1"/>
              <a:t>to</a:t>
            </a:r>
            <a:r>
              <a:rPr lang="hu-HU" sz="2800" dirty="0"/>
              <a:t> </a:t>
            </a:r>
            <a:r>
              <a:rPr lang="hu-HU" sz="2800" dirty="0" err="1"/>
              <a:t>get</a:t>
            </a:r>
            <a:r>
              <a:rPr lang="hu-HU" sz="2800" dirty="0"/>
              <a:t> </a:t>
            </a:r>
            <a:r>
              <a:rPr lang="hu-HU" sz="2800" dirty="0" err="1"/>
              <a:t>consesus</a:t>
            </a:r>
            <a:r>
              <a:rPr lang="hu-HU" sz="2800" dirty="0"/>
              <a:t> </a:t>
            </a:r>
            <a:r>
              <a:rPr lang="hu-HU" sz="2800" dirty="0" err="1"/>
              <a:t>for</a:t>
            </a:r>
            <a:r>
              <a:rPr lang="hu-HU" sz="2800" dirty="0"/>
              <a:t> </a:t>
            </a:r>
            <a:r>
              <a:rPr lang="hu-HU" sz="2800" dirty="0" err="1"/>
              <a:t>technical</a:t>
            </a:r>
            <a:r>
              <a:rPr lang="hu-HU" sz="2800" dirty="0"/>
              <a:t> </a:t>
            </a:r>
            <a:r>
              <a:rPr lang="hu-HU" sz="2800" dirty="0" err="1"/>
              <a:t>discussions</a:t>
            </a:r>
            <a:r>
              <a:rPr lang="hu-HU" sz="2800" dirty="0"/>
              <a:t>…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D389EAA0-59A8-44A0-BCA4-51EC35975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47" y="1405883"/>
            <a:ext cx="2381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395D98DB-F7DA-499F-A949-660104A38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054" y="1609118"/>
            <a:ext cx="1918952" cy="133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64329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0AACC1-4207-4108-8061-A7A8B2D6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continued</a:t>
            </a:r>
            <a:r>
              <a:rPr lang="hu-H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43071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1C6C018B-7AA2-4863-A9C1-330F2C303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en-US" i="1" dirty="0"/>
              <a:t>The Internet should allow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processes</a:t>
            </a:r>
            <a:r>
              <a:rPr lang="en-US" b="1" dirty="0"/>
              <a:t> on </a:t>
            </a:r>
            <a:r>
              <a:rPr lang="en-US" b="1" dirty="0">
                <a:solidFill>
                  <a:srgbClr val="FF0000"/>
                </a:solidFill>
              </a:rPr>
              <a:t>different hosts</a:t>
            </a:r>
          </a:p>
          <a:p>
            <a:pPr marL="0" indent="0" algn="ctr">
              <a:buNone/>
            </a:pPr>
            <a:r>
              <a:rPr lang="hu-HU" b="1" dirty="0" err="1"/>
              <a:t>to</a:t>
            </a:r>
            <a:r>
              <a:rPr lang="hu-HU" dirty="0"/>
              <a:t> </a:t>
            </a:r>
            <a:r>
              <a:rPr lang="hu-HU" b="1" dirty="0" err="1"/>
              <a:t>exchange</a:t>
            </a:r>
            <a:r>
              <a:rPr lang="hu-HU" b="1" dirty="0"/>
              <a:t> </a:t>
            </a:r>
            <a:r>
              <a:rPr lang="hu-HU" b="1" dirty="0" err="1"/>
              <a:t>data</a:t>
            </a:r>
            <a:endParaRPr lang="hu-HU" b="1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en-US" i="1" dirty="0"/>
              <a:t>everything else is just commentary…</a:t>
            </a:r>
            <a:endParaRPr lang="hu-HU" i="1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9B967784-5063-4220-8063-178944B00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Briefly</a:t>
            </a:r>
            <a:r>
              <a:rPr lang="hu-H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50352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09E971D8-0504-42B1-BF30-2C68585F3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Ok,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in a </a:t>
            </a:r>
            <a:r>
              <a:rPr lang="hu-HU" dirty="0" err="1"/>
              <a:t>complex</a:t>
            </a:r>
            <a:r>
              <a:rPr lang="hu-HU" dirty="0"/>
              <a:t> </a:t>
            </a:r>
            <a:r>
              <a:rPr lang="hu-HU" dirty="0" err="1"/>
              <a:t>system</a:t>
            </a:r>
            <a:r>
              <a:rPr lang="hu-HU" dirty="0"/>
              <a:t> like </a:t>
            </a:r>
            <a:r>
              <a:rPr lang="hu-HU" dirty="0" err="1"/>
              <a:t>the</a:t>
            </a:r>
            <a:r>
              <a:rPr lang="hu-HU" dirty="0"/>
              <a:t> Internet?</a:t>
            </a:r>
          </a:p>
        </p:txBody>
      </p:sp>
      <p:pic>
        <p:nvPicPr>
          <p:cNvPr id="4" name="Picture 2" descr="http://upload.wikimedia.org/wikipedia/commons/b/bd/Internet_map_1024_-_transparent.png">
            <a:extLst>
              <a:ext uri="{FF2B5EF4-FFF2-40B4-BE49-F238E27FC236}">
                <a16:creationId xmlns:a16="http://schemas.microsoft.com/office/drawing/2014/main" id="{60B8506F-752B-43F1-A201-12567C3FB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123" y="1319988"/>
            <a:ext cx="5140935" cy="5218289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004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lipszis 45">
            <a:extLst>
              <a:ext uri="{FF2B5EF4-FFF2-40B4-BE49-F238E27FC236}">
                <a16:creationId xmlns:a16="http://schemas.microsoft.com/office/drawing/2014/main" id="{F14E1122-0E7B-49D5-B328-16F044F18B92}"/>
              </a:ext>
            </a:extLst>
          </p:cNvPr>
          <p:cNvSpPr/>
          <p:nvPr/>
        </p:nvSpPr>
        <p:spPr>
          <a:xfrm>
            <a:off x="5404554" y="1022658"/>
            <a:ext cx="3321757" cy="213116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Ellipszis 47">
            <a:extLst>
              <a:ext uri="{FF2B5EF4-FFF2-40B4-BE49-F238E27FC236}">
                <a16:creationId xmlns:a16="http://schemas.microsoft.com/office/drawing/2014/main" id="{71109D5D-575D-4AE5-9F14-9DA387946C9E}"/>
              </a:ext>
            </a:extLst>
          </p:cNvPr>
          <p:cNvSpPr/>
          <p:nvPr/>
        </p:nvSpPr>
        <p:spPr>
          <a:xfrm>
            <a:off x="7119054" y="3704178"/>
            <a:ext cx="3321757" cy="315382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>
            <a:extLst>
              <a:ext uri="{FF2B5EF4-FFF2-40B4-BE49-F238E27FC236}">
                <a16:creationId xmlns:a16="http://schemas.microsoft.com/office/drawing/2014/main" id="{F1E69A61-B927-4352-AE6C-EF3513BCFDE4}"/>
              </a:ext>
            </a:extLst>
          </p:cNvPr>
          <p:cNvSpPr/>
          <p:nvPr/>
        </p:nvSpPr>
        <p:spPr>
          <a:xfrm>
            <a:off x="885821" y="4094233"/>
            <a:ext cx="4622101" cy="24361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4607D0DC-08A0-4682-9BA5-5CA564AE6AED}"/>
              </a:ext>
            </a:extLst>
          </p:cNvPr>
          <p:cNvSpPr/>
          <p:nvPr/>
        </p:nvSpPr>
        <p:spPr>
          <a:xfrm>
            <a:off x="587022" y="1027289"/>
            <a:ext cx="4258732" cy="213116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00209BD9-61A3-4101-9908-0A951D6454E1}"/>
              </a:ext>
            </a:extLst>
          </p:cNvPr>
          <p:cNvCxnSpPr/>
          <p:nvPr/>
        </p:nvCxnSpPr>
        <p:spPr>
          <a:xfrm flipV="1">
            <a:off x="4080933" y="2153355"/>
            <a:ext cx="1783644" cy="471311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497D9E2C-50AA-4A99-B92B-F7B7CE05C98C}"/>
              </a:ext>
            </a:extLst>
          </p:cNvPr>
          <p:cNvCxnSpPr>
            <a:cxnSpLocks/>
          </p:cNvCxnSpPr>
          <p:nvPr/>
        </p:nvCxnSpPr>
        <p:spPr>
          <a:xfrm>
            <a:off x="4080933" y="2632322"/>
            <a:ext cx="417689" cy="1984833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1712309C-0BA3-4E3E-9A39-9E9DB21673C8}"/>
              </a:ext>
            </a:extLst>
          </p:cNvPr>
          <p:cNvCxnSpPr>
            <a:cxnSpLocks/>
          </p:cNvCxnSpPr>
          <p:nvPr/>
        </p:nvCxnSpPr>
        <p:spPr>
          <a:xfrm flipV="1">
            <a:off x="4515556" y="2192460"/>
            <a:ext cx="1349021" cy="241704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>
            <a:extLst>
              <a:ext uri="{FF2B5EF4-FFF2-40B4-BE49-F238E27FC236}">
                <a16:creationId xmlns:a16="http://schemas.microsoft.com/office/drawing/2014/main" id="{9C877DC6-FF92-49B3-AEC3-5BFA7F632952}"/>
              </a:ext>
            </a:extLst>
          </p:cNvPr>
          <p:cNvCxnSpPr>
            <a:cxnSpLocks/>
          </p:cNvCxnSpPr>
          <p:nvPr/>
        </p:nvCxnSpPr>
        <p:spPr>
          <a:xfrm>
            <a:off x="4450644" y="4653032"/>
            <a:ext cx="3587044" cy="359234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5B1100ED-86B6-488A-987F-4F22E8A4CD15}"/>
              </a:ext>
            </a:extLst>
          </p:cNvPr>
          <p:cNvCxnSpPr>
            <a:cxnSpLocks/>
          </p:cNvCxnSpPr>
          <p:nvPr/>
        </p:nvCxnSpPr>
        <p:spPr>
          <a:xfrm>
            <a:off x="5864577" y="2160507"/>
            <a:ext cx="2173111" cy="2851759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1940E72E-D22A-4F67-AD79-9D5F0CF9E876}"/>
              </a:ext>
            </a:extLst>
          </p:cNvPr>
          <p:cNvCxnSpPr>
            <a:cxnSpLocks/>
          </p:cNvCxnSpPr>
          <p:nvPr/>
        </p:nvCxnSpPr>
        <p:spPr>
          <a:xfrm>
            <a:off x="3364088" y="1319987"/>
            <a:ext cx="705556" cy="127645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CA970173-F12F-4E5D-AE75-D2161394B6E1}"/>
              </a:ext>
            </a:extLst>
          </p:cNvPr>
          <p:cNvCxnSpPr>
            <a:cxnSpLocks/>
          </p:cNvCxnSpPr>
          <p:nvPr/>
        </p:nvCxnSpPr>
        <p:spPr>
          <a:xfrm>
            <a:off x="2812345" y="1579225"/>
            <a:ext cx="1251656" cy="1095431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id="{F9E10B5F-9098-43CD-82CC-6A08149BDB57}"/>
              </a:ext>
            </a:extLst>
          </p:cNvPr>
          <p:cNvCxnSpPr>
            <a:cxnSpLocks/>
          </p:cNvCxnSpPr>
          <p:nvPr/>
        </p:nvCxnSpPr>
        <p:spPr>
          <a:xfrm>
            <a:off x="1281288" y="1478437"/>
            <a:ext cx="2780597" cy="115711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3BCDCA68-FF41-4F5F-9492-262A2942407D}"/>
              </a:ext>
            </a:extLst>
          </p:cNvPr>
          <p:cNvCxnSpPr>
            <a:cxnSpLocks/>
          </p:cNvCxnSpPr>
          <p:nvPr/>
        </p:nvCxnSpPr>
        <p:spPr>
          <a:xfrm>
            <a:off x="1440040" y="2519634"/>
            <a:ext cx="2586567" cy="125916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6B64D8DE-8E34-4758-89F2-806545FD6E24}"/>
              </a:ext>
            </a:extLst>
          </p:cNvPr>
          <p:cNvCxnSpPr>
            <a:cxnSpLocks/>
          </p:cNvCxnSpPr>
          <p:nvPr/>
        </p:nvCxnSpPr>
        <p:spPr>
          <a:xfrm flipV="1">
            <a:off x="2729089" y="4666207"/>
            <a:ext cx="1778000" cy="14850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5207F415-98F1-40F9-9B33-C94DC17D0D58}"/>
              </a:ext>
            </a:extLst>
          </p:cNvPr>
          <p:cNvCxnSpPr>
            <a:cxnSpLocks/>
          </p:cNvCxnSpPr>
          <p:nvPr/>
        </p:nvCxnSpPr>
        <p:spPr>
          <a:xfrm flipV="1">
            <a:off x="1619957" y="4660688"/>
            <a:ext cx="2935111" cy="127746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184754A3-50B1-45AC-B038-6773ACB50D9B}"/>
              </a:ext>
            </a:extLst>
          </p:cNvPr>
          <p:cNvCxnSpPr>
            <a:cxnSpLocks/>
          </p:cNvCxnSpPr>
          <p:nvPr/>
        </p:nvCxnSpPr>
        <p:spPr>
          <a:xfrm flipV="1">
            <a:off x="3747910" y="4689794"/>
            <a:ext cx="767646" cy="1094949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218DE579-A7C7-42E5-998A-54852E409EDD}"/>
              </a:ext>
            </a:extLst>
          </p:cNvPr>
          <p:cNvCxnSpPr>
            <a:cxnSpLocks/>
          </p:cNvCxnSpPr>
          <p:nvPr/>
        </p:nvCxnSpPr>
        <p:spPr>
          <a:xfrm flipH="1" flipV="1">
            <a:off x="4543777" y="4628539"/>
            <a:ext cx="301977" cy="99775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>
            <a:extLst>
              <a:ext uri="{FF2B5EF4-FFF2-40B4-BE49-F238E27FC236}">
                <a16:creationId xmlns:a16="http://schemas.microsoft.com/office/drawing/2014/main" id="{73CA028A-0E6D-40BD-937E-7AE2C82534B5}"/>
              </a:ext>
            </a:extLst>
          </p:cNvPr>
          <p:cNvCxnSpPr>
            <a:cxnSpLocks/>
          </p:cNvCxnSpPr>
          <p:nvPr/>
        </p:nvCxnSpPr>
        <p:spPr>
          <a:xfrm flipV="1">
            <a:off x="5864577" y="1500224"/>
            <a:ext cx="379589" cy="717231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>
            <a:extLst>
              <a:ext uri="{FF2B5EF4-FFF2-40B4-BE49-F238E27FC236}">
                <a16:creationId xmlns:a16="http://schemas.microsoft.com/office/drawing/2014/main" id="{E3919BEC-2D76-4814-BD9D-7E163D5FD981}"/>
              </a:ext>
            </a:extLst>
          </p:cNvPr>
          <p:cNvCxnSpPr>
            <a:cxnSpLocks/>
          </p:cNvCxnSpPr>
          <p:nvPr/>
        </p:nvCxnSpPr>
        <p:spPr>
          <a:xfrm flipV="1">
            <a:off x="5870221" y="1886752"/>
            <a:ext cx="953911" cy="25479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>
            <a:extLst>
              <a:ext uri="{FF2B5EF4-FFF2-40B4-BE49-F238E27FC236}">
                <a16:creationId xmlns:a16="http://schemas.microsoft.com/office/drawing/2014/main" id="{DC585E08-64DC-4602-932E-7C6B30AC55CA}"/>
              </a:ext>
            </a:extLst>
          </p:cNvPr>
          <p:cNvCxnSpPr>
            <a:cxnSpLocks/>
          </p:cNvCxnSpPr>
          <p:nvPr/>
        </p:nvCxnSpPr>
        <p:spPr>
          <a:xfrm>
            <a:off x="5805310" y="2195274"/>
            <a:ext cx="1538112" cy="688234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>
            <a:extLst>
              <a:ext uri="{FF2B5EF4-FFF2-40B4-BE49-F238E27FC236}">
                <a16:creationId xmlns:a16="http://schemas.microsoft.com/office/drawing/2014/main" id="{15CACEB6-B6A5-443E-8D1E-F3A5D4432255}"/>
              </a:ext>
            </a:extLst>
          </p:cNvPr>
          <p:cNvCxnSpPr>
            <a:cxnSpLocks/>
          </p:cNvCxnSpPr>
          <p:nvPr/>
        </p:nvCxnSpPr>
        <p:spPr>
          <a:xfrm>
            <a:off x="5820832" y="2138742"/>
            <a:ext cx="2425700" cy="217615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C6AAF620-B978-4093-89B4-840470556E83}"/>
              </a:ext>
            </a:extLst>
          </p:cNvPr>
          <p:cNvCxnSpPr>
            <a:cxnSpLocks/>
          </p:cNvCxnSpPr>
          <p:nvPr/>
        </p:nvCxnSpPr>
        <p:spPr>
          <a:xfrm flipV="1">
            <a:off x="7969956" y="4278885"/>
            <a:ext cx="1619955" cy="71636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>
            <a:extLst>
              <a:ext uri="{FF2B5EF4-FFF2-40B4-BE49-F238E27FC236}">
                <a16:creationId xmlns:a16="http://schemas.microsoft.com/office/drawing/2014/main" id="{E81D8B83-E231-487A-BC0D-FD5DF1990795}"/>
              </a:ext>
            </a:extLst>
          </p:cNvPr>
          <p:cNvCxnSpPr>
            <a:cxnSpLocks/>
          </p:cNvCxnSpPr>
          <p:nvPr/>
        </p:nvCxnSpPr>
        <p:spPr>
          <a:xfrm>
            <a:off x="8032046" y="5012267"/>
            <a:ext cx="1247421" cy="144664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64">
            <a:extLst>
              <a:ext uri="{FF2B5EF4-FFF2-40B4-BE49-F238E27FC236}">
                <a16:creationId xmlns:a16="http://schemas.microsoft.com/office/drawing/2014/main" id="{B3FD4638-1A8F-4619-8528-1FE5172BA819}"/>
              </a:ext>
            </a:extLst>
          </p:cNvPr>
          <p:cNvCxnSpPr>
            <a:cxnSpLocks/>
          </p:cNvCxnSpPr>
          <p:nvPr/>
        </p:nvCxnSpPr>
        <p:spPr>
          <a:xfrm>
            <a:off x="8032046" y="5012267"/>
            <a:ext cx="1117598" cy="925881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66">
            <a:extLst>
              <a:ext uri="{FF2B5EF4-FFF2-40B4-BE49-F238E27FC236}">
                <a16:creationId xmlns:a16="http://schemas.microsoft.com/office/drawing/2014/main" id="{28F526E7-FAD5-4EA4-8BB8-DAA058995B5D}"/>
              </a:ext>
            </a:extLst>
          </p:cNvPr>
          <p:cNvCxnSpPr>
            <a:cxnSpLocks/>
          </p:cNvCxnSpPr>
          <p:nvPr/>
        </p:nvCxnSpPr>
        <p:spPr>
          <a:xfrm flipH="1">
            <a:off x="7737122" y="5019962"/>
            <a:ext cx="292104" cy="1093652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80908D57-A9C0-4ED9-AE0A-92F3170337DC}"/>
              </a:ext>
            </a:extLst>
          </p:cNvPr>
          <p:cNvSpPr/>
          <p:nvPr/>
        </p:nvSpPr>
        <p:spPr>
          <a:xfrm>
            <a:off x="3872089" y="2427111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560B9CEB-9BEC-421B-B644-C42E8D7C2E7B}"/>
              </a:ext>
            </a:extLst>
          </p:cNvPr>
          <p:cNvSpPr/>
          <p:nvPr/>
        </p:nvSpPr>
        <p:spPr>
          <a:xfrm>
            <a:off x="5655733" y="1955800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181E4913-71BB-4385-93A3-D864B544CA16}"/>
              </a:ext>
            </a:extLst>
          </p:cNvPr>
          <p:cNvSpPr/>
          <p:nvPr/>
        </p:nvSpPr>
        <p:spPr>
          <a:xfrm>
            <a:off x="4289778" y="4419600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897C9329-0595-49C3-A97C-BC1E038268A9}"/>
              </a:ext>
            </a:extLst>
          </p:cNvPr>
          <p:cNvSpPr/>
          <p:nvPr/>
        </p:nvSpPr>
        <p:spPr>
          <a:xfrm>
            <a:off x="7828844" y="4814711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8BB9D68C-9E28-45F1-9C32-E77457DE3B2D}"/>
              </a:ext>
            </a:extLst>
          </p:cNvPr>
          <p:cNvSpPr/>
          <p:nvPr/>
        </p:nvSpPr>
        <p:spPr>
          <a:xfrm>
            <a:off x="1151467" y="1319988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6B8DFCB2-50F4-471B-A88A-9705791E1341}"/>
              </a:ext>
            </a:extLst>
          </p:cNvPr>
          <p:cNvSpPr/>
          <p:nvPr/>
        </p:nvSpPr>
        <p:spPr>
          <a:xfrm>
            <a:off x="1298222" y="2350911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B5064E44-B2F6-4C5D-BBA9-0F37B7172EDD}"/>
              </a:ext>
            </a:extLst>
          </p:cNvPr>
          <p:cNvSpPr/>
          <p:nvPr/>
        </p:nvSpPr>
        <p:spPr>
          <a:xfrm>
            <a:off x="2635956" y="1398198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1D54EB26-DD41-4567-952F-929897770ECE}"/>
              </a:ext>
            </a:extLst>
          </p:cNvPr>
          <p:cNvSpPr/>
          <p:nvPr/>
        </p:nvSpPr>
        <p:spPr>
          <a:xfrm>
            <a:off x="3234267" y="1161537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CA61115C-8D6B-4E73-9B6D-77FD94CD5961}"/>
              </a:ext>
            </a:extLst>
          </p:cNvPr>
          <p:cNvSpPr/>
          <p:nvPr/>
        </p:nvSpPr>
        <p:spPr>
          <a:xfrm>
            <a:off x="6107288" y="1319987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23318D84-7FAE-44B6-99B1-EA08C9C669B6}"/>
              </a:ext>
            </a:extLst>
          </p:cNvPr>
          <p:cNvSpPr/>
          <p:nvPr/>
        </p:nvSpPr>
        <p:spPr>
          <a:xfrm>
            <a:off x="6677377" y="1715099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26920F78-DC27-4668-868E-11409AF571F6}"/>
              </a:ext>
            </a:extLst>
          </p:cNvPr>
          <p:cNvSpPr/>
          <p:nvPr/>
        </p:nvSpPr>
        <p:spPr>
          <a:xfrm>
            <a:off x="8099777" y="2192460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C1ACE177-9E05-4F33-86B6-C76BF11F4408}"/>
              </a:ext>
            </a:extLst>
          </p:cNvPr>
          <p:cNvSpPr/>
          <p:nvPr/>
        </p:nvSpPr>
        <p:spPr>
          <a:xfrm>
            <a:off x="7196667" y="2728875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FB544AE3-D269-49B7-A334-8E250AF98BBF}"/>
              </a:ext>
            </a:extLst>
          </p:cNvPr>
          <p:cNvSpPr/>
          <p:nvPr/>
        </p:nvSpPr>
        <p:spPr>
          <a:xfrm>
            <a:off x="2582334" y="4656260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D6021771-4201-492D-A0E9-F7E8B721CE0E}"/>
              </a:ext>
            </a:extLst>
          </p:cNvPr>
          <p:cNvSpPr/>
          <p:nvPr/>
        </p:nvSpPr>
        <p:spPr>
          <a:xfrm>
            <a:off x="1490132" y="5784744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83695949-413C-48C6-B5C7-8318FAC22E25}"/>
              </a:ext>
            </a:extLst>
          </p:cNvPr>
          <p:cNvSpPr/>
          <p:nvPr/>
        </p:nvSpPr>
        <p:spPr>
          <a:xfrm>
            <a:off x="3589866" y="5626293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FEAC217C-2333-4338-BFDF-2DB2B41D9B4B}"/>
              </a:ext>
            </a:extLst>
          </p:cNvPr>
          <p:cNvSpPr/>
          <p:nvPr/>
        </p:nvSpPr>
        <p:spPr>
          <a:xfrm>
            <a:off x="4707467" y="5467842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9E9F135F-672B-490C-909C-3360385A2CD3}"/>
              </a:ext>
            </a:extLst>
          </p:cNvPr>
          <p:cNvSpPr/>
          <p:nvPr/>
        </p:nvSpPr>
        <p:spPr>
          <a:xfrm>
            <a:off x="7591777" y="5938148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F36B9410-34D3-4BF0-BA5F-1ECD92074123}"/>
              </a:ext>
            </a:extLst>
          </p:cNvPr>
          <p:cNvSpPr/>
          <p:nvPr/>
        </p:nvSpPr>
        <p:spPr>
          <a:xfrm>
            <a:off x="9002889" y="5779698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CF6D856B-1783-49DA-9EAB-DC5A0EC81F2C}"/>
              </a:ext>
            </a:extLst>
          </p:cNvPr>
          <p:cNvSpPr/>
          <p:nvPr/>
        </p:nvSpPr>
        <p:spPr>
          <a:xfrm>
            <a:off x="9132712" y="4973161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7C2F2751-0CE4-4D60-8243-39D4C7D398AB}"/>
              </a:ext>
            </a:extLst>
          </p:cNvPr>
          <p:cNvSpPr/>
          <p:nvPr/>
        </p:nvSpPr>
        <p:spPr>
          <a:xfrm>
            <a:off x="9443156" y="4108739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538841AE-6ECB-4409-87EC-01AD2099B32A}"/>
              </a:ext>
            </a:extLst>
          </p:cNvPr>
          <p:cNvSpPr txBox="1"/>
          <p:nvPr/>
        </p:nvSpPr>
        <p:spPr>
          <a:xfrm>
            <a:off x="606778" y="1996730"/>
            <a:ext cx="2240844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Phone company</a:t>
            </a:r>
            <a:endParaRPr lang="hu-HU" dirty="0"/>
          </a:p>
        </p:txBody>
      </p:sp>
      <p:sp>
        <p:nvSpPr>
          <p:cNvPr id="52" name="Szövegdoboz 51">
            <a:extLst>
              <a:ext uri="{FF2B5EF4-FFF2-40B4-BE49-F238E27FC236}">
                <a16:creationId xmlns:a16="http://schemas.microsoft.com/office/drawing/2014/main" id="{4FD60577-A357-4740-85E5-BDA3A27C17BD}"/>
              </a:ext>
            </a:extLst>
          </p:cNvPr>
          <p:cNvSpPr txBox="1"/>
          <p:nvPr/>
        </p:nvSpPr>
        <p:spPr>
          <a:xfrm>
            <a:off x="1624012" y="4285354"/>
            <a:ext cx="2240844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CabelTV</a:t>
            </a:r>
            <a:r>
              <a:rPr lang="en-US" dirty="0"/>
              <a:t> company</a:t>
            </a:r>
            <a:endParaRPr lang="hu-HU" dirty="0"/>
          </a:p>
        </p:txBody>
      </p:sp>
      <p:sp>
        <p:nvSpPr>
          <p:cNvPr id="54" name="Szövegdoboz 53">
            <a:extLst>
              <a:ext uri="{FF2B5EF4-FFF2-40B4-BE49-F238E27FC236}">
                <a16:creationId xmlns:a16="http://schemas.microsoft.com/office/drawing/2014/main" id="{33653381-83C8-4109-A531-6AFBD4EB19E2}"/>
              </a:ext>
            </a:extLst>
          </p:cNvPr>
          <p:cNvSpPr txBox="1"/>
          <p:nvPr/>
        </p:nvSpPr>
        <p:spPr>
          <a:xfrm>
            <a:off x="6261806" y="1297204"/>
            <a:ext cx="2240844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University net</a:t>
            </a:r>
            <a:endParaRPr lang="hu-HU" dirty="0"/>
          </a:p>
        </p:txBody>
      </p:sp>
      <p:sp>
        <p:nvSpPr>
          <p:cNvPr id="56" name="Szövegdoboz 55">
            <a:extLst>
              <a:ext uri="{FF2B5EF4-FFF2-40B4-BE49-F238E27FC236}">
                <a16:creationId xmlns:a16="http://schemas.microsoft.com/office/drawing/2014/main" id="{8FF0FCFA-2801-47C8-B147-B1B0C93171BA}"/>
              </a:ext>
            </a:extLst>
          </p:cNvPr>
          <p:cNvSpPr txBox="1"/>
          <p:nvPr/>
        </p:nvSpPr>
        <p:spPr>
          <a:xfrm>
            <a:off x="7759700" y="6215944"/>
            <a:ext cx="2240844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Enterprise net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1396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lipszis 47">
            <a:extLst>
              <a:ext uri="{FF2B5EF4-FFF2-40B4-BE49-F238E27FC236}">
                <a16:creationId xmlns:a16="http://schemas.microsoft.com/office/drawing/2014/main" id="{71109D5D-575D-4AE5-9F14-9DA387946C9E}"/>
              </a:ext>
            </a:extLst>
          </p:cNvPr>
          <p:cNvSpPr/>
          <p:nvPr/>
        </p:nvSpPr>
        <p:spPr>
          <a:xfrm>
            <a:off x="7119054" y="3704178"/>
            <a:ext cx="3321757" cy="315382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>
            <a:extLst>
              <a:ext uri="{FF2B5EF4-FFF2-40B4-BE49-F238E27FC236}">
                <a16:creationId xmlns:a16="http://schemas.microsoft.com/office/drawing/2014/main" id="{F1E69A61-B927-4352-AE6C-EF3513BCFDE4}"/>
              </a:ext>
            </a:extLst>
          </p:cNvPr>
          <p:cNvSpPr/>
          <p:nvPr/>
        </p:nvSpPr>
        <p:spPr>
          <a:xfrm>
            <a:off x="885821" y="4094233"/>
            <a:ext cx="4622101" cy="24361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Egyenes összekötő 31">
            <a:extLst>
              <a:ext uri="{FF2B5EF4-FFF2-40B4-BE49-F238E27FC236}">
                <a16:creationId xmlns:a16="http://schemas.microsoft.com/office/drawing/2014/main" id="{9C877DC6-FF92-49B3-AEC3-5BFA7F632952}"/>
              </a:ext>
            </a:extLst>
          </p:cNvPr>
          <p:cNvCxnSpPr>
            <a:cxnSpLocks/>
          </p:cNvCxnSpPr>
          <p:nvPr/>
        </p:nvCxnSpPr>
        <p:spPr>
          <a:xfrm>
            <a:off x="4450644" y="4653032"/>
            <a:ext cx="3587044" cy="359234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6B64D8DE-8E34-4758-89F2-806545FD6E24}"/>
              </a:ext>
            </a:extLst>
          </p:cNvPr>
          <p:cNvCxnSpPr>
            <a:cxnSpLocks/>
          </p:cNvCxnSpPr>
          <p:nvPr/>
        </p:nvCxnSpPr>
        <p:spPr>
          <a:xfrm flipV="1">
            <a:off x="2729089" y="4666207"/>
            <a:ext cx="1778000" cy="14850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5207F415-98F1-40F9-9B33-C94DC17D0D58}"/>
              </a:ext>
            </a:extLst>
          </p:cNvPr>
          <p:cNvCxnSpPr>
            <a:cxnSpLocks/>
          </p:cNvCxnSpPr>
          <p:nvPr/>
        </p:nvCxnSpPr>
        <p:spPr>
          <a:xfrm flipV="1">
            <a:off x="1619957" y="4660688"/>
            <a:ext cx="2935111" cy="1277460"/>
          </a:xfrm>
          <a:prstGeom prst="line">
            <a:avLst/>
          </a:prstGeom>
          <a:ln w="57150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184754A3-50B1-45AC-B038-6773ACB50D9B}"/>
              </a:ext>
            </a:extLst>
          </p:cNvPr>
          <p:cNvCxnSpPr>
            <a:cxnSpLocks/>
          </p:cNvCxnSpPr>
          <p:nvPr/>
        </p:nvCxnSpPr>
        <p:spPr>
          <a:xfrm flipV="1">
            <a:off x="3747910" y="4689794"/>
            <a:ext cx="767646" cy="1094949"/>
          </a:xfrm>
          <a:prstGeom prst="line">
            <a:avLst/>
          </a:prstGeom>
          <a:ln w="57150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218DE579-A7C7-42E5-998A-54852E409EDD}"/>
              </a:ext>
            </a:extLst>
          </p:cNvPr>
          <p:cNvCxnSpPr>
            <a:cxnSpLocks/>
          </p:cNvCxnSpPr>
          <p:nvPr/>
        </p:nvCxnSpPr>
        <p:spPr>
          <a:xfrm flipH="1" flipV="1">
            <a:off x="4543777" y="4628539"/>
            <a:ext cx="301977" cy="997753"/>
          </a:xfrm>
          <a:prstGeom prst="line">
            <a:avLst/>
          </a:prstGeom>
          <a:ln w="57150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C6AAF620-B978-4093-89B4-840470556E83}"/>
              </a:ext>
            </a:extLst>
          </p:cNvPr>
          <p:cNvCxnSpPr>
            <a:cxnSpLocks/>
          </p:cNvCxnSpPr>
          <p:nvPr/>
        </p:nvCxnSpPr>
        <p:spPr>
          <a:xfrm flipV="1">
            <a:off x="7969956" y="4278885"/>
            <a:ext cx="1619955" cy="716367"/>
          </a:xfrm>
          <a:prstGeom prst="line">
            <a:avLst/>
          </a:prstGeom>
          <a:ln w="57150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>
            <a:extLst>
              <a:ext uri="{FF2B5EF4-FFF2-40B4-BE49-F238E27FC236}">
                <a16:creationId xmlns:a16="http://schemas.microsoft.com/office/drawing/2014/main" id="{E81D8B83-E231-487A-BC0D-FD5DF1990795}"/>
              </a:ext>
            </a:extLst>
          </p:cNvPr>
          <p:cNvCxnSpPr>
            <a:cxnSpLocks/>
          </p:cNvCxnSpPr>
          <p:nvPr/>
        </p:nvCxnSpPr>
        <p:spPr>
          <a:xfrm>
            <a:off x="8032046" y="5012267"/>
            <a:ext cx="1247421" cy="144664"/>
          </a:xfrm>
          <a:prstGeom prst="line">
            <a:avLst/>
          </a:prstGeom>
          <a:ln w="57150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64">
            <a:extLst>
              <a:ext uri="{FF2B5EF4-FFF2-40B4-BE49-F238E27FC236}">
                <a16:creationId xmlns:a16="http://schemas.microsoft.com/office/drawing/2014/main" id="{B3FD4638-1A8F-4619-8528-1FE5172BA819}"/>
              </a:ext>
            </a:extLst>
          </p:cNvPr>
          <p:cNvCxnSpPr>
            <a:cxnSpLocks/>
          </p:cNvCxnSpPr>
          <p:nvPr/>
        </p:nvCxnSpPr>
        <p:spPr>
          <a:xfrm>
            <a:off x="8032046" y="5012267"/>
            <a:ext cx="1117598" cy="925881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66">
            <a:extLst>
              <a:ext uri="{FF2B5EF4-FFF2-40B4-BE49-F238E27FC236}">
                <a16:creationId xmlns:a16="http://schemas.microsoft.com/office/drawing/2014/main" id="{28F526E7-FAD5-4EA4-8BB8-DAA058995B5D}"/>
              </a:ext>
            </a:extLst>
          </p:cNvPr>
          <p:cNvCxnSpPr>
            <a:cxnSpLocks/>
          </p:cNvCxnSpPr>
          <p:nvPr/>
        </p:nvCxnSpPr>
        <p:spPr>
          <a:xfrm flipH="1">
            <a:off x="7737122" y="5019962"/>
            <a:ext cx="292104" cy="1093652"/>
          </a:xfrm>
          <a:prstGeom prst="line">
            <a:avLst/>
          </a:prstGeom>
          <a:ln w="57150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181E4913-71BB-4385-93A3-D864B544CA16}"/>
              </a:ext>
            </a:extLst>
          </p:cNvPr>
          <p:cNvSpPr/>
          <p:nvPr/>
        </p:nvSpPr>
        <p:spPr>
          <a:xfrm>
            <a:off x="4289778" y="4419600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897C9329-0595-49C3-A97C-BC1E038268A9}"/>
              </a:ext>
            </a:extLst>
          </p:cNvPr>
          <p:cNvSpPr/>
          <p:nvPr/>
        </p:nvSpPr>
        <p:spPr>
          <a:xfrm>
            <a:off x="7828844" y="4814711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FB544AE3-D269-49B7-A334-8E250AF98BBF}"/>
              </a:ext>
            </a:extLst>
          </p:cNvPr>
          <p:cNvSpPr/>
          <p:nvPr/>
        </p:nvSpPr>
        <p:spPr>
          <a:xfrm>
            <a:off x="2582334" y="4656260"/>
            <a:ext cx="293511" cy="3169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D6021771-4201-492D-A0E9-F7E8B721CE0E}"/>
              </a:ext>
            </a:extLst>
          </p:cNvPr>
          <p:cNvSpPr/>
          <p:nvPr/>
        </p:nvSpPr>
        <p:spPr>
          <a:xfrm>
            <a:off x="1490132" y="5784744"/>
            <a:ext cx="293511" cy="316901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83695949-413C-48C6-B5C7-8318FAC22E25}"/>
              </a:ext>
            </a:extLst>
          </p:cNvPr>
          <p:cNvSpPr/>
          <p:nvPr/>
        </p:nvSpPr>
        <p:spPr>
          <a:xfrm>
            <a:off x="3589866" y="5626293"/>
            <a:ext cx="293511" cy="316901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FEAC217C-2333-4338-BFDF-2DB2B41D9B4B}"/>
              </a:ext>
            </a:extLst>
          </p:cNvPr>
          <p:cNvSpPr/>
          <p:nvPr/>
        </p:nvSpPr>
        <p:spPr>
          <a:xfrm>
            <a:off x="4707467" y="5467842"/>
            <a:ext cx="293511" cy="316901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9E9F135F-672B-490C-909C-3360385A2CD3}"/>
              </a:ext>
            </a:extLst>
          </p:cNvPr>
          <p:cNvSpPr/>
          <p:nvPr/>
        </p:nvSpPr>
        <p:spPr>
          <a:xfrm>
            <a:off x="7591777" y="5938148"/>
            <a:ext cx="293511" cy="316901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F36B9410-34D3-4BF0-BA5F-1ECD92074123}"/>
              </a:ext>
            </a:extLst>
          </p:cNvPr>
          <p:cNvSpPr/>
          <p:nvPr/>
        </p:nvSpPr>
        <p:spPr>
          <a:xfrm>
            <a:off x="9002889" y="5779698"/>
            <a:ext cx="293511" cy="3169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CF6D856B-1783-49DA-9EAB-DC5A0EC81F2C}"/>
              </a:ext>
            </a:extLst>
          </p:cNvPr>
          <p:cNvSpPr/>
          <p:nvPr/>
        </p:nvSpPr>
        <p:spPr>
          <a:xfrm>
            <a:off x="9132712" y="4973161"/>
            <a:ext cx="293511" cy="316901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7C2F2751-0CE4-4D60-8243-39D4C7D398AB}"/>
              </a:ext>
            </a:extLst>
          </p:cNvPr>
          <p:cNvSpPr/>
          <p:nvPr/>
        </p:nvSpPr>
        <p:spPr>
          <a:xfrm>
            <a:off x="9443156" y="4108739"/>
            <a:ext cx="293511" cy="316901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Szövegdoboz 51">
            <a:extLst>
              <a:ext uri="{FF2B5EF4-FFF2-40B4-BE49-F238E27FC236}">
                <a16:creationId xmlns:a16="http://schemas.microsoft.com/office/drawing/2014/main" id="{4FD60577-A357-4740-85E5-BDA3A27C17BD}"/>
              </a:ext>
            </a:extLst>
          </p:cNvPr>
          <p:cNvSpPr txBox="1"/>
          <p:nvPr/>
        </p:nvSpPr>
        <p:spPr>
          <a:xfrm>
            <a:off x="1624012" y="4285354"/>
            <a:ext cx="2240844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Alice</a:t>
            </a:r>
          </a:p>
        </p:txBody>
      </p:sp>
      <p:sp>
        <p:nvSpPr>
          <p:cNvPr id="56" name="Szövegdoboz 55">
            <a:extLst>
              <a:ext uri="{FF2B5EF4-FFF2-40B4-BE49-F238E27FC236}">
                <a16:creationId xmlns:a16="http://schemas.microsoft.com/office/drawing/2014/main" id="{8FF0FCFA-2801-47C8-B147-B1B0C93171BA}"/>
              </a:ext>
            </a:extLst>
          </p:cNvPr>
          <p:cNvSpPr txBox="1"/>
          <p:nvPr/>
        </p:nvSpPr>
        <p:spPr>
          <a:xfrm>
            <a:off x="7759700" y="6215944"/>
            <a:ext cx="2240844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Bob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8B3BB8E-39E7-4667-9355-3D9B59B0EDCB}"/>
              </a:ext>
            </a:extLst>
          </p:cNvPr>
          <p:cNvSpPr txBox="1"/>
          <p:nvPr/>
        </p:nvSpPr>
        <p:spPr>
          <a:xfrm>
            <a:off x="3224463" y="1751798"/>
            <a:ext cx="512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exchange data, Alice and Bob use</a:t>
            </a:r>
          </a:p>
          <a:p>
            <a:pPr algn="ctr"/>
            <a:r>
              <a:rPr lang="en-US" b="1" dirty="0"/>
              <a:t>a set of network protocols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292641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18CA1D3F-73A0-4461-A0DF-36FF91F93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The </a:t>
            </a:r>
            <a:r>
              <a:rPr lang="hu-HU" dirty="0" err="1"/>
              <a:t>protocol</a:t>
            </a:r>
            <a:r>
              <a:rPr lang="hu-HU" dirty="0"/>
              <a:t> </a:t>
            </a:r>
            <a:r>
              <a:rPr lang="hu-HU" dirty="0" err="1"/>
              <a:t>defines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order</a:t>
            </a:r>
            <a:r>
              <a:rPr lang="hu-HU" dirty="0"/>
              <a:t> and </a:t>
            </a:r>
            <a:r>
              <a:rPr lang="hu-HU" dirty="0" err="1"/>
              <a:t>rules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parties</a:t>
            </a:r>
            <a:r>
              <a:rPr lang="hu-HU" dirty="0"/>
              <a:t> </a:t>
            </a:r>
            <a:r>
              <a:rPr lang="hu-HU" dirty="0" err="1"/>
              <a:t>should</a:t>
            </a:r>
            <a:r>
              <a:rPr lang="hu-HU" dirty="0"/>
              <a:t> </a:t>
            </a:r>
            <a:r>
              <a:rPr lang="hu-HU" dirty="0" err="1"/>
              <a:t>follow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i="1" dirty="0" err="1">
                <a:solidFill>
                  <a:schemeClr val="bg1">
                    <a:lumMod val="50000"/>
                  </a:schemeClr>
                </a:solidFill>
              </a:rPr>
              <a:t>Who</a:t>
            </a: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i="1" dirty="0" err="1">
                <a:solidFill>
                  <a:schemeClr val="bg1">
                    <a:lumMod val="50000"/>
                  </a:schemeClr>
                </a:solidFill>
              </a:rPr>
              <a:t>should</a:t>
            </a: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i="1" dirty="0" err="1">
                <a:solidFill>
                  <a:schemeClr val="bg1">
                    <a:lumMod val="50000"/>
                  </a:schemeClr>
                </a:solidFill>
              </a:rPr>
              <a:t>talk</a:t>
            </a: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i="1" dirty="0" err="1">
                <a:solidFill>
                  <a:schemeClr val="bg1">
                    <a:lumMod val="50000"/>
                  </a:schemeClr>
                </a:solidFill>
              </a:rPr>
              <a:t>next</a:t>
            </a: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hu-HU" i="1" dirty="0" err="1">
                <a:solidFill>
                  <a:schemeClr val="bg1">
                    <a:lumMod val="50000"/>
                  </a:schemeClr>
                </a:solidFill>
              </a:rPr>
              <a:t>how</a:t>
            </a: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i="1" dirty="0" err="1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i="1" dirty="0" err="1">
                <a:solidFill>
                  <a:schemeClr val="bg1">
                    <a:lumMod val="50000"/>
                  </a:schemeClr>
                </a:solidFill>
              </a:rPr>
              <a:t>respond</a:t>
            </a: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BAE5833D-4935-410E-B885-DEBD4315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protocol</a:t>
            </a:r>
            <a:r>
              <a:rPr lang="hu-HU" dirty="0"/>
              <a:t> is like a </a:t>
            </a:r>
            <a:r>
              <a:rPr lang="hu-HU" dirty="0" err="1"/>
              <a:t>conversational</a:t>
            </a:r>
            <a:r>
              <a:rPr lang="hu-HU" dirty="0"/>
              <a:t> </a:t>
            </a:r>
            <a:r>
              <a:rPr lang="hu-HU" dirty="0" err="1"/>
              <a:t>convention</a:t>
            </a:r>
            <a:endParaRPr lang="hu-HU" dirty="0"/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58A2238C-E47E-42B0-8D21-179DA5D6ABB7}"/>
              </a:ext>
            </a:extLst>
          </p:cNvPr>
          <p:cNvCxnSpPr>
            <a:cxnSpLocks/>
          </p:cNvCxnSpPr>
          <p:nvPr/>
        </p:nvCxnSpPr>
        <p:spPr>
          <a:xfrm>
            <a:off x="4509320" y="3424332"/>
            <a:ext cx="0" cy="29525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3929B79E-9A12-458D-BC0E-7BF0D2B97959}"/>
              </a:ext>
            </a:extLst>
          </p:cNvPr>
          <p:cNvSpPr txBox="1"/>
          <p:nvPr/>
        </p:nvSpPr>
        <p:spPr>
          <a:xfrm>
            <a:off x="3388898" y="2976294"/>
            <a:ext cx="2240844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Alice</a:t>
            </a: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600A76C4-414C-44B8-BCE9-D4696B4EF2D0}"/>
              </a:ext>
            </a:extLst>
          </p:cNvPr>
          <p:cNvCxnSpPr>
            <a:cxnSpLocks/>
          </p:cNvCxnSpPr>
          <p:nvPr/>
        </p:nvCxnSpPr>
        <p:spPr>
          <a:xfrm>
            <a:off x="7913692" y="3424332"/>
            <a:ext cx="0" cy="29525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18E4875-569D-44F8-8F42-999F2C299629}"/>
              </a:ext>
            </a:extLst>
          </p:cNvPr>
          <p:cNvSpPr txBox="1"/>
          <p:nvPr/>
        </p:nvSpPr>
        <p:spPr>
          <a:xfrm>
            <a:off x="6793270" y="2976294"/>
            <a:ext cx="2240844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Bob</a:t>
            </a:r>
          </a:p>
        </p:txBody>
      </p: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78E50997-43B4-4423-9768-4755D259860A}"/>
              </a:ext>
            </a:extLst>
          </p:cNvPr>
          <p:cNvCxnSpPr>
            <a:cxnSpLocks/>
          </p:cNvCxnSpPr>
          <p:nvPr/>
        </p:nvCxnSpPr>
        <p:spPr>
          <a:xfrm>
            <a:off x="4629754" y="3512375"/>
            <a:ext cx="3147461" cy="4436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9E01F35B-DA34-4294-BA8E-A4DD5D250F1D}"/>
              </a:ext>
            </a:extLst>
          </p:cNvPr>
          <p:cNvCxnSpPr>
            <a:cxnSpLocks/>
          </p:cNvCxnSpPr>
          <p:nvPr/>
        </p:nvCxnSpPr>
        <p:spPr>
          <a:xfrm>
            <a:off x="4629753" y="4716970"/>
            <a:ext cx="3147461" cy="4436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C3344799-77B0-4844-8696-F5C0709367A5}"/>
              </a:ext>
            </a:extLst>
          </p:cNvPr>
          <p:cNvCxnSpPr>
            <a:cxnSpLocks/>
          </p:cNvCxnSpPr>
          <p:nvPr/>
        </p:nvCxnSpPr>
        <p:spPr>
          <a:xfrm flipH="1">
            <a:off x="4645798" y="4122732"/>
            <a:ext cx="3131418" cy="4650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1D4FFBE5-2E0A-441F-A0D4-6A6F9D4DAA36}"/>
              </a:ext>
            </a:extLst>
          </p:cNvPr>
          <p:cNvCxnSpPr>
            <a:cxnSpLocks/>
          </p:cNvCxnSpPr>
          <p:nvPr/>
        </p:nvCxnSpPr>
        <p:spPr>
          <a:xfrm flipH="1">
            <a:off x="4629753" y="5289746"/>
            <a:ext cx="3131418" cy="4650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1C8F4558-18A0-4CAD-8A07-B592A7022DCD}"/>
              </a:ext>
            </a:extLst>
          </p:cNvPr>
          <p:cNvSpPr txBox="1"/>
          <p:nvPr/>
        </p:nvSpPr>
        <p:spPr>
          <a:xfrm rot="499834">
            <a:off x="5720950" y="3423534"/>
            <a:ext cx="120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/>
              <a:t>hello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994D7EA0-6369-49E0-AF12-056CB0C01275}"/>
              </a:ext>
            </a:extLst>
          </p:cNvPr>
          <p:cNvSpPr txBox="1"/>
          <p:nvPr/>
        </p:nvSpPr>
        <p:spPr>
          <a:xfrm rot="21096308">
            <a:off x="5499015" y="4059261"/>
            <a:ext cx="120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/>
              <a:t>hello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A8A2CF5E-A53B-4D15-9884-CCA90F6C3A45}"/>
              </a:ext>
            </a:extLst>
          </p:cNvPr>
          <p:cNvSpPr txBox="1"/>
          <p:nvPr/>
        </p:nvSpPr>
        <p:spPr>
          <a:xfrm rot="499834">
            <a:off x="5045970" y="4596042"/>
            <a:ext cx="233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Give</a:t>
            </a:r>
            <a:r>
              <a:rPr lang="hu-HU" i="1" dirty="0"/>
              <a:t> </a:t>
            </a:r>
            <a:r>
              <a:rPr lang="hu-HU" i="1" dirty="0" err="1"/>
              <a:t>me</a:t>
            </a:r>
            <a:r>
              <a:rPr lang="hu-HU" i="1" dirty="0"/>
              <a:t> http://elte.hu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8C855B7A-3BAF-4922-A534-110F69504450}"/>
              </a:ext>
            </a:extLst>
          </p:cNvPr>
          <p:cNvSpPr txBox="1"/>
          <p:nvPr/>
        </p:nvSpPr>
        <p:spPr>
          <a:xfrm rot="21096308">
            <a:off x="5485086" y="5218335"/>
            <a:ext cx="120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/>
              <a:t>Here </a:t>
            </a:r>
            <a:r>
              <a:rPr lang="hu-HU" i="1" dirty="0" err="1"/>
              <a:t>it</a:t>
            </a:r>
            <a:r>
              <a:rPr lang="hu-HU" i="1" dirty="0"/>
              <a:t> is…</a:t>
            </a:r>
          </a:p>
        </p:txBody>
      </p:sp>
    </p:spTree>
    <p:extLst>
      <p:ext uri="{BB962C8B-B14F-4D97-AF65-F5344CB8AC3E}">
        <p14:creationId xmlns:p14="http://schemas.microsoft.com/office/powerpoint/2010/main" val="766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AE5833D-4935-410E-B885-DEBD4315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kind</a:t>
            </a:r>
            <a:r>
              <a:rPr lang="hu-HU" dirty="0"/>
              <a:t> of </a:t>
            </a:r>
            <a:r>
              <a:rPr lang="hu-HU" dirty="0" err="1"/>
              <a:t>implementations</a:t>
            </a:r>
            <a:r>
              <a:rPr lang="hu-HU" dirty="0"/>
              <a:t>…</a:t>
            </a:r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58A2238C-E47E-42B0-8D21-179DA5D6ABB7}"/>
              </a:ext>
            </a:extLst>
          </p:cNvPr>
          <p:cNvCxnSpPr>
            <a:cxnSpLocks/>
          </p:cNvCxnSpPr>
          <p:nvPr/>
        </p:nvCxnSpPr>
        <p:spPr>
          <a:xfrm>
            <a:off x="4509320" y="3424332"/>
            <a:ext cx="0" cy="29525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3929B79E-9A12-458D-BC0E-7BF0D2B97959}"/>
              </a:ext>
            </a:extLst>
          </p:cNvPr>
          <p:cNvSpPr txBox="1"/>
          <p:nvPr/>
        </p:nvSpPr>
        <p:spPr>
          <a:xfrm>
            <a:off x="3388898" y="2976294"/>
            <a:ext cx="2240844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Alice</a:t>
            </a: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600A76C4-414C-44B8-BCE9-D4696B4EF2D0}"/>
              </a:ext>
            </a:extLst>
          </p:cNvPr>
          <p:cNvCxnSpPr>
            <a:cxnSpLocks/>
          </p:cNvCxnSpPr>
          <p:nvPr/>
        </p:nvCxnSpPr>
        <p:spPr>
          <a:xfrm>
            <a:off x="7913692" y="3424332"/>
            <a:ext cx="0" cy="29525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18E4875-569D-44F8-8F42-999F2C299629}"/>
              </a:ext>
            </a:extLst>
          </p:cNvPr>
          <p:cNvSpPr txBox="1"/>
          <p:nvPr/>
        </p:nvSpPr>
        <p:spPr>
          <a:xfrm>
            <a:off x="6793270" y="2976294"/>
            <a:ext cx="2240844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Bob</a:t>
            </a:r>
          </a:p>
        </p:txBody>
      </p: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78E50997-43B4-4423-9768-4755D259860A}"/>
              </a:ext>
            </a:extLst>
          </p:cNvPr>
          <p:cNvCxnSpPr>
            <a:cxnSpLocks/>
          </p:cNvCxnSpPr>
          <p:nvPr/>
        </p:nvCxnSpPr>
        <p:spPr>
          <a:xfrm>
            <a:off x="4629754" y="3512375"/>
            <a:ext cx="3147461" cy="4436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9E01F35B-DA34-4294-BA8E-A4DD5D250F1D}"/>
              </a:ext>
            </a:extLst>
          </p:cNvPr>
          <p:cNvCxnSpPr>
            <a:cxnSpLocks/>
          </p:cNvCxnSpPr>
          <p:nvPr/>
        </p:nvCxnSpPr>
        <p:spPr>
          <a:xfrm>
            <a:off x="4629754" y="3955983"/>
            <a:ext cx="3147461" cy="4436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1C8F4558-18A0-4CAD-8A07-B592A7022DCD}"/>
              </a:ext>
            </a:extLst>
          </p:cNvPr>
          <p:cNvSpPr txBox="1"/>
          <p:nvPr/>
        </p:nvSpPr>
        <p:spPr>
          <a:xfrm rot="499834">
            <a:off x="5720950" y="3423534"/>
            <a:ext cx="120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/>
              <a:t>hello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A8A2CF5E-A53B-4D15-9884-CCA90F6C3A45}"/>
              </a:ext>
            </a:extLst>
          </p:cNvPr>
          <p:cNvSpPr txBox="1"/>
          <p:nvPr/>
        </p:nvSpPr>
        <p:spPr>
          <a:xfrm rot="499834">
            <a:off x="5045971" y="3835055"/>
            <a:ext cx="233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Give</a:t>
            </a:r>
            <a:r>
              <a:rPr lang="hu-HU" i="1" dirty="0"/>
              <a:t> </a:t>
            </a:r>
            <a:r>
              <a:rPr lang="hu-HU" i="1" dirty="0" err="1"/>
              <a:t>me</a:t>
            </a:r>
            <a:r>
              <a:rPr lang="hu-HU" i="1" dirty="0"/>
              <a:t> http://elte.hu</a:t>
            </a:r>
          </a:p>
        </p:txBody>
      </p: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EE44DE44-2521-4187-9449-9D842DE17C12}"/>
              </a:ext>
            </a:extLst>
          </p:cNvPr>
          <p:cNvCxnSpPr>
            <a:cxnSpLocks/>
          </p:cNvCxnSpPr>
          <p:nvPr/>
        </p:nvCxnSpPr>
        <p:spPr>
          <a:xfrm>
            <a:off x="4629754" y="4399591"/>
            <a:ext cx="3147461" cy="4436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5DBD50C6-E086-4204-ADFF-6F87DB22B168}"/>
              </a:ext>
            </a:extLst>
          </p:cNvPr>
          <p:cNvSpPr txBox="1"/>
          <p:nvPr/>
        </p:nvSpPr>
        <p:spPr>
          <a:xfrm rot="499834">
            <a:off x="5045971" y="4278663"/>
            <a:ext cx="233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Give</a:t>
            </a:r>
            <a:r>
              <a:rPr lang="hu-HU" i="1" dirty="0"/>
              <a:t> </a:t>
            </a:r>
            <a:r>
              <a:rPr lang="hu-HU" i="1" dirty="0" err="1"/>
              <a:t>me</a:t>
            </a:r>
            <a:r>
              <a:rPr lang="hu-HU" i="1" dirty="0"/>
              <a:t> http://elte.hu</a:t>
            </a:r>
          </a:p>
        </p:txBody>
      </p: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3B65702C-5A33-4E80-933C-4084B3B0D09A}"/>
              </a:ext>
            </a:extLst>
          </p:cNvPr>
          <p:cNvCxnSpPr>
            <a:cxnSpLocks/>
          </p:cNvCxnSpPr>
          <p:nvPr/>
        </p:nvCxnSpPr>
        <p:spPr>
          <a:xfrm>
            <a:off x="4629753" y="4822134"/>
            <a:ext cx="3147461" cy="4436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35831203-3F71-4D08-B74A-56CAB64AEA4D}"/>
              </a:ext>
            </a:extLst>
          </p:cNvPr>
          <p:cNvSpPr txBox="1"/>
          <p:nvPr/>
        </p:nvSpPr>
        <p:spPr>
          <a:xfrm rot="499834">
            <a:off x="5045970" y="4701206"/>
            <a:ext cx="233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Give</a:t>
            </a:r>
            <a:r>
              <a:rPr lang="hu-HU" i="1" dirty="0"/>
              <a:t> </a:t>
            </a:r>
            <a:r>
              <a:rPr lang="hu-HU" i="1" dirty="0" err="1"/>
              <a:t>me</a:t>
            </a:r>
            <a:r>
              <a:rPr lang="hu-HU" i="1" dirty="0"/>
              <a:t> http://elte.hu</a:t>
            </a:r>
          </a:p>
        </p:txBody>
      </p: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6CED8F15-1547-4F03-A094-8FD2D0512671}"/>
              </a:ext>
            </a:extLst>
          </p:cNvPr>
          <p:cNvCxnSpPr>
            <a:cxnSpLocks/>
          </p:cNvCxnSpPr>
          <p:nvPr/>
        </p:nvCxnSpPr>
        <p:spPr>
          <a:xfrm>
            <a:off x="4621731" y="5212305"/>
            <a:ext cx="3147461" cy="4436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2650BBCC-1966-40CC-B27D-C10416F1DB0C}"/>
              </a:ext>
            </a:extLst>
          </p:cNvPr>
          <p:cNvSpPr txBox="1"/>
          <p:nvPr/>
        </p:nvSpPr>
        <p:spPr>
          <a:xfrm rot="499834">
            <a:off x="5037948" y="5091377"/>
            <a:ext cx="233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Give</a:t>
            </a:r>
            <a:r>
              <a:rPr lang="hu-HU" i="1" dirty="0"/>
              <a:t> </a:t>
            </a:r>
            <a:r>
              <a:rPr lang="hu-HU" i="1" dirty="0" err="1"/>
              <a:t>me</a:t>
            </a:r>
            <a:r>
              <a:rPr lang="hu-HU" i="1" dirty="0"/>
              <a:t> http://elte.hu</a:t>
            </a:r>
          </a:p>
        </p:txBody>
      </p: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3CE7E156-E1C8-4744-A474-15A1F5BAFBF6}"/>
              </a:ext>
            </a:extLst>
          </p:cNvPr>
          <p:cNvCxnSpPr>
            <a:cxnSpLocks/>
          </p:cNvCxnSpPr>
          <p:nvPr/>
        </p:nvCxnSpPr>
        <p:spPr>
          <a:xfrm>
            <a:off x="4617720" y="5635357"/>
            <a:ext cx="3147461" cy="4436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CBB4AE35-2642-4F09-A99B-CD1F6E17231E}"/>
              </a:ext>
            </a:extLst>
          </p:cNvPr>
          <p:cNvSpPr txBox="1"/>
          <p:nvPr/>
        </p:nvSpPr>
        <p:spPr>
          <a:xfrm rot="499834">
            <a:off x="5033937" y="5514429"/>
            <a:ext cx="233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Give</a:t>
            </a:r>
            <a:r>
              <a:rPr lang="hu-HU" i="1" dirty="0"/>
              <a:t> </a:t>
            </a:r>
            <a:r>
              <a:rPr lang="hu-HU" i="1" dirty="0" err="1"/>
              <a:t>me</a:t>
            </a:r>
            <a:r>
              <a:rPr lang="hu-HU" i="1" dirty="0"/>
              <a:t> http://elte.hu</a:t>
            </a:r>
          </a:p>
        </p:txBody>
      </p:sp>
      <p:cxnSp>
        <p:nvCxnSpPr>
          <p:cNvPr id="31" name="Egyenes összekötő nyíllal 30">
            <a:extLst>
              <a:ext uri="{FF2B5EF4-FFF2-40B4-BE49-F238E27FC236}">
                <a16:creationId xmlns:a16="http://schemas.microsoft.com/office/drawing/2014/main" id="{B813730F-8A11-4B16-B1B1-B167B37F4059}"/>
              </a:ext>
            </a:extLst>
          </p:cNvPr>
          <p:cNvCxnSpPr>
            <a:cxnSpLocks/>
          </p:cNvCxnSpPr>
          <p:nvPr/>
        </p:nvCxnSpPr>
        <p:spPr>
          <a:xfrm>
            <a:off x="4629752" y="6035783"/>
            <a:ext cx="3147461" cy="4436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A3C31761-32C2-4264-9E61-A4CEB95EB8AF}"/>
              </a:ext>
            </a:extLst>
          </p:cNvPr>
          <p:cNvSpPr txBox="1"/>
          <p:nvPr/>
        </p:nvSpPr>
        <p:spPr>
          <a:xfrm rot="499834">
            <a:off x="5045969" y="5914855"/>
            <a:ext cx="233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Give</a:t>
            </a:r>
            <a:r>
              <a:rPr lang="hu-HU" i="1" dirty="0"/>
              <a:t> </a:t>
            </a:r>
            <a:r>
              <a:rPr lang="hu-HU" i="1" dirty="0" err="1"/>
              <a:t>me</a:t>
            </a:r>
            <a:r>
              <a:rPr lang="hu-HU" i="1" dirty="0"/>
              <a:t> http://elte.hu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A0FA55E-486D-4555-8A8D-9DB70AEE652B}"/>
              </a:ext>
            </a:extLst>
          </p:cNvPr>
          <p:cNvSpPr txBox="1"/>
          <p:nvPr/>
        </p:nvSpPr>
        <p:spPr>
          <a:xfrm>
            <a:off x="-606513" y="2788164"/>
            <a:ext cx="507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Gimme</a:t>
            </a:r>
            <a:r>
              <a:rPr lang="hu-HU" dirty="0"/>
              <a:t>, </a:t>
            </a:r>
            <a:r>
              <a:rPr lang="hu-HU" dirty="0" err="1"/>
              <a:t>gimme</a:t>
            </a:r>
            <a:r>
              <a:rPr lang="hu-HU" dirty="0"/>
              <a:t>, </a:t>
            </a:r>
            <a:r>
              <a:rPr lang="hu-HU" dirty="0" err="1"/>
              <a:t>gimme</a:t>
            </a:r>
            <a:endParaRPr lang="hu-HU" dirty="0"/>
          </a:p>
          <a:p>
            <a:pPr algn="ctr"/>
            <a:r>
              <a:rPr lang="hu-HU" dirty="0"/>
              <a:t>a web site </a:t>
            </a:r>
            <a:r>
              <a:rPr lang="hu-HU" dirty="0" err="1"/>
              <a:t>after</a:t>
            </a:r>
            <a:r>
              <a:rPr lang="hu-HU" dirty="0"/>
              <a:t> </a:t>
            </a:r>
            <a:r>
              <a:rPr lang="hu-HU" dirty="0" err="1"/>
              <a:t>Midnight</a:t>
            </a:r>
            <a:endParaRPr lang="hu-HU" dirty="0"/>
          </a:p>
        </p:txBody>
      </p:sp>
      <p:pic>
        <p:nvPicPr>
          <p:cNvPr id="1026" name="Picture 2" descr="Image result for gimme gimme gimme">
            <a:extLst>
              <a:ext uri="{FF2B5EF4-FFF2-40B4-BE49-F238E27FC236}">
                <a16:creationId xmlns:a16="http://schemas.microsoft.com/office/drawing/2014/main" id="{258E9657-A040-4B96-AA33-8E1AA99A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3" y="339338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34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  <p:bldP spid="28" grpId="0"/>
      <p:bldP spid="30" grpId="0"/>
      <p:bldP spid="3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FFAEDFB-A2C8-47C7-8DFB-19A09A2F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Each</a:t>
            </a:r>
            <a:r>
              <a:rPr lang="hu-HU" dirty="0"/>
              <a:t> </a:t>
            </a:r>
            <a:r>
              <a:rPr lang="hu-HU" dirty="0" err="1"/>
              <a:t>protocol</a:t>
            </a:r>
            <a:r>
              <a:rPr lang="hu-HU" dirty="0"/>
              <a:t> is </a:t>
            </a:r>
            <a:r>
              <a:rPr lang="hu-HU" dirty="0" err="1"/>
              <a:t>governed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a </a:t>
            </a:r>
            <a:r>
              <a:rPr lang="hu-HU" dirty="0" err="1"/>
              <a:t>specific</a:t>
            </a:r>
            <a:r>
              <a:rPr lang="hu-HU" dirty="0"/>
              <a:t> API</a:t>
            </a:r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6A1C87E2-E45E-4F5A-A586-6D8B191E81A9}"/>
              </a:ext>
            </a:extLst>
          </p:cNvPr>
          <p:cNvSpPr/>
          <p:nvPr/>
        </p:nvSpPr>
        <p:spPr>
          <a:xfrm>
            <a:off x="7119054" y="3704178"/>
            <a:ext cx="3321757" cy="315382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E870967A-DE7B-46CA-953A-000747DB67F2}"/>
              </a:ext>
            </a:extLst>
          </p:cNvPr>
          <p:cNvSpPr/>
          <p:nvPr/>
        </p:nvSpPr>
        <p:spPr>
          <a:xfrm>
            <a:off x="885821" y="4094233"/>
            <a:ext cx="4622101" cy="24361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2DE1889C-0EE3-4DDA-9A04-CD3AC9C3B74F}"/>
              </a:ext>
            </a:extLst>
          </p:cNvPr>
          <p:cNvCxnSpPr>
            <a:cxnSpLocks/>
          </p:cNvCxnSpPr>
          <p:nvPr/>
        </p:nvCxnSpPr>
        <p:spPr>
          <a:xfrm>
            <a:off x="4450644" y="4653032"/>
            <a:ext cx="3587044" cy="359234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C759F448-044F-4E9D-BCB6-2ECE65A85921}"/>
              </a:ext>
            </a:extLst>
          </p:cNvPr>
          <p:cNvCxnSpPr>
            <a:cxnSpLocks/>
          </p:cNvCxnSpPr>
          <p:nvPr/>
        </p:nvCxnSpPr>
        <p:spPr>
          <a:xfrm flipV="1">
            <a:off x="2729089" y="4666207"/>
            <a:ext cx="1778000" cy="14850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5F2261E8-6A3C-4F58-BF4C-116F8DC456CD}"/>
              </a:ext>
            </a:extLst>
          </p:cNvPr>
          <p:cNvCxnSpPr>
            <a:cxnSpLocks/>
          </p:cNvCxnSpPr>
          <p:nvPr/>
        </p:nvCxnSpPr>
        <p:spPr>
          <a:xfrm flipV="1">
            <a:off x="1619957" y="4660688"/>
            <a:ext cx="2935111" cy="1277460"/>
          </a:xfrm>
          <a:prstGeom prst="line">
            <a:avLst/>
          </a:prstGeom>
          <a:ln w="57150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996FA23C-640E-45CD-B8CE-4F6D2731E495}"/>
              </a:ext>
            </a:extLst>
          </p:cNvPr>
          <p:cNvCxnSpPr>
            <a:cxnSpLocks/>
          </p:cNvCxnSpPr>
          <p:nvPr/>
        </p:nvCxnSpPr>
        <p:spPr>
          <a:xfrm flipV="1">
            <a:off x="3747910" y="4689794"/>
            <a:ext cx="767646" cy="1094949"/>
          </a:xfrm>
          <a:prstGeom prst="line">
            <a:avLst/>
          </a:prstGeom>
          <a:ln w="57150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56325211-9A9A-4EA8-907F-617476ECF85A}"/>
              </a:ext>
            </a:extLst>
          </p:cNvPr>
          <p:cNvCxnSpPr>
            <a:cxnSpLocks/>
          </p:cNvCxnSpPr>
          <p:nvPr/>
        </p:nvCxnSpPr>
        <p:spPr>
          <a:xfrm flipH="1" flipV="1">
            <a:off x="4543777" y="4628539"/>
            <a:ext cx="301977" cy="997753"/>
          </a:xfrm>
          <a:prstGeom prst="line">
            <a:avLst/>
          </a:prstGeom>
          <a:ln w="57150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F03FDF7D-74D8-4672-91CC-F81B35D40C40}"/>
              </a:ext>
            </a:extLst>
          </p:cNvPr>
          <p:cNvCxnSpPr>
            <a:cxnSpLocks/>
          </p:cNvCxnSpPr>
          <p:nvPr/>
        </p:nvCxnSpPr>
        <p:spPr>
          <a:xfrm flipV="1">
            <a:off x="7969956" y="4278885"/>
            <a:ext cx="1619955" cy="716367"/>
          </a:xfrm>
          <a:prstGeom prst="line">
            <a:avLst/>
          </a:prstGeom>
          <a:ln w="57150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8D46B24C-C79E-4196-AF5F-EEF8DB99CBA6}"/>
              </a:ext>
            </a:extLst>
          </p:cNvPr>
          <p:cNvCxnSpPr>
            <a:cxnSpLocks/>
          </p:cNvCxnSpPr>
          <p:nvPr/>
        </p:nvCxnSpPr>
        <p:spPr>
          <a:xfrm>
            <a:off x="8032046" y="5012267"/>
            <a:ext cx="1247421" cy="144664"/>
          </a:xfrm>
          <a:prstGeom prst="line">
            <a:avLst/>
          </a:prstGeom>
          <a:ln w="57150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DB0C234C-68BE-40A8-AD76-18306A6C0460}"/>
              </a:ext>
            </a:extLst>
          </p:cNvPr>
          <p:cNvCxnSpPr>
            <a:cxnSpLocks/>
          </p:cNvCxnSpPr>
          <p:nvPr/>
        </p:nvCxnSpPr>
        <p:spPr>
          <a:xfrm>
            <a:off x="8032046" y="5012267"/>
            <a:ext cx="1117598" cy="925881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B9272F1D-DD5B-4B7C-9733-C15B00226AAE}"/>
              </a:ext>
            </a:extLst>
          </p:cNvPr>
          <p:cNvCxnSpPr>
            <a:cxnSpLocks/>
          </p:cNvCxnSpPr>
          <p:nvPr/>
        </p:nvCxnSpPr>
        <p:spPr>
          <a:xfrm flipH="1">
            <a:off x="7737122" y="5019962"/>
            <a:ext cx="292104" cy="1093652"/>
          </a:xfrm>
          <a:prstGeom prst="line">
            <a:avLst/>
          </a:prstGeom>
          <a:ln w="57150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59A8B1D9-026B-4610-B3DF-7A2DD2900CAE}"/>
              </a:ext>
            </a:extLst>
          </p:cNvPr>
          <p:cNvSpPr/>
          <p:nvPr/>
        </p:nvSpPr>
        <p:spPr>
          <a:xfrm>
            <a:off x="4289778" y="4419600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: lekerekített 15">
            <a:extLst>
              <a:ext uri="{FF2B5EF4-FFF2-40B4-BE49-F238E27FC236}">
                <a16:creationId xmlns:a16="http://schemas.microsoft.com/office/drawing/2014/main" id="{0E38579B-6636-418B-9CA5-6E029316045D}"/>
              </a:ext>
            </a:extLst>
          </p:cNvPr>
          <p:cNvSpPr/>
          <p:nvPr/>
        </p:nvSpPr>
        <p:spPr>
          <a:xfrm>
            <a:off x="7828844" y="4814711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661ED4B4-FB64-45B8-989E-C155C5B61269}"/>
              </a:ext>
            </a:extLst>
          </p:cNvPr>
          <p:cNvSpPr/>
          <p:nvPr/>
        </p:nvSpPr>
        <p:spPr>
          <a:xfrm>
            <a:off x="2582334" y="4656260"/>
            <a:ext cx="293511" cy="3169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FD0EF527-2310-443B-BC2C-12344870E026}"/>
              </a:ext>
            </a:extLst>
          </p:cNvPr>
          <p:cNvSpPr/>
          <p:nvPr/>
        </p:nvSpPr>
        <p:spPr>
          <a:xfrm>
            <a:off x="1490132" y="5784744"/>
            <a:ext cx="293511" cy="316901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C56FB190-7CA2-45E6-9720-4498C144DD47}"/>
              </a:ext>
            </a:extLst>
          </p:cNvPr>
          <p:cNvSpPr/>
          <p:nvPr/>
        </p:nvSpPr>
        <p:spPr>
          <a:xfrm>
            <a:off x="3589866" y="5626293"/>
            <a:ext cx="293511" cy="316901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66B1403E-D766-4072-A0D3-BB3216F3A747}"/>
              </a:ext>
            </a:extLst>
          </p:cNvPr>
          <p:cNvSpPr/>
          <p:nvPr/>
        </p:nvSpPr>
        <p:spPr>
          <a:xfrm>
            <a:off x="4707467" y="5467842"/>
            <a:ext cx="293511" cy="316901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CF58E4E3-C3F1-4314-83CB-1155C97AAE4E}"/>
              </a:ext>
            </a:extLst>
          </p:cNvPr>
          <p:cNvSpPr/>
          <p:nvPr/>
        </p:nvSpPr>
        <p:spPr>
          <a:xfrm>
            <a:off x="7591777" y="5938148"/>
            <a:ext cx="293511" cy="316901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E824D46D-0C91-42AF-9AA2-35235C06965C}"/>
              </a:ext>
            </a:extLst>
          </p:cNvPr>
          <p:cNvSpPr/>
          <p:nvPr/>
        </p:nvSpPr>
        <p:spPr>
          <a:xfrm>
            <a:off x="9002889" y="5779698"/>
            <a:ext cx="293511" cy="3169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A766EA95-A3B7-4EC6-BDE6-5EBC1769312D}"/>
              </a:ext>
            </a:extLst>
          </p:cNvPr>
          <p:cNvSpPr/>
          <p:nvPr/>
        </p:nvSpPr>
        <p:spPr>
          <a:xfrm>
            <a:off x="9132712" y="4973161"/>
            <a:ext cx="293511" cy="316901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3839CFE7-C125-486B-A1E8-A32E0A29E020}"/>
              </a:ext>
            </a:extLst>
          </p:cNvPr>
          <p:cNvSpPr/>
          <p:nvPr/>
        </p:nvSpPr>
        <p:spPr>
          <a:xfrm>
            <a:off x="9443156" y="4108739"/>
            <a:ext cx="293511" cy="316901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4C637659-1460-4A2B-80AF-ECD6CC67291D}"/>
              </a:ext>
            </a:extLst>
          </p:cNvPr>
          <p:cNvSpPr txBox="1"/>
          <p:nvPr/>
        </p:nvSpPr>
        <p:spPr>
          <a:xfrm>
            <a:off x="1624012" y="4285354"/>
            <a:ext cx="2240844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Alice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38BC108C-B3B4-4AC6-94C2-F0E710AD3497}"/>
              </a:ext>
            </a:extLst>
          </p:cNvPr>
          <p:cNvSpPr txBox="1"/>
          <p:nvPr/>
        </p:nvSpPr>
        <p:spPr>
          <a:xfrm>
            <a:off x="7759700" y="6215944"/>
            <a:ext cx="2240844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Bob</a:t>
            </a:r>
          </a:p>
        </p:txBody>
      </p:sp>
      <p:sp>
        <p:nvSpPr>
          <p:cNvPr id="27" name="Beszédbuborék: lekerekített sarkú téglalap 26">
            <a:extLst>
              <a:ext uri="{FF2B5EF4-FFF2-40B4-BE49-F238E27FC236}">
                <a16:creationId xmlns:a16="http://schemas.microsoft.com/office/drawing/2014/main" id="{FD38B172-2CB2-41F2-9C84-10776A7A8335}"/>
              </a:ext>
            </a:extLst>
          </p:cNvPr>
          <p:cNvSpPr/>
          <p:nvPr/>
        </p:nvSpPr>
        <p:spPr>
          <a:xfrm>
            <a:off x="85766" y="2863003"/>
            <a:ext cx="2348267" cy="945682"/>
          </a:xfrm>
          <a:prstGeom prst="wedgeRoundRectCallout">
            <a:avLst>
              <a:gd name="adj1" fmla="val 56635"/>
              <a:gd name="adj2" fmla="val 145961"/>
              <a:gd name="adj3" fmla="val 16667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i="1" dirty="0" err="1">
                <a:solidFill>
                  <a:schemeClr val="tx1"/>
                </a:solidFill>
              </a:rPr>
              <a:t>while</a:t>
            </a:r>
            <a:r>
              <a:rPr lang="hu-HU" sz="1400" i="1" dirty="0">
                <a:solidFill>
                  <a:schemeClr val="tx1"/>
                </a:solidFill>
              </a:rPr>
              <a:t> (…) {</a:t>
            </a:r>
          </a:p>
          <a:p>
            <a:r>
              <a:rPr lang="hu-HU" sz="1400" i="1" dirty="0">
                <a:solidFill>
                  <a:schemeClr val="tx1"/>
                </a:solidFill>
              </a:rPr>
              <a:t>         </a:t>
            </a:r>
            <a:r>
              <a:rPr lang="hu-HU" sz="1400" i="1" dirty="0" err="1">
                <a:solidFill>
                  <a:schemeClr val="tx1"/>
                </a:solidFill>
              </a:rPr>
              <a:t>message</a:t>
            </a:r>
            <a:r>
              <a:rPr lang="hu-HU" sz="1400" i="1" dirty="0">
                <a:solidFill>
                  <a:schemeClr val="tx1"/>
                </a:solidFill>
              </a:rPr>
              <a:t> = …;</a:t>
            </a:r>
          </a:p>
          <a:p>
            <a:r>
              <a:rPr lang="hu-HU" sz="1400" i="1" dirty="0">
                <a:solidFill>
                  <a:schemeClr val="tx1"/>
                </a:solidFill>
              </a:rPr>
              <a:t>         </a:t>
            </a:r>
            <a:r>
              <a:rPr lang="hu-HU" sz="1400" b="1" i="1" dirty="0" err="1">
                <a:solidFill>
                  <a:srgbClr val="C00000"/>
                </a:solidFill>
              </a:rPr>
              <a:t>send</a:t>
            </a:r>
            <a:r>
              <a:rPr lang="hu-HU" sz="1400" i="1" dirty="0">
                <a:solidFill>
                  <a:schemeClr val="tx1"/>
                </a:solidFill>
              </a:rPr>
              <a:t>(</a:t>
            </a:r>
            <a:r>
              <a:rPr lang="hu-HU" sz="1400" i="1" dirty="0" err="1">
                <a:solidFill>
                  <a:schemeClr val="tx1"/>
                </a:solidFill>
              </a:rPr>
              <a:t>message</a:t>
            </a:r>
            <a:r>
              <a:rPr lang="hu-HU" sz="1400" i="1" dirty="0">
                <a:solidFill>
                  <a:schemeClr val="tx1"/>
                </a:solidFill>
              </a:rPr>
              <a:t>, …);</a:t>
            </a:r>
          </a:p>
          <a:p>
            <a:r>
              <a:rPr lang="hu-HU" sz="1400" i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8" name="Beszédbuborék: lekerekített sarkú téglalap 27">
            <a:extLst>
              <a:ext uri="{FF2B5EF4-FFF2-40B4-BE49-F238E27FC236}">
                <a16:creationId xmlns:a16="http://schemas.microsoft.com/office/drawing/2014/main" id="{B7366482-2BBF-48FA-AE8D-D9B3C79ED41E}"/>
              </a:ext>
            </a:extLst>
          </p:cNvPr>
          <p:cNvSpPr/>
          <p:nvPr/>
        </p:nvSpPr>
        <p:spPr>
          <a:xfrm>
            <a:off x="6924338" y="2225983"/>
            <a:ext cx="2348267" cy="945682"/>
          </a:xfrm>
          <a:prstGeom prst="wedgeRoundRectCallout">
            <a:avLst>
              <a:gd name="adj1" fmla="val 44338"/>
              <a:gd name="adj2" fmla="val 320007"/>
              <a:gd name="adj3" fmla="val 16667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i="1" dirty="0" err="1">
                <a:solidFill>
                  <a:schemeClr val="tx1"/>
                </a:solidFill>
              </a:rPr>
              <a:t>while</a:t>
            </a:r>
            <a:r>
              <a:rPr lang="hu-HU" sz="1400" i="1" dirty="0">
                <a:solidFill>
                  <a:schemeClr val="tx1"/>
                </a:solidFill>
              </a:rPr>
              <a:t> (…) {</a:t>
            </a:r>
          </a:p>
          <a:p>
            <a:r>
              <a:rPr lang="hu-HU" sz="1400" i="1" dirty="0">
                <a:solidFill>
                  <a:schemeClr val="tx1"/>
                </a:solidFill>
              </a:rPr>
              <a:t>         </a:t>
            </a:r>
            <a:r>
              <a:rPr lang="hu-HU" sz="1400" i="1" dirty="0" err="1">
                <a:solidFill>
                  <a:schemeClr val="tx1"/>
                </a:solidFill>
              </a:rPr>
              <a:t>message</a:t>
            </a:r>
            <a:r>
              <a:rPr lang="hu-HU" sz="1400" i="1" dirty="0">
                <a:solidFill>
                  <a:schemeClr val="tx1"/>
                </a:solidFill>
              </a:rPr>
              <a:t> =</a:t>
            </a:r>
            <a:r>
              <a:rPr lang="hu-HU" sz="1400" b="1" i="1" dirty="0" err="1">
                <a:solidFill>
                  <a:srgbClr val="C00000"/>
                </a:solidFill>
              </a:rPr>
              <a:t>receive</a:t>
            </a:r>
            <a:r>
              <a:rPr lang="hu-HU" sz="1400" i="1" dirty="0">
                <a:solidFill>
                  <a:schemeClr val="tx1"/>
                </a:solidFill>
              </a:rPr>
              <a:t>(…);</a:t>
            </a:r>
          </a:p>
          <a:p>
            <a:r>
              <a:rPr lang="hu-HU" sz="1400" i="1" dirty="0">
                <a:solidFill>
                  <a:schemeClr val="tx1"/>
                </a:solidFill>
              </a:rPr>
              <a:t>}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0E81EED5-A31F-4D89-8729-94BD5FB2A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138" y="2679699"/>
            <a:ext cx="602951" cy="60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lated image">
            <a:extLst>
              <a:ext uri="{FF2B5EF4-FFF2-40B4-BE49-F238E27FC236}">
                <a16:creationId xmlns:a16="http://schemas.microsoft.com/office/drawing/2014/main" id="{60157243-2594-49A9-ADDD-C711D4F28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129" y="1914880"/>
            <a:ext cx="602951" cy="60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zövegdoboz 28">
            <a:extLst>
              <a:ext uri="{FF2B5EF4-FFF2-40B4-BE49-F238E27FC236}">
                <a16:creationId xmlns:a16="http://schemas.microsoft.com/office/drawing/2014/main" id="{E1224E53-9192-4334-B2F4-968D5BD38ACE}"/>
              </a:ext>
            </a:extLst>
          </p:cNvPr>
          <p:cNvSpPr txBox="1"/>
          <p:nvPr/>
        </p:nvSpPr>
        <p:spPr>
          <a:xfrm>
            <a:off x="6924338" y="1914880"/>
            <a:ext cx="154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WoW</a:t>
            </a:r>
            <a:r>
              <a:rPr lang="hu-HU" dirty="0"/>
              <a:t> </a:t>
            </a:r>
            <a:r>
              <a:rPr lang="hu-HU" dirty="0" err="1"/>
              <a:t>client</a:t>
            </a:r>
            <a:endParaRPr lang="hu-HU" dirty="0"/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526C0574-36C3-48AF-B2E8-314B2F530D84}"/>
              </a:ext>
            </a:extLst>
          </p:cNvPr>
          <p:cNvSpPr txBox="1"/>
          <p:nvPr/>
        </p:nvSpPr>
        <p:spPr>
          <a:xfrm>
            <a:off x="65253" y="2533696"/>
            <a:ext cx="154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WoW</a:t>
            </a:r>
            <a:r>
              <a:rPr lang="hu-HU" dirty="0"/>
              <a:t> server</a:t>
            </a:r>
          </a:p>
        </p:txBody>
      </p:sp>
    </p:spTree>
    <p:extLst>
      <p:ext uri="{BB962C8B-B14F-4D97-AF65-F5344CB8AC3E}">
        <p14:creationId xmlns:p14="http://schemas.microsoft.com/office/powerpoint/2010/main" val="3146099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7695EA01-AC93-47F4-9BF9-181CADDDF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	</a:t>
            </a:r>
            <a:r>
              <a:rPr lang="hu-HU" i="1" dirty="0" err="1"/>
              <a:t>How</a:t>
            </a:r>
            <a:r>
              <a:rPr lang="hu-HU" i="1" dirty="0"/>
              <a:t> </a:t>
            </a:r>
            <a:r>
              <a:rPr lang="hu-HU" i="1" dirty="0" err="1"/>
              <a:t>does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Internet </a:t>
            </a:r>
            <a:r>
              <a:rPr lang="hu-HU" b="1" i="1" dirty="0" err="1">
                <a:solidFill>
                  <a:srgbClr val="FF0000"/>
                </a:solidFill>
              </a:rPr>
              <a:t>organize</a:t>
            </a:r>
            <a:r>
              <a:rPr lang="hu-HU" b="1" i="1" dirty="0">
                <a:solidFill>
                  <a:srgbClr val="FF0000"/>
                </a:solidFill>
              </a:rPr>
              <a:t> </a:t>
            </a:r>
            <a:r>
              <a:rPr lang="hu-HU" b="1" i="1" dirty="0" err="1">
                <a:solidFill>
                  <a:srgbClr val="FF0000"/>
                </a:solidFill>
              </a:rPr>
              <a:t>this</a:t>
            </a:r>
            <a:r>
              <a:rPr lang="hu-HU" i="1" dirty="0"/>
              <a:t>???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D053F24E-ACD8-4E94-A6A9-E9E74E34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 </a:t>
            </a:r>
            <a:r>
              <a:rPr lang="hu-HU" dirty="0" err="1"/>
              <a:t>practice</a:t>
            </a:r>
            <a:r>
              <a:rPr lang="hu-HU" dirty="0"/>
              <a:t>, </a:t>
            </a:r>
            <a:r>
              <a:rPr lang="hu-HU" dirty="0" err="1"/>
              <a:t>many</a:t>
            </a:r>
            <a:r>
              <a:rPr lang="hu-HU" dirty="0"/>
              <a:t> </a:t>
            </a:r>
            <a:r>
              <a:rPr lang="hu-HU" dirty="0" err="1"/>
              <a:t>existing</a:t>
            </a:r>
            <a:r>
              <a:rPr lang="hu-HU" dirty="0"/>
              <a:t> </a:t>
            </a:r>
            <a:r>
              <a:rPr lang="hu-HU" dirty="0" err="1"/>
              <a:t>protocols</a:t>
            </a:r>
            <a:r>
              <a:rPr lang="hu-HU" dirty="0"/>
              <a:t>…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A21B9322-66DB-4AE2-A593-371841A5D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49" y="1982963"/>
            <a:ext cx="7303502" cy="472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91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andards">
            <a:extLst>
              <a:ext uri="{FF2B5EF4-FFF2-40B4-BE49-F238E27FC236}">
                <a16:creationId xmlns:a16="http://schemas.microsoft.com/office/drawing/2014/main" id="{519D9A14-198C-4890-BE44-6746183A9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92" y="1551824"/>
            <a:ext cx="6993355" cy="395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38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F91DB6-7601-45FC-A854-10B0B5C02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Last </a:t>
            </a:r>
            <a:r>
              <a:rPr lang="hu-HU" dirty="0" err="1"/>
              <a:t>week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Computer </a:t>
            </a:r>
            <a:r>
              <a:rPr lang="hu-HU" dirty="0" err="1"/>
              <a:t>Networks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D9E875F-0B7D-43B9-AB86-0EE4E0ACF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3818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54072A21-B4CA-446A-A952-7226715AE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5352" y="1583360"/>
            <a:ext cx="7638448" cy="459360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can’t build large systems out of spaghetti code</a:t>
            </a:r>
          </a:p>
          <a:p>
            <a:pPr marL="0" indent="0">
              <a:buNone/>
            </a:pPr>
            <a:r>
              <a:rPr lang="en-US" i="1" dirty="0"/>
              <a:t>hard (if not, impossible) to understand, debug, update</a:t>
            </a:r>
            <a:endParaRPr lang="hu-HU" i="1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en-US" b="1" dirty="0"/>
              <a:t>need to bound the scope of changes</a:t>
            </a:r>
          </a:p>
          <a:p>
            <a:pPr marL="0" indent="0">
              <a:buNone/>
            </a:pPr>
            <a:r>
              <a:rPr lang="en-US" i="1" dirty="0"/>
              <a:t>evolve the system without rewriting it from scratch</a:t>
            </a:r>
            <a:endParaRPr lang="hu-HU" i="1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en-US" b="1" dirty="0"/>
              <a:t>Modularity is how we do it</a:t>
            </a:r>
          </a:p>
          <a:p>
            <a:pPr marL="0" indent="0">
              <a:buNone/>
            </a:pPr>
            <a:r>
              <a:rPr lang="en-US" i="1" dirty="0"/>
              <a:t>…and understand the system at a higher-level</a:t>
            </a:r>
            <a:endParaRPr lang="hu-HU" i="1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4904CD8F-B33A-4025-9E48-362139FA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 is a key component</a:t>
            </a:r>
            <a:br>
              <a:rPr lang="en-US" dirty="0"/>
            </a:br>
            <a:r>
              <a:rPr lang="hu-HU" dirty="0"/>
              <a:t>of </a:t>
            </a:r>
            <a:r>
              <a:rPr lang="hu-HU" dirty="0" err="1"/>
              <a:t>any</a:t>
            </a:r>
            <a:r>
              <a:rPr lang="hu-HU" dirty="0"/>
              <a:t> </a:t>
            </a:r>
            <a:r>
              <a:rPr lang="hu-HU" dirty="0" err="1"/>
              <a:t>good</a:t>
            </a:r>
            <a:r>
              <a:rPr lang="hu-HU" dirty="0"/>
              <a:t> </a:t>
            </a:r>
            <a:r>
              <a:rPr lang="hu-HU" dirty="0" err="1"/>
              <a:t>system</a:t>
            </a: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D815F14-4966-4B87-9C62-289C246AA3BA}"/>
              </a:ext>
            </a:extLst>
          </p:cNvPr>
          <p:cNvSpPr txBox="1"/>
          <p:nvPr/>
        </p:nvSpPr>
        <p:spPr>
          <a:xfrm>
            <a:off x="1097280" y="1583360"/>
            <a:ext cx="213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err="1">
                <a:solidFill>
                  <a:srgbClr val="FF0000"/>
                </a:solidFill>
              </a:rPr>
              <a:t>Problem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DA92830-C32C-48E9-BAC6-B17A766DC693}"/>
              </a:ext>
            </a:extLst>
          </p:cNvPr>
          <p:cNvSpPr txBox="1"/>
          <p:nvPr/>
        </p:nvSpPr>
        <p:spPr>
          <a:xfrm>
            <a:off x="1097280" y="4998729"/>
            <a:ext cx="213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err="1">
                <a:solidFill>
                  <a:srgbClr val="FF0000"/>
                </a:solidFill>
              </a:rPr>
              <a:t>Solution</a:t>
            </a:r>
            <a:endParaRPr lang="hu-H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3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30C9E5DA-F2B2-4E0D-AADB-562FCE619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253" y="1583360"/>
            <a:ext cx="5542546" cy="4593603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„</a:t>
            </a:r>
            <a:r>
              <a:rPr lang="hu-HU" dirty="0" err="1"/>
              <a:t>Modularity</a:t>
            </a:r>
            <a:r>
              <a:rPr lang="hu-HU" dirty="0"/>
              <a:t>,</a:t>
            </a:r>
          </a:p>
          <a:p>
            <a:pPr marL="0" indent="0">
              <a:buNone/>
            </a:pP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abstraction</a:t>
            </a:r>
            <a:r>
              <a:rPr lang="hu-HU" dirty="0"/>
              <a:t>,</a:t>
            </a:r>
          </a:p>
          <a:p>
            <a:pPr marL="0" indent="0">
              <a:buNone/>
            </a:pPr>
            <a:r>
              <a:rPr lang="hu-HU" dirty="0"/>
              <a:t>is </a:t>
            </a:r>
            <a:r>
              <a:rPr lang="hu-HU" b="1" dirty="0" err="1">
                <a:solidFill>
                  <a:srgbClr val="FF0000"/>
                </a:solidFill>
              </a:rPr>
              <a:t>the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way</a:t>
            </a:r>
            <a:r>
              <a:rPr lang="hu-HU" dirty="0"/>
              <a:t> </a:t>
            </a:r>
            <a:r>
              <a:rPr lang="hu-HU" dirty="0" err="1"/>
              <a:t>things</a:t>
            </a:r>
            <a:r>
              <a:rPr lang="hu-HU" dirty="0"/>
              <a:t> </a:t>
            </a:r>
            <a:r>
              <a:rPr lang="hu-HU" dirty="0" err="1"/>
              <a:t>get</a:t>
            </a:r>
            <a:r>
              <a:rPr lang="hu-HU" dirty="0"/>
              <a:t> </a:t>
            </a:r>
            <a:r>
              <a:rPr lang="hu-HU" dirty="0" err="1"/>
              <a:t>done</a:t>
            </a:r>
            <a:r>
              <a:rPr lang="hu-HU" dirty="0"/>
              <a:t>”</a:t>
            </a:r>
          </a:p>
          <a:p>
            <a:pPr marL="0" indent="0">
              <a:buNone/>
            </a:pPr>
            <a:r>
              <a:rPr lang="hu-HU" i="1" dirty="0"/>
              <a:t>	Barbara </a:t>
            </a:r>
            <a:r>
              <a:rPr lang="hu-HU" i="1" dirty="0" err="1"/>
              <a:t>Liskov</a:t>
            </a:r>
            <a:r>
              <a:rPr lang="hu-HU" i="1" dirty="0"/>
              <a:t>, MIT</a:t>
            </a:r>
          </a:p>
        </p:txBody>
      </p:sp>
      <p:pic>
        <p:nvPicPr>
          <p:cNvPr id="5122" name="Picture 2" descr="Image result for barbara liskov">
            <a:extLst>
              <a:ext uri="{FF2B5EF4-FFF2-40B4-BE49-F238E27FC236}">
                <a16:creationId xmlns:a16="http://schemas.microsoft.com/office/drawing/2014/main" id="{C90F580A-083F-4A80-8849-7BDEAED86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4" y="2263079"/>
            <a:ext cx="5131298" cy="269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895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DCA0AEAE-99E6-4BC1-B3A2-238AF6161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					</a:t>
            </a:r>
            <a:r>
              <a:rPr lang="hu-HU" b="1" dirty="0">
                <a:solidFill>
                  <a:srgbClr val="FF0000"/>
                </a:solidFill>
              </a:rPr>
              <a:t>and </a:t>
            </a:r>
            <a:r>
              <a:rPr lang="hu-HU" b="1" dirty="0" err="1">
                <a:solidFill>
                  <a:srgbClr val="FF0000"/>
                </a:solidFill>
              </a:rPr>
              <a:t>the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network</a:t>
            </a:r>
            <a:r>
              <a:rPr lang="hu-HU" b="1" dirty="0">
                <a:solidFill>
                  <a:srgbClr val="FF0000"/>
                </a:solidFill>
              </a:rPr>
              <a:t> hardware/software</a:t>
            </a:r>
          </a:p>
          <a:p>
            <a:pPr marL="0" indent="0">
              <a:buNone/>
            </a:pPr>
            <a:r>
              <a:rPr lang="hu-HU" b="1" dirty="0">
                <a:solidFill>
                  <a:srgbClr val="FF0000"/>
                </a:solidFill>
              </a:rPr>
              <a:t>					</a:t>
            </a:r>
            <a:r>
              <a:rPr lang="hu-HU" b="1" dirty="0" err="1">
                <a:solidFill>
                  <a:srgbClr val="FF0000"/>
                </a:solidFill>
              </a:rPr>
              <a:t>that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implement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them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BB4A1106-A6D6-4F24-A2CC-6965145C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To provide structure to the design of network protocols,</a:t>
            </a:r>
            <a:br>
              <a:rPr lang="en-US" sz="3600" dirty="0"/>
            </a:br>
            <a:r>
              <a:rPr lang="en-US" sz="3600" dirty="0"/>
              <a:t>network designers organize </a:t>
            </a:r>
            <a:r>
              <a:rPr lang="en-US" sz="3600" b="1" dirty="0">
                <a:solidFill>
                  <a:srgbClr val="FF0000"/>
                </a:solidFill>
              </a:rPr>
              <a:t>protocols</a:t>
            </a:r>
            <a:r>
              <a:rPr lang="en-US" sz="3600" dirty="0"/>
              <a:t> in layers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978105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Hálózatok modelljei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Internet rétegmodelljei</a:t>
            </a:r>
          </a:p>
          <a:p>
            <a:pPr lvl="1"/>
            <a:r>
              <a:rPr lang="hu-HU" sz="2000" dirty="0"/>
              <a:t>TCP/IP modell: 4 réteget különböztet meg. 1982 márciusában az amerikai hadászati célú számítógépes hálózatok standardja lett. 1985-től népszerűsítették kereskedelmi felhasználásra. (</a:t>
            </a:r>
            <a:r>
              <a:rPr lang="hu-HU" sz="2000" i="1" dirty="0" err="1"/>
              <a:t>Interop</a:t>
            </a:r>
            <a:r>
              <a:rPr lang="hu-HU" sz="2000" dirty="0"/>
              <a:t>)</a:t>
            </a:r>
          </a:p>
          <a:p>
            <a:pPr lvl="1"/>
            <a:r>
              <a:rPr lang="hu-HU" sz="2000" dirty="0"/>
              <a:t>Hibrid TCP/IP modell: 5 réteget különböztet meg (</a:t>
            </a:r>
            <a:r>
              <a:rPr lang="hu-HU" sz="2000" i="1" dirty="0" err="1"/>
              <a:t>Tanenbaum</a:t>
            </a:r>
            <a:r>
              <a:rPr lang="hu-HU" sz="2000" i="1" dirty="0"/>
              <a:t>, </a:t>
            </a:r>
            <a:r>
              <a:rPr lang="hu-HU" sz="2000" i="1" dirty="0" err="1"/>
              <a:t>Stallings</a:t>
            </a:r>
            <a:r>
              <a:rPr lang="hu-HU" sz="2000" i="1" dirty="0"/>
              <a:t>, </a:t>
            </a:r>
            <a:r>
              <a:rPr lang="hu-HU" sz="2000" i="1" dirty="0" err="1"/>
              <a:t>Kurose</a:t>
            </a:r>
            <a:r>
              <a:rPr lang="hu-HU" sz="2000" i="1" dirty="0"/>
              <a:t>, </a:t>
            </a:r>
            <a:r>
              <a:rPr lang="hu-HU" sz="2000" i="1" dirty="0" err="1"/>
              <a:t>Forouzan</a:t>
            </a:r>
            <a:r>
              <a:rPr lang="hu-HU" sz="2000" dirty="0"/>
              <a:t>)</a:t>
            </a:r>
          </a:p>
          <a:p>
            <a:endParaRPr lang="hu-HU" sz="2000" dirty="0"/>
          </a:p>
          <a:p>
            <a:r>
              <a:rPr lang="hu-HU" sz="2000" dirty="0"/>
              <a:t>Nyílt rendszerek hálózatának standard modellje</a:t>
            </a:r>
          </a:p>
          <a:p>
            <a:pPr lvl="1"/>
            <a:r>
              <a:rPr lang="hu-HU" sz="2000" b="1" i="1" dirty="0"/>
              <a:t>O</a:t>
            </a:r>
            <a:r>
              <a:rPr lang="hu-HU" sz="2000" i="1" dirty="0"/>
              <a:t>pen </a:t>
            </a:r>
            <a:r>
              <a:rPr lang="hu-HU" sz="2000" b="1" i="1" dirty="0"/>
              <a:t>S</a:t>
            </a:r>
            <a:r>
              <a:rPr lang="hu-HU" sz="2000" i="1" dirty="0"/>
              <a:t>ystem </a:t>
            </a:r>
            <a:r>
              <a:rPr lang="hu-HU" sz="2000" b="1" i="1" dirty="0" err="1"/>
              <a:t>I</a:t>
            </a:r>
            <a:r>
              <a:rPr lang="hu-HU" sz="2000" i="1" dirty="0" err="1"/>
              <a:t>nterconnection</a:t>
            </a:r>
            <a:r>
              <a:rPr lang="hu-HU" sz="2000" i="1" dirty="0"/>
              <a:t> </a:t>
            </a:r>
            <a:r>
              <a:rPr lang="hu-HU" sz="2000" i="1" dirty="0" err="1"/>
              <a:t>Reference</a:t>
            </a:r>
            <a:r>
              <a:rPr lang="hu-HU" sz="2000" i="1" dirty="0"/>
              <a:t> </a:t>
            </a:r>
            <a:r>
              <a:rPr lang="hu-HU" sz="2000" i="1" dirty="0" err="1"/>
              <a:t>Model</a:t>
            </a:r>
            <a:r>
              <a:rPr lang="hu-HU" sz="2000" dirty="0"/>
              <a:t>: Röviden OSI referencia modell, amely egy 7-rétegű standard, koncepcionális modellt definiál kommunikációs hálózatok belső funkcionalitásaihoz. (</a:t>
            </a:r>
            <a:r>
              <a:rPr lang="hu-HU" sz="2000" i="1" dirty="0"/>
              <a:t>ISO/IEC 7498-1</a:t>
            </a:r>
            <a:r>
              <a:rPr lang="hu-HU" sz="2000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9637A9-119A-49DA-BD12-AAC58B377D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0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TCP/IP modell (RFC 1122)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6632" y="2622886"/>
            <a:ext cx="3113171" cy="7218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cap="small" dirty="0">
                <a:solidFill>
                  <a:schemeClr val="tx1"/>
                </a:solidFill>
              </a:rPr>
              <a:t>Alkalmazási réteg</a:t>
            </a:r>
            <a:r>
              <a:rPr lang="hu-HU" cap="small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(angolul </a:t>
            </a:r>
            <a:r>
              <a:rPr lang="hu-HU" i="1" dirty="0" err="1">
                <a:solidFill>
                  <a:schemeClr val="tx1"/>
                </a:solidFill>
              </a:rPr>
              <a:t>Application</a:t>
            </a:r>
            <a:r>
              <a:rPr lang="hu-HU" i="1" dirty="0">
                <a:solidFill>
                  <a:schemeClr val="tx1"/>
                </a:solidFill>
              </a:rPr>
              <a:t> </a:t>
            </a:r>
            <a:r>
              <a:rPr lang="hu-HU" i="1" dirty="0" err="1">
                <a:solidFill>
                  <a:schemeClr val="tx1"/>
                </a:solidFill>
              </a:rPr>
              <a:t>layer</a:t>
            </a:r>
            <a:r>
              <a:rPr lang="hu-H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6631" y="3356813"/>
            <a:ext cx="3113171" cy="7218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cap="small">
                <a:solidFill>
                  <a:schemeClr val="tx1"/>
                </a:solidFill>
              </a:rPr>
              <a:t>Szállítói réteg</a:t>
            </a:r>
            <a:endParaRPr lang="hu-HU" cap="small">
              <a:solidFill>
                <a:schemeClr val="tx1"/>
              </a:solidFill>
            </a:endParaRPr>
          </a:p>
          <a:p>
            <a:pPr algn="ctr"/>
            <a:r>
              <a:rPr lang="hu-HU">
                <a:solidFill>
                  <a:schemeClr val="tx1"/>
                </a:solidFill>
              </a:rPr>
              <a:t> (angolul </a:t>
            </a:r>
            <a:r>
              <a:rPr lang="hu-HU" i="1">
                <a:solidFill>
                  <a:schemeClr val="tx1"/>
                </a:solidFill>
              </a:rPr>
              <a:t>Transport layer</a:t>
            </a:r>
            <a:r>
              <a:rPr lang="hu-HU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6631" y="4090740"/>
            <a:ext cx="3113171" cy="7218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cap="small">
                <a:solidFill>
                  <a:schemeClr val="tx1"/>
                </a:solidFill>
              </a:rPr>
              <a:t>Hálózati réteg</a:t>
            </a:r>
            <a:endParaRPr lang="hu-HU" cap="small">
              <a:solidFill>
                <a:schemeClr val="tx1"/>
              </a:solidFill>
            </a:endParaRPr>
          </a:p>
          <a:p>
            <a:pPr algn="ctr"/>
            <a:r>
              <a:rPr lang="hu-HU">
                <a:solidFill>
                  <a:schemeClr val="tx1"/>
                </a:solidFill>
              </a:rPr>
              <a:t> (angolul </a:t>
            </a:r>
            <a:r>
              <a:rPr lang="hu-HU" i="1">
                <a:solidFill>
                  <a:schemeClr val="tx1"/>
                </a:solidFill>
              </a:rPr>
              <a:t>Internet layer</a:t>
            </a:r>
            <a:r>
              <a:rPr lang="hu-HU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6631" y="4824667"/>
            <a:ext cx="3113171" cy="7218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cap="small" dirty="0">
                <a:solidFill>
                  <a:schemeClr val="tx1"/>
                </a:solidFill>
              </a:rPr>
              <a:t>Kapcsolati réteg</a:t>
            </a:r>
            <a:endParaRPr lang="hu-HU" cap="small" dirty="0">
              <a:solidFill>
                <a:schemeClr val="tx1"/>
              </a:solidFill>
            </a:endParaRPr>
          </a:p>
          <a:p>
            <a:pPr algn="ctr"/>
            <a:r>
              <a:rPr lang="hu-HU" dirty="0">
                <a:solidFill>
                  <a:schemeClr val="tx1"/>
                </a:solidFill>
              </a:rPr>
              <a:t> (angolul </a:t>
            </a:r>
            <a:r>
              <a:rPr lang="hu-HU" i="1" dirty="0">
                <a:solidFill>
                  <a:schemeClr val="tx1"/>
                </a:solidFill>
              </a:rPr>
              <a:t>Link </a:t>
            </a:r>
            <a:r>
              <a:rPr lang="hu-HU" i="1" dirty="0" err="1">
                <a:solidFill>
                  <a:schemeClr val="tx1"/>
                </a:solidFill>
              </a:rPr>
              <a:t>layer</a:t>
            </a:r>
            <a:r>
              <a:rPr lang="hu-H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432883" y="2622886"/>
            <a:ext cx="3221456" cy="7218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>
                <a:solidFill>
                  <a:schemeClr val="tx1"/>
                </a:solidFill>
              </a:rPr>
              <a:t>…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32884" y="3356813"/>
            <a:ext cx="3221456" cy="7218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32883" y="4090740"/>
            <a:ext cx="3221456" cy="7218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32883" y="4824667"/>
            <a:ext cx="3221456" cy="7218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…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41720" y="2827422"/>
            <a:ext cx="578242" cy="4090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>
                <a:solidFill>
                  <a:schemeClr val="tx1"/>
                </a:solidFill>
              </a:rPr>
              <a:t>TELNET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04963" y="2827422"/>
            <a:ext cx="470933" cy="4090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200">
                <a:solidFill>
                  <a:schemeClr val="tx1"/>
                </a:solidFill>
              </a:rPr>
              <a:t>FTP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806178" y="2827422"/>
            <a:ext cx="470933" cy="4090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100">
                <a:solidFill>
                  <a:schemeClr val="tx1"/>
                </a:solidFill>
              </a:rPr>
              <a:t>DNS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79494" y="2827422"/>
            <a:ext cx="470933" cy="4090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0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526783" y="3513224"/>
            <a:ext cx="470933" cy="4090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100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130620" y="3513221"/>
            <a:ext cx="470933" cy="4090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100">
                <a:solidFill>
                  <a:schemeClr val="tx1"/>
                </a:solidFill>
              </a:rPr>
              <a:t>UDP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828327" y="4247148"/>
            <a:ext cx="470933" cy="4090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579293" y="4981075"/>
            <a:ext cx="624335" cy="4090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200">
                <a:solidFill>
                  <a:schemeClr val="tx1"/>
                </a:solidFill>
              </a:rPr>
              <a:t>ARPANET</a:t>
            </a:r>
            <a:endParaRPr lang="hu-HU" sz="140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319235" y="4981075"/>
            <a:ext cx="595767" cy="4090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00">
                <a:solidFill>
                  <a:schemeClr val="tx1"/>
                </a:solidFill>
              </a:rPr>
              <a:t>SATNET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908906" y="4975060"/>
            <a:ext cx="470933" cy="4090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100" dirty="0">
                <a:solidFill>
                  <a:schemeClr val="tx1"/>
                </a:solidFill>
              </a:rPr>
              <a:t>LAN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190022" y="4981075"/>
            <a:ext cx="634136" cy="4090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00">
                <a:solidFill>
                  <a:schemeClr val="tx1"/>
                </a:solidFill>
              </a:rPr>
              <a:t>Ethernet</a:t>
            </a:r>
          </a:p>
        </p:txBody>
      </p:sp>
      <p:sp>
        <p:nvSpPr>
          <p:cNvPr id="25" name="Left Brace 24"/>
          <p:cNvSpPr/>
          <p:nvPr/>
        </p:nvSpPr>
        <p:spPr>
          <a:xfrm>
            <a:off x="6171702" y="2622886"/>
            <a:ext cx="192788" cy="2189749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b="1"/>
          </a:p>
        </p:txBody>
      </p:sp>
      <p:sp>
        <p:nvSpPr>
          <p:cNvPr id="27" name="Left Brace 26"/>
          <p:cNvSpPr/>
          <p:nvPr/>
        </p:nvSpPr>
        <p:spPr>
          <a:xfrm>
            <a:off x="6157865" y="4848725"/>
            <a:ext cx="206627" cy="661741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b="1"/>
          </a:p>
        </p:txBody>
      </p:sp>
      <p:sp>
        <p:nvSpPr>
          <p:cNvPr id="28" name="TextBox 27"/>
          <p:cNvSpPr txBox="1"/>
          <p:nvPr/>
        </p:nvSpPr>
        <p:spPr>
          <a:xfrm>
            <a:off x="5440277" y="3561348"/>
            <a:ext cx="10172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400"/>
              <a:t>protokollok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28993" y="5025706"/>
            <a:ext cx="88678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400"/>
              <a:t>hálózatok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9637A9-119A-49DA-BD12-AAC58B377D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36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TCP/IP modell rétegei („bottom-up”)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960" y="1440787"/>
            <a:ext cx="7543800" cy="5325773"/>
          </a:xfrm>
        </p:spPr>
        <p:txBody>
          <a:bodyPr>
            <a:noAutofit/>
          </a:bodyPr>
          <a:lstStyle/>
          <a:p>
            <a:r>
              <a:rPr lang="hu-HU" sz="1800" b="1" dirty="0"/>
              <a:t>Kapcsolati réteg / </a:t>
            </a:r>
            <a:r>
              <a:rPr lang="hu-HU" sz="1800" b="1" dirty="0" err="1"/>
              <a:t>Host-to-network</a:t>
            </a:r>
            <a:r>
              <a:rPr lang="hu-HU" sz="1800" b="1" dirty="0"/>
              <a:t> </a:t>
            </a:r>
            <a:r>
              <a:rPr lang="hu-HU" sz="1800" b="1" dirty="0" err="1"/>
              <a:t>or</a:t>
            </a:r>
            <a:r>
              <a:rPr lang="hu-HU" sz="1800" b="1" dirty="0"/>
              <a:t> Link </a:t>
            </a:r>
            <a:r>
              <a:rPr lang="hu-HU" sz="1800" b="1" dirty="0" err="1"/>
              <a:t>layer</a:t>
            </a:r>
            <a:endParaRPr lang="hu-HU" sz="1800" b="1" dirty="0"/>
          </a:p>
          <a:p>
            <a:pPr lvl="1"/>
            <a:r>
              <a:rPr lang="hu-HU" sz="1600" dirty="0"/>
              <a:t>nem specifikált</a:t>
            </a:r>
          </a:p>
          <a:p>
            <a:pPr lvl="1"/>
            <a:r>
              <a:rPr lang="hu-HU" sz="1600" dirty="0"/>
              <a:t>a LAN-tól függ</a:t>
            </a:r>
          </a:p>
          <a:p>
            <a:r>
              <a:rPr lang="hu-HU" sz="1800" b="1" dirty="0"/>
              <a:t>Internet réteg / Internet </a:t>
            </a:r>
            <a:r>
              <a:rPr lang="hu-HU" sz="1800" b="1" dirty="0" err="1"/>
              <a:t>or</a:t>
            </a:r>
            <a:r>
              <a:rPr lang="hu-HU" sz="1800" b="1" dirty="0"/>
              <a:t> Network </a:t>
            </a:r>
            <a:r>
              <a:rPr lang="hu-HU" sz="1800" b="1" dirty="0" err="1"/>
              <a:t>layer</a:t>
            </a:r>
            <a:endParaRPr lang="hu-HU" sz="1800" b="1" dirty="0"/>
          </a:p>
          <a:p>
            <a:pPr lvl="1"/>
            <a:r>
              <a:rPr lang="hu-HU" sz="1600" dirty="0"/>
              <a:t>speciális csomagformátum</a:t>
            </a:r>
          </a:p>
          <a:p>
            <a:pPr lvl="1"/>
            <a:r>
              <a:rPr lang="hu-HU" sz="1600" dirty="0"/>
              <a:t>útvonal meghatározás (</a:t>
            </a:r>
            <a:r>
              <a:rPr lang="hu-HU" sz="1600" dirty="0" err="1"/>
              <a:t>routing</a:t>
            </a:r>
            <a:r>
              <a:rPr lang="hu-HU" sz="1600" dirty="0"/>
              <a:t>)</a:t>
            </a:r>
          </a:p>
          <a:p>
            <a:pPr lvl="1"/>
            <a:r>
              <a:rPr lang="hu-HU" sz="1600" dirty="0"/>
              <a:t>csomag továbbítás (angolul </a:t>
            </a:r>
            <a:r>
              <a:rPr lang="hu-HU" sz="1600" i="1" dirty="0" err="1"/>
              <a:t>packet</a:t>
            </a:r>
            <a:r>
              <a:rPr lang="hu-HU" sz="1600" i="1" dirty="0"/>
              <a:t> </a:t>
            </a:r>
            <a:r>
              <a:rPr lang="hu-HU" sz="1600" i="1" dirty="0" err="1"/>
              <a:t>forwarding</a:t>
            </a:r>
            <a:r>
              <a:rPr lang="hu-HU" sz="1600" dirty="0"/>
              <a:t>)</a:t>
            </a:r>
          </a:p>
          <a:p>
            <a:r>
              <a:rPr lang="hu-HU" sz="1800" b="1" dirty="0"/>
              <a:t>Szállítói réteg / </a:t>
            </a:r>
            <a:r>
              <a:rPr lang="hu-HU" sz="1800" b="1" dirty="0" err="1"/>
              <a:t>Transport</a:t>
            </a:r>
            <a:r>
              <a:rPr lang="hu-HU" sz="1800" b="1" dirty="0"/>
              <a:t> </a:t>
            </a:r>
            <a:r>
              <a:rPr lang="hu-HU" sz="1800" b="1" dirty="0" err="1"/>
              <a:t>layer</a:t>
            </a:r>
            <a:endParaRPr lang="hu-HU" sz="1800" b="1" dirty="0"/>
          </a:p>
          <a:p>
            <a:pPr lvl="1"/>
            <a:r>
              <a:rPr lang="hu-HU" sz="1600" b="1" dirty="0" err="1"/>
              <a:t>T</a:t>
            </a:r>
            <a:r>
              <a:rPr lang="hu-HU" sz="1600" dirty="0" err="1"/>
              <a:t>ransport</a:t>
            </a:r>
            <a:r>
              <a:rPr lang="hu-HU" sz="1600" dirty="0"/>
              <a:t> </a:t>
            </a:r>
            <a:r>
              <a:rPr lang="hu-HU" sz="1600" b="1" dirty="0" err="1"/>
              <a:t>C</a:t>
            </a:r>
            <a:r>
              <a:rPr lang="hu-HU" sz="1600" dirty="0" err="1"/>
              <a:t>ontrol</a:t>
            </a:r>
            <a:r>
              <a:rPr lang="hu-HU" sz="1600" dirty="0"/>
              <a:t> </a:t>
            </a:r>
            <a:r>
              <a:rPr lang="hu-HU" sz="1600" b="1" dirty="0" err="1"/>
              <a:t>P</a:t>
            </a:r>
            <a:r>
              <a:rPr lang="hu-HU" sz="1600" dirty="0" err="1"/>
              <a:t>rotocol</a:t>
            </a:r>
            <a:r>
              <a:rPr lang="hu-HU" sz="1600" dirty="0"/>
              <a:t> </a:t>
            </a:r>
          </a:p>
          <a:p>
            <a:pPr lvl="2"/>
            <a:r>
              <a:rPr lang="hu-HU" sz="1600" dirty="0"/>
              <a:t>megbízható, kétirányú bájt-folyam átviteli szolgáltatás</a:t>
            </a:r>
          </a:p>
          <a:p>
            <a:pPr lvl="2"/>
            <a:r>
              <a:rPr lang="hu-HU" sz="1600" dirty="0"/>
              <a:t>szegmentálás, folyamfelügyelet, </a:t>
            </a:r>
            <a:r>
              <a:rPr lang="hu-HU" sz="1600" dirty="0" err="1"/>
              <a:t>multiplexálás</a:t>
            </a:r>
            <a:endParaRPr lang="hu-HU" sz="1600" dirty="0"/>
          </a:p>
          <a:p>
            <a:pPr lvl="1"/>
            <a:r>
              <a:rPr lang="hu-HU" sz="1600" b="1" dirty="0" err="1"/>
              <a:t>U</a:t>
            </a:r>
            <a:r>
              <a:rPr lang="hu-HU" sz="1600" dirty="0" err="1"/>
              <a:t>ser</a:t>
            </a:r>
            <a:r>
              <a:rPr lang="hu-HU" sz="1600" dirty="0"/>
              <a:t> </a:t>
            </a:r>
            <a:r>
              <a:rPr lang="hu-HU" sz="1600" b="1" dirty="0" err="1"/>
              <a:t>D</a:t>
            </a:r>
            <a:r>
              <a:rPr lang="hu-HU" sz="1600" dirty="0" err="1"/>
              <a:t>atagram</a:t>
            </a:r>
            <a:r>
              <a:rPr lang="hu-HU" sz="1600" dirty="0"/>
              <a:t> </a:t>
            </a:r>
            <a:r>
              <a:rPr lang="hu-HU" sz="1600" b="1" dirty="0" err="1"/>
              <a:t>P</a:t>
            </a:r>
            <a:r>
              <a:rPr lang="hu-HU" sz="1600" dirty="0" err="1"/>
              <a:t>rotocol</a:t>
            </a:r>
            <a:r>
              <a:rPr lang="hu-HU" sz="1600" dirty="0"/>
              <a:t>  </a:t>
            </a:r>
          </a:p>
          <a:p>
            <a:pPr lvl="2"/>
            <a:r>
              <a:rPr lang="hu-HU" sz="1600" dirty="0"/>
              <a:t>nem megbízható átviteli szolgáltatás</a:t>
            </a:r>
          </a:p>
          <a:p>
            <a:pPr lvl="2"/>
            <a:r>
              <a:rPr lang="hu-HU" sz="1600" dirty="0"/>
              <a:t>nincs folyamfelügyelet</a:t>
            </a:r>
          </a:p>
          <a:p>
            <a:r>
              <a:rPr lang="hu-HU" sz="1800" b="1" dirty="0"/>
              <a:t> Alkalmazási réteg / </a:t>
            </a:r>
            <a:r>
              <a:rPr lang="hu-HU" sz="1800" b="1" dirty="0" err="1"/>
              <a:t>Application</a:t>
            </a:r>
            <a:r>
              <a:rPr lang="hu-HU" sz="1800" b="1" dirty="0"/>
              <a:t> </a:t>
            </a:r>
            <a:r>
              <a:rPr lang="hu-HU" sz="1800" b="1" dirty="0" err="1"/>
              <a:t>layer</a:t>
            </a:r>
            <a:endParaRPr lang="hu-HU" sz="1800" b="1" dirty="0"/>
          </a:p>
          <a:p>
            <a:pPr lvl="1"/>
            <a:r>
              <a:rPr lang="hu-HU" sz="1600" dirty="0"/>
              <a:t>Szolgáltatások nyújtása: Telnet, FTP, SMTP, HTTP, NNTP, DNS, SSH, etc.</a:t>
            </a:r>
            <a:endParaRPr lang="hu-HU" sz="1800" dirty="0"/>
          </a:p>
          <a:p>
            <a:pPr lvl="1"/>
            <a:endParaRPr lang="hu-HU" sz="1800" dirty="0"/>
          </a:p>
          <a:p>
            <a:endParaRPr lang="hu-HU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9637A9-119A-49DA-BD12-AAC58B377D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1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jellemzése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22043" y="1600200"/>
            <a:ext cx="5893557" cy="5105400"/>
          </a:xfrm>
        </p:spPr>
        <p:txBody>
          <a:bodyPr anchor="ctr"/>
          <a:lstStyle/>
          <a:p>
            <a:r>
              <a:rPr lang="hu-HU" dirty="0"/>
              <a:t>Szolgáltatás</a:t>
            </a:r>
            <a:endParaRPr lang="en-US" dirty="0"/>
          </a:p>
          <a:p>
            <a:pPr lvl="1"/>
            <a:r>
              <a:rPr lang="hu-HU" dirty="0">
                <a:solidFill>
                  <a:srgbClr val="FF0000"/>
                </a:solidFill>
              </a:rPr>
              <a:t>Mit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csinál</a:t>
            </a:r>
            <a:r>
              <a:rPr lang="hu-HU" dirty="0"/>
              <a:t> az adott réteg?</a:t>
            </a:r>
            <a:endParaRPr lang="en-US" dirty="0"/>
          </a:p>
          <a:p>
            <a:r>
              <a:rPr lang="hu-HU" dirty="0"/>
              <a:t>Interfész</a:t>
            </a:r>
            <a:endParaRPr lang="en-US" dirty="0"/>
          </a:p>
          <a:p>
            <a:pPr lvl="1"/>
            <a:r>
              <a:rPr lang="hu-HU" dirty="0">
                <a:solidFill>
                  <a:srgbClr val="FF0000"/>
                </a:solidFill>
              </a:rPr>
              <a:t>Hogyan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férhetünk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hozzá</a:t>
            </a:r>
            <a:r>
              <a:rPr lang="hu-HU" dirty="0"/>
              <a:t> a réteghez?</a:t>
            </a:r>
            <a:endParaRPr lang="en-US" dirty="0"/>
          </a:p>
          <a:p>
            <a:r>
              <a:rPr lang="hu-HU" dirty="0"/>
              <a:t>Protokoll</a:t>
            </a:r>
            <a:endParaRPr lang="en-US" dirty="0"/>
          </a:p>
          <a:p>
            <a:pPr lvl="1"/>
            <a:r>
              <a:rPr lang="hu-HU" dirty="0">
                <a:solidFill>
                  <a:srgbClr val="FF0000"/>
                </a:solidFill>
              </a:rPr>
              <a:t>Hogyan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implementáljuk</a:t>
            </a:r>
            <a:r>
              <a:rPr lang="hu-HU" dirty="0"/>
              <a:t> a réteget?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Alkalmazási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Megjelenítési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Ülés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Szállítói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Hálózati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Adatkapcsolati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Fizikai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82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Fizikai réteg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 lnSpcReduction="10000"/>
          </a:bodyPr>
          <a:lstStyle/>
          <a:p>
            <a:r>
              <a:rPr lang="hu-HU" dirty="0"/>
              <a:t>Szolgáltatás</a:t>
            </a:r>
            <a:endParaRPr lang="en-US" dirty="0"/>
          </a:p>
          <a:p>
            <a:pPr lvl="1"/>
            <a:r>
              <a:rPr lang="hu-HU" dirty="0"/>
              <a:t>Információt visz át két fizikailag összekötött eszköz között</a:t>
            </a:r>
          </a:p>
          <a:p>
            <a:pPr lvl="1"/>
            <a:r>
              <a:rPr lang="en-US" dirty="0" err="1"/>
              <a:t>definiálja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eszköz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fizikai</a:t>
            </a:r>
            <a:r>
              <a:rPr lang="en-US" dirty="0"/>
              <a:t> </a:t>
            </a:r>
            <a:r>
              <a:rPr lang="en-US" dirty="0" err="1"/>
              <a:t>átviteli</a:t>
            </a:r>
            <a:r>
              <a:rPr lang="en-US" dirty="0"/>
              <a:t> </a:t>
            </a:r>
            <a:r>
              <a:rPr lang="en-US" dirty="0" err="1"/>
              <a:t>közeg</a:t>
            </a:r>
            <a:r>
              <a:rPr lang="en-US" dirty="0"/>
              <a:t> </a:t>
            </a:r>
            <a:r>
              <a:rPr lang="en-US" dirty="0" err="1"/>
              <a:t>kapcsolatát</a:t>
            </a:r>
            <a:endParaRPr lang="en-US" dirty="0"/>
          </a:p>
          <a:p>
            <a:r>
              <a:rPr lang="hu-HU" dirty="0"/>
              <a:t>Interfész</a:t>
            </a:r>
            <a:endParaRPr lang="en-US" dirty="0"/>
          </a:p>
          <a:p>
            <a:pPr lvl="1"/>
            <a:r>
              <a:rPr lang="hu-HU" dirty="0"/>
              <a:t>Specifikálja egy bit átvitelét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hu-HU" dirty="0"/>
              <a:t>Protokoll</a:t>
            </a:r>
            <a:endParaRPr lang="en-US" dirty="0"/>
          </a:p>
          <a:p>
            <a:pPr lvl="1"/>
            <a:r>
              <a:rPr lang="hu-HU" dirty="0"/>
              <a:t>Egy bit kódolásának sémája</a:t>
            </a:r>
            <a:endParaRPr lang="en-US" dirty="0"/>
          </a:p>
          <a:p>
            <a:pPr lvl="1"/>
            <a:r>
              <a:rPr lang="hu-HU" dirty="0"/>
              <a:t>Feszültség szintek</a:t>
            </a:r>
            <a:endParaRPr lang="en-US" dirty="0"/>
          </a:p>
          <a:p>
            <a:pPr lvl="1"/>
            <a:r>
              <a:rPr lang="hu-HU" dirty="0"/>
              <a:t>Jelek időzítése</a:t>
            </a:r>
            <a:endParaRPr lang="en-US" dirty="0"/>
          </a:p>
          <a:p>
            <a:r>
              <a:rPr lang="hu-HU" dirty="0"/>
              <a:t>Példák</a:t>
            </a:r>
            <a:r>
              <a:rPr lang="en-US" dirty="0"/>
              <a:t>: </a:t>
            </a:r>
            <a:r>
              <a:rPr lang="hu-HU" dirty="0"/>
              <a:t>koaxiális kábel</a:t>
            </a:r>
            <a:r>
              <a:rPr lang="en-US" dirty="0"/>
              <a:t>, </a:t>
            </a:r>
            <a:r>
              <a:rPr lang="hu-HU" dirty="0"/>
              <a:t>optikai kábel</a:t>
            </a:r>
            <a:r>
              <a:rPr lang="en-US" dirty="0"/>
              <a:t>, </a:t>
            </a:r>
            <a:r>
              <a:rPr lang="hu-HU" dirty="0"/>
              <a:t>rádió frekvenciás adó</a:t>
            </a:r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8619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Alkalmazási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Megjelenítési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Ülés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Szállítói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Hálózati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Adatkapcsolati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Fizikai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69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Adatkapcsolati réteg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 lnSpcReduction="10000"/>
          </a:bodyPr>
          <a:lstStyle/>
          <a:p>
            <a:r>
              <a:rPr lang="hu-HU" dirty="0"/>
              <a:t>Szolgáltatás</a:t>
            </a:r>
            <a:endParaRPr lang="en-US" dirty="0"/>
          </a:p>
          <a:p>
            <a:pPr lvl="1"/>
            <a:r>
              <a:rPr lang="hu-HU" dirty="0"/>
              <a:t>Adatok keretekre tördelésezés: határok a csomagok között </a:t>
            </a:r>
          </a:p>
          <a:p>
            <a:pPr lvl="1"/>
            <a:r>
              <a:rPr lang="hu-HU" dirty="0"/>
              <a:t>Közeghozzáférés vezérlés</a:t>
            </a:r>
            <a:r>
              <a:rPr lang="en-US" dirty="0"/>
              <a:t> (MAC)</a:t>
            </a:r>
          </a:p>
          <a:p>
            <a:pPr lvl="1"/>
            <a:r>
              <a:rPr lang="en-US" dirty="0"/>
              <a:t>Per-hop </a:t>
            </a:r>
            <a:r>
              <a:rPr lang="hu-HU" dirty="0"/>
              <a:t>megbízhatóság és folyamvezérlés</a:t>
            </a:r>
          </a:p>
          <a:p>
            <a:r>
              <a:rPr lang="hu-HU" dirty="0"/>
              <a:t>Interfész</a:t>
            </a:r>
            <a:endParaRPr lang="en-US" dirty="0"/>
          </a:p>
          <a:p>
            <a:pPr lvl="1"/>
            <a:r>
              <a:rPr lang="hu-HU" dirty="0"/>
              <a:t>Keret küldése két közös médiumra kötött eszköz között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hu-HU" dirty="0"/>
              <a:t>Protokoll</a:t>
            </a:r>
            <a:endParaRPr lang="en-US" dirty="0"/>
          </a:p>
          <a:p>
            <a:pPr lvl="1"/>
            <a:r>
              <a:rPr lang="hu-HU" dirty="0"/>
              <a:t>Fizikai címzés</a:t>
            </a:r>
            <a:r>
              <a:rPr lang="en-US" dirty="0"/>
              <a:t> (</a:t>
            </a:r>
            <a:r>
              <a:rPr lang="hu-HU" dirty="0"/>
              <a:t>pl.</a:t>
            </a:r>
            <a:r>
              <a:rPr lang="en-US" dirty="0"/>
              <a:t> MAC address</a:t>
            </a:r>
            <a:r>
              <a:rPr lang="hu-HU" dirty="0"/>
              <a:t>, IB </a:t>
            </a:r>
            <a:r>
              <a:rPr lang="hu-HU" dirty="0" err="1"/>
              <a:t>address</a:t>
            </a:r>
            <a:r>
              <a:rPr lang="en-US" dirty="0"/>
              <a:t>)</a:t>
            </a:r>
          </a:p>
          <a:p>
            <a:r>
              <a:rPr lang="hu-HU" dirty="0"/>
              <a:t>Példák</a:t>
            </a:r>
            <a:r>
              <a:rPr lang="en-US" dirty="0"/>
              <a:t>: Ethernet, </a:t>
            </a:r>
            <a:r>
              <a:rPr lang="en-US" dirty="0" err="1"/>
              <a:t>Wifi</a:t>
            </a:r>
            <a:r>
              <a:rPr lang="en-US" dirty="0"/>
              <a:t>, </a:t>
            </a:r>
            <a:r>
              <a:rPr lang="hu-HU" dirty="0" err="1"/>
              <a:t>InfiniBand</a:t>
            </a:r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7329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Alkalmazási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Megjelenítési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Ülés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Szállítói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Hálózati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Adatkapcsolati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Fizikai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Hálózati réteg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 lnSpcReduction="10000"/>
          </a:bodyPr>
          <a:lstStyle/>
          <a:p>
            <a:r>
              <a:rPr lang="hu-HU" dirty="0"/>
              <a:t>Szolgáltatás</a:t>
            </a:r>
            <a:endParaRPr lang="en-US" dirty="0"/>
          </a:p>
          <a:p>
            <a:pPr lvl="1"/>
            <a:r>
              <a:rPr lang="hu-HU" dirty="0"/>
              <a:t>Csomagtovábbítás</a:t>
            </a:r>
          </a:p>
          <a:p>
            <a:pPr lvl="1"/>
            <a:r>
              <a:rPr lang="hu-HU" dirty="0"/>
              <a:t>Útvonalválasztás</a:t>
            </a:r>
          </a:p>
          <a:p>
            <a:pPr lvl="1"/>
            <a:r>
              <a:rPr lang="hu-HU" dirty="0"/>
              <a:t>Csomag </a:t>
            </a:r>
            <a:r>
              <a:rPr lang="hu-HU" dirty="0" err="1"/>
              <a:t>fragmentálás</a:t>
            </a:r>
            <a:r>
              <a:rPr lang="hu-HU" dirty="0"/>
              <a:t> kezelése</a:t>
            </a:r>
            <a:endParaRPr lang="en-US" dirty="0"/>
          </a:p>
          <a:p>
            <a:pPr lvl="1"/>
            <a:r>
              <a:rPr lang="hu-HU" dirty="0"/>
              <a:t>Csomag ütemezés</a:t>
            </a:r>
            <a:endParaRPr lang="en-US" dirty="0"/>
          </a:p>
          <a:p>
            <a:pPr lvl="1"/>
            <a:r>
              <a:rPr lang="hu-HU" dirty="0"/>
              <a:t>Puffer kezelés</a:t>
            </a:r>
            <a:endParaRPr lang="en-US" dirty="0"/>
          </a:p>
          <a:p>
            <a:r>
              <a:rPr lang="hu-HU" dirty="0"/>
              <a:t>Interfész</a:t>
            </a:r>
            <a:endParaRPr lang="en-US" dirty="0"/>
          </a:p>
          <a:p>
            <a:pPr lvl="1"/>
            <a:r>
              <a:rPr lang="hu-HU" dirty="0"/>
              <a:t>Csomag küldése egy adott végpontnak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hu-HU" dirty="0"/>
              <a:t>Protokoll</a:t>
            </a:r>
            <a:endParaRPr lang="en-US" dirty="0"/>
          </a:p>
          <a:p>
            <a:pPr lvl="1"/>
            <a:r>
              <a:rPr lang="hu-HU" dirty="0"/>
              <a:t>Globálisan egyedi címeket definiálása</a:t>
            </a:r>
            <a:endParaRPr lang="en-US" dirty="0"/>
          </a:p>
          <a:p>
            <a:pPr lvl="1"/>
            <a:r>
              <a:rPr lang="hu-HU" dirty="0" err="1"/>
              <a:t>Routing</a:t>
            </a:r>
            <a:r>
              <a:rPr lang="hu-HU" dirty="0"/>
              <a:t> táblák karbantartása</a:t>
            </a:r>
            <a:endParaRPr lang="en-US" dirty="0"/>
          </a:p>
          <a:p>
            <a:r>
              <a:rPr lang="hu-HU" dirty="0"/>
              <a:t>Példák</a:t>
            </a:r>
            <a:r>
              <a:rPr lang="en-US" dirty="0"/>
              <a:t>: Internet Protocol (IP</a:t>
            </a:r>
            <a:r>
              <a:rPr lang="hu-HU" dirty="0"/>
              <a:t>v4</a:t>
            </a:r>
            <a:r>
              <a:rPr lang="en-US" dirty="0"/>
              <a:t>), IPv6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6068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Alkalmazási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Megjelenítési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Ülés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Szállítói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Hálózati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Adatkapcsolati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Fizikai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2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FC9638-204A-4426-B733-49199707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A3D4412-A3B2-478A-8AFE-9E251DC8A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 network made of?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6119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Szállítói réteg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/>
          </a:bodyPr>
          <a:lstStyle/>
          <a:p>
            <a:r>
              <a:rPr lang="hu-HU" dirty="0"/>
              <a:t>Szolgáltatás</a:t>
            </a:r>
            <a:endParaRPr lang="en-US" dirty="0"/>
          </a:p>
          <a:p>
            <a:pPr lvl="1"/>
            <a:r>
              <a:rPr lang="en-US" dirty="0"/>
              <a:t>Multiplex</a:t>
            </a:r>
            <a:r>
              <a:rPr lang="hu-HU" dirty="0" err="1"/>
              <a:t>álás</a:t>
            </a:r>
            <a:r>
              <a:rPr lang="en-US" dirty="0"/>
              <a:t>/</a:t>
            </a:r>
            <a:r>
              <a:rPr lang="en-US" dirty="0" err="1"/>
              <a:t>demultiplex</a:t>
            </a:r>
            <a:r>
              <a:rPr lang="hu-HU" dirty="0" err="1"/>
              <a:t>álás</a:t>
            </a:r>
            <a:endParaRPr lang="en-US" dirty="0"/>
          </a:p>
          <a:p>
            <a:pPr lvl="1"/>
            <a:r>
              <a:rPr lang="hu-HU" dirty="0"/>
              <a:t>Torlódásvezérlés</a:t>
            </a:r>
            <a:endParaRPr lang="en-US" dirty="0"/>
          </a:p>
          <a:p>
            <a:pPr lvl="1"/>
            <a:r>
              <a:rPr lang="hu-HU" dirty="0"/>
              <a:t>Megbízható, sorrendhelyes továbbítás</a:t>
            </a:r>
            <a:endParaRPr lang="en-US" dirty="0"/>
          </a:p>
          <a:p>
            <a:r>
              <a:rPr lang="hu-HU" dirty="0"/>
              <a:t>Interfész</a:t>
            </a:r>
            <a:endParaRPr lang="en-US" dirty="0"/>
          </a:p>
          <a:p>
            <a:pPr lvl="1"/>
            <a:r>
              <a:rPr lang="hu-HU" dirty="0"/>
              <a:t>Üzenet küldése egy célállomásnak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hu-HU" dirty="0"/>
              <a:t>Protokoll</a:t>
            </a:r>
            <a:endParaRPr lang="en-US" dirty="0"/>
          </a:p>
          <a:p>
            <a:pPr lvl="1"/>
            <a:r>
              <a:rPr lang="en-US" dirty="0"/>
              <a:t>Port </a:t>
            </a:r>
            <a:r>
              <a:rPr lang="hu-HU" dirty="0"/>
              <a:t>szám</a:t>
            </a:r>
            <a:endParaRPr lang="en-US" dirty="0"/>
          </a:p>
          <a:p>
            <a:pPr lvl="1"/>
            <a:r>
              <a:rPr lang="hu-HU" dirty="0"/>
              <a:t>Megbízhatóság/Hiba javítás</a:t>
            </a:r>
            <a:endParaRPr lang="en-US" dirty="0"/>
          </a:p>
          <a:p>
            <a:pPr lvl="1"/>
            <a:r>
              <a:rPr lang="hu-HU" dirty="0"/>
              <a:t>Folyamfelügyelet</a:t>
            </a:r>
          </a:p>
          <a:p>
            <a:r>
              <a:rPr lang="hu-HU" dirty="0"/>
              <a:t>Példa</a:t>
            </a:r>
            <a:r>
              <a:rPr lang="en-US" dirty="0"/>
              <a:t>: UDP, TCP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4895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Alkalmazási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Megjelenítési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Ülés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Szállítói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Hálózati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Adatkapcsolati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Fizikai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28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Ülés v. Munkamenet réteg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/>
          </a:bodyPr>
          <a:lstStyle/>
          <a:p>
            <a:r>
              <a:rPr lang="hu-HU" dirty="0"/>
              <a:t>Szolgáltatás</a:t>
            </a:r>
            <a:endParaRPr lang="en-US" dirty="0"/>
          </a:p>
          <a:p>
            <a:pPr lvl="1"/>
            <a:r>
              <a:rPr lang="en-US" dirty="0" err="1"/>
              <a:t>kapcsolat</a:t>
            </a:r>
            <a:r>
              <a:rPr lang="en-US" dirty="0"/>
              <a:t> </a:t>
            </a:r>
            <a:r>
              <a:rPr lang="en-US" dirty="0" err="1"/>
              <a:t>menedzsment</a:t>
            </a:r>
            <a:r>
              <a:rPr lang="en-US" dirty="0"/>
              <a:t>: </a:t>
            </a:r>
            <a:r>
              <a:rPr lang="en-US" dirty="0" err="1"/>
              <a:t>felépítés</a:t>
            </a:r>
            <a:r>
              <a:rPr lang="en-US" dirty="0"/>
              <a:t>, </a:t>
            </a:r>
            <a:r>
              <a:rPr lang="en-US" dirty="0" err="1"/>
              <a:t>fenntarás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bontás</a:t>
            </a:r>
            <a:endParaRPr lang="en-US" dirty="0"/>
          </a:p>
          <a:p>
            <a:pPr lvl="1"/>
            <a:r>
              <a:rPr lang="en-US" dirty="0" err="1"/>
              <a:t>munkamenet</a:t>
            </a:r>
            <a:r>
              <a:rPr lang="en-US" dirty="0"/>
              <a:t> </a:t>
            </a:r>
            <a:r>
              <a:rPr lang="en-US" dirty="0" err="1"/>
              <a:t>típusának</a:t>
            </a:r>
            <a:r>
              <a:rPr lang="en-US" dirty="0"/>
              <a:t> </a:t>
            </a:r>
            <a:r>
              <a:rPr lang="en-US" dirty="0" err="1"/>
              <a:t>meghatározása</a:t>
            </a:r>
            <a:endParaRPr lang="en-US" dirty="0"/>
          </a:p>
          <a:p>
            <a:pPr lvl="1"/>
            <a:r>
              <a:rPr lang="en-US" dirty="0" err="1"/>
              <a:t>szinkronizációs</a:t>
            </a:r>
            <a:r>
              <a:rPr lang="en-US" dirty="0"/>
              <a:t> </a:t>
            </a:r>
            <a:r>
              <a:rPr lang="en-US" dirty="0" err="1"/>
              <a:t>pont</a:t>
            </a:r>
            <a:r>
              <a:rPr lang="en-US" dirty="0"/>
              <a:t> </a:t>
            </a:r>
            <a:r>
              <a:rPr lang="en-US" dirty="0" err="1"/>
              <a:t>menedzsment</a:t>
            </a:r>
            <a:r>
              <a:rPr lang="en-US" dirty="0"/>
              <a:t> (checkpoint)</a:t>
            </a:r>
          </a:p>
          <a:p>
            <a:r>
              <a:rPr lang="hu-HU" dirty="0"/>
              <a:t>Interfész</a:t>
            </a:r>
            <a:endParaRPr lang="en-US" dirty="0"/>
          </a:p>
          <a:p>
            <a:pPr lvl="1"/>
            <a:r>
              <a:rPr lang="hu-HU" dirty="0"/>
              <a:t>Attól függ</a:t>
            </a:r>
            <a:r>
              <a:rPr lang="en-US" dirty="0"/>
              <a:t>…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hu-HU" dirty="0"/>
              <a:t>Protokoll</a:t>
            </a:r>
            <a:endParaRPr lang="en-US" dirty="0"/>
          </a:p>
          <a:p>
            <a:pPr lvl="1"/>
            <a:r>
              <a:rPr lang="en-US" dirty="0"/>
              <a:t>Token </a:t>
            </a:r>
            <a:r>
              <a:rPr lang="hu-HU" dirty="0"/>
              <a:t>menedzsment</a:t>
            </a:r>
            <a:endParaRPr lang="en-US" dirty="0"/>
          </a:p>
          <a:p>
            <a:pPr lvl="1"/>
            <a:r>
              <a:rPr lang="hu-HU" dirty="0" err="1"/>
              <a:t>Szinkronizációs</a:t>
            </a:r>
            <a:r>
              <a:rPr lang="en-US" dirty="0"/>
              <a:t> checkpoints</a:t>
            </a:r>
            <a:r>
              <a:rPr lang="hu-HU" dirty="0"/>
              <a:t> beszúrás</a:t>
            </a:r>
            <a:endParaRPr lang="en-US" dirty="0"/>
          </a:p>
          <a:p>
            <a:r>
              <a:rPr lang="hu-HU" dirty="0"/>
              <a:t>Példa</a:t>
            </a:r>
            <a:r>
              <a:rPr lang="en-US" dirty="0"/>
              <a:t>: </a:t>
            </a:r>
            <a:r>
              <a:rPr lang="hu-HU" dirty="0">
                <a:solidFill>
                  <a:schemeClr val="accent1"/>
                </a:solidFill>
              </a:rPr>
              <a:t>nincs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3692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Alkalmazási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Megjelenítési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Ülés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Szállítói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Hálózati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Adatkapcsolati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Fizikai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62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Megjelenítési réteg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/>
          </a:bodyPr>
          <a:lstStyle/>
          <a:p>
            <a:r>
              <a:rPr lang="hu-HU" dirty="0"/>
              <a:t>Szolgáltatás</a:t>
            </a:r>
            <a:endParaRPr lang="en-US" dirty="0"/>
          </a:p>
          <a:p>
            <a:pPr lvl="1"/>
            <a:r>
              <a:rPr lang="hu-HU" dirty="0"/>
              <a:t>Adatkonverzió különböző reprezentációk között</a:t>
            </a:r>
            <a:endParaRPr lang="en-US" dirty="0"/>
          </a:p>
          <a:p>
            <a:pPr lvl="1"/>
            <a:r>
              <a:rPr lang="hu-HU" dirty="0"/>
              <a:t>Pl.</a:t>
            </a:r>
            <a:r>
              <a:rPr lang="en-US" dirty="0"/>
              <a:t> big endian to little endian</a:t>
            </a:r>
          </a:p>
          <a:p>
            <a:pPr lvl="1"/>
            <a:r>
              <a:rPr lang="hu-HU" dirty="0"/>
              <a:t>Pl.</a:t>
            </a:r>
            <a:r>
              <a:rPr lang="en-US" dirty="0"/>
              <a:t> </a:t>
            </a:r>
            <a:r>
              <a:rPr lang="en-US" dirty="0" err="1"/>
              <a:t>Ascii</a:t>
            </a:r>
            <a:r>
              <a:rPr lang="en-US" dirty="0"/>
              <a:t> to Unicode</a:t>
            </a:r>
          </a:p>
          <a:p>
            <a:r>
              <a:rPr lang="hu-HU" dirty="0"/>
              <a:t>Interfész</a:t>
            </a:r>
            <a:endParaRPr lang="en-US" dirty="0"/>
          </a:p>
          <a:p>
            <a:pPr lvl="1"/>
            <a:r>
              <a:rPr lang="hu-HU" dirty="0"/>
              <a:t>Attól függ…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hu-HU" dirty="0"/>
              <a:t>Protokoll</a:t>
            </a:r>
            <a:endParaRPr lang="en-US" dirty="0"/>
          </a:p>
          <a:p>
            <a:pPr lvl="1"/>
            <a:r>
              <a:rPr lang="hu-HU" dirty="0"/>
              <a:t>Adatformátumokat definiál</a:t>
            </a:r>
            <a:endParaRPr lang="en-US" dirty="0"/>
          </a:p>
          <a:p>
            <a:pPr lvl="1"/>
            <a:r>
              <a:rPr lang="hu-HU" dirty="0"/>
              <a:t>Transzformációs szabályokat alkalmaz</a:t>
            </a:r>
            <a:endParaRPr lang="en-US" dirty="0"/>
          </a:p>
          <a:p>
            <a:r>
              <a:rPr lang="hu-HU" dirty="0"/>
              <a:t>Példa</a:t>
            </a:r>
            <a:r>
              <a:rPr lang="en-US" dirty="0"/>
              <a:t>: </a:t>
            </a:r>
            <a:r>
              <a:rPr lang="en-US" dirty="0">
                <a:solidFill>
                  <a:schemeClr val="accent1"/>
                </a:solidFill>
              </a:rPr>
              <a:t>n</a:t>
            </a:r>
            <a:r>
              <a:rPr lang="hu-HU" dirty="0" err="1">
                <a:solidFill>
                  <a:schemeClr val="accent1"/>
                </a:solidFill>
              </a:rPr>
              <a:t>incs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2402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Alkalmazási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Megjelenítési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Ülés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Szállítói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Hálózati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Adatkapcsolati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Fizikai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78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Alkalmazási réteg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/>
          </a:bodyPr>
          <a:lstStyle/>
          <a:p>
            <a:r>
              <a:rPr lang="hu-HU" dirty="0"/>
              <a:t>Szolgáltatás</a:t>
            </a:r>
            <a:endParaRPr lang="en-US" dirty="0"/>
          </a:p>
          <a:p>
            <a:pPr lvl="1"/>
            <a:r>
              <a:rPr lang="hu-HU" dirty="0"/>
              <a:t>Bármi…</a:t>
            </a:r>
            <a:endParaRPr lang="en-US" dirty="0"/>
          </a:p>
          <a:p>
            <a:r>
              <a:rPr lang="hu-HU" dirty="0"/>
              <a:t>Interfész</a:t>
            </a:r>
            <a:endParaRPr lang="en-US" dirty="0"/>
          </a:p>
          <a:p>
            <a:pPr lvl="1"/>
            <a:r>
              <a:rPr lang="hu-HU" dirty="0"/>
              <a:t>Bármi…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hu-HU" dirty="0"/>
              <a:t>Protokoll</a:t>
            </a:r>
            <a:endParaRPr lang="en-US" dirty="0"/>
          </a:p>
          <a:p>
            <a:pPr lvl="1"/>
            <a:r>
              <a:rPr lang="hu-HU" dirty="0"/>
              <a:t>Bármi…</a:t>
            </a:r>
            <a:endParaRPr lang="en-US" dirty="0"/>
          </a:p>
          <a:p>
            <a:r>
              <a:rPr lang="hu-HU" dirty="0"/>
              <a:t>Példa</a:t>
            </a:r>
            <a:r>
              <a:rPr lang="en-US" dirty="0"/>
              <a:t>: </a:t>
            </a:r>
            <a:r>
              <a:rPr lang="hu-HU" dirty="0"/>
              <a:t>kapcsold be a </a:t>
            </a:r>
            <a:r>
              <a:rPr lang="hu-HU" dirty="0" err="1"/>
              <a:t>mobilod</a:t>
            </a:r>
            <a:r>
              <a:rPr lang="hu-HU" dirty="0"/>
              <a:t> és nézd meg milyen </a:t>
            </a:r>
            <a:r>
              <a:rPr lang="hu-HU" dirty="0" err="1"/>
              <a:t>appok</a:t>
            </a:r>
            <a:r>
              <a:rPr lang="hu-HU" dirty="0"/>
              <a:t> vannak rajta…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1141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Alkalmazási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Megjelenítési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Ülés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Szállítói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Hálózati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Adatkapcsolati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Fizikai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6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 flipH="1">
            <a:off x="4252696" y="2524860"/>
            <a:ext cx="3637131" cy="1478875"/>
            <a:chOff x="1219200" y="4876799"/>
            <a:chExt cx="5181606" cy="1384995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42277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6" y="4876799"/>
              <a:ext cx="5181600" cy="129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Az első 2-3 réteget minden eszköz implementálja</a:t>
              </a:r>
              <a:endParaRPr lang="en-US" sz="2800" kern="0" dirty="0">
                <a:solidFill>
                  <a:sysClr val="window" lastClr="FFFFFF"/>
                </a:solidFill>
              </a:endParaRPr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4117073" y="4562227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117073" y="3952619"/>
            <a:ext cx="3944206" cy="749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4117073" y="3386936"/>
            <a:ext cx="3944206" cy="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OSI </a:t>
            </a:r>
            <a:r>
              <a:rPr lang="hu-HU" dirty="0"/>
              <a:t>m</a:t>
            </a:r>
            <a:r>
              <a:rPr lang="en-US" dirty="0" err="1"/>
              <a:t>odel</a:t>
            </a:r>
            <a:r>
              <a:rPr lang="hu-HU" dirty="0"/>
              <a:t>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694456" y="1531959"/>
            <a:ext cx="8839200" cy="54250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OSI: Open Systems Interconnect Model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62822" y="2524862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35400" y="2524862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Alkalmazási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1582" y="3100350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24024" y="310035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Megjelenítési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1713" y="3673527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724155" y="367352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Ülés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51713" y="4246704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724155" y="424670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Szállítói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1713" y="4819881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724155" y="481988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Hálózati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51713" y="5397615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724155" y="539761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Adatkapcsolati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51844" y="5970792"/>
            <a:ext cx="2269960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724286" y="597079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Fizikai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61207" y="4824438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933649" y="482443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Hálózati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61207" y="5402172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933649" y="540217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Adatkapcsolati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61339" y="5975349"/>
            <a:ext cx="1134849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168303" y="2524861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8168566" y="2524861"/>
            <a:ext cx="2215105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68303" y="3100349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8140745" y="31003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168434" y="3673526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8140876" y="36735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168434" y="4246703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8140876" y="424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168434" y="48198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8140876" y="48198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168434" y="53976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8140876" y="53976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168565" y="5970791"/>
            <a:ext cx="2269960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8141007" y="597079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52" name="Content Placeholder 5"/>
          <p:cNvSpPr txBox="1">
            <a:spLocks/>
          </p:cNvSpPr>
          <p:nvPr/>
        </p:nvSpPr>
        <p:spPr>
          <a:xfrm>
            <a:off x="2131118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Hos</a:t>
            </a:r>
            <a:r>
              <a:rPr lang="hu-HU" dirty="0"/>
              <a:t>z</a:t>
            </a:r>
            <a:r>
              <a:rPr lang="en-US" dirty="0"/>
              <a:t>t 1</a:t>
            </a:r>
          </a:p>
        </p:txBody>
      </p:sp>
      <p:sp>
        <p:nvSpPr>
          <p:cNvPr id="53" name="Content Placeholder 5"/>
          <p:cNvSpPr txBox="1">
            <a:spLocks/>
          </p:cNvSpPr>
          <p:nvPr/>
        </p:nvSpPr>
        <p:spPr>
          <a:xfrm>
            <a:off x="5381954" y="2011906"/>
            <a:ext cx="1628446" cy="54250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 err="1"/>
              <a:t>Router</a:t>
            </a:r>
            <a:r>
              <a:rPr lang="hu-HU" dirty="0"/>
              <a:t>/</a:t>
            </a:r>
            <a:r>
              <a:rPr lang="en-US" dirty="0"/>
              <a:t>Switch</a:t>
            </a:r>
          </a:p>
        </p:txBody>
      </p:sp>
      <p:sp>
        <p:nvSpPr>
          <p:cNvPr id="54" name="Content Placeholder 5"/>
          <p:cNvSpPr txBox="1">
            <a:spLocks/>
          </p:cNvSpPr>
          <p:nvPr/>
        </p:nvSpPr>
        <p:spPr>
          <a:xfrm>
            <a:off x="8594670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Hos</a:t>
            </a:r>
            <a:r>
              <a:rPr lang="hu-HU" dirty="0"/>
              <a:t>z</a:t>
            </a:r>
            <a:r>
              <a:rPr lang="en-US" dirty="0"/>
              <a:t>t 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93058" y="5975349"/>
            <a:ext cx="1134849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961207" y="5966234"/>
            <a:ext cx="2269961" cy="573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4974859" y="596623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Fizikai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103425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103425" y="623909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299273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299273" y="623909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103425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299273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130721" y="2808495"/>
            <a:ext cx="3946478" cy="295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1614840" y="4640239"/>
            <a:ext cx="8957626" cy="2074459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 flipH="1">
            <a:off x="4180762" y="3292597"/>
            <a:ext cx="4279615" cy="954107"/>
            <a:chOff x="226664" y="4876799"/>
            <a:chExt cx="6174142" cy="1384995"/>
          </a:xfrm>
        </p:grpSpPr>
        <p:sp>
          <p:nvSpPr>
            <p:cNvPr id="80" name="Rectangular Callout 79"/>
            <p:cNvSpPr/>
            <p:nvPr/>
          </p:nvSpPr>
          <p:spPr>
            <a:xfrm>
              <a:off x="226664" y="4876799"/>
              <a:ext cx="6174140" cy="1384995"/>
            </a:xfrm>
            <a:prstGeom prst="wedgeRectCallout">
              <a:avLst>
                <a:gd name="adj1" fmla="val 42675"/>
                <a:gd name="adj2" fmla="val 23835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96273" y="4876799"/>
              <a:ext cx="600453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A rétegek </a:t>
              </a:r>
              <a:r>
                <a:rPr lang="hu-HU" sz="2800" kern="0" dirty="0" err="1">
                  <a:solidFill>
                    <a:sysClr val="window" lastClr="FFFFFF"/>
                  </a:solidFill>
                </a:rPr>
                <a:t>peer-to-peer</a:t>
              </a:r>
              <a:r>
                <a:rPr lang="hu-HU" sz="2800" kern="0" dirty="0">
                  <a:solidFill>
                    <a:sysClr val="window" lastClr="FFFFFF"/>
                  </a:solidFill>
                </a:rPr>
                <a:t> egymással kommunikálnak</a:t>
              </a:r>
              <a:endParaRPr lang="en-US" sz="2800" kern="0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 flipH="1">
            <a:off x="4139285" y="2917496"/>
            <a:ext cx="4455384" cy="1042611"/>
            <a:chOff x="32923" y="4748322"/>
            <a:chExt cx="6427716" cy="1513472"/>
          </a:xfrm>
        </p:grpSpPr>
        <p:sp>
          <p:nvSpPr>
            <p:cNvPr id="83" name="Rectangular Callout 82"/>
            <p:cNvSpPr/>
            <p:nvPr/>
          </p:nvSpPr>
          <p:spPr>
            <a:xfrm>
              <a:off x="32923" y="4876799"/>
              <a:ext cx="6367879" cy="1384995"/>
            </a:xfrm>
            <a:prstGeom prst="wedgeRectCallout">
              <a:avLst>
                <a:gd name="adj1" fmla="val 33012"/>
                <a:gd name="adj2" fmla="val 10389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923" y="4748322"/>
              <a:ext cx="6427716" cy="1384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A rétegek </a:t>
              </a:r>
              <a:r>
                <a:rPr lang="hu-HU" sz="2800" kern="0" dirty="0" err="1">
                  <a:solidFill>
                    <a:sysClr val="window" lastClr="FFFFFF"/>
                  </a:solidFill>
                </a:rPr>
                <a:t>peer-to-peer</a:t>
              </a:r>
              <a:r>
                <a:rPr lang="hu-HU" sz="2800" kern="0" dirty="0">
                  <a:solidFill>
                    <a:sysClr val="window" lastClr="FFFFFF"/>
                  </a:solidFill>
                </a:rPr>
                <a:t> egymással kommunikálnak</a:t>
              </a:r>
              <a:endParaRPr lang="en-US" sz="2800" kern="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94" name="Freeform 93"/>
          <p:cNvSpPr/>
          <p:nvPr/>
        </p:nvSpPr>
        <p:spPr>
          <a:xfrm>
            <a:off x="2861240" y="2661314"/>
            <a:ext cx="6510224" cy="3620814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9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4D3FCDD4-8EC5-4F05-8F29-920949903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layer provides a service to the layer above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u="sng" dirty="0" err="1"/>
              <a:t>layer</a:t>
            </a:r>
            <a:r>
              <a:rPr lang="hu-HU" u="sng" dirty="0"/>
              <a:t>			service </a:t>
            </a:r>
            <a:r>
              <a:rPr lang="hu-HU" u="sng" dirty="0" err="1"/>
              <a:t>provided</a:t>
            </a:r>
            <a:endParaRPr lang="hu-HU" u="sng" dirty="0"/>
          </a:p>
          <a:p>
            <a:pPr marL="0" indent="0">
              <a:buNone/>
            </a:pPr>
            <a:r>
              <a:rPr lang="hu-HU" b="1" dirty="0"/>
              <a:t>L5	</a:t>
            </a:r>
            <a:r>
              <a:rPr lang="hu-HU" b="1" dirty="0" err="1"/>
              <a:t>Application</a:t>
            </a:r>
            <a:r>
              <a:rPr lang="hu-HU" dirty="0"/>
              <a:t>		</a:t>
            </a:r>
            <a:r>
              <a:rPr lang="hu-HU" i="1" dirty="0" err="1"/>
              <a:t>high</a:t>
            </a:r>
            <a:r>
              <a:rPr lang="hu-HU" i="1" dirty="0"/>
              <a:t> </a:t>
            </a:r>
            <a:r>
              <a:rPr lang="hu-HU" i="1" dirty="0" err="1"/>
              <a:t>level</a:t>
            </a:r>
            <a:r>
              <a:rPr lang="hu-HU" i="1" dirty="0"/>
              <a:t> </a:t>
            </a:r>
            <a:r>
              <a:rPr lang="hu-HU" i="1" dirty="0" err="1"/>
              <a:t>network</a:t>
            </a:r>
            <a:r>
              <a:rPr lang="hu-HU" i="1" dirty="0"/>
              <a:t> </a:t>
            </a:r>
            <a:r>
              <a:rPr lang="hu-HU" i="1" dirty="0" err="1"/>
              <a:t>access</a:t>
            </a:r>
            <a:endParaRPr lang="hu-HU" i="1" dirty="0"/>
          </a:p>
          <a:p>
            <a:pPr marL="0" indent="0">
              <a:buNone/>
            </a:pPr>
            <a:r>
              <a:rPr lang="hu-HU" b="1" dirty="0"/>
              <a:t>L4	</a:t>
            </a:r>
            <a:r>
              <a:rPr lang="hu-HU" b="1" dirty="0" err="1"/>
              <a:t>Transport</a:t>
            </a:r>
            <a:r>
              <a:rPr lang="hu-HU" dirty="0"/>
              <a:t>		</a:t>
            </a:r>
            <a:r>
              <a:rPr lang="hu-HU" i="1" dirty="0"/>
              <a:t>end-</a:t>
            </a:r>
            <a:r>
              <a:rPr lang="hu-HU" i="1" dirty="0" err="1"/>
              <a:t>to</a:t>
            </a:r>
            <a:r>
              <a:rPr lang="hu-HU" i="1" dirty="0"/>
              <a:t>-end </a:t>
            </a:r>
            <a:r>
              <a:rPr lang="hu-HU" i="1" dirty="0" err="1"/>
              <a:t>delivery</a:t>
            </a:r>
            <a:r>
              <a:rPr lang="hu-HU" i="1" dirty="0"/>
              <a:t> (</a:t>
            </a:r>
            <a:r>
              <a:rPr lang="hu-HU" i="1" dirty="0" err="1"/>
              <a:t>reliable</a:t>
            </a:r>
            <a:r>
              <a:rPr lang="hu-HU" i="1" dirty="0"/>
              <a:t> </a:t>
            </a:r>
            <a:r>
              <a:rPr lang="hu-HU" i="1" dirty="0" err="1"/>
              <a:t>or</a:t>
            </a:r>
            <a:r>
              <a:rPr lang="hu-HU" i="1" dirty="0"/>
              <a:t> </a:t>
            </a:r>
            <a:r>
              <a:rPr lang="hu-HU" i="1" dirty="0" err="1"/>
              <a:t>not</a:t>
            </a:r>
            <a:r>
              <a:rPr lang="hu-HU" i="1" dirty="0"/>
              <a:t>)</a:t>
            </a:r>
          </a:p>
          <a:p>
            <a:pPr marL="0" indent="0">
              <a:buNone/>
            </a:pPr>
            <a:r>
              <a:rPr lang="hu-HU" b="1" dirty="0"/>
              <a:t>L3	Network</a:t>
            </a:r>
            <a:r>
              <a:rPr lang="hu-HU" dirty="0"/>
              <a:t>		</a:t>
            </a:r>
            <a:r>
              <a:rPr lang="hu-HU" i="1" dirty="0" err="1"/>
              <a:t>global</a:t>
            </a:r>
            <a:r>
              <a:rPr lang="hu-HU" i="1" dirty="0"/>
              <a:t> </a:t>
            </a:r>
            <a:r>
              <a:rPr lang="hu-HU" i="1" dirty="0" err="1"/>
              <a:t>best-effort</a:t>
            </a:r>
            <a:r>
              <a:rPr lang="hu-HU" i="1" dirty="0"/>
              <a:t> </a:t>
            </a:r>
            <a:r>
              <a:rPr lang="hu-HU" i="1" dirty="0" err="1"/>
              <a:t>delivery</a:t>
            </a:r>
            <a:endParaRPr lang="hu-HU" i="1" dirty="0"/>
          </a:p>
          <a:p>
            <a:pPr marL="0" indent="0">
              <a:buNone/>
            </a:pPr>
            <a:r>
              <a:rPr lang="hu-HU" b="1" dirty="0"/>
              <a:t>L2	Link</a:t>
            </a:r>
            <a:r>
              <a:rPr lang="hu-HU" dirty="0"/>
              <a:t>			</a:t>
            </a:r>
            <a:r>
              <a:rPr lang="hu-HU" i="1" dirty="0"/>
              <a:t>local </a:t>
            </a:r>
            <a:r>
              <a:rPr lang="hu-HU" i="1" dirty="0" err="1"/>
              <a:t>best-effort</a:t>
            </a:r>
            <a:r>
              <a:rPr lang="hu-HU" i="1" dirty="0"/>
              <a:t> </a:t>
            </a:r>
            <a:r>
              <a:rPr lang="hu-HU" i="1" dirty="0" err="1"/>
              <a:t>delivery</a:t>
            </a:r>
            <a:endParaRPr lang="hu-HU" i="1" dirty="0"/>
          </a:p>
          <a:p>
            <a:pPr marL="0" indent="0">
              <a:buNone/>
            </a:pPr>
            <a:r>
              <a:rPr lang="hu-HU" b="1" dirty="0"/>
              <a:t>L1	</a:t>
            </a:r>
            <a:r>
              <a:rPr lang="hu-HU" b="1" dirty="0" err="1"/>
              <a:t>Physical</a:t>
            </a:r>
            <a:r>
              <a:rPr lang="hu-HU" dirty="0"/>
              <a:t>		</a:t>
            </a:r>
            <a:r>
              <a:rPr lang="hu-HU" i="1" dirty="0" err="1"/>
              <a:t>physical</a:t>
            </a:r>
            <a:r>
              <a:rPr lang="hu-HU" i="1" dirty="0"/>
              <a:t> </a:t>
            </a:r>
            <a:r>
              <a:rPr lang="hu-HU" i="1" dirty="0" err="1"/>
              <a:t>transfer</a:t>
            </a:r>
            <a:r>
              <a:rPr lang="hu-HU" i="1" dirty="0"/>
              <a:t> of </a:t>
            </a:r>
            <a:r>
              <a:rPr lang="hu-HU" i="1" dirty="0" err="1"/>
              <a:t>bits</a:t>
            </a:r>
            <a:endParaRPr lang="hu-HU" i="1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676C4B5-255C-4C96-9D5A-4C482060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Hybrid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 – 5 </a:t>
            </a:r>
            <a:r>
              <a:rPr lang="hu-HU" dirty="0" err="1"/>
              <a:t>layers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2260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6308DD5-553D-4350-9A56-D34032E27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Applications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en-US" i="1" dirty="0"/>
              <a:t>…built on…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en-US" b="1" dirty="0"/>
              <a:t>Reliable (or unreliable) transport</a:t>
            </a:r>
          </a:p>
          <a:p>
            <a:pPr marL="0" indent="0">
              <a:buNone/>
            </a:pPr>
            <a:r>
              <a:rPr lang="hu-HU" i="1" dirty="0"/>
              <a:t>	</a:t>
            </a:r>
            <a:r>
              <a:rPr lang="en-US" i="1" dirty="0"/>
              <a:t>…built on…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en-US" b="1" dirty="0"/>
              <a:t>Best-effort global packet delivery</a:t>
            </a:r>
            <a:endParaRPr lang="hu-HU" b="1" dirty="0"/>
          </a:p>
          <a:p>
            <a:pPr marL="0" indent="0">
              <a:buNone/>
            </a:pPr>
            <a:r>
              <a:rPr lang="hu-HU" i="1" dirty="0"/>
              <a:t>	</a:t>
            </a:r>
            <a:r>
              <a:rPr lang="en-US" i="1" dirty="0"/>
              <a:t>…built on…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en-US" b="1" dirty="0"/>
              <a:t>Best-effort local packet delivery</a:t>
            </a:r>
            <a:endParaRPr lang="hu-HU" b="1" dirty="0"/>
          </a:p>
          <a:p>
            <a:pPr marL="0" indent="0">
              <a:buNone/>
            </a:pPr>
            <a:r>
              <a:rPr lang="hu-HU" i="1" dirty="0"/>
              <a:t>	</a:t>
            </a:r>
            <a:r>
              <a:rPr lang="en-US" i="1" dirty="0"/>
              <a:t>…built on…</a:t>
            </a:r>
            <a:endParaRPr lang="hu-HU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dirty="0"/>
              <a:t>Physical transfer of bits</a:t>
            </a:r>
            <a:endParaRPr lang="hu-HU" b="1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437EB836-692A-460D-BA3C-F27160252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Each layer provides a service to the layer above</a:t>
            </a:r>
            <a:br>
              <a:rPr lang="en-US" dirty="0"/>
            </a:br>
            <a:r>
              <a:rPr lang="en-US" dirty="0"/>
              <a:t>by </a:t>
            </a:r>
            <a:r>
              <a:rPr lang="en-US" dirty="0">
                <a:solidFill>
                  <a:srgbClr val="FF0000"/>
                </a:solidFill>
              </a:rPr>
              <a:t>using the services of the layer directly below it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6146" name="Picture 2" descr="Image result for internet hourglass">
            <a:extLst>
              <a:ext uri="{FF2B5EF4-FFF2-40B4-BE49-F238E27FC236}">
                <a16:creationId xmlns:a16="http://schemas.microsoft.com/office/drawing/2014/main" id="{CDBC7053-ABD8-462C-8091-B21EF429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845" y="1319988"/>
            <a:ext cx="3333297" cy="521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58FC0573-E870-43F4-B27D-B36D57D5E060}"/>
              </a:ext>
            </a:extLst>
          </p:cNvPr>
          <p:cNvCxnSpPr>
            <a:cxnSpLocks/>
          </p:cNvCxnSpPr>
          <p:nvPr/>
        </p:nvCxnSpPr>
        <p:spPr>
          <a:xfrm>
            <a:off x="2472267" y="1783644"/>
            <a:ext cx="5226755" cy="5757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1D3D4FAB-35FD-43EB-8E4C-257913E2825E}"/>
              </a:ext>
            </a:extLst>
          </p:cNvPr>
          <p:cNvCxnSpPr>
            <a:cxnSpLocks/>
          </p:cNvCxnSpPr>
          <p:nvPr/>
        </p:nvCxnSpPr>
        <p:spPr>
          <a:xfrm>
            <a:off x="4538133" y="2765778"/>
            <a:ext cx="3561645" cy="455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7059648-A1F2-4749-9D5A-532DBFBA1C7D}"/>
              </a:ext>
            </a:extLst>
          </p:cNvPr>
          <p:cNvCxnSpPr>
            <a:cxnSpLocks/>
          </p:cNvCxnSpPr>
          <p:nvPr/>
        </p:nvCxnSpPr>
        <p:spPr>
          <a:xfrm>
            <a:off x="4712156" y="3770489"/>
            <a:ext cx="3997221" cy="2023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6E59FB2D-0E24-4623-96AC-27357FB903C0}"/>
              </a:ext>
            </a:extLst>
          </p:cNvPr>
          <p:cNvCxnSpPr>
            <a:cxnSpLocks/>
          </p:cNvCxnSpPr>
          <p:nvPr/>
        </p:nvCxnSpPr>
        <p:spPr>
          <a:xfrm flipV="1">
            <a:off x="4538133" y="4651400"/>
            <a:ext cx="3476978" cy="1356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3A4D328A-2F50-4B39-AFEA-519413FC1D6B}"/>
              </a:ext>
            </a:extLst>
          </p:cNvPr>
          <p:cNvCxnSpPr>
            <a:cxnSpLocks/>
          </p:cNvCxnSpPr>
          <p:nvPr/>
        </p:nvCxnSpPr>
        <p:spPr>
          <a:xfrm>
            <a:off x="3606799" y="5763507"/>
            <a:ext cx="40922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310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4D3FCDD4-8EC5-4F05-8F29-920949903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	</a:t>
            </a:r>
            <a:r>
              <a:rPr lang="hu-HU" u="sng" dirty="0" err="1"/>
              <a:t>layer</a:t>
            </a:r>
            <a:r>
              <a:rPr lang="hu-HU" u="sng" dirty="0"/>
              <a:t>			</a:t>
            </a:r>
            <a:r>
              <a:rPr lang="hu-HU" u="sng" dirty="0" err="1"/>
              <a:t>role</a:t>
            </a:r>
            <a:r>
              <a:rPr lang="hu-HU" u="sng" dirty="0"/>
              <a:t> (</a:t>
            </a:r>
            <a:r>
              <a:rPr lang="hu-HU" u="sng" dirty="0">
                <a:solidFill>
                  <a:srgbClr val="FF0000"/>
                </a:solidFill>
              </a:rPr>
              <a:t>PDU</a:t>
            </a:r>
            <a:r>
              <a:rPr lang="hu-HU" u="sng" dirty="0"/>
              <a:t>)</a:t>
            </a:r>
          </a:p>
          <a:p>
            <a:pPr marL="0" indent="0">
              <a:buNone/>
            </a:pPr>
            <a:r>
              <a:rPr lang="hu-HU" b="1" dirty="0"/>
              <a:t>L5	</a:t>
            </a:r>
            <a:r>
              <a:rPr lang="hu-HU" b="1" dirty="0" err="1"/>
              <a:t>Application</a:t>
            </a:r>
            <a:r>
              <a:rPr lang="hu-HU" dirty="0"/>
              <a:t>		</a:t>
            </a:r>
            <a:r>
              <a:rPr lang="hu-HU" dirty="0" err="1"/>
              <a:t>exchanges</a:t>
            </a:r>
            <a:r>
              <a:rPr lang="hu-HU" dirty="0"/>
              <a:t> </a:t>
            </a:r>
            <a:r>
              <a:rPr lang="hu-HU" dirty="0" err="1">
                <a:solidFill>
                  <a:srgbClr val="FF0000"/>
                </a:solidFill>
              </a:rPr>
              <a:t>messages</a:t>
            </a:r>
            <a:r>
              <a:rPr lang="hu-HU" dirty="0"/>
              <a:t> </a:t>
            </a:r>
            <a:r>
              <a:rPr lang="hu-HU" dirty="0" err="1"/>
              <a:t>between</a:t>
            </a:r>
            <a:r>
              <a:rPr lang="hu-HU" dirty="0"/>
              <a:t> </a:t>
            </a:r>
            <a:r>
              <a:rPr lang="hu-HU" dirty="0" err="1"/>
              <a:t>processes</a:t>
            </a:r>
            <a:endParaRPr lang="hu-HU" i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/>
              <a:t>L4	</a:t>
            </a:r>
            <a:r>
              <a:rPr lang="hu-HU" b="1" dirty="0" err="1"/>
              <a:t>Transport</a:t>
            </a:r>
            <a:r>
              <a:rPr lang="hu-HU" dirty="0"/>
              <a:t>		</a:t>
            </a:r>
            <a:r>
              <a:rPr lang="hu-HU" dirty="0" err="1"/>
              <a:t>transports</a:t>
            </a:r>
            <a:r>
              <a:rPr lang="hu-HU" dirty="0"/>
              <a:t> </a:t>
            </a:r>
            <a:r>
              <a:rPr lang="hu-HU" dirty="0" err="1">
                <a:solidFill>
                  <a:srgbClr val="FF0000"/>
                </a:solidFill>
              </a:rPr>
              <a:t>segments</a:t>
            </a:r>
            <a:r>
              <a:rPr lang="hu-HU" dirty="0"/>
              <a:t> </a:t>
            </a:r>
            <a:r>
              <a:rPr lang="hu-HU" dirty="0" err="1"/>
              <a:t>between</a:t>
            </a:r>
            <a:r>
              <a:rPr lang="hu-HU" dirty="0"/>
              <a:t> end-</a:t>
            </a:r>
            <a:r>
              <a:rPr lang="hu-HU" dirty="0" err="1"/>
              <a:t>systems</a:t>
            </a:r>
            <a:endParaRPr lang="hu-HU" i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/>
              <a:t>L3	Network</a:t>
            </a:r>
            <a:r>
              <a:rPr lang="hu-HU" dirty="0"/>
              <a:t>		</a:t>
            </a:r>
            <a:r>
              <a:rPr lang="en-US" dirty="0"/>
              <a:t>moves </a:t>
            </a:r>
            <a:r>
              <a:rPr lang="en-US" dirty="0">
                <a:solidFill>
                  <a:srgbClr val="FF0000"/>
                </a:solidFill>
              </a:rPr>
              <a:t>packets</a:t>
            </a:r>
            <a:r>
              <a:rPr lang="en-US" dirty="0"/>
              <a:t> around the network</a:t>
            </a:r>
            <a:endParaRPr lang="hu-HU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/>
              <a:t>L2	Link</a:t>
            </a:r>
            <a:r>
              <a:rPr lang="hu-HU" dirty="0"/>
              <a:t>			</a:t>
            </a:r>
            <a:r>
              <a:rPr lang="en-US" dirty="0"/>
              <a:t>moves </a:t>
            </a:r>
            <a:r>
              <a:rPr lang="en-US" dirty="0">
                <a:solidFill>
                  <a:srgbClr val="FF0000"/>
                </a:solidFill>
              </a:rPr>
              <a:t>frames</a:t>
            </a:r>
            <a:r>
              <a:rPr lang="en-US" dirty="0"/>
              <a:t> across a link</a:t>
            </a:r>
            <a:endParaRPr lang="hu-HU" i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/>
              <a:t>L1	</a:t>
            </a:r>
            <a:r>
              <a:rPr lang="hu-HU" b="1" dirty="0" err="1"/>
              <a:t>Physical</a:t>
            </a:r>
            <a:r>
              <a:rPr lang="hu-HU" dirty="0"/>
              <a:t>		</a:t>
            </a:r>
            <a:r>
              <a:rPr lang="en-US" dirty="0"/>
              <a:t>moves </a:t>
            </a:r>
            <a:r>
              <a:rPr lang="en-US" dirty="0">
                <a:solidFill>
                  <a:srgbClr val="FF0000"/>
                </a:solidFill>
              </a:rPr>
              <a:t>bits</a:t>
            </a:r>
            <a:r>
              <a:rPr lang="en-US" dirty="0"/>
              <a:t> across a physical medium</a:t>
            </a:r>
            <a:endParaRPr lang="hu-HU" i="1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676C4B5-255C-4C96-9D5A-4C482060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layer has a </a:t>
            </a:r>
            <a:r>
              <a:rPr lang="en-US" dirty="0">
                <a:solidFill>
                  <a:srgbClr val="FF0000"/>
                </a:solidFill>
              </a:rPr>
              <a:t>unit of data</a:t>
            </a:r>
            <a:r>
              <a:rPr lang="hu-HU" dirty="0">
                <a:solidFill>
                  <a:srgbClr val="FF0000"/>
                </a:solidFill>
              </a:rPr>
              <a:t>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					</a:t>
            </a:r>
            <a:r>
              <a:rPr lang="hu-HU" dirty="0">
                <a:solidFill>
                  <a:schemeClr val="tx1"/>
                </a:solidFill>
              </a:rPr>
              <a:t>(</a:t>
            </a:r>
            <a:r>
              <a:rPr lang="hu-HU" dirty="0" err="1">
                <a:solidFill>
                  <a:schemeClr val="tx1"/>
                </a:solidFill>
              </a:rPr>
              <a:t>aka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b="1" u="sng" dirty="0" err="1">
                <a:solidFill>
                  <a:srgbClr val="FF0000"/>
                </a:solidFill>
              </a:rPr>
              <a:t>p</a:t>
            </a:r>
            <a:r>
              <a:rPr lang="hu-HU" b="1" dirty="0" err="1">
                <a:solidFill>
                  <a:srgbClr val="FF0000"/>
                </a:solidFill>
              </a:rPr>
              <a:t>rotocol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u="sng" dirty="0" err="1">
                <a:solidFill>
                  <a:srgbClr val="FF0000"/>
                </a:solidFill>
              </a:rPr>
              <a:t>d</a:t>
            </a:r>
            <a:r>
              <a:rPr lang="hu-HU" b="1" dirty="0" err="1">
                <a:solidFill>
                  <a:srgbClr val="FF0000"/>
                </a:solidFill>
              </a:rPr>
              <a:t>ata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u="sng" dirty="0">
                <a:solidFill>
                  <a:srgbClr val="FF0000"/>
                </a:solidFill>
              </a:rPr>
              <a:t>u</a:t>
            </a:r>
            <a:r>
              <a:rPr lang="hu-HU" b="1" dirty="0">
                <a:solidFill>
                  <a:srgbClr val="FF0000"/>
                </a:solidFill>
              </a:rPr>
              <a:t>nit</a:t>
            </a:r>
            <a:r>
              <a:rPr lang="hu-HU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8141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4D3FCDD4-8EC5-4F05-8F29-920949903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	</a:t>
            </a:r>
            <a:r>
              <a:rPr lang="hu-HU" u="sng" dirty="0" err="1"/>
              <a:t>layer</a:t>
            </a:r>
            <a:r>
              <a:rPr lang="hu-HU" u="sng" dirty="0"/>
              <a:t>			</a:t>
            </a:r>
            <a:r>
              <a:rPr lang="hu-HU" u="sng" dirty="0" err="1"/>
              <a:t>protocols</a:t>
            </a:r>
            <a:endParaRPr lang="hu-HU" u="sng" dirty="0"/>
          </a:p>
          <a:p>
            <a:pPr marL="0" indent="0">
              <a:buNone/>
            </a:pPr>
            <a:r>
              <a:rPr lang="hu-HU" b="1" dirty="0"/>
              <a:t>L5	</a:t>
            </a:r>
            <a:r>
              <a:rPr lang="hu-HU" b="1" dirty="0" err="1"/>
              <a:t>Application</a:t>
            </a:r>
            <a:r>
              <a:rPr lang="hu-HU" dirty="0"/>
              <a:t>		HTTP, SMTP, FTP, SIP, …</a:t>
            </a:r>
            <a:endParaRPr lang="hu-HU" i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/>
              <a:t>L4	</a:t>
            </a:r>
            <a:r>
              <a:rPr lang="hu-HU" b="1" dirty="0" err="1"/>
              <a:t>Transport</a:t>
            </a:r>
            <a:r>
              <a:rPr lang="hu-HU" dirty="0"/>
              <a:t>		TCP, UDP, SCTP</a:t>
            </a:r>
            <a:endParaRPr lang="hu-HU" i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/>
              <a:t>L3	Network</a:t>
            </a:r>
            <a:r>
              <a:rPr lang="hu-HU" dirty="0"/>
              <a:t>		IP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/>
              <a:t>L2	Link</a:t>
            </a:r>
            <a:r>
              <a:rPr lang="hu-HU" dirty="0"/>
              <a:t>			Ethernet, Wifi, ADSL, </a:t>
            </a:r>
            <a:r>
              <a:rPr lang="hu-HU" dirty="0" err="1"/>
              <a:t>WiMAX</a:t>
            </a:r>
            <a:r>
              <a:rPr lang="hu-HU" dirty="0"/>
              <a:t>, LTE, …</a:t>
            </a:r>
            <a:endParaRPr lang="hu-HU" i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/>
              <a:t>L1	</a:t>
            </a:r>
            <a:r>
              <a:rPr lang="hu-HU" b="1" dirty="0" err="1"/>
              <a:t>Physical</a:t>
            </a:r>
            <a:r>
              <a:rPr lang="hu-HU" dirty="0"/>
              <a:t>		Twisted </a:t>
            </a:r>
            <a:r>
              <a:rPr lang="hu-HU" dirty="0" err="1"/>
              <a:t>pair</a:t>
            </a:r>
            <a:r>
              <a:rPr lang="hu-HU" dirty="0"/>
              <a:t>, </a:t>
            </a:r>
            <a:r>
              <a:rPr lang="hu-HU" dirty="0" err="1"/>
              <a:t>fiber</a:t>
            </a:r>
            <a:r>
              <a:rPr lang="hu-HU" dirty="0"/>
              <a:t>, </a:t>
            </a:r>
            <a:r>
              <a:rPr lang="hu-HU" dirty="0" err="1"/>
              <a:t>coaxial</a:t>
            </a:r>
            <a:r>
              <a:rPr lang="hu-HU" dirty="0"/>
              <a:t> </a:t>
            </a:r>
            <a:r>
              <a:rPr lang="hu-HU" dirty="0" err="1"/>
              <a:t>cable</a:t>
            </a:r>
            <a:r>
              <a:rPr lang="hu-HU" dirty="0"/>
              <a:t>, …</a:t>
            </a:r>
            <a:endParaRPr lang="hu-HU" i="1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676C4B5-255C-4C96-9D5A-4C482060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layer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(except for L3)</a:t>
            </a:r>
            <a:r>
              <a:rPr lang="en-US" dirty="0"/>
              <a:t> is </a:t>
            </a:r>
            <a:br>
              <a:rPr lang="hu-HU" dirty="0"/>
            </a:br>
            <a:r>
              <a:rPr lang="en-US" dirty="0"/>
              <a:t>implemented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protocols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02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4D3FCDD4-8EC5-4F05-8F29-920949903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	</a:t>
            </a:r>
            <a:r>
              <a:rPr lang="hu-HU" u="sng" dirty="0" err="1"/>
              <a:t>layer</a:t>
            </a:r>
            <a:r>
              <a:rPr lang="hu-HU" u="sng" dirty="0"/>
              <a:t>			</a:t>
            </a:r>
            <a:r>
              <a:rPr lang="hu-HU" u="sng" dirty="0" err="1"/>
              <a:t>protocols</a:t>
            </a:r>
            <a:endParaRPr lang="hu-HU" u="sng" dirty="0"/>
          </a:p>
          <a:p>
            <a:pPr marL="0" indent="0">
              <a:buNone/>
            </a:pPr>
            <a:r>
              <a:rPr lang="hu-HU" b="1" dirty="0"/>
              <a:t>L5	</a:t>
            </a:r>
            <a:r>
              <a:rPr lang="hu-HU" b="1" dirty="0" err="1"/>
              <a:t>Application</a:t>
            </a:r>
            <a:r>
              <a:rPr lang="hu-HU" dirty="0"/>
              <a:t>		HTTP, SMTP, FTP, SIP, …</a:t>
            </a:r>
            <a:endParaRPr lang="hu-HU" i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/>
              <a:t>L4	</a:t>
            </a:r>
            <a:r>
              <a:rPr lang="hu-HU" b="1" dirty="0" err="1"/>
              <a:t>Transport</a:t>
            </a:r>
            <a:r>
              <a:rPr lang="hu-HU" dirty="0"/>
              <a:t>		TCP, UDP, SCTP</a:t>
            </a:r>
            <a:endParaRPr lang="hu-HU" i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>
                <a:solidFill>
                  <a:srgbClr val="FF0000"/>
                </a:solidFill>
              </a:rPr>
              <a:t>L3	Network</a:t>
            </a:r>
            <a:r>
              <a:rPr lang="hu-HU" dirty="0">
                <a:solidFill>
                  <a:srgbClr val="FF0000"/>
                </a:solidFill>
              </a:rPr>
              <a:t>		IP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/>
              <a:t>L2	Link</a:t>
            </a:r>
            <a:r>
              <a:rPr lang="hu-HU" dirty="0"/>
              <a:t>			Ethernet, Wifi, ADSL, </a:t>
            </a:r>
            <a:r>
              <a:rPr lang="hu-HU" dirty="0" err="1"/>
              <a:t>WiMAX</a:t>
            </a:r>
            <a:r>
              <a:rPr lang="hu-HU" dirty="0"/>
              <a:t>, LTE, …</a:t>
            </a:r>
            <a:endParaRPr lang="hu-HU" i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/>
              <a:t>L1	</a:t>
            </a:r>
            <a:r>
              <a:rPr lang="hu-HU" b="1" dirty="0" err="1"/>
              <a:t>Physical</a:t>
            </a:r>
            <a:r>
              <a:rPr lang="hu-HU" dirty="0"/>
              <a:t>		Twisted </a:t>
            </a:r>
            <a:r>
              <a:rPr lang="hu-HU" dirty="0" err="1"/>
              <a:t>pair</a:t>
            </a:r>
            <a:r>
              <a:rPr lang="hu-HU" dirty="0"/>
              <a:t>, </a:t>
            </a:r>
            <a:r>
              <a:rPr lang="hu-HU" dirty="0" err="1"/>
              <a:t>fiber</a:t>
            </a:r>
            <a:r>
              <a:rPr lang="hu-HU" dirty="0"/>
              <a:t>, </a:t>
            </a:r>
            <a:r>
              <a:rPr lang="hu-HU" dirty="0" err="1"/>
              <a:t>coaxial</a:t>
            </a:r>
            <a:r>
              <a:rPr lang="hu-HU" dirty="0"/>
              <a:t> </a:t>
            </a:r>
            <a:r>
              <a:rPr lang="hu-HU" dirty="0" err="1"/>
              <a:t>cable</a:t>
            </a:r>
            <a:r>
              <a:rPr lang="hu-HU" dirty="0"/>
              <a:t>, …</a:t>
            </a:r>
            <a:endParaRPr lang="hu-HU" i="1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676C4B5-255C-4C96-9D5A-4C482060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The Internet </a:t>
            </a:r>
            <a:r>
              <a:rPr lang="hu-HU" dirty="0" err="1"/>
              <a:t>Protocol</a:t>
            </a:r>
            <a:r>
              <a:rPr lang="hu-HU" dirty="0"/>
              <a:t> (IP) is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b="1" dirty="0" err="1">
                <a:solidFill>
                  <a:srgbClr val="FF0000"/>
                </a:solidFill>
              </a:rPr>
              <a:t>glue</a:t>
            </a:r>
            <a:br>
              <a:rPr lang="hu-HU" dirty="0"/>
            </a:br>
            <a:r>
              <a:rPr lang="hu-HU" dirty="0"/>
              <a:t>	</a:t>
            </a:r>
            <a:r>
              <a:rPr lang="hu-HU" dirty="0" err="1"/>
              <a:t>acting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a </a:t>
            </a:r>
            <a:r>
              <a:rPr lang="hu-HU" dirty="0" err="1"/>
              <a:t>unifying</a:t>
            </a:r>
            <a:r>
              <a:rPr lang="hu-HU" dirty="0"/>
              <a:t> </a:t>
            </a:r>
            <a:r>
              <a:rPr lang="hu-HU" dirty="0" err="1"/>
              <a:t>network</a:t>
            </a:r>
            <a:r>
              <a:rPr lang="hu-HU" dirty="0"/>
              <a:t> </a:t>
            </a:r>
            <a:r>
              <a:rPr lang="hu-HU" dirty="0" err="1"/>
              <a:t>layer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9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00209BD9-61A3-4101-9908-0A951D6454E1}"/>
              </a:ext>
            </a:extLst>
          </p:cNvPr>
          <p:cNvCxnSpPr/>
          <p:nvPr/>
        </p:nvCxnSpPr>
        <p:spPr>
          <a:xfrm flipV="1">
            <a:off x="4080933" y="2153355"/>
            <a:ext cx="1783644" cy="471311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497D9E2C-50AA-4A99-B92B-F7B7CE05C98C}"/>
              </a:ext>
            </a:extLst>
          </p:cNvPr>
          <p:cNvCxnSpPr>
            <a:cxnSpLocks/>
          </p:cNvCxnSpPr>
          <p:nvPr/>
        </p:nvCxnSpPr>
        <p:spPr>
          <a:xfrm>
            <a:off x="4080933" y="2632322"/>
            <a:ext cx="417689" cy="1984833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1712309C-0BA3-4E3E-9A39-9E9DB21673C8}"/>
              </a:ext>
            </a:extLst>
          </p:cNvPr>
          <p:cNvCxnSpPr>
            <a:cxnSpLocks/>
          </p:cNvCxnSpPr>
          <p:nvPr/>
        </p:nvCxnSpPr>
        <p:spPr>
          <a:xfrm flipV="1">
            <a:off x="4515556" y="2192460"/>
            <a:ext cx="1349021" cy="241704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>
            <a:extLst>
              <a:ext uri="{FF2B5EF4-FFF2-40B4-BE49-F238E27FC236}">
                <a16:creationId xmlns:a16="http://schemas.microsoft.com/office/drawing/2014/main" id="{9C877DC6-FF92-49B3-AEC3-5BFA7F632952}"/>
              </a:ext>
            </a:extLst>
          </p:cNvPr>
          <p:cNvCxnSpPr>
            <a:cxnSpLocks/>
          </p:cNvCxnSpPr>
          <p:nvPr/>
        </p:nvCxnSpPr>
        <p:spPr>
          <a:xfrm>
            <a:off x="4450644" y="4653032"/>
            <a:ext cx="3587044" cy="359234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5B1100ED-86B6-488A-987F-4F22E8A4CD15}"/>
              </a:ext>
            </a:extLst>
          </p:cNvPr>
          <p:cNvCxnSpPr>
            <a:cxnSpLocks/>
          </p:cNvCxnSpPr>
          <p:nvPr/>
        </p:nvCxnSpPr>
        <p:spPr>
          <a:xfrm>
            <a:off x="5864577" y="2160507"/>
            <a:ext cx="2173111" cy="2851759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1940E72E-D22A-4F67-AD79-9D5F0CF9E876}"/>
              </a:ext>
            </a:extLst>
          </p:cNvPr>
          <p:cNvCxnSpPr>
            <a:cxnSpLocks/>
          </p:cNvCxnSpPr>
          <p:nvPr/>
        </p:nvCxnSpPr>
        <p:spPr>
          <a:xfrm>
            <a:off x="3364088" y="1319987"/>
            <a:ext cx="705556" cy="127645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CA970173-F12F-4E5D-AE75-D2161394B6E1}"/>
              </a:ext>
            </a:extLst>
          </p:cNvPr>
          <p:cNvCxnSpPr>
            <a:cxnSpLocks/>
          </p:cNvCxnSpPr>
          <p:nvPr/>
        </p:nvCxnSpPr>
        <p:spPr>
          <a:xfrm>
            <a:off x="2812345" y="1579225"/>
            <a:ext cx="1251656" cy="1095431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id="{F9E10B5F-9098-43CD-82CC-6A08149BDB57}"/>
              </a:ext>
            </a:extLst>
          </p:cNvPr>
          <p:cNvCxnSpPr>
            <a:cxnSpLocks/>
          </p:cNvCxnSpPr>
          <p:nvPr/>
        </p:nvCxnSpPr>
        <p:spPr>
          <a:xfrm>
            <a:off x="1281288" y="1478437"/>
            <a:ext cx="2780597" cy="115711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3BCDCA68-FF41-4F5F-9492-262A2942407D}"/>
              </a:ext>
            </a:extLst>
          </p:cNvPr>
          <p:cNvCxnSpPr>
            <a:cxnSpLocks/>
          </p:cNvCxnSpPr>
          <p:nvPr/>
        </p:nvCxnSpPr>
        <p:spPr>
          <a:xfrm>
            <a:off x="1440040" y="2519634"/>
            <a:ext cx="2586567" cy="125916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6B64D8DE-8E34-4758-89F2-806545FD6E24}"/>
              </a:ext>
            </a:extLst>
          </p:cNvPr>
          <p:cNvCxnSpPr>
            <a:cxnSpLocks/>
          </p:cNvCxnSpPr>
          <p:nvPr/>
        </p:nvCxnSpPr>
        <p:spPr>
          <a:xfrm flipV="1">
            <a:off x="2729089" y="4666207"/>
            <a:ext cx="1778000" cy="14850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5207F415-98F1-40F9-9B33-C94DC17D0D58}"/>
              </a:ext>
            </a:extLst>
          </p:cNvPr>
          <p:cNvCxnSpPr>
            <a:cxnSpLocks/>
          </p:cNvCxnSpPr>
          <p:nvPr/>
        </p:nvCxnSpPr>
        <p:spPr>
          <a:xfrm flipV="1">
            <a:off x="1619957" y="4660688"/>
            <a:ext cx="2935111" cy="127746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184754A3-50B1-45AC-B038-6773ACB50D9B}"/>
              </a:ext>
            </a:extLst>
          </p:cNvPr>
          <p:cNvCxnSpPr>
            <a:cxnSpLocks/>
          </p:cNvCxnSpPr>
          <p:nvPr/>
        </p:nvCxnSpPr>
        <p:spPr>
          <a:xfrm flipV="1">
            <a:off x="3747910" y="4689794"/>
            <a:ext cx="767646" cy="1094949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218DE579-A7C7-42E5-998A-54852E409EDD}"/>
              </a:ext>
            </a:extLst>
          </p:cNvPr>
          <p:cNvCxnSpPr>
            <a:cxnSpLocks/>
          </p:cNvCxnSpPr>
          <p:nvPr/>
        </p:nvCxnSpPr>
        <p:spPr>
          <a:xfrm flipH="1" flipV="1">
            <a:off x="4543777" y="4628539"/>
            <a:ext cx="301977" cy="99775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>
            <a:extLst>
              <a:ext uri="{FF2B5EF4-FFF2-40B4-BE49-F238E27FC236}">
                <a16:creationId xmlns:a16="http://schemas.microsoft.com/office/drawing/2014/main" id="{73CA028A-0E6D-40BD-937E-7AE2C82534B5}"/>
              </a:ext>
            </a:extLst>
          </p:cNvPr>
          <p:cNvCxnSpPr>
            <a:cxnSpLocks/>
          </p:cNvCxnSpPr>
          <p:nvPr/>
        </p:nvCxnSpPr>
        <p:spPr>
          <a:xfrm flipV="1">
            <a:off x="5864577" y="1500224"/>
            <a:ext cx="379589" cy="717231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>
            <a:extLst>
              <a:ext uri="{FF2B5EF4-FFF2-40B4-BE49-F238E27FC236}">
                <a16:creationId xmlns:a16="http://schemas.microsoft.com/office/drawing/2014/main" id="{E3919BEC-2D76-4814-BD9D-7E163D5FD981}"/>
              </a:ext>
            </a:extLst>
          </p:cNvPr>
          <p:cNvCxnSpPr>
            <a:cxnSpLocks/>
          </p:cNvCxnSpPr>
          <p:nvPr/>
        </p:nvCxnSpPr>
        <p:spPr>
          <a:xfrm flipV="1">
            <a:off x="5870221" y="1886752"/>
            <a:ext cx="953911" cy="25479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>
            <a:extLst>
              <a:ext uri="{FF2B5EF4-FFF2-40B4-BE49-F238E27FC236}">
                <a16:creationId xmlns:a16="http://schemas.microsoft.com/office/drawing/2014/main" id="{DC585E08-64DC-4602-932E-7C6B30AC55CA}"/>
              </a:ext>
            </a:extLst>
          </p:cNvPr>
          <p:cNvCxnSpPr>
            <a:cxnSpLocks/>
          </p:cNvCxnSpPr>
          <p:nvPr/>
        </p:nvCxnSpPr>
        <p:spPr>
          <a:xfrm>
            <a:off x="5805310" y="2195274"/>
            <a:ext cx="1538112" cy="688234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>
            <a:extLst>
              <a:ext uri="{FF2B5EF4-FFF2-40B4-BE49-F238E27FC236}">
                <a16:creationId xmlns:a16="http://schemas.microsoft.com/office/drawing/2014/main" id="{15CACEB6-B6A5-443E-8D1E-F3A5D4432255}"/>
              </a:ext>
            </a:extLst>
          </p:cNvPr>
          <p:cNvCxnSpPr>
            <a:cxnSpLocks/>
          </p:cNvCxnSpPr>
          <p:nvPr/>
        </p:nvCxnSpPr>
        <p:spPr>
          <a:xfrm>
            <a:off x="5820832" y="2138742"/>
            <a:ext cx="2425700" cy="217615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C6AAF620-B978-4093-89B4-840470556E83}"/>
              </a:ext>
            </a:extLst>
          </p:cNvPr>
          <p:cNvCxnSpPr>
            <a:cxnSpLocks/>
          </p:cNvCxnSpPr>
          <p:nvPr/>
        </p:nvCxnSpPr>
        <p:spPr>
          <a:xfrm flipV="1">
            <a:off x="7969956" y="4278885"/>
            <a:ext cx="1619955" cy="71636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>
            <a:extLst>
              <a:ext uri="{FF2B5EF4-FFF2-40B4-BE49-F238E27FC236}">
                <a16:creationId xmlns:a16="http://schemas.microsoft.com/office/drawing/2014/main" id="{E81D8B83-E231-487A-BC0D-FD5DF1990795}"/>
              </a:ext>
            </a:extLst>
          </p:cNvPr>
          <p:cNvCxnSpPr>
            <a:cxnSpLocks/>
          </p:cNvCxnSpPr>
          <p:nvPr/>
        </p:nvCxnSpPr>
        <p:spPr>
          <a:xfrm>
            <a:off x="8032046" y="5012267"/>
            <a:ext cx="1247421" cy="144664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64">
            <a:extLst>
              <a:ext uri="{FF2B5EF4-FFF2-40B4-BE49-F238E27FC236}">
                <a16:creationId xmlns:a16="http://schemas.microsoft.com/office/drawing/2014/main" id="{B3FD4638-1A8F-4619-8528-1FE5172BA819}"/>
              </a:ext>
            </a:extLst>
          </p:cNvPr>
          <p:cNvCxnSpPr>
            <a:cxnSpLocks/>
          </p:cNvCxnSpPr>
          <p:nvPr/>
        </p:nvCxnSpPr>
        <p:spPr>
          <a:xfrm>
            <a:off x="8032046" y="5012267"/>
            <a:ext cx="1117598" cy="925881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66">
            <a:extLst>
              <a:ext uri="{FF2B5EF4-FFF2-40B4-BE49-F238E27FC236}">
                <a16:creationId xmlns:a16="http://schemas.microsoft.com/office/drawing/2014/main" id="{28F526E7-FAD5-4EA4-8BB8-DAA058995B5D}"/>
              </a:ext>
            </a:extLst>
          </p:cNvPr>
          <p:cNvCxnSpPr>
            <a:cxnSpLocks/>
          </p:cNvCxnSpPr>
          <p:nvPr/>
        </p:nvCxnSpPr>
        <p:spPr>
          <a:xfrm flipH="1">
            <a:off x="7737122" y="5019962"/>
            <a:ext cx="292104" cy="1093652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ím 2">
            <a:extLst>
              <a:ext uri="{FF2B5EF4-FFF2-40B4-BE49-F238E27FC236}">
                <a16:creationId xmlns:a16="http://schemas.microsoft.com/office/drawing/2014/main" id="{81F92981-19E2-4D36-89E5-37867750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main components</a:t>
            </a:r>
            <a:endParaRPr lang="hu-HU" dirty="0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80908D57-A9C0-4ED9-AE0A-92F3170337DC}"/>
              </a:ext>
            </a:extLst>
          </p:cNvPr>
          <p:cNvSpPr/>
          <p:nvPr/>
        </p:nvSpPr>
        <p:spPr>
          <a:xfrm>
            <a:off x="3872089" y="2427111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560B9CEB-9BEC-421B-B644-C42E8D7C2E7B}"/>
              </a:ext>
            </a:extLst>
          </p:cNvPr>
          <p:cNvSpPr/>
          <p:nvPr/>
        </p:nvSpPr>
        <p:spPr>
          <a:xfrm>
            <a:off x="5655733" y="1955800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181E4913-71BB-4385-93A3-D864B544CA16}"/>
              </a:ext>
            </a:extLst>
          </p:cNvPr>
          <p:cNvSpPr/>
          <p:nvPr/>
        </p:nvSpPr>
        <p:spPr>
          <a:xfrm>
            <a:off x="4289778" y="4419600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897C9329-0595-49C3-A97C-BC1E038268A9}"/>
              </a:ext>
            </a:extLst>
          </p:cNvPr>
          <p:cNvSpPr/>
          <p:nvPr/>
        </p:nvSpPr>
        <p:spPr>
          <a:xfrm>
            <a:off x="7828844" y="4814711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8BB9D68C-9E28-45F1-9C32-E77457DE3B2D}"/>
              </a:ext>
            </a:extLst>
          </p:cNvPr>
          <p:cNvSpPr/>
          <p:nvPr/>
        </p:nvSpPr>
        <p:spPr>
          <a:xfrm>
            <a:off x="1151467" y="1319988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6B8DFCB2-50F4-471B-A88A-9705791E1341}"/>
              </a:ext>
            </a:extLst>
          </p:cNvPr>
          <p:cNvSpPr/>
          <p:nvPr/>
        </p:nvSpPr>
        <p:spPr>
          <a:xfrm>
            <a:off x="1298222" y="2350911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B5064E44-B2F6-4C5D-BBA9-0F37B7172EDD}"/>
              </a:ext>
            </a:extLst>
          </p:cNvPr>
          <p:cNvSpPr/>
          <p:nvPr/>
        </p:nvSpPr>
        <p:spPr>
          <a:xfrm>
            <a:off x="2635956" y="1398198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1D54EB26-DD41-4567-952F-929897770ECE}"/>
              </a:ext>
            </a:extLst>
          </p:cNvPr>
          <p:cNvSpPr/>
          <p:nvPr/>
        </p:nvSpPr>
        <p:spPr>
          <a:xfrm>
            <a:off x="3234267" y="1161537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CA61115C-8D6B-4E73-9B6D-77FD94CD5961}"/>
              </a:ext>
            </a:extLst>
          </p:cNvPr>
          <p:cNvSpPr/>
          <p:nvPr/>
        </p:nvSpPr>
        <p:spPr>
          <a:xfrm>
            <a:off x="6107288" y="1319987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23318D84-7FAE-44B6-99B1-EA08C9C669B6}"/>
              </a:ext>
            </a:extLst>
          </p:cNvPr>
          <p:cNvSpPr/>
          <p:nvPr/>
        </p:nvSpPr>
        <p:spPr>
          <a:xfrm>
            <a:off x="6677377" y="1715099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26920F78-DC27-4668-868E-11409AF571F6}"/>
              </a:ext>
            </a:extLst>
          </p:cNvPr>
          <p:cNvSpPr/>
          <p:nvPr/>
        </p:nvSpPr>
        <p:spPr>
          <a:xfrm>
            <a:off x="8099777" y="2192460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C1ACE177-9E05-4F33-86B6-C76BF11F4408}"/>
              </a:ext>
            </a:extLst>
          </p:cNvPr>
          <p:cNvSpPr/>
          <p:nvPr/>
        </p:nvSpPr>
        <p:spPr>
          <a:xfrm>
            <a:off x="7196667" y="2728875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FB544AE3-D269-49B7-A334-8E250AF98BBF}"/>
              </a:ext>
            </a:extLst>
          </p:cNvPr>
          <p:cNvSpPr/>
          <p:nvPr/>
        </p:nvSpPr>
        <p:spPr>
          <a:xfrm>
            <a:off x="2582334" y="4656260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D6021771-4201-492D-A0E9-F7E8B721CE0E}"/>
              </a:ext>
            </a:extLst>
          </p:cNvPr>
          <p:cNvSpPr/>
          <p:nvPr/>
        </p:nvSpPr>
        <p:spPr>
          <a:xfrm>
            <a:off x="1490132" y="5784744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83695949-413C-48C6-B5C7-8318FAC22E25}"/>
              </a:ext>
            </a:extLst>
          </p:cNvPr>
          <p:cNvSpPr/>
          <p:nvPr/>
        </p:nvSpPr>
        <p:spPr>
          <a:xfrm>
            <a:off x="3589866" y="5626293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FEAC217C-2333-4338-BFDF-2DB2B41D9B4B}"/>
              </a:ext>
            </a:extLst>
          </p:cNvPr>
          <p:cNvSpPr/>
          <p:nvPr/>
        </p:nvSpPr>
        <p:spPr>
          <a:xfrm>
            <a:off x="4707467" y="5467842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9E9F135F-672B-490C-909C-3360385A2CD3}"/>
              </a:ext>
            </a:extLst>
          </p:cNvPr>
          <p:cNvSpPr/>
          <p:nvPr/>
        </p:nvSpPr>
        <p:spPr>
          <a:xfrm>
            <a:off x="7591777" y="5938148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F36B9410-34D3-4BF0-BA5F-1ECD92074123}"/>
              </a:ext>
            </a:extLst>
          </p:cNvPr>
          <p:cNvSpPr/>
          <p:nvPr/>
        </p:nvSpPr>
        <p:spPr>
          <a:xfrm>
            <a:off x="9002889" y="5779698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CF6D856B-1783-49DA-9EAB-DC5A0EC81F2C}"/>
              </a:ext>
            </a:extLst>
          </p:cNvPr>
          <p:cNvSpPr/>
          <p:nvPr/>
        </p:nvSpPr>
        <p:spPr>
          <a:xfrm>
            <a:off x="9132712" y="4973161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7C2F2751-0CE4-4D60-8243-39D4C7D398AB}"/>
              </a:ext>
            </a:extLst>
          </p:cNvPr>
          <p:cNvSpPr/>
          <p:nvPr/>
        </p:nvSpPr>
        <p:spPr>
          <a:xfrm>
            <a:off x="9443156" y="4108739"/>
            <a:ext cx="293511" cy="316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9E9B5A66-45FC-449A-BC19-2AD982A450E8}"/>
              </a:ext>
            </a:extLst>
          </p:cNvPr>
          <p:cNvSpPr txBox="1"/>
          <p:nvPr/>
        </p:nvSpPr>
        <p:spPr>
          <a:xfrm>
            <a:off x="3747909" y="1161537"/>
            <a:ext cx="166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End-</a:t>
            </a:r>
            <a:r>
              <a:rPr lang="hu-HU" b="1" dirty="0" err="1">
                <a:solidFill>
                  <a:srgbClr val="FF0000"/>
                </a:solidFill>
              </a:rPr>
              <a:t>points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63CF0A12-79B5-4CFB-999B-5F019979075E}"/>
              </a:ext>
            </a:extLst>
          </p:cNvPr>
          <p:cNvSpPr txBox="1"/>
          <p:nvPr/>
        </p:nvSpPr>
        <p:spPr>
          <a:xfrm>
            <a:off x="2908650" y="2901028"/>
            <a:ext cx="166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FF0000"/>
                </a:solidFill>
              </a:rPr>
              <a:t>Switches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8" name="Szövegdoboz 47">
            <a:extLst>
              <a:ext uri="{FF2B5EF4-FFF2-40B4-BE49-F238E27FC236}">
                <a16:creationId xmlns:a16="http://schemas.microsoft.com/office/drawing/2014/main" id="{58DAA608-335C-48A0-9B06-C516283057B4}"/>
              </a:ext>
            </a:extLst>
          </p:cNvPr>
          <p:cNvSpPr txBox="1"/>
          <p:nvPr/>
        </p:nvSpPr>
        <p:spPr>
          <a:xfrm>
            <a:off x="5089522" y="3583604"/>
            <a:ext cx="166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FF0000"/>
                </a:solidFill>
              </a:rPr>
              <a:t>Links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76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4D3FCDD4-8EC5-4F05-8F29-920949903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	</a:t>
            </a:r>
            <a:r>
              <a:rPr lang="hu-HU" u="sng" dirty="0" err="1"/>
              <a:t>layer</a:t>
            </a:r>
            <a:r>
              <a:rPr lang="hu-HU" u="sng" dirty="0"/>
              <a:t>			</a:t>
            </a:r>
            <a:r>
              <a:rPr lang="hu-HU" u="sng" dirty="0" err="1"/>
              <a:t>technology</a:t>
            </a:r>
            <a:endParaRPr lang="hu-HU" u="sng" dirty="0"/>
          </a:p>
          <a:p>
            <a:pPr marL="0" indent="0">
              <a:buNone/>
            </a:pPr>
            <a:r>
              <a:rPr lang="hu-HU" b="1" dirty="0"/>
              <a:t>L5	</a:t>
            </a:r>
            <a:r>
              <a:rPr lang="hu-HU" b="1" dirty="0" err="1"/>
              <a:t>Application</a:t>
            </a:r>
            <a:r>
              <a:rPr lang="hu-HU" dirty="0"/>
              <a:t>		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/>
              <a:t>L4	</a:t>
            </a:r>
            <a:r>
              <a:rPr lang="hu-HU" b="1" dirty="0" err="1"/>
              <a:t>Transport</a:t>
            </a:r>
            <a:r>
              <a:rPr lang="hu-HU" dirty="0"/>
              <a:t>		</a:t>
            </a:r>
            <a:endParaRPr lang="hu-HU" i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/>
              <a:t>L3	Network</a:t>
            </a:r>
            <a:r>
              <a:rPr lang="hu-HU" dirty="0"/>
              <a:t>		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/>
              <a:t>L2	Link</a:t>
            </a:r>
            <a:r>
              <a:rPr lang="hu-HU" dirty="0"/>
              <a:t>			</a:t>
            </a:r>
            <a:endParaRPr lang="hu-HU" i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/>
              <a:t>L1	</a:t>
            </a:r>
            <a:r>
              <a:rPr lang="hu-HU" b="1" dirty="0" err="1"/>
              <a:t>Physical</a:t>
            </a:r>
            <a:r>
              <a:rPr lang="hu-HU" dirty="0"/>
              <a:t>		</a:t>
            </a:r>
            <a:endParaRPr lang="hu-HU" i="1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676C4B5-255C-4C96-9D5A-4C482060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layer is implemented with </a:t>
            </a:r>
            <a:br>
              <a:rPr lang="hu-HU" dirty="0"/>
            </a:br>
            <a:r>
              <a:rPr lang="en-US" dirty="0"/>
              <a:t>different protocols</a:t>
            </a:r>
            <a:r>
              <a:rPr lang="hu-HU" dirty="0"/>
              <a:t> and </a:t>
            </a:r>
            <a:r>
              <a:rPr lang="hu-HU" dirty="0" err="1">
                <a:solidFill>
                  <a:srgbClr val="FF0000"/>
                </a:solidFill>
              </a:rPr>
              <a:t>technologies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5237FD8-5B4F-4D55-8624-90693CD1EEB7}"/>
              </a:ext>
            </a:extLst>
          </p:cNvPr>
          <p:cNvSpPr/>
          <p:nvPr/>
        </p:nvSpPr>
        <p:spPr>
          <a:xfrm>
            <a:off x="4436533" y="1975555"/>
            <a:ext cx="3330223" cy="32313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FBD1FC24-27F2-428C-9C0A-295966F9C083}"/>
              </a:ext>
            </a:extLst>
          </p:cNvPr>
          <p:cNvSpPr/>
          <p:nvPr/>
        </p:nvSpPr>
        <p:spPr>
          <a:xfrm>
            <a:off x="4837288" y="2745930"/>
            <a:ext cx="3330223" cy="3231351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b="1" dirty="0">
                <a:solidFill>
                  <a:schemeClr val="tx1"/>
                </a:solidFill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706231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DF6EE74-8B47-492D-BA0C-147ADF06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Software and hardware </a:t>
            </a:r>
            <a:r>
              <a:rPr lang="hu-HU" dirty="0" err="1"/>
              <a:t>advancements</a:t>
            </a:r>
            <a:endParaRPr lang="hu-HU" dirty="0"/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B0BC6B0A-96D3-43D4-9D9F-F6B5B8EDE85D}"/>
              </a:ext>
            </a:extLst>
          </p:cNvPr>
          <p:cNvGrpSpPr/>
          <p:nvPr/>
        </p:nvGrpSpPr>
        <p:grpSpPr>
          <a:xfrm>
            <a:off x="3939822" y="3073399"/>
            <a:ext cx="4312356" cy="1055513"/>
            <a:chOff x="3939822" y="3073399"/>
            <a:chExt cx="4312356" cy="1055513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EC340A48-CB6D-4E06-AD9E-EC9335B759D2}"/>
                </a:ext>
              </a:extLst>
            </p:cNvPr>
            <p:cNvSpPr/>
            <p:nvPr/>
          </p:nvSpPr>
          <p:spPr>
            <a:xfrm>
              <a:off x="4436533" y="3073399"/>
              <a:ext cx="3330223" cy="71120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</a:rPr>
                <a:t>Speed</a:t>
              </a:r>
            </a:p>
          </p:txBody>
        </p:sp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845AFE17-0A41-4A42-92D0-9EC07D4ACC34}"/>
                </a:ext>
              </a:extLst>
            </p:cNvPr>
            <p:cNvSpPr/>
            <p:nvPr/>
          </p:nvSpPr>
          <p:spPr>
            <a:xfrm rot="20920614">
              <a:off x="3939822" y="3417711"/>
              <a:ext cx="4312356" cy="7112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4CABD611-93F9-46DB-81D1-18878CF071F7}"/>
              </a:ext>
            </a:extLst>
          </p:cNvPr>
          <p:cNvGrpSpPr/>
          <p:nvPr/>
        </p:nvGrpSpPr>
        <p:grpSpPr>
          <a:xfrm>
            <a:off x="3460416" y="1716394"/>
            <a:ext cx="4312356" cy="970362"/>
            <a:chOff x="3460416" y="1716394"/>
            <a:chExt cx="4312356" cy="970362"/>
          </a:xfrm>
        </p:grpSpPr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id="{ECFCEDFE-569B-4CB3-871A-38AE4E006DD6}"/>
                </a:ext>
              </a:extLst>
            </p:cNvPr>
            <p:cNvSpPr/>
            <p:nvPr/>
          </p:nvSpPr>
          <p:spPr>
            <a:xfrm>
              <a:off x="4436533" y="1975555"/>
              <a:ext cx="3330223" cy="71120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en-US" b="1" dirty="0">
                  <a:solidFill>
                    <a:schemeClr val="tx1"/>
                  </a:solidFill>
                </a:rPr>
                <a:t>Flexibility</a:t>
              </a:r>
            </a:p>
          </p:txBody>
        </p:sp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AA13A541-A43B-4554-848D-E79B33021032}"/>
                </a:ext>
              </a:extLst>
            </p:cNvPr>
            <p:cNvSpPr/>
            <p:nvPr/>
          </p:nvSpPr>
          <p:spPr>
            <a:xfrm rot="20920614">
              <a:off x="3460416" y="1716394"/>
              <a:ext cx="4312356" cy="7112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847890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DF6EE74-8B47-492D-BA0C-147ADF06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Software and hardware </a:t>
            </a:r>
            <a:r>
              <a:rPr lang="hu-HU" dirty="0" err="1"/>
              <a:t>advancements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436CBEF-7C31-40A2-B781-7E1484095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2497782"/>
            <a:ext cx="5448300" cy="149509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77DE4229-BF8A-498E-9085-A6FB3A0E5818}"/>
              </a:ext>
            </a:extLst>
          </p:cNvPr>
          <p:cNvSpPr txBox="1"/>
          <p:nvPr/>
        </p:nvSpPr>
        <p:spPr>
          <a:xfrm>
            <a:off x="3225800" y="2235200"/>
            <a:ext cx="551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L1                 L2                      L3                    L4                    L5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D8184C3-5F78-4186-AA88-8F910FDDC9A1}"/>
              </a:ext>
            </a:extLst>
          </p:cNvPr>
          <p:cNvSpPr txBox="1"/>
          <p:nvPr/>
        </p:nvSpPr>
        <p:spPr>
          <a:xfrm>
            <a:off x="1549400" y="264366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Hardware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E140C7A-AC68-46BD-AB01-39EBB3B8F269}"/>
              </a:ext>
            </a:extLst>
          </p:cNvPr>
          <p:cNvSpPr txBox="1"/>
          <p:nvPr/>
        </p:nvSpPr>
        <p:spPr>
          <a:xfrm>
            <a:off x="8432800" y="326485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Software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3141B856-063C-4925-99DD-32B4CA41E850}"/>
              </a:ext>
            </a:extLst>
          </p:cNvPr>
          <p:cNvSpPr txBox="1"/>
          <p:nvPr/>
        </p:nvSpPr>
        <p:spPr>
          <a:xfrm>
            <a:off x="1269999" y="4336672"/>
            <a:ext cx="223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programmable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network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devices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3D1C62A-1869-49D4-8104-F6DF72C512C0}"/>
              </a:ext>
            </a:extLst>
          </p:cNvPr>
          <p:cNvSpPr txBox="1"/>
          <p:nvPr/>
        </p:nvSpPr>
        <p:spPr>
          <a:xfrm>
            <a:off x="8001000" y="5291407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highly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optimized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libraries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drivers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AB313D02-A235-41CB-9707-A03FBEDA9F03}"/>
              </a:ext>
            </a:extLst>
          </p:cNvPr>
          <p:cNvCxnSpPr/>
          <p:nvPr/>
        </p:nvCxnSpPr>
        <p:spPr>
          <a:xfrm>
            <a:off x="3606800" y="4659837"/>
            <a:ext cx="4025900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709C0547-C2FB-4A63-A8B3-7EB0DD77FCA8}"/>
              </a:ext>
            </a:extLst>
          </p:cNvPr>
          <p:cNvCxnSpPr>
            <a:cxnSpLocks/>
          </p:cNvCxnSpPr>
          <p:nvPr/>
        </p:nvCxnSpPr>
        <p:spPr>
          <a:xfrm flipH="1">
            <a:off x="3606800" y="5614572"/>
            <a:ext cx="4025900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780E879-3690-49C6-A090-07D6033CABF6}"/>
              </a:ext>
            </a:extLst>
          </p:cNvPr>
          <p:cNvSpPr txBox="1"/>
          <p:nvPr/>
        </p:nvSpPr>
        <p:spPr>
          <a:xfrm>
            <a:off x="4089400" y="4296477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SDN, P4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2AA6680-2B72-49C7-AEC2-2C93C0FD5A41}"/>
              </a:ext>
            </a:extLst>
          </p:cNvPr>
          <p:cNvSpPr txBox="1"/>
          <p:nvPr/>
        </p:nvSpPr>
        <p:spPr>
          <a:xfrm>
            <a:off x="4311650" y="5245240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DPDK, FD.io, VPP</a:t>
            </a:r>
          </a:p>
        </p:txBody>
      </p:sp>
    </p:spTree>
    <p:extLst>
      <p:ext uri="{BB962C8B-B14F-4D97-AF65-F5344CB8AC3E}">
        <p14:creationId xmlns:p14="http://schemas.microsoft.com/office/powerpoint/2010/main" val="2703867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DA9AC415-6471-420C-AF19-04A1AF06C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760"/>
            <a:ext cx="1790700" cy="459360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Application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Transport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Network</a:t>
            </a: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Link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E514ADDF-8E4B-4FDA-B434-643FF89E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Each layer takes messages from the layer above,</a:t>
            </a:r>
            <a:br>
              <a:rPr lang="en-US" sz="3600" dirty="0"/>
            </a:br>
            <a:r>
              <a:rPr lang="en-US" sz="3600" dirty="0"/>
              <a:t>and </a:t>
            </a:r>
            <a:r>
              <a:rPr lang="en-US" sz="3600" b="1" i="1" dirty="0">
                <a:solidFill>
                  <a:srgbClr val="FF0000"/>
                </a:solidFill>
              </a:rPr>
              <a:t>encapsulates</a:t>
            </a:r>
            <a:r>
              <a:rPr lang="en-US" sz="3600" i="1" dirty="0"/>
              <a:t> </a:t>
            </a:r>
            <a:r>
              <a:rPr lang="en-US" sz="3600" dirty="0"/>
              <a:t>with its own header and/or trailer</a:t>
            </a:r>
            <a:endParaRPr lang="hu-HU" sz="3600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1781CF1-EC83-4694-B72D-BE48EEEE0399}"/>
              </a:ext>
            </a:extLst>
          </p:cNvPr>
          <p:cNvSpPr/>
          <p:nvPr/>
        </p:nvSpPr>
        <p:spPr>
          <a:xfrm>
            <a:off x="2997200" y="1482881"/>
            <a:ext cx="2400300" cy="915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5B05608-D6A5-4AA1-8399-84DA849CBF39}"/>
              </a:ext>
            </a:extLst>
          </p:cNvPr>
          <p:cNvSpPr/>
          <p:nvPr/>
        </p:nvSpPr>
        <p:spPr>
          <a:xfrm>
            <a:off x="2997200" y="2765581"/>
            <a:ext cx="2400300" cy="9152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3632CD5F-005B-4522-A0E0-2E5C6BA6309C}"/>
              </a:ext>
            </a:extLst>
          </p:cNvPr>
          <p:cNvSpPr/>
          <p:nvPr/>
        </p:nvSpPr>
        <p:spPr>
          <a:xfrm>
            <a:off x="2997200" y="4055754"/>
            <a:ext cx="2400300" cy="915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97C26AA-8BF4-467B-8082-C3974769905D}"/>
              </a:ext>
            </a:extLst>
          </p:cNvPr>
          <p:cNvSpPr/>
          <p:nvPr/>
        </p:nvSpPr>
        <p:spPr>
          <a:xfrm>
            <a:off x="2997200" y="5322734"/>
            <a:ext cx="2400300" cy="9152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Ethernet</a:t>
            </a: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23575E71-FCBC-4705-AB37-3B115A82B20A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4197350" y="239809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C4CCC152-87A6-4FF6-8CBA-89F447ECC7D3}"/>
              </a:ext>
            </a:extLst>
          </p:cNvPr>
          <p:cNvCxnSpPr/>
          <p:nvPr/>
        </p:nvCxnSpPr>
        <p:spPr>
          <a:xfrm>
            <a:off x="4216400" y="366507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5198588E-A9F5-4087-A91D-D128D5269CA5}"/>
              </a:ext>
            </a:extLst>
          </p:cNvPr>
          <p:cNvCxnSpPr/>
          <p:nvPr/>
        </p:nvCxnSpPr>
        <p:spPr>
          <a:xfrm>
            <a:off x="4197350" y="494777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585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DA9AC415-6471-420C-AF19-04A1AF06C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760"/>
            <a:ext cx="1790700" cy="459360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Application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Transport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Network</a:t>
            </a: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Link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1781CF1-EC83-4694-B72D-BE48EEEE0399}"/>
              </a:ext>
            </a:extLst>
          </p:cNvPr>
          <p:cNvSpPr/>
          <p:nvPr/>
        </p:nvSpPr>
        <p:spPr>
          <a:xfrm>
            <a:off x="2997200" y="1482881"/>
            <a:ext cx="2400300" cy="915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5B05608-D6A5-4AA1-8399-84DA849CBF39}"/>
              </a:ext>
            </a:extLst>
          </p:cNvPr>
          <p:cNvSpPr/>
          <p:nvPr/>
        </p:nvSpPr>
        <p:spPr>
          <a:xfrm>
            <a:off x="2997200" y="2765581"/>
            <a:ext cx="2400300" cy="9152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3632CD5F-005B-4522-A0E0-2E5C6BA6309C}"/>
              </a:ext>
            </a:extLst>
          </p:cNvPr>
          <p:cNvSpPr/>
          <p:nvPr/>
        </p:nvSpPr>
        <p:spPr>
          <a:xfrm>
            <a:off x="2997200" y="4055754"/>
            <a:ext cx="2400300" cy="915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97C26AA-8BF4-467B-8082-C3974769905D}"/>
              </a:ext>
            </a:extLst>
          </p:cNvPr>
          <p:cNvSpPr/>
          <p:nvPr/>
        </p:nvSpPr>
        <p:spPr>
          <a:xfrm>
            <a:off x="2997200" y="5322734"/>
            <a:ext cx="2400300" cy="9152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Ethernet</a:t>
            </a: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23575E71-FCBC-4705-AB37-3B115A82B20A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4197350" y="239809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C4CCC152-87A6-4FF6-8CBA-89F447ECC7D3}"/>
              </a:ext>
            </a:extLst>
          </p:cNvPr>
          <p:cNvCxnSpPr/>
          <p:nvPr/>
        </p:nvCxnSpPr>
        <p:spPr>
          <a:xfrm>
            <a:off x="4216400" y="366507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5198588E-A9F5-4087-A91D-D128D5269CA5}"/>
              </a:ext>
            </a:extLst>
          </p:cNvPr>
          <p:cNvCxnSpPr/>
          <p:nvPr/>
        </p:nvCxnSpPr>
        <p:spPr>
          <a:xfrm>
            <a:off x="4197350" y="494777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72D33DF5-985C-415E-A91B-C81FFAF18DE4}"/>
              </a:ext>
            </a:extLst>
          </p:cNvPr>
          <p:cNvSpPr/>
          <p:nvPr/>
        </p:nvSpPr>
        <p:spPr>
          <a:xfrm>
            <a:off x="7835900" y="1706640"/>
            <a:ext cx="742950" cy="467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HA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BCFB1A39-4318-45C4-B19D-69DED3A9225C}"/>
              </a:ext>
            </a:extLst>
          </p:cNvPr>
          <p:cNvSpPr/>
          <p:nvPr/>
        </p:nvSpPr>
        <p:spPr>
          <a:xfrm>
            <a:off x="8623300" y="1706639"/>
            <a:ext cx="3340100" cy="467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GET google.com</a:t>
            </a:r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05B9F96B-8783-48BF-9E93-3C413D868C2F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8207375" y="1092200"/>
            <a:ext cx="0" cy="614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28158A4A-7E35-4910-8F2C-035475C1ACA7}"/>
              </a:ext>
            </a:extLst>
          </p:cNvPr>
          <p:cNvCxnSpPr>
            <a:cxnSpLocks/>
          </p:cNvCxnSpPr>
          <p:nvPr/>
        </p:nvCxnSpPr>
        <p:spPr>
          <a:xfrm flipV="1">
            <a:off x="10213975" y="1092200"/>
            <a:ext cx="0" cy="614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383CE7C9-51B4-4703-A4A1-41F1C9F120AF}"/>
              </a:ext>
            </a:extLst>
          </p:cNvPr>
          <p:cNvSpPr txBox="1"/>
          <p:nvPr/>
        </p:nvSpPr>
        <p:spPr>
          <a:xfrm>
            <a:off x="7645400" y="723900"/>
            <a:ext cx="113029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Header</a:t>
            </a:r>
            <a:endParaRPr lang="hu-HU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8E576347-F9F5-46BD-9EC3-0EC74116838E}"/>
              </a:ext>
            </a:extLst>
          </p:cNvPr>
          <p:cNvSpPr txBox="1"/>
          <p:nvPr/>
        </p:nvSpPr>
        <p:spPr>
          <a:xfrm>
            <a:off x="9648826" y="677031"/>
            <a:ext cx="113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Message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732216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DA9AC415-6471-420C-AF19-04A1AF06C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760"/>
            <a:ext cx="1790700" cy="459360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Application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Transport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Network</a:t>
            </a: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Link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1781CF1-EC83-4694-B72D-BE48EEEE0399}"/>
              </a:ext>
            </a:extLst>
          </p:cNvPr>
          <p:cNvSpPr/>
          <p:nvPr/>
        </p:nvSpPr>
        <p:spPr>
          <a:xfrm>
            <a:off x="2997200" y="1482881"/>
            <a:ext cx="2400300" cy="915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5B05608-D6A5-4AA1-8399-84DA849CBF39}"/>
              </a:ext>
            </a:extLst>
          </p:cNvPr>
          <p:cNvSpPr/>
          <p:nvPr/>
        </p:nvSpPr>
        <p:spPr>
          <a:xfrm>
            <a:off x="2997200" y="2765581"/>
            <a:ext cx="2400300" cy="9152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3632CD5F-005B-4522-A0E0-2E5C6BA6309C}"/>
              </a:ext>
            </a:extLst>
          </p:cNvPr>
          <p:cNvSpPr/>
          <p:nvPr/>
        </p:nvSpPr>
        <p:spPr>
          <a:xfrm>
            <a:off x="2997200" y="4055754"/>
            <a:ext cx="2400300" cy="915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97C26AA-8BF4-467B-8082-C3974769905D}"/>
              </a:ext>
            </a:extLst>
          </p:cNvPr>
          <p:cNvSpPr/>
          <p:nvPr/>
        </p:nvSpPr>
        <p:spPr>
          <a:xfrm>
            <a:off x="2997200" y="5322734"/>
            <a:ext cx="2400300" cy="9152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Ethernet</a:t>
            </a: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23575E71-FCBC-4705-AB37-3B115A82B20A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4197350" y="239809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C4CCC152-87A6-4FF6-8CBA-89F447ECC7D3}"/>
              </a:ext>
            </a:extLst>
          </p:cNvPr>
          <p:cNvCxnSpPr/>
          <p:nvPr/>
        </p:nvCxnSpPr>
        <p:spPr>
          <a:xfrm>
            <a:off x="4216400" y="366507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5198588E-A9F5-4087-A91D-D128D5269CA5}"/>
              </a:ext>
            </a:extLst>
          </p:cNvPr>
          <p:cNvCxnSpPr/>
          <p:nvPr/>
        </p:nvCxnSpPr>
        <p:spPr>
          <a:xfrm>
            <a:off x="4197350" y="494777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72D33DF5-985C-415E-A91B-C81FFAF18DE4}"/>
              </a:ext>
            </a:extLst>
          </p:cNvPr>
          <p:cNvSpPr/>
          <p:nvPr/>
        </p:nvSpPr>
        <p:spPr>
          <a:xfrm>
            <a:off x="7835900" y="1706640"/>
            <a:ext cx="742950" cy="467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HA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BCFB1A39-4318-45C4-B19D-69DED3A9225C}"/>
              </a:ext>
            </a:extLst>
          </p:cNvPr>
          <p:cNvSpPr/>
          <p:nvPr/>
        </p:nvSpPr>
        <p:spPr>
          <a:xfrm>
            <a:off x="8623300" y="1706639"/>
            <a:ext cx="3340100" cy="467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GET google.com</a:t>
            </a:r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05B9F96B-8783-48BF-9E93-3C413D868C2F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8207375" y="1092200"/>
            <a:ext cx="0" cy="614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28158A4A-7E35-4910-8F2C-035475C1ACA7}"/>
              </a:ext>
            </a:extLst>
          </p:cNvPr>
          <p:cNvCxnSpPr>
            <a:cxnSpLocks/>
          </p:cNvCxnSpPr>
          <p:nvPr/>
        </p:nvCxnSpPr>
        <p:spPr>
          <a:xfrm flipV="1">
            <a:off x="10213975" y="1092200"/>
            <a:ext cx="0" cy="614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383CE7C9-51B4-4703-A4A1-41F1C9F120AF}"/>
              </a:ext>
            </a:extLst>
          </p:cNvPr>
          <p:cNvSpPr txBox="1"/>
          <p:nvPr/>
        </p:nvSpPr>
        <p:spPr>
          <a:xfrm>
            <a:off x="7645400" y="723900"/>
            <a:ext cx="113029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Header</a:t>
            </a:r>
            <a:endParaRPr lang="hu-HU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8E576347-F9F5-46BD-9EC3-0EC74116838E}"/>
              </a:ext>
            </a:extLst>
          </p:cNvPr>
          <p:cNvSpPr txBox="1"/>
          <p:nvPr/>
        </p:nvSpPr>
        <p:spPr>
          <a:xfrm>
            <a:off x="9648826" y="677031"/>
            <a:ext cx="113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Message</a:t>
            </a:r>
            <a:endParaRPr lang="hu-HU" b="1" dirty="0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F1D37039-6D7C-4130-9D2D-8B098249D060}"/>
              </a:ext>
            </a:extLst>
          </p:cNvPr>
          <p:cNvSpPr/>
          <p:nvPr/>
        </p:nvSpPr>
        <p:spPr>
          <a:xfrm>
            <a:off x="7835900" y="2961307"/>
            <a:ext cx="742950" cy="467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HA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748D527F-4858-4EBF-AD08-9C849AF6B988}"/>
              </a:ext>
            </a:extLst>
          </p:cNvPr>
          <p:cNvSpPr/>
          <p:nvPr/>
        </p:nvSpPr>
        <p:spPr>
          <a:xfrm>
            <a:off x="8623300" y="2961306"/>
            <a:ext cx="3340100" cy="467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GET google.com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59D10702-1071-4A14-AEEC-0045B2402B11}"/>
              </a:ext>
            </a:extLst>
          </p:cNvPr>
          <p:cNvSpPr/>
          <p:nvPr/>
        </p:nvSpPr>
        <p:spPr>
          <a:xfrm>
            <a:off x="7048500" y="2961306"/>
            <a:ext cx="742950" cy="4676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HT</a:t>
            </a: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D7E75369-C278-4CDE-9EB9-B1A5358789E9}"/>
              </a:ext>
            </a:extLst>
          </p:cNvPr>
          <p:cNvCxnSpPr/>
          <p:nvPr/>
        </p:nvCxnSpPr>
        <p:spPr>
          <a:xfrm>
            <a:off x="9423400" y="2398093"/>
            <a:ext cx="0" cy="367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860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DA9AC415-6471-420C-AF19-04A1AF06C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760"/>
            <a:ext cx="1790700" cy="459360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Application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Transport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Network</a:t>
            </a: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Link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1781CF1-EC83-4694-B72D-BE48EEEE0399}"/>
              </a:ext>
            </a:extLst>
          </p:cNvPr>
          <p:cNvSpPr/>
          <p:nvPr/>
        </p:nvSpPr>
        <p:spPr>
          <a:xfrm>
            <a:off x="2997200" y="1482881"/>
            <a:ext cx="2400300" cy="915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5B05608-D6A5-4AA1-8399-84DA849CBF39}"/>
              </a:ext>
            </a:extLst>
          </p:cNvPr>
          <p:cNvSpPr/>
          <p:nvPr/>
        </p:nvSpPr>
        <p:spPr>
          <a:xfrm>
            <a:off x="2997200" y="2765581"/>
            <a:ext cx="2400300" cy="9152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3632CD5F-005B-4522-A0E0-2E5C6BA6309C}"/>
              </a:ext>
            </a:extLst>
          </p:cNvPr>
          <p:cNvSpPr/>
          <p:nvPr/>
        </p:nvSpPr>
        <p:spPr>
          <a:xfrm>
            <a:off x="2997200" y="4055754"/>
            <a:ext cx="2400300" cy="915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97C26AA-8BF4-467B-8082-C3974769905D}"/>
              </a:ext>
            </a:extLst>
          </p:cNvPr>
          <p:cNvSpPr/>
          <p:nvPr/>
        </p:nvSpPr>
        <p:spPr>
          <a:xfrm>
            <a:off x="2997200" y="5322734"/>
            <a:ext cx="2400300" cy="9152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Ethernet</a:t>
            </a: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23575E71-FCBC-4705-AB37-3B115A82B20A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4197350" y="239809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C4CCC152-87A6-4FF6-8CBA-89F447ECC7D3}"/>
              </a:ext>
            </a:extLst>
          </p:cNvPr>
          <p:cNvCxnSpPr/>
          <p:nvPr/>
        </p:nvCxnSpPr>
        <p:spPr>
          <a:xfrm>
            <a:off x="4216400" y="366507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5198588E-A9F5-4087-A91D-D128D5269CA5}"/>
              </a:ext>
            </a:extLst>
          </p:cNvPr>
          <p:cNvCxnSpPr/>
          <p:nvPr/>
        </p:nvCxnSpPr>
        <p:spPr>
          <a:xfrm>
            <a:off x="4197350" y="494777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72D33DF5-985C-415E-A91B-C81FFAF18DE4}"/>
              </a:ext>
            </a:extLst>
          </p:cNvPr>
          <p:cNvSpPr/>
          <p:nvPr/>
        </p:nvSpPr>
        <p:spPr>
          <a:xfrm>
            <a:off x="7835900" y="1706640"/>
            <a:ext cx="742950" cy="467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HA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BCFB1A39-4318-45C4-B19D-69DED3A9225C}"/>
              </a:ext>
            </a:extLst>
          </p:cNvPr>
          <p:cNvSpPr/>
          <p:nvPr/>
        </p:nvSpPr>
        <p:spPr>
          <a:xfrm>
            <a:off x="8623300" y="1706639"/>
            <a:ext cx="3340100" cy="467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GET google.com</a:t>
            </a:r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05B9F96B-8783-48BF-9E93-3C413D868C2F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8207375" y="1092200"/>
            <a:ext cx="0" cy="614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28158A4A-7E35-4910-8F2C-035475C1ACA7}"/>
              </a:ext>
            </a:extLst>
          </p:cNvPr>
          <p:cNvCxnSpPr>
            <a:cxnSpLocks/>
          </p:cNvCxnSpPr>
          <p:nvPr/>
        </p:nvCxnSpPr>
        <p:spPr>
          <a:xfrm flipV="1">
            <a:off x="10213975" y="1092200"/>
            <a:ext cx="0" cy="614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383CE7C9-51B4-4703-A4A1-41F1C9F120AF}"/>
              </a:ext>
            </a:extLst>
          </p:cNvPr>
          <p:cNvSpPr txBox="1"/>
          <p:nvPr/>
        </p:nvSpPr>
        <p:spPr>
          <a:xfrm>
            <a:off x="7645400" y="723900"/>
            <a:ext cx="113029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Header</a:t>
            </a:r>
            <a:endParaRPr lang="hu-HU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8E576347-F9F5-46BD-9EC3-0EC74116838E}"/>
              </a:ext>
            </a:extLst>
          </p:cNvPr>
          <p:cNvSpPr txBox="1"/>
          <p:nvPr/>
        </p:nvSpPr>
        <p:spPr>
          <a:xfrm>
            <a:off x="9648826" y="677031"/>
            <a:ext cx="113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Message</a:t>
            </a:r>
            <a:endParaRPr lang="hu-HU" b="1" dirty="0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F1D37039-6D7C-4130-9D2D-8B098249D060}"/>
              </a:ext>
            </a:extLst>
          </p:cNvPr>
          <p:cNvSpPr/>
          <p:nvPr/>
        </p:nvSpPr>
        <p:spPr>
          <a:xfrm>
            <a:off x="7835900" y="2961307"/>
            <a:ext cx="742950" cy="467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HA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748D527F-4858-4EBF-AD08-9C849AF6B988}"/>
              </a:ext>
            </a:extLst>
          </p:cNvPr>
          <p:cNvSpPr/>
          <p:nvPr/>
        </p:nvSpPr>
        <p:spPr>
          <a:xfrm>
            <a:off x="8623300" y="2961306"/>
            <a:ext cx="3340100" cy="467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GET google.com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59D10702-1071-4A14-AEEC-0045B2402B11}"/>
              </a:ext>
            </a:extLst>
          </p:cNvPr>
          <p:cNvSpPr/>
          <p:nvPr/>
        </p:nvSpPr>
        <p:spPr>
          <a:xfrm>
            <a:off x="7048500" y="2961306"/>
            <a:ext cx="742950" cy="4676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HT</a:t>
            </a: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D7E75369-C278-4CDE-9EB9-B1A5358789E9}"/>
              </a:ext>
            </a:extLst>
          </p:cNvPr>
          <p:cNvCxnSpPr/>
          <p:nvPr/>
        </p:nvCxnSpPr>
        <p:spPr>
          <a:xfrm>
            <a:off x="9423400" y="2398093"/>
            <a:ext cx="0" cy="367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>
            <a:extLst>
              <a:ext uri="{FF2B5EF4-FFF2-40B4-BE49-F238E27FC236}">
                <a16:creationId xmlns:a16="http://schemas.microsoft.com/office/drawing/2014/main" id="{DC757597-79DB-44F3-892C-96E04A23ED12}"/>
              </a:ext>
            </a:extLst>
          </p:cNvPr>
          <p:cNvSpPr/>
          <p:nvPr/>
        </p:nvSpPr>
        <p:spPr>
          <a:xfrm>
            <a:off x="7835900" y="4240561"/>
            <a:ext cx="742950" cy="467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HA</a:t>
            </a:r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4CD5B639-EF6F-40C7-A754-5BD7313B4F75}"/>
              </a:ext>
            </a:extLst>
          </p:cNvPr>
          <p:cNvSpPr/>
          <p:nvPr/>
        </p:nvSpPr>
        <p:spPr>
          <a:xfrm>
            <a:off x="8623300" y="4240560"/>
            <a:ext cx="3340100" cy="467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GET google.com</a:t>
            </a:r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AD96230A-0232-4722-B1DC-4D19CC212CE2}"/>
              </a:ext>
            </a:extLst>
          </p:cNvPr>
          <p:cNvSpPr/>
          <p:nvPr/>
        </p:nvSpPr>
        <p:spPr>
          <a:xfrm>
            <a:off x="7048500" y="4240560"/>
            <a:ext cx="742950" cy="4676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HT</a:t>
            </a:r>
          </a:p>
        </p:txBody>
      </p: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59B66814-0F42-4D24-A9BF-36257D31372D}"/>
              </a:ext>
            </a:extLst>
          </p:cNvPr>
          <p:cNvCxnSpPr/>
          <p:nvPr/>
        </p:nvCxnSpPr>
        <p:spPr>
          <a:xfrm>
            <a:off x="9423400" y="3677347"/>
            <a:ext cx="0" cy="367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églalap 26">
            <a:extLst>
              <a:ext uri="{FF2B5EF4-FFF2-40B4-BE49-F238E27FC236}">
                <a16:creationId xmlns:a16="http://schemas.microsoft.com/office/drawing/2014/main" id="{EAA096C3-EF73-40ED-9691-0BE3C9106471}"/>
              </a:ext>
            </a:extLst>
          </p:cNvPr>
          <p:cNvSpPr/>
          <p:nvPr/>
        </p:nvSpPr>
        <p:spPr>
          <a:xfrm>
            <a:off x="6261100" y="4240560"/>
            <a:ext cx="742950" cy="4676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HN</a:t>
            </a:r>
          </a:p>
        </p:txBody>
      </p:sp>
    </p:spTree>
    <p:extLst>
      <p:ext uri="{BB962C8B-B14F-4D97-AF65-F5344CB8AC3E}">
        <p14:creationId xmlns:p14="http://schemas.microsoft.com/office/powerpoint/2010/main" val="6310026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DA9AC415-6471-420C-AF19-04A1AF06C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760"/>
            <a:ext cx="1790700" cy="459360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Application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Transport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Network</a:t>
            </a: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Link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1781CF1-EC83-4694-B72D-BE48EEEE0399}"/>
              </a:ext>
            </a:extLst>
          </p:cNvPr>
          <p:cNvSpPr/>
          <p:nvPr/>
        </p:nvSpPr>
        <p:spPr>
          <a:xfrm>
            <a:off x="2997200" y="1482881"/>
            <a:ext cx="2400300" cy="915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5B05608-D6A5-4AA1-8399-84DA849CBF39}"/>
              </a:ext>
            </a:extLst>
          </p:cNvPr>
          <p:cNvSpPr/>
          <p:nvPr/>
        </p:nvSpPr>
        <p:spPr>
          <a:xfrm>
            <a:off x="2997200" y="2765581"/>
            <a:ext cx="2400300" cy="9152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3632CD5F-005B-4522-A0E0-2E5C6BA6309C}"/>
              </a:ext>
            </a:extLst>
          </p:cNvPr>
          <p:cNvSpPr/>
          <p:nvPr/>
        </p:nvSpPr>
        <p:spPr>
          <a:xfrm>
            <a:off x="2997200" y="4055754"/>
            <a:ext cx="2400300" cy="915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97C26AA-8BF4-467B-8082-C3974769905D}"/>
              </a:ext>
            </a:extLst>
          </p:cNvPr>
          <p:cNvSpPr/>
          <p:nvPr/>
        </p:nvSpPr>
        <p:spPr>
          <a:xfrm>
            <a:off x="2997200" y="5322734"/>
            <a:ext cx="2400300" cy="9152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Ethernet</a:t>
            </a: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23575E71-FCBC-4705-AB37-3B115A82B20A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4197350" y="239809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C4CCC152-87A6-4FF6-8CBA-89F447ECC7D3}"/>
              </a:ext>
            </a:extLst>
          </p:cNvPr>
          <p:cNvCxnSpPr/>
          <p:nvPr/>
        </p:nvCxnSpPr>
        <p:spPr>
          <a:xfrm>
            <a:off x="4216400" y="366507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5198588E-A9F5-4087-A91D-D128D5269CA5}"/>
              </a:ext>
            </a:extLst>
          </p:cNvPr>
          <p:cNvCxnSpPr/>
          <p:nvPr/>
        </p:nvCxnSpPr>
        <p:spPr>
          <a:xfrm>
            <a:off x="4197350" y="494777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72D33DF5-985C-415E-A91B-C81FFAF18DE4}"/>
              </a:ext>
            </a:extLst>
          </p:cNvPr>
          <p:cNvSpPr/>
          <p:nvPr/>
        </p:nvSpPr>
        <p:spPr>
          <a:xfrm>
            <a:off x="7835900" y="1706640"/>
            <a:ext cx="742950" cy="467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HA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BCFB1A39-4318-45C4-B19D-69DED3A9225C}"/>
              </a:ext>
            </a:extLst>
          </p:cNvPr>
          <p:cNvSpPr/>
          <p:nvPr/>
        </p:nvSpPr>
        <p:spPr>
          <a:xfrm>
            <a:off x="8623300" y="1706639"/>
            <a:ext cx="3340100" cy="467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GET google.com</a:t>
            </a:r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05B9F96B-8783-48BF-9E93-3C413D868C2F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8207375" y="1092200"/>
            <a:ext cx="0" cy="614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28158A4A-7E35-4910-8F2C-035475C1ACA7}"/>
              </a:ext>
            </a:extLst>
          </p:cNvPr>
          <p:cNvCxnSpPr>
            <a:cxnSpLocks/>
          </p:cNvCxnSpPr>
          <p:nvPr/>
        </p:nvCxnSpPr>
        <p:spPr>
          <a:xfrm flipV="1">
            <a:off x="10213975" y="1092200"/>
            <a:ext cx="0" cy="614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383CE7C9-51B4-4703-A4A1-41F1C9F120AF}"/>
              </a:ext>
            </a:extLst>
          </p:cNvPr>
          <p:cNvSpPr txBox="1"/>
          <p:nvPr/>
        </p:nvSpPr>
        <p:spPr>
          <a:xfrm>
            <a:off x="7645400" y="723900"/>
            <a:ext cx="113029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Header</a:t>
            </a:r>
            <a:endParaRPr lang="hu-HU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8E576347-F9F5-46BD-9EC3-0EC74116838E}"/>
              </a:ext>
            </a:extLst>
          </p:cNvPr>
          <p:cNvSpPr txBox="1"/>
          <p:nvPr/>
        </p:nvSpPr>
        <p:spPr>
          <a:xfrm>
            <a:off x="9648826" y="677031"/>
            <a:ext cx="113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Message</a:t>
            </a:r>
            <a:endParaRPr lang="hu-HU" b="1" dirty="0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F1D37039-6D7C-4130-9D2D-8B098249D060}"/>
              </a:ext>
            </a:extLst>
          </p:cNvPr>
          <p:cNvSpPr/>
          <p:nvPr/>
        </p:nvSpPr>
        <p:spPr>
          <a:xfrm>
            <a:off x="7835900" y="2961307"/>
            <a:ext cx="742950" cy="467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HA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748D527F-4858-4EBF-AD08-9C849AF6B988}"/>
              </a:ext>
            </a:extLst>
          </p:cNvPr>
          <p:cNvSpPr/>
          <p:nvPr/>
        </p:nvSpPr>
        <p:spPr>
          <a:xfrm>
            <a:off x="8623300" y="2961306"/>
            <a:ext cx="3340100" cy="467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GET google.com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59D10702-1071-4A14-AEEC-0045B2402B11}"/>
              </a:ext>
            </a:extLst>
          </p:cNvPr>
          <p:cNvSpPr/>
          <p:nvPr/>
        </p:nvSpPr>
        <p:spPr>
          <a:xfrm>
            <a:off x="7048500" y="2961306"/>
            <a:ext cx="742950" cy="4676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HT</a:t>
            </a: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D7E75369-C278-4CDE-9EB9-B1A5358789E9}"/>
              </a:ext>
            </a:extLst>
          </p:cNvPr>
          <p:cNvCxnSpPr/>
          <p:nvPr/>
        </p:nvCxnSpPr>
        <p:spPr>
          <a:xfrm>
            <a:off x="9423400" y="2398093"/>
            <a:ext cx="0" cy="367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>
            <a:extLst>
              <a:ext uri="{FF2B5EF4-FFF2-40B4-BE49-F238E27FC236}">
                <a16:creationId xmlns:a16="http://schemas.microsoft.com/office/drawing/2014/main" id="{DC757597-79DB-44F3-892C-96E04A23ED12}"/>
              </a:ext>
            </a:extLst>
          </p:cNvPr>
          <p:cNvSpPr/>
          <p:nvPr/>
        </p:nvSpPr>
        <p:spPr>
          <a:xfrm>
            <a:off x="7835900" y="4240561"/>
            <a:ext cx="742950" cy="467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HA</a:t>
            </a:r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4CD5B639-EF6F-40C7-A754-5BD7313B4F75}"/>
              </a:ext>
            </a:extLst>
          </p:cNvPr>
          <p:cNvSpPr/>
          <p:nvPr/>
        </p:nvSpPr>
        <p:spPr>
          <a:xfrm>
            <a:off x="8623300" y="4240560"/>
            <a:ext cx="3340100" cy="467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GET google.com</a:t>
            </a:r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AD96230A-0232-4722-B1DC-4D19CC212CE2}"/>
              </a:ext>
            </a:extLst>
          </p:cNvPr>
          <p:cNvSpPr/>
          <p:nvPr/>
        </p:nvSpPr>
        <p:spPr>
          <a:xfrm>
            <a:off x="7048500" y="4240560"/>
            <a:ext cx="742950" cy="4676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HT</a:t>
            </a:r>
          </a:p>
        </p:txBody>
      </p: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59B66814-0F42-4D24-A9BF-36257D31372D}"/>
              </a:ext>
            </a:extLst>
          </p:cNvPr>
          <p:cNvCxnSpPr/>
          <p:nvPr/>
        </p:nvCxnSpPr>
        <p:spPr>
          <a:xfrm>
            <a:off x="9423400" y="3677347"/>
            <a:ext cx="0" cy="367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églalap 26">
            <a:extLst>
              <a:ext uri="{FF2B5EF4-FFF2-40B4-BE49-F238E27FC236}">
                <a16:creationId xmlns:a16="http://schemas.microsoft.com/office/drawing/2014/main" id="{EAA096C3-EF73-40ED-9691-0BE3C9106471}"/>
              </a:ext>
            </a:extLst>
          </p:cNvPr>
          <p:cNvSpPr/>
          <p:nvPr/>
        </p:nvSpPr>
        <p:spPr>
          <a:xfrm>
            <a:off x="6261100" y="4240560"/>
            <a:ext cx="742950" cy="4676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HN</a:t>
            </a:r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97BABE86-3384-4267-97DB-A76812E19881}"/>
              </a:ext>
            </a:extLst>
          </p:cNvPr>
          <p:cNvSpPr/>
          <p:nvPr/>
        </p:nvSpPr>
        <p:spPr>
          <a:xfrm>
            <a:off x="7835900" y="5519815"/>
            <a:ext cx="742950" cy="467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HA</a:t>
            </a:r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DC3CEE25-4ED7-4F64-89BE-D072500F94B6}"/>
              </a:ext>
            </a:extLst>
          </p:cNvPr>
          <p:cNvSpPr/>
          <p:nvPr/>
        </p:nvSpPr>
        <p:spPr>
          <a:xfrm>
            <a:off x="8623300" y="5519814"/>
            <a:ext cx="3340100" cy="467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GET google.com</a:t>
            </a:r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80B62170-CF0C-45DB-B51F-BA04C118F4CA}"/>
              </a:ext>
            </a:extLst>
          </p:cNvPr>
          <p:cNvSpPr/>
          <p:nvPr/>
        </p:nvSpPr>
        <p:spPr>
          <a:xfrm>
            <a:off x="7048500" y="5519814"/>
            <a:ext cx="742950" cy="4676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HT</a:t>
            </a:r>
          </a:p>
        </p:txBody>
      </p:sp>
      <p:cxnSp>
        <p:nvCxnSpPr>
          <p:cNvPr id="31" name="Egyenes összekötő nyíllal 30">
            <a:extLst>
              <a:ext uri="{FF2B5EF4-FFF2-40B4-BE49-F238E27FC236}">
                <a16:creationId xmlns:a16="http://schemas.microsoft.com/office/drawing/2014/main" id="{3B9589AF-B479-418F-8E3D-2AD165A13C65}"/>
              </a:ext>
            </a:extLst>
          </p:cNvPr>
          <p:cNvCxnSpPr/>
          <p:nvPr/>
        </p:nvCxnSpPr>
        <p:spPr>
          <a:xfrm>
            <a:off x="9423400" y="4956601"/>
            <a:ext cx="0" cy="367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1">
            <a:extLst>
              <a:ext uri="{FF2B5EF4-FFF2-40B4-BE49-F238E27FC236}">
                <a16:creationId xmlns:a16="http://schemas.microsoft.com/office/drawing/2014/main" id="{55419C8E-9558-4D4D-B7A1-7FB0C9E922C8}"/>
              </a:ext>
            </a:extLst>
          </p:cNvPr>
          <p:cNvSpPr/>
          <p:nvPr/>
        </p:nvSpPr>
        <p:spPr>
          <a:xfrm>
            <a:off x="6261100" y="5519814"/>
            <a:ext cx="742950" cy="4676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HN</a:t>
            </a:r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9CD6A38F-8CF6-48D4-8FF0-9A645F7C0824}"/>
              </a:ext>
            </a:extLst>
          </p:cNvPr>
          <p:cNvSpPr/>
          <p:nvPr/>
        </p:nvSpPr>
        <p:spPr>
          <a:xfrm>
            <a:off x="5765800" y="5519813"/>
            <a:ext cx="450850" cy="4676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HE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ED8416EF-4F48-4F9C-984C-729FD4E67D6D}"/>
              </a:ext>
            </a:extLst>
          </p:cNvPr>
          <p:cNvSpPr/>
          <p:nvPr/>
        </p:nvSpPr>
        <p:spPr>
          <a:xfrm>
            <a:off x="11995150" y="5519813"/>
            <a:ext cx="184150" cy="4676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TE</a:t>
            </a:r>
          </a:p>
        </p:txBody>
      </p:sp>
    </p:spTree>
    <p:extLst>
      <p:ext uri="{BB962C8B-B14F-4D97-AF65-F5344CB8AC3E}">
        <p14:creationId xmlns:p14="http://schemas.microsoft.com/office/powerpoint/2010/main" val="25832607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CE78C599-90E8-4743-A128-FE90245A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practice, layers are </a:t>
            </a:r>
            <a:r>
              <a:rPr lang="en-US" b="1" dirty="0">
                <a:solidFill>
                  <a:srgbClr val="FF0000"/>
                </a:solidFill>
              </a:rPr>
              <a:t>distributed</a:t>
            </a:r>
            <a:r>
              <a:rPr lang="en-US" dirty="0"/>
              <a:t> </a:t>
            </a:r>
            <a:br>
              <a:rPr lang="hu-HU" dirty="0"/>
            </a:br>
            <a:r>
              <a:rPr lang="hu-HU" dirty="0"/>
              <a:t>					</a:t>
            </a:r>
            <a:r>
              <a:rPr lang="en-US" dirty="0"/>
              <a:t>on every network device</a:t>
            </a:r>
            <a:endParaRPr lang="hu-HU" dirty="0"/>
          </a:p>
        </p:txBody>
      </p:sp>
      <p:sp>
        <p:nvSpPr>
          <p:cNvPr id="4" name="Tartalom helye 1">
            <a:extLst>
              <a:ext uri="{FF2B5EF4-FFF2-40B4-BE49-F238E27FC236}">
                <a16:creationId xmlns:a16="http://schemas.microsoft.com/office/drawing/2014/main" id="{D81B624E-FE37-4202-8EF2-043175F12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" y="1735760"/>
            <a:ext cx="1790700" cy="459360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Application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Transport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Network</a:t>
            </a: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Link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F4862DE0-AC4F-459D-8301-FC8A663C5AB2}"/>
              </a:ext>
            </a:extLst>
          </p:cNvPr>
          <p:cNvSpPr/>
          <p:nvPr/>
        </p:nvSpPr>
        <p:spPr>
          <a:xfrm>
            <a:off x="2184400" y="1482881"/>
            <a:ext cx="1396998" cy="915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F74F5F02-4B5B-4B95-96BD-DBE53F475E04}"/>
              </a:ext>
            </a:extLst>
          </p:cNvPr>
          <p:cNvSpPr/>
          <p:nvPr/>
        </p:nvSpPr>
        <p:spPr>
          <a:xfrm>
            <a:off x="2184400" y="2765581"/>
            <a:ext cx="1396998" cy="9152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DA67C34-833A-4A71-A84E-7F109359E347}"/>
              </a:ext>
            </a:extLst>
          </p:cNvPr>
          <p:cNvSpPr/>
          <p:nvPr/>
        </p:nvSpPr>
        <p:spPr>
          <a:xfrm>
            <a:off x="2184400" y="4055754"/>
            <a:ext cx="1396998" cy="915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64CD5751-A624-47E3-8828-DC44F71F532C}"/>
              </a:ext>
            </a:extLst>
          </p:cNvPr>
          <p:cNvSpPr/>
          <p:nvPr/>
        </p:nvSpPr>
        <p:spPr>
          <a:xfrm>
            <a:off x="2184400" y="5322734"/>
            <a:ext cx="1396998" cy="9152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Ethernet</a:t>
            </a: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ED8F3446-2213-4434-BCF3-E628556119E5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2882899" y="239809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463D5A07-8A09-47AE-B88F-0CBCBAA41A7E}"/>
              </a:ext>
            </a:extLst>
          </p:cNvPr>
          <p:cNvCxnSpPr/>
          <p:nvPr/>
        </p:nvCxnSpPr>
        <p:spPr>
          <a:xfrm>
            <a:off x="2920999" y="367254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36A4A59B-A9E4-463B-ABCA-35E552B641FA}"/>
              </a:ext>
            </a:extLst>
          </p:cNvPr>
          <p:cNvCxnSpPr/>
          <p:nvPr/>
        </p:nvCxnSpPr>
        <p:spPr>
          <a:xfrm>
            <a:off x="2901949" y="495524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F636E13D-8250-4C4E-BFF8-27449C639861}"/>
              </a:ext>
            </a:extLst>
          </p:cNvPr>
          <p:cNvSpPr/>
          <p:nvPr/>
        </p:nvSpPr>
        <p:spPr>
          <a:xfrm>
            <a:off x="10198100" y="1482881"/>
            <a:ext cx="1396998" cy="915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461D8DA3-02ED-468A-8582-6108F60EFB01}"/>
              </a:ext>
            </a:extLst>
          </p:cNvPr>
          <p:cNvSpPr/>
          <p:nvPr/>
        </p:nvSpPr>
        <p:spPr>
          <a:xfrm>
            <a:off x="10198100" y="2765581"/>
            <a:ext cx="1396998" cy="9152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87816C22-A90B-4149-B0EB-283F90C8D005}"/>
              </a:ext>
            </a:extLst>
          </p:cNvPr>
          <p:cNvSpPr/>
          <p:nvPr/>
        </p:nvSpPr>
        <p:spPr>
          <a:xfrm>
            <a:off x="10198100" y="4055754"/>
            <a:ext cx="1396998" cy="915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42696D12-3152-4685-8716-57036D407B2E}"/>
              </a:ext>
            </a:extLst>
          </p:cNvPr>
          <p:cNvSpPr/>
          <p:nvPr/>
        </p:nvSpPr>
        <p:spPr>
          <a:xfrm>
            <a:off x="10198100" y="5322734"/>
            <a:ext cx="1396998" cy="9152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Ethernet</a:t>
            </a:r>
          </a:p>
        </p:txBody>
      </p: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A6F03666-9E7B-43FD-B65F-77FAFE2FBD4E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10896599" y="239809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AE384D95-A0BC-4533-BDEE-49DEF7FCE53B}"/>
              </a:ext>
            </a:extLst>
          </p:cNvPr>
          <p:cNvCxnSpPr/>
          <p:nvPr/>
        </p:nvCxnSpPr>
        <p:spPr>
          <a:xfrm>
            <a:off x="10934699" y="367254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5E3A70E7-25BE-40F9-ABE6-A6F2B4424365}"/>
              </a:ext>
            </a:extLst>
          </p:cNvPr>
          <p:cNvCxnSpPr/>
          <p:nvPr/>
        </p:nvCxnSpPr>
        <p:spPr>
          <a:xfrm>
            <a:off x="10915649" y="495524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églalap 19">
            <a:extLst>
              <a:ext uri="{FF2B5EF4-FFF2-40B4-BE49-F238E27FC236}">
                <a16:creationId xmlns:a16="http://schemas.microsoft.com/office/drawing/2014/main" id="{1DC6235B-22B9-4612-8FA1-DDB336ADE83E}"/>
              </a:ext>
            </a:extLst>
          </p:cNvPr>
          <p:cNvSpPr/>
          <p:nvPr/>
        </p:nvSpPr>
        <p:spPr>
          <a:xfrm>
            <a:off x="7505697" y="4040034"/>
            <a:ext cx="1396998" cy="915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IP</a:t>
            </a:r>
          </a:p>
        </p:txBody>
      </p: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497989E8-88F2-42C6-90EF-DE44BC0A47BA}"/>
              </a:ext>
            </a:extLst>
          </p:cNvPr>
          <p:cNvCxnSpPr/>
          <p:nvPr/>
        </p:nvCxnSpPr>
        <p:spPr>
          <a:xfrm>
            <a:off x="8223246" y="493952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58CB65B0-D960-4EA5-90C6-2D49697C328E}"/>
              </a:ext>
            </a:extLst>
          </p:cNvPr>
          <p:cNvGrpSpPr/>
          <p:nvPr/>
        </p:nvGrpSpPr>
        <p:grpSpPr>
          <a:xfrm>
            <a:off x="4876803" y="5307014"/>
            <a:ext cx="1396997" cy="915212"/>
            <a:chOff x="4876803" y="4407522"/>
            <a:chExt cx="1396997" cy="915212"/>
          </a:xfrm>
        </p:grpSpPr>
        <p:sp>
          <p:nvSpPr>
            <p:cNvPr id="24" name="Téglalap 23">
              <a:extLst>
                <a:ext uri="{FF2B5EF4-FFF2-40B4-BE49-F238E27FC236}">
                  <a16:creationId xmlns:a16="http://schemas.microsoft.com/office/drawing/2014/main" id="{E30D578A-FCD3-4B67-A354-534F396E5AB8}"/>
                </a:ext>
              </a:extLst>
            </p:cNvPr>
            <p:cNvSpPr/>
            <p:nvPr/>
          </p:nvSpPr>
          <p:spPr>
            <a:xfrm rot="16200000">
              <a:off x="4654145" y="4630180"/>
              <a:ext cx="915212" cy="4698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eth0</a:t>
              </a:r>
            </a:p>
          </p:txBody>
        </p:sp>
        <p:sp>
          <p:nvSpPr>
            <p:cNvPr id="27" name="Téglalap 26">
              <a:extLst>
                <a:ext uri="{FF2B5EF4-FFF2-40B4-BE49-F238E27FC236}">
                  <a16:creationId xmlns:a16="http://schemas.microsoft.com/office/drawing/2014/main" id="{EF993FB0-4498-4732-B612-2EC2D6909AA5}"/>
                </a:ext>
              </a:extLst>
            </p:cNvPr>
            <p:cNvSpPr/>
            <p:nvPr/>
          </p:nvSpPr>
          <p:spPr>
            <a:xfrm rot="16200000">
              <a:off x="5124041" y="4630180"/>
              <a:ext cx="915212" cy="4698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eth1</a:t>
              </a:r>
            </a:p>
          </p:txBody>
        </p:sp>
        <p:sp>
          <p:nvSpPr>
            <p:cNvPr id="28" name="Téglalap 27">
              <a:extLst>
                <a:ext uri="{FF2B5EF4-FFF2-40B4-BE49-F238E27FC236}">
                  <a16:creationId xmlns:a16="http://schemas.microsoft.com/office/drawing/2014/main" id="{095F520E-0164-4A5B-B72C-82AA5375F811}"/>
                </a:ext>
              </a:extLst>
            </p:cNvPr>
            <p:cNvSpPr/>
            <p:nvPr/>
          </p:nvSpPr>
          <p:spPr>
            <a:xfrm rot="16200000">
              <a:off x="5581246" y="4630180"/>
              <a:ext cx="915212" cy="4698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eth2</a:t>
              </a:r>
            </a:p>
          </p:txBody>
        </p:sp>
      </p:grp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68A38770-44CA-4852-97A0-D612D3AC6881}"/>
              </a:ext>
            </a:extLst>
          </p:cNvPr>
          <p:cNvGrpSpPr/>
          <p:nvPr/>
        </p:nvGrpSpPr>
        <p:grpSpPr>
          <a:xfrm>
            <a:off x="7524747" y="5307014"/>
            <a:ext cx="1396997" cy="915212"/>
            <a:chOff x="4876803" y="4407522"/>
            <a:chExt cx="1396997" cy="915212"/>
          </a:xfrm>
        </p:grpSpPr>
        <p:sp>
          <p:nvSpPr>
            <p:cNvPr id="31" name="Téglalap 30">
              <a:extLst>
                <a:ext uri="{FF2B5EF4-FFF2-40B4-BE49-F238E27FC236}">
                  <a16:creationId xmlns:a16="http://schemas.microsoft.com/office/drawing/2014/main" id="{C45C1FB8-BAA8-4F8A-9936-C48B01F26629}"/>
                </a:ext>
              </a:extLst>
            </p:cNvPr>
            <p:cNvSpPr/>
            <p:nvPr/>
          </p:nvSpPr>
          <p:spPr>
            <a:xfrm rot="16200000">
              <a:off x="4654145" y="4630180"/>
              <a:ext cx="915212" cy="4698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eth0</a:t>
              </a:r>
            </a:p>
          </p:txBody>
        </p:sp>
        <p:sp>
          <p:nvSpPr>
            <p:cNvPr id="32" name="Téglalap 31">
              <a:extLst>
                <a:ext uri="{FF2B5EF4-FFF2-40B4-BE49-F238E27FC236}">
                  <a16:creationId xmlns:a16="http://schemas.microsoft.com/office/drawing/2014/main" id="{15A15D77-4C58-426A-992A-0DCD5B6D9F79}"/>
                </a:ext>
              </a:extLst>
            </p:cNvPr>
            <p:cNvSpPr/>
            <p:nvPr/>
          </p:nvSpPr>
          <p:spPr>
            <a:xfrm rot="16200000">
              <a:off x="5124041" y="4630180"/>
              <a:ext cx="915212" cy="4698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eth1</a:t>
              </a:r>
            </a:p>
          </p:txBody>
        </p:sp>
        <p:sp>
          <p:nvSpPr>
            <p:cNvPr id="33" name="Téglalap 32">
              <a:extLst>
                <a:ext uri="{FF2B5EF4-FFF2-40B4-BE49-F238E27FC236}">
                  <a16:creationId xmlns:a16="http://schemas.microsoft.com/office/drawing/2014/main" id="{402EE4CD-BC4C-4FCE-A614-698FFB6755AF}"/>
                </a:ext>
              </a:extLst>
            </p:cNvPr>
            <p:cNvSpPr/>
            <p:nvPr/>
          </p:nvSpPr>
          <p:spPr>
            <a:xfrm rot="16200000">
              <a:off x="5581246" y="4630180"/>
              <a:ext cx="915212" cy="4698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eth2</a:t>
              </a:r>
            </a:p>
          </p:txBody>
        </p:sp>
      </p:grpSp>
      <p:cxnSp>
        <p:nvCxnSpPr>
          <p:cNvPr id="34" name="Egyenes összekötő nyíllal 33">
            <a:extLst>
              <a:ext uri="{FF2B5EF4-FFF2-40B4-BE49-F238E27FC236}">
                <a16:creationId xmlns:a16="http://schemas.microsoft.com/office/drawing/2014/main" id="{157D57F3-E8AF-414A-9854-E09C7D00E9DF}"/>
              </a:ext>
            </a:extLst>
          </p:cNvPr>
          <p:cNvCxnSpPr/>
          <p:nvPr/>
        </p:nvCxnSpPr>
        <p:spPr>
          <a:xfrm>
            <a:off x="7759695" y="4939525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>
            <a:extLst>
              <a:ext uri="{FF2B5EF4-FFF2-40B4-BE49-F238E27FC236}">
                <a16:creationId xmlns:a16="http://schemas.microsoft.com/office/drawing/2014/main" id="{6649379F-FFD4-404C-BE52-43F45EE20FCB}"/>
              </a:ext>
            </a:extLst>
          </p:cNvPr>
          <p:cNvCxnSpPr/>
          <p:nvPr/>
        </p:nvCxnSpPr>
        <p:spPr>
          <a:xfrm>
            <a:off x="8686796" y="497096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>
            <a:extLst>
              <a:ext uri="{FF2B5EF4-FFF2-40B4-BE49-F238E27FC236}">
                <a16:creationId xmlns:a16="http://schemas.microsoft.com/office/drawing/2014/main" id="{77A0CD34-5718-4BF6-8D5A-25F51066E869}"/>
              </a:ext>
            </a:extLst>
          </p:cNvPr>
          <p:cNvCxnSpPr>
            <a:cxnSpLocks/>
          </p:cNvCxnSpPr>
          <p:nvPr/>
        </p:nvCxnSpPr>
        <p:spPr>
          <a:xfrm flipH="1">
            <a:off x="3581398" y="1940487"/>
            <a:ext cx="661670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>
            <a:extLst>
              <a:ext uri="{FF2B5EF4-FFF2-40B4-BE49-F238E27FC236}">
                <a16:creationId xmlns:a16="http://schemas.microsoft.com/office/drawing/2014/main" id="{093AB5D2-6254-4191-BFE7-D8C2176D77E8}"/>
              </a:ext>
            </a:extLst>
          </p:cNvPr>
          <p:cNvCxnSpPr>
            <a:cxnSpLocks/>
          </p:cNvCxnSpPr>
          <p:nvPr/>
        </p:nvCxnSpPr>
        <p:spPr>
          <a:xfrm flipH="1">
            <a:off x="3581398" y="3233274"/>
            <a:ext cx="661670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>
            <a:extLst>
              <a:ext uri="{FF2B5EF4-FFF2-40B4-BE49-F238E27FC236}">
                <a16:creationId xmlns:a16="http://schemas.microsoft.com/office/drawing/2014/main" id="{363CB6E3-142B-4D66-AED7-843B68A864A5}"/>
              </a:ext>
            </a:extLst>
          </p:cNvPr>
          <p:cNvCxnSpPr>
            <a:cxnSpLocks/>
            <a:stCxn id="20" idx="1"/>
            <a:endCxn id="7" idx="3"/>
          </p:cNvCxnSpPr>
          <p:nvPr/>
        </p:nvCxnSpPr>
        <p:spPr>
          <a:xfrm flipH="1">
            <a:off x="3581398" y="4497640"/>
            <a:ext cx="3924299" cy="1572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>
            <a:extLst>
              <a:ext uri="{FF2B5EF4-FFF2-40B4-BE49-F238E27FC236}">
                <a16:creationId xmlns:a16="http://schemas.microsoft.com/office/drawing/2014/main" id="{DEEFE4DA-9D37-4B4A-AF22-65316BEC9DC4}"/>
              </a:ext>
            </a:extLst>
          </p:cNvPr>
          <p:cNvCxnSpPr>
            <a:cxnSpLocks/>
            <a:stCxn id="15" idx="1"/>
            <a:endCxn id="20" idx="3"/>
          </p:cNvCxnSpPr>
          <p:nvPr/>
        </p:nvCxnSpPr>
        <p:spPr>
          <a:xfrm flipH="1" flipV="1">
            <a:off x="8902695" y="4497640"/>
            <a:ext cx="1295405" cy="1572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>
            <a:extLst>
              <a:ext uri="{FF2B5EF4-FFF2-40B4-BE49-F238E27FC236}">
                <a16:creationId xmlns:a16="http://schemas.microsoft.com/office/drawing/2014/main" id="{6D745936-1416-4448-AECA-C333C9528A81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882899" y="623794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>
            <a:extLst>
              <a:ext uri="{FF2B5EF4-FFF2-40B4-BE49-F238E27FC236}">
                <a16:creationId xmlns:a16="http://schemas.microsoft.com/office/drawing/2014/main" id="{B7B87D56-C864-491F-88DC-5B79BA0EBCC3}"/>
              </a:ext>
            </a:extLst>
          </p:cNvPr>
          <p:cNvCxnSpPr>
            <a:cxnSpLocks/>
          </p:cNvCxnSpPr>
          <p:nvPr/>
        </p:nvCxnSpPr>
        <p:spPr>
          <a:xfrm>
            <a:off x="5111751" y="622222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nyíllal 49">
            <a:extLst>
              <a:ext uri="{FF2B5EF4-FFF2-40B4-BE49-F238E27FC236}">
                <a16:creationId xmlns:a16="http://schemas.microsoft.com/office/drawing/2014/main" id="{D78738B5-B980-4418-B54F-7199CE474AE0}"/>
              </a:ext>
            </a:extLst>
          </p:cNvPr>
          <p:cNvCxnSpPr>
            <a:cxnSpLocks/>
          </p:cNvCxnSpPr>
          <p:nvPr/>
        </p:nvCxnSpPr>
        <p:spPr>
          <a:xfrm flipH="1">
            <a:off x="2882899" y="6577014"/>
            <a:ext cx="2228852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>
            <a:extLst>
              <a:ext uri="{FF2B5EF4-FFF2-40B4-BE49-F238E27FC236}">
                <a16:creationId xmlns:a16="http://schemas.microsoft.com/office/drawing/2014/main" id="{21F14340-705A-42BC-9AAE-CA44BAB7C770}"/>
              </a:ext>
            </a:extLst>
          </p:cNvPr>
          <p:cNvCxnSpPr>
            <a:cxnSpLocks/>
          </p:cNvCxnSpPr>
          <p:nvPr/>
        </p:nvCxnSpPr>
        <p:spPr>
          <a:xfrm>
            <a:off x="6038852" y="623794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>
            <a:extLst>
              <a:ext uri="{FF2B5EF4-FFF2-40B4-BE49-F238E27FC236}">
                <a16:creationId xmlns:a16="http://schemas.microsoft.com/office/drawing/2014/main" id="{677051BA-5897-41FB-8401-ACF1031BE88C}"/>
              </a:ext>
            </a:extLst>
          </p:cNvPr>
          <p:cNvCxnSpPr>
            <a:cxnSpLocks/>
          </p:cNvCxnSpPr>
          <p:nvPr/>
        </p:nvCxnSpPr>
        <p:spPr>
          <a:xfrm>
            <a:off x="7759695" y="621953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>
            <a:extLst>
              <a:ext uri="{FF2B5EF4-FFF2-40B4-BE49-F238E27FC236}">
                <a16:creationId xmlns:a16="http://schemas.microsoft.com/office/drawing/2014/main" id="{6643B9A1-2809-439F-A160-E83F0709BAE0}"/>
              </a:ext>
            </a:extLst>
          </p:cNvPr>
          <p:cNvCxnSpPr>
            <a:cxnSpLocks/>
          </p:cNvCxnSpPr>
          <p:nvPr/>
        </p:nvCxnSpPr>
        <p:spPr>
          <a:xfrm flipH="1" flipV="1">
            <a:off x="6038852" y="6571304"/>
            <a:ext cx="1720843" cy="302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nyíllal 56">
            <a:extLst>
              <a:ext uri="{FF2B5EF4-FFF2-40B4-BE49-F238E27FC236}">
                <a16:creationId xmlns:a16="http://schemas.microsoft.com/office/drawing/2014/main" id="{CF4AA5CE-AFE7-4A6A-AD45-3375D7ACBEE6}"/>
              </a:ext>
            </a:extLst>
          </p:cNvPr>
          <p:cNvCxnSpPr>
            <a:cxnSpLocks/>
          </p:cNvCxnSpPr>
          <p:nvPr/>
        </p:nvCxnSpPr>
        <p:spPr>
          <a:xfrm>
            <a:off x="8699491" y="621953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>
            <a:extLst>
              <a:ext uri="{FF2B5EF4-FFF2-40B4-BE49-F238E27FC236}">
                <a16:creationId xmlns:a16="http://schemas.microsoft.com/office/drawing/2014/main" id="{2E13B8A7-D00C-4693-8333-D72CE7113367}"/>
              </a:ext>
            </a:extLst>
          </p:cNvPr>
          <p:cNvCxnSpPr>
            <a:cxnSpLocks/>
          </p:cNvCxnSpPr>
          <p:nvPr/>
        </p:nvCxnSpPr>
        <p:spPr>
          <a:xfrm>
            <a:off x="10934699" y="623794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>
            <a:extLst>
              <a:ext uri="{FF2B5EF4-FFF2-40B4-BE49-F238E27FC236}">
                <a16:creationId xmlns:a16="http://schemas.microsoft.com/office/drawing/2014/main" id="{D13B7678-2CF5-4E4B-AB2B-8CD95E2EB5FC}"/>
              </a:ext>
            </a:extLst>
          </p:cNvPr>
          <p:cNvCxnSpPr>
            <a:cxnSpLocks/>
          </p:cNvCxnSpPr>
          <p:nvPr/>
        </p:nvCxnSpPr>
        <p:spPr>
          <a:xfrm flipH="1">
            <a:off x="8699492" y="6582418"/>
            <a:ext cx="223520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4528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CE78C599-90E8-4743-A128-FE90245A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Since when bits arrive they must make it to</a:t>
            </a:r>
            <a:br>
              <a:rPr lang="en-US" sz="4000" dirty="0"/>
            </a:br>
            <a:r>
              <a:rPr lang="en-US" sz="4000" dirty="0"/>
              <a:t>the application, all the layers exist on a host</a:t>
            </a:r>
            <a:endParaRPr lang="hu-HU" sz="4000" dirty="0"/>
          </a:p>
        </p:txBody>
      </p:sp>
      <p:sp>
        <p:nvSpPr>
          <p:cNvPr id="4" name="Tartalom helye 1">
            <a:extLst>
              <a:ext uri="{FF2B5EF4-FFF2-40B4-BE49-F238E27FC236}">
                <a16:creationId xmlns:a16="http://schemas.microsoft.com/office/drawing/2014/main" id="{D81B624E-FE37-4202-8EF2-043175F12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" y="1735760"/>
            <a:ext cx="1790700" cy="459360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Application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Transport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Network</a:t>
            </a: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Link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F4862DE0-AC4F-459D-8301-FC8A663C5AB2}"/>
              </a:ext>
            </a:extLst>
          </p:cNvPr>
          <p:cNvSpPr/>
          <p:nvPr/>
        </p:nvSpPr>
        <p:spPr>
          <a:xfrm>
            <a:off x="2184400" y="1482881"/>
            <a:ext cx="1396998" cy="9152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F74F5F02-4B5B-4B95-96BD-DBE53F475E04}"/>
              </a:ext>
            </a:extLst>
          </p:cNvPr>
          <p:cNvSpPr/>
          <p:nvPr/>
        </p:nvSpPr>
        <p:spPr>
          <a:xfrm>
            <a:off x="2184400" y="2765581"/>
            <a:ext cx="1396998" cy="9152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DA67C34-833A-4A71-A84E-7F109359E347}"/>
              </a:ext>
            </a:extLst>
          </p:cNvPr>
          <p:cNvSpPr/>
          <p:nvPr/>
        </p:nvSpPr>
        <p:spPr>
          <a:xfrm>
            <a:off x="2184400" y="4055754"/>
            <a:ext cx="1396998" cy="9152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64CD5751-A624-47E3-8828-DC44F71F532C}"/>
              </a:ext>
            </a:extLst>
          </p:cNvPr>
          <p:cNvSpPr/>
          <p:nvPr/>
        </p:nvSpPr>
        <p:spPr>
          <a:xfrm>
            <a:off x="2184400" y="5322734"/>
            <a:ext cx="1396998" cy="9152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Ethernet</a:t>
            </a: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ED8F3446-2213-4434-BCF3-E628556119E5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2882899" y="239809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463D5A07-8A09-47AE-B88F-0CBCBAA41A7E}"/>
              </a:ext>
            </a:extLst>
          </p:cNvPr>
          <p:cNvCxnSpPr/>
          <p:nvPr/>
        </p:nvCxnSpPr>
        <p:spPr>
          <a:xfrm>
            <a:off x="2920999" y="367254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36A4A59B-A9E4-463B-ABCA-35E552B641FA}"/>
              </a:ext>
            </a:extLst>
          </p:cNvPr>
          <p:cNvCxnSpPr/>
          <p:nvPr/>
        </p:nvCxnSpPr>
        <p:spPr>
          <a:xfrm>
            <a:off x="2901949" y="495524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F636E13D-8250-4C4E-BFF8-27449C639861}"/>
              </a:ext>
            </a:extLst>
          </p:cNvPr>
          <p:cNvSpPr/>
          <p:nvPr/>
        </p:nvSpPr>
        <p:spPr>
          <a:xfrm>
            <a:off x="10198100" y="1482881"/>
            <a:ext cx="1396998" cy="9152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461D8DA3-02ED-468A-8582-6108F60EFB01}"/>
              </a:ext>
            </a:extLst>
          </p:cNvPr>
          <p:cNvSpPr/>
          <p:nvPr/>
        </p:nvSpPr>
        <p:spPr>
          <a:xfrm>
            <a:off x="10198100" y="2765581"/>
            <a:ext cx="1396998" cy="9152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87816C22-A90B-4149-B0EB-283F90C8D005}"/>
              </a:ext>
            </a:extLst>
          </p:cNvPr>
          <p:cNvSpPr/>
          <p:nvPr/>
        </p:nvSpPr>
        <p:spPr>
          <a:xfrm>
            <a:off x="10198100" y="4055754"/>
            <a:ext cx="1396998" cy="9152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42696D12-3152-4685-8716-57036D407B2E}"/>
              </a:ext>
            </a:extLst>
          </p:cNvPr>
          <p:cNvSpPr/>
          <p:nvPr/>
        </p:nvSpPr>
        <p:spPr>
          <a:xfrm>
            <a:off x="10198100" y="5322734"/>
            <a:ext cx="1396998" cy="9152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Ethernet</a:t>
            </a:r>
          </a:p>
        </p:txBody>
      </p: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A6F03666-9E7B-43FD-B65F-77FAFE2FBD4E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10896599" y="239809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AE384D95-A0BC-4533-BDEE-49DEF7FCE53B}"/>
              </a:ext>
            </a:extLst>
          </p:cNvPr>
          <p:cNvCxnSpPr/>
          <p:nvPr/>
        </p:nvCxnSpPr>
        <p:spPr>
          <a:xfrm>
            <a:off x="10934699" y="367254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5E3A70E7-25BE-40F9-ABE6-A6F2B4424365}"/>
              </a:ext>
            </a:extLst>
          </p:cNvPr>
          <p:cNvCxnSpPr/>
          <p:nvPr/>
        </p:nvCxnSpPr>
        <p:spPr>
          <a:xfrm>
            <a:off x="10915649" y="495524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églalap 19">
            <a:extLst>
              <a:ext uri="{FF2B5EF4-FFF2-40B4-BE49-F238E27FC236}">
                <a16:creationId xmlns:a16="http://schemas.microsoft.com/office/drawing/2014/main" id="{1DC6235B-22B9-4612-8FA1-DDB336ADE83E}"/>
              </a:ext>
            </a:extLst>
          </p:cNvPr>
          <p:cNvSpPr/>
          <p:nvPr/>
        </p:nvSpPr>
        <p:spPr>
          <a:xfrm>
            <a:off x="7505697" y="4040034"/>
            <a:ext cx="1396998" cy="915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IP</a:t>
            </a:r>
          </a:p>
        </p:txBody>
      </p: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497989E8-88F2-42C6-90EF-DE44BC0A47BA}"/>
              </a:ext>
            </a:extLst>
          </p:cNvPr>
          <p:cNvCxnSpPr/>
          <p:nvPr/>
        </p:nvCxnSpPr>
        <p:spPr>
          <a:xfrm>
            <a:off x="8223246" y="493952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58CB65B0-D960-4EA5-90C6-2D49697C328E}"/>
              </a:ext>
            </a:extLst>
          </p:cNvPr>
          <p:cNvGrpSpPr/>
          <p:nvPr/>
        </p:nvGrpSpPr>
        <p:grpSpPr>
          <a:xfrm>
            <a:off x="4876803" y="5307014"/>
            <a:ext cx="1396997" cy="915212"/>
            <a:chOff x="4876803" y="4407522"/>
            <a:chExt cx="1396997" cy="915212"/>
          </a:xfrm>
        </p:grpSpPr>
        <p:sp>
          <p:nvSpPr>
            <p:cNvPr id="24" name="Téglalap 23">
              <a:extLst>
                <a:ext uri="{FF2B5EF4-FFF2-40B4-BE49-F238E27FC236}">
                  <a16:creationId xmlns:a16="http://schemas.microsoft.com/office/drawing/2014/main" id="{E30D578A-FCD3-4B67-A354-534F396E5AB8}"/>
                </a:ext>
              </a:extLst>
            </p:cNvPr>
            <p:cNvSpPr/>
            <p:nvPr/>
          </p:nvSpPr>
          <p:spPr>
            <a:xfrm rot="16200000">
              <a:off x="4654145" y="4630180"/>
              <a:ext cx="915212" cy="4698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eth0</a:t>
              </a:r>
            </a:p>
          </p:txBody>
        </p:sp>
        <p:sp>
          <p:nvSpPr>
            <p:cNvPr id="27" name="Téglalap 26">
              <a:extLst>
                <a:ext uri="{FF2B5EF4-FFF2-40B4-BE49-F238E27FC236}">
                  <a16:creationId xmlns:a16="http://schemas.microsoft.com/office/drawing/2014/main" id="{EF993FB0-4498-4732-B612-2EC2D6909AA5}"/>
                </a:ext>
              </a:extLst>
            </p:cNvPr>
            <p:cNvSpPr/>
            <p:nvPr/>
          </p:nvSpPr>
          <p:spPr>
            <a:xfrm rot="16200000">
              <a:off x="5124041" y="4630180"/>
              <a:ext cx="915212" cy="4698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eth1</a:t>
              </a:r>
            </a:p>
          </p:txBody>
        </p:sp>
        <p:sp>
          <p:nvSpPr>
            <p:cNvPr id="28" name="Téglalap 27">
              <a:extLst>
                <a:ext uri="{FF2B5EF4-FFF2-40B4-BE49-F238E27FC236}">
                  <a16:creationId xmlns:a16="http://schemas.microsoft.com/office/drawing/2014/main" id="{095F520E-0164-4A5B-B72C-82AA5375F811}"/>
                </a:ext>
              </a:extLst>
            </p:cNvPr>
            <p:cNvSpPr/>
            <p:nvPr/>
          </p:nvSpPr>
          <p:spPr>
            <a:xfrm rot="16200000">
              <a:off x="5581246" y="4630180"/>
              <a:ext cx="915212" cy="4698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eth2</a:t>
              </a:r>
            </a:p>
          </p:txBody>
        </p:sp>
      </p:grp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68A38770-44CA-4852-97A0-D612D3AC6881}"/>
              </a:ext>
            </a:extLst>
          </p:cNvPr>
          <p:cNvGrpSpPr/>
          <p:nvPr/>
        </p:nvGrpSpPr>
        <p:grpSpPr>
          <a:xfrm>
            <a:off x="7524747" y="5307014"/>
            <a:ext cx="1396997" cy="915212"/>
            <a:chOff x="4876803" y="4407522"/>
            <a:chExt cx="1396997" cy="915212"/>
          </a:xfrm>
        </p:grpSpPr>
        <p:sp>
          <p:nvSpPr>
            <p:cNvPr id="31" name="Téglalap 30">
              <a:extLst>
                <a:ext uri="{FF2B5EF4-FFF2-40B4-BE49-F238E27FC236}">
                  <a16:creationId xmlns:a16="http://schemas.microsoft.com/office/drawing/2014/main" id="{C45C1FB8-BAA8-4F8A-9936-C48B01F26629}"/>
                </a:ext>
              </a:extLst>
            </p:cNvPr>
            <p:cNvSpPr/>
            <p:nvPr/>
          </p:nvSpPr>
          <p:spPr>
            <a:xfrm rot="16200000">
              <a:off x="4654145" y="4630180"/>
              <a:ext cx="915212" cy="4698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eth0</a:t>
              </a:r>
            </a:p>
          </p:txBody>
        </p:sp>
        <p:sp>
          <p:nvSpPr>
            <p:cNvPr id="32" name="Téglalap 31">
              <a:extLst>
                <a:ext uri="{FF2B5EF4-FFF2-40B4-BE49-F238E27FC236}">
                  <a16:creationId xmlns:a16="http://schemas.microsoft.com/office/drawing/2014/main" id="{15A15D77-4C58-426A-992A-0DCD5B6D9F79}"/>
                </a:ext>
              </a:extLst>
            </p:cNvPr>
            <p:cNvSpPr/>
            <p:nvPr/>
          </p:nvSpPr>
          <p:spPr>
            <a:xfrm rot="16200000">
              <a:off x="5124041" y="4630180"/>
              <a:ext cx="915212" cy="4698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eth1</a:t>
              </a:r>
            </a:p>
          </p:txBody>
        </p:sp>
        <p:sp>
          <p:nvSpPr>
            <p:cNvPr id="33" name="Téglalap 32">
              <a:extLst>
                <a:ext uri="{FF2B5EF4-FFF2-40B4-BE49-F238E27FC236}">
                  <a16:creationId xmlns:a16="http://schemas.microsoft.com/office/drawing/2014/main" id="{402EE4CD-BC4C-4FCE-A614-698FFB6755AF}"/>
                </a:ext>
              </a:extLst>
            </p:cNvPr>
            <p:cNvSpPr/>
            <p:nvPr/>
          </p:nvSpPr>
          <p:spPr>
            <a:xfrm rot="16200000">
              <a:off x="5581246" y="4630180"/>
              <a:ext cx="915212" cy="4698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eth2</a:t>
              </a:r>
            </a:p>
          </p:txBody>
        </p:sp>
      </p:grpSp>
      <p:cxnSp>
        <p:nvCxnSpPr>
          <p:cNvPr id="34" name="Egyenes összekötő nyíllal 33">
            <a:extLst>
              <a:ext uri="{FF2B5EF4-FFF2-40B4-BE49-F238E27FC236}">
                <a16:creationId xmlns:a16="http://schemas.microsoft.com/office/drawing/2014/main" id="{157D57F3-E8AF-414A-9854-E09C7D00E9DF}"/>
              </a:ext>
            </a:extLst>
          </p:cNvPr>
          <p:cNvCxnSpPr/>
          <p:nvPr/>
        </p:nvCxnSpPr>
        <p:spPr>
          <a:xfrm>
            <a:off x="7759695" y="4939525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>
            <a:extLst>
              <a:ext uri="{FF2B5EF4-FFF2-40B4-BE49-F238E27FC236}">
                <a16:creationId xmlns:a16="http://schemas.microsoft.com/office/drawing/2014/main" id="{6649379F-FFD4-404C-BE52-43F45EE20FCB}"/>
              </a:ext>
            </a:extLst>
          </p:cNvPr>
          <p:cNvCxnSpPr/>
          <p:nvPr/>
        </p:nvCxnSpPr>
        <p:spPr>
          <a:xfrm>
            <a:off x="8686796" y="497096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>
            <a:extLst>
              <a:ext uri="{FF2B5EF4-FFF2-40B4-BE49-F238E27FC236}">
                <a16:creationId xmlns:a16="http://schemas.microsoft.com/office/drawing/2014/main" id="{77A0CD34-5718-4BF6-8D5A-25F51066E869}"/>
              </a:ext>
            </a:extLst>
          </p:cNvPr>
          <p:cNvCxnSpPr>
            <a:cxnSpLocks/>
          </p:cNvCxnSpPr>
          <p:nvPr/>
        </p:nvCxnSpPr>
        <p:spPr>
          <a:xfrm flipH="1">
            <a:off x="3581398" y="1940487"/>
            <a:ext cx="661670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>
            <a:extLst>
              <a:ext uri="{FF2B5EF4-FFF2-40B4-BE49-F238E27FC236}">
                <a16:creationId xmlns:a16="http://schemas.microsoft.com/office/drawing/2014/main" id="{093AB5D2-6254-4191-BFE7-D8C2176D77E8}"/>
              </a:ext>
            </a:extLst>
          </p:cNvPr>
          <p:cNvCxnSpPr>
            <a:cxnSpLocks/>
          </p:cNvCxnSpPr>
          <p:nvPr/>
        </p:nvCxnSpPr>
        <p:spPr>
          <a:xfrm flipH="1">
            <a:off x="3581398" y="3233274"/>
            <a:ext cx="661670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>
            <a:extLst>
              <a:ext uri="{FF2B5EF4-FFF2-40B4-BE49-F238E27FC236}">
                <a16:creationId xmlns:a16="http://schemas.microsoft.com/office/drawing/2014/main" id="{363CB6E3-142B-4D66-AED7-843B68A864A5}"/>
              </a:ext>
            </a:extLst>
          </p:cNvPr>
          <p:cNvCxnSpPr>
            <a:cxnSpLocks/>
            <a:stCxn id="20" idx="1"/>
            <a:endCxn id="7" idx="3"/>
          </p:cNvCxnSpPr>
          <p:nvPr/>
        </p:nvCxnSpPr>
        <p:spPr>
          <a:xfrm flipH="1">
            <a:off x="3581398" y="4497640"/>
            <a:ext cx="3924299" cy="1572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>
            <a:extLst>
              <a:ext uri="{FF2B5EF4-FFF2-40B4-BE49-F238E27FC236}">
                <a16:creationId xmlns:a16="http://schemas.microsoft.com/office/drawing/2014/main" id="{DEEFE4DA-9D37-4B4A-AF22-65316BEC9DC4}"/>
              </a:ext>
            </a:extLst>
          </p:cNvPr>
          <p:cNvCxnSpPr>
            <a:cxnSpLocks/>
            <a:stCxn id="15" idx="1"/>
            <a:endCxn id="20" idx="3"/>
          </p:cNvCxnSpPr>
          <p:nvPr/>
        </p:nvCxnSpPr>
        <p:spPr>
          <a:xfrm flipH="1" flipV="1">
            <a:off x="8902695" y="4497640"/>
            <a:ext cx="1295405" cy="1572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>
            <a:extLst>
              <a:ext uri="{FF2B5EF4-FFF2-40B4-BE49-F238E27FC236}">
                <a16:creationId xmlns:a16="http://schemas.microsoft.com/office/drawing/2014/main" id="{6D745936-1416-4448-AECA-C333C9528A81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882899" y="623794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>
            <a:extLst>
              <a:ext uri="{FF2B5EF4-FFF2-40B4-BE49-F238E27FC236}">
                <a16:creationId xmlns:a16="http://schemas.microsoft.com/office/drawing/2014/main" id="{B7B87D56-C864-491F-88DC-5B79BA0EBCC3}"/>
              </a:ext>
            </a:extLst>
          </p:cNvPr>
          <p:cNvCxnSpPr>
            <a:cxnSpLocks/>
          </p:cNvCxnSpPr>
          <p:nvPr/>
        </p:nvCxnSpPr>
        <p:spPr>
          <a:xfrm>
            <a:off x="5111751" y="622222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nyíllal 49">
            <a:extLst>
              <a:ext uri="{FF2B5EF4-FFF2-40B4-BE49-F238E27FC236}">
                <a16:creationId xmlns:a16="http://schemas.microsoft.com/office/drawing/2014/main" id="{D78738B5-B980-4418-B54F-7199CE474AE0}"/>
              </a:ext>
            </a:extLst>
          </p:cNvPr>
          <p:cNvCxnSpPr>
            <a:cxnSpLocks/>
          </p:cNvCxnSpPr>
          <p:nvPr/>
        </p:nvCxnSpPr>
        <p:spPr>
          <a:xfrm flipH="1">
            <a:off x="2882899" y="6577014"/>
            <a:ext cx="2228852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>
            <a:extLst>
              <a:ext uri="{FF2B5EF4-FFF2-40B4-BE49-F238E27FC236}">
                <a16:creationId xmlns:a16="http://schemas.microsoft.com/office/drawing/2014/main" id="{21F14340-705A-42BC-9AAE-CA44BAB7C770}"/>
              </a:ext>
            </a:extLst>
          </p:cNvPr>
          <p:cNvCxnSpPr>
            <a:cxnSpLocks/>
          </p:cNvCxnSpPr>
          <p:nvPr/>
        </p:nvCxnSpPr>
        <p:spPr>
          <a:xfrm>
            <a:off x="6038852" y="623794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>
            <a:extLst>
              <a:ext uri="{FF2B5EF4-FFF2-40B4-BE49-F238E27FC236}">
                <a16:creationId xmlns:a16="http://schemas.microsoft.com/office/drawing/2014/main" id="{677051BA-5897-41FB-8401-ACF1031BE88C}"/>
              </a:ext>
            </a:extLst>
          </p:cNvPr>
          <p:cNvCxnSpPr>
            <a:cxnSpLocks/>
          </p:cNvCxnSpPr>
          <p:nvPr/>
        </p:nvCxnSpPr>
        <p:spPr>
          <a:xfrm>
            <a:off x="7759695" y="621953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>
            <a:extLst>
              <a:ext uri="{FF2B5EF4-FFF2-40B4-BE49-F238E27FC236}">
                <a16:creationId xmlns:a16="http://schemas.microsoft.com/office/drawing/2014/main" id="{6643B9A1-2809-439F-A160-E83F0709BAE0}"/>
              </a:ext>
            </a:extLst>
          </p:cNvPr>
          <p:cNvCxnSpPr>
            <a:cxnSpLocks/>
          </p:cNvCxnSpPr>
          <p:nvPr/>
        </p:nvCxnSpPr>
        <p:spPr>
          <a:xfrm flipH="1" flipV="1">
            <a:off x="6038852" y="6571304"/>
            <a:ext cx="1720843" cy="302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nyíllal 56">
            <a:extLst>
              <a:ext uri="{FF2B5EF4-FFF2-40B4-BE49-F238E27FC236}">
                <a16:creationId xmlns:a16="http://schemas.microsoft.com/office/drawing/2014/main" id="{CF4AA5CE-AFE7-4A6A-AD45-3375D7ACBEE6}"/>
              </a:ext>
            </a:extLst>
          </p:cNvPr>
          <p:cNvCxnSpPr>
            <a:cxnSpLocks/>
          </p:cNvCxnSpPr>
          <p:nvPr/>
        </p:nvCxnSpPr>
        <p:spPr>
          <a:xfrm>
            <a:off x="8699491" y="621953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>
            <a:extLst>
              <a:ext uri="{FF2B5EF4-FFF2-40B4-BE49-F238E27FC236}">
                <a16:creationId xmlns:a16="http://schemas.microsoft.com/office/drawing/2014/main" id="{2E13B8A7-D00C-4693-8333-D72CE7113367}"/>
              </a:ext>
            </a:extLst>
          </p:cNvPr>
          <p:cNvCxnSpPr>
            <a:cxnSpLocks/>
          </p:cNvCxnSpPr>
          <p:nvPr/>
        </p:nvCxnSpPr>
        <p:spPr>
          <a:xfrm>
            <a:off x="10934699" y="623794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>
            <a:extLst>
              <a:ext uri="{FF2B5EF4-FFF2-40B4-BE49-F238E27FC236}">
                <a16:creationId xmlns:a16="http://schemas.microsoft.com/office/drawing/2014/main" id="{D13B7678-2CF5-4E4B-AB2B-8CD95E2EB5FC}"/>
              </a:ext>
            </a:extLst>
          </p:cNvPr>
          <p:cNvCxnSpPr>
            <a:cxnSpLocks/>
          </p:cNvCxnSpPr>
          <p:nvPr/>
        </p:nvCxnSpPr>
        <p:spPr>
          <a:xfrm flipH="1">
            <a:off x="8699492" y="6582418"/>
            <a:ext cx="223520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>
            <a:extLst>
              <a:ext uri="{FF2B5EF4-FFF2-40B4-BE49-F238E27FC236}">
                <a16:creationId xmlns:a16="http://schemas.microsoft.com/office/drawing/2014/main" id="{0B98D461-11DC-42DF-8BFE-48BB154E4A98}"/>
              </a:ext>
            </a:extLst>
          </p:cNvPr>
          <p:cNvSpPr txBox="1"/>
          <p:nvPr/>
        </p:nvSpPr>
        <p:spPr>
          <a:xfrm>
            <a:off x="10363200" y="11659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rgbClr val="FF0000"/>
                </a:solidFill>
              </a:rPr>
              <a:t>hosts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55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2D96EF-87D8-4E1A-B102-78286C76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0FCC1A3-DCDC-470B-827E-CDF4207C2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share network resources</a:t>
            </a:r>
            <a:r>
              <a:rPr lang="hu-H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44149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CE78C599-90E8-4743-A128-FE90245A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Routers act as </a:t>
            </a:r>
            <a:r>
              <a:rPr lang="en-US" b="1" dirty="0">
                <a:solidFill>
                  <a:srgbClr val="FF0000"/>
                </a:solidFill>
              </a:rPr>
              <a:t>L3 gateway</a:t>
            </a:r>
            <a:br>
              <a:rPr lang="en-US" dirty="0"/>
            </a:br>
            <a:r>
              <a:rPr lang="hu-HU" dirty="0"/>
              <a:t>		</a:t>
            </a:r>
            <a:r>
              <a:rPr lang="en-US" dirty="0"/>
              <a:t>as such they implement L2 and L3</a:t>
            </a:r>
            <a:endParaRPr lang="hu-HU" dirty="0"/>
          </a:p>
        </p:txBody>
      </p:sp>
      <p:sp>
        <p:nvSpPr>
          <p:cNvPr id="4" name="Tartalom helye 1">
            <a:extLst>
              <a:ext uri="{FF2B5EF4-FFF2-40B4-BE49-F238E27FC236}">
                <a16:creationId xmlns:a16="http://schemas.microsoft.com/office/drawing/2014/main" id="{D81B624E-FE37-4202-8EF2-043175F12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" y="1735760"/>
            <a:ext cx="1790700" cy="459360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Application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Transport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Network</a:t>
            </a: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Link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F4862DE0-AC4F-459D-8301-FC8A663C5AB2}"/>
              </a:ext>
            </a:extLst>
          </p:cNvPr>
          <p:cNvSpPr/>
          <p:nvPr/>
        </p:nvSpPr>
        <p:spPr>
          <a:xfrm>
            <a:off x="2184400" y="1482881"/>
            <a:ext cx="1396998" cy="915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F74F5F02-4B5B-4B95-96BD-DBE53F475E04}"/>
              </a:ext>
            </a:extLst>
          </p:cNvPr>
          <p:cNvSpPr/>
          <p:nvPr/>
        </p:nvSpPr>
        <p:spPr>
          <a:xfrm>
            <a:off x="2184400" y="2765581"/>
            <a:ext cx="1396998" cy="9152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DA67C34-833A-4A71-A84E-7F109359E347}"/>
              </a:ext>
            </a:extLst>
          </p:cNvPr>
          <p:cNvSpPr/>
          <p:nvPr/>
        </p:nvSpPr>
        <p:spPr>
          <a:xfrm>
            <a:off x="2184400" y="4055754"/>
            <a:ext cx="1396998" cy="915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64CD5751-A624-47E3-8828-DC44F71F532C}"/>
              </a:ext>
            </a:extLst>
          </p:cNvPr>
          <p:cNvSpPr/>
          <p:nvPr/>
        </p:nvSpPr>
        <p:spPr>
          <a:xfrm>
            <a:off x="2184400" y="5322734"/>
            <a:ext cx="1396998" cy="9152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Ethernet</a:t>
            </a: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ED8F3446-2213-4434-BCF3-E628556119E5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2882899" y="239809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463D5A07-8A09-47AE-B88F-0CBCBAA41A7E}"/>
              </a:ext>
            </a:extLst>
          </p:cNvPr>
          <p:cNvCxnSpPr/>
          <p:nvPr/>
        </p:nvCxnSpPr>
        <p:spPr>
          <a:xfrm>
            <a:off x="2920999" y="367254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36A4A59B-A9E4-463B-ABCA-35E552B641FA}"/>
              </a:ext>
            </a:extLst>
          </p:cNvPr>
          <p:cNvCxnSpPr/>
          <p:nvPr/>
        </p:nvCxnSpPr>
        <p:spPr>
          <a:xfrm>
            <a:off x="2901949" y="495524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F636E13D-8250-4C4E-BFF8-27449C639861}"/>
              </a:ext>
            </a:extLst>
          </p:cNvPr>
          <p:cNvSpPr/>
          <p:nvPr/>
        </p:nvSpPr>
        <p:spPr>
          <a:xfrm>
            <a:off x="10198100" y="1482881"/>
            <a:ext cx="1396998" cy="915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461D8DA3-02ED-468A-8582-6108F60EFB01}"/>
              </a:ext>
            </a:extLst>
          </p:cNvPr>
          <p:cNvSpPr/>
          <p:nvPr/>
        </p:nvSpPr>
        <p:spPr>
          <a:xfrm>
            <a:off x="10198100" y="2765581"/>
            <a:ext cx="1396998" cy="9152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87816C22-A90B-4149-B0EB-283F90C8D005}"/>
              </a:ext>
            </a:extLst>
          </p:cNvPr>
          <p:cNvSpPr/>
          <p:nvPr/>
        </p:nvSpPr>
        <p:spPr>
          <a:xfrm>
            <a:off x="10198100" y="4055754"/>
            <a:ext cx="1396998" cy="915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42696D12-3152-4685-8716-57036D407B2E}"/>
              </a:ext>
            </a:extLst>
          </p:cNvPr>
          <p:cNvSpPr/>
          <p:nvPr/>
        </p:nvSpPr>
        <p:spPr>
          <a:xfrm>
            <a:off x="10198100" y="5322734"/>
            <a:ext cx="1396998" cy="9152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Ethernet</a:t>
            </a:r>
          </a:p>
        </p:txBody>
      </p: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A6F03666-9E7B-43FD-B65F-77FAFE2FBD4E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10896599" y="239809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AE384D95-A0BC-4533-BDEE-49DEF7FCE53B}"/>
              </a:ext>
            </a:extLst>
          </p:cNvPr>
          <p:cNvCxnSpPr/>
          <p:nvPr/>
        </p:nvCxnSpPr>
        <p:spPr>
          <a:xfrm>
            <a:off x="10934699" y="367254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5E3A70E7-25BE-40F9-ABE6-A6F2B4424365}"/>
              </a:ext>
            </a:extLst>
          </p:cNvPr>
          <p:cNvCxnSpPr/>
          <p:nvPr/>
        </p:nvCxnSpPr>
        <p:spPr>
          <a:xfrm>
            <a:off x="10915649" y="495524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églalap 19">
            <a:extLst>
              <a:ext uri="{FF2B5EF4-FFF2-40B4-BE49-F238E27FC236}">
                <a16:creationId xmlns:a16="http://schemas.microsoft.com/office/drawing/2014/main" id="{1DC6235B-22B9-4612-8FA1-DDB336ADE83E}"/>
              </a:ext>
            </a:extLst>
          </p:cNvPr>
          <p:cNvSpPr/>
          <p:nvPr/>
        </p:nvSpPr>
        <p:spPr>
          <a:xfrm>
            <a:off x="7505697" y="4040034"/>
            <a:ext cx="1396998" cy="9152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IP</a:t>
            </a:r>
          </a:p>
        </p:txBody>
      </p: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497989E8-88F2-42C6-90EF-DE44BC0A47BA}"/>
              </a:ext>
            </a:extLst>
          </p:cNvPr>
          <p:cNvCxnSpPr/>
          <p:nvPr/>
        </p:nvCxnSpPr>
        <p:spPr>
          <a:xfrm>
            <a:off x="8223246" y="493952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58CB65B0-D960-4EA5-90C6-2D49697C328E}"/>
              </a:ext>
            </a:extLst>
          </p:cNvPr>
          <p:cNvGrpSpPr/>
          <p:nvPr/>
        </p:nvGrpSpPr>
        <p:grpSpPr>
          <a:xfrm>
            <a:off x="4876803" y="5307014"/>
            <a:ext cx="1396997" cy="915212"/>
            <a:chOff x="4876803" y="4407522"/>
            <a:chExt cx="1396997" cy="915212"/>
          </a:xfrm>
        </p:grpSpPr>
        <p:sp>
          <p:nvSpPr>
            <p:cNvPr id="24" name="Téglalap 23">
              <a:extLst>
                <a:ext uri="{FF2B5EF4-FFF2-40B4-BE49-F238E27FC236}">
                  <a16:creationId xmlns:a16="http://schemas.microsoft.com/office/drawing/2014/main" id="{E30D578A-FCD3-4B67-A354-534F396E5AB8}"/>
                </a:ext>
              </a:extLst>
            </p:cNvPr>
            <p:cNvSpPr/>
            <p:nvPr/>
          </p:nvSpPr>
          <p:spPr>
            <a:xfrm rot="16200000">
              <a:off x="4654145" y="4630180"/>
              <a:ext cx="915212" cy="4698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eth0</a:t>
              </a:r>
            </a:p>
          </p:txBody>
        </p:sp>
        <p:sp>
          <p:nvSpPr>
            <p:cNvPr id="27" name="Téglalap 26">
              <a:extLst>
                <a:ext uri="{FF2B5EF4-FFF2-40B4-BE49-F238E27FC236}">
                  <a16:creationId xmlns:a16="http://schemas.microsoft.com/office/drawing/2014/main" id="{EF993FB0-4498-4732-B612-2EC2D6909AA5}"/>
                </a:ext>
              </a:extLst>
            </p:cNvPr>
            <p:cNvSpPr/>
            <p:nvPr/>
          </p:nvSpPr>
          <p:spPr>
            <a:xfrm rot="16200000">
              <a:off x="5124041" y="4630180"/>
              <a:ext cx="915212" cy="4698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eth1</a:t>
              </a:r>
            </a:p>
          </p:txBody>
        </p:sp>
        <p:sp>
          <p:nvSpPr>
            <p:cNvPr id="28" name="Téglalap 27">
              <a:extLst>
                <a:ext uri="{FF2B5EF4-FFF2-40B4-BE49-F238E27FC236}">
                  <a16:creationId xmlns:a16="http://schemas.microsoft.com/office/drawing/2014/main" id="{095F520E-0164-4A5B-B72C-82AA5375F811}"/>
                </a:ext>
              </a:extLst>
            </p:cNvPr>
            <p:cNvSpPr/>
            <p:nvPr/>
          </p:nvSpPr>
          <p:spPr>
            <a:xfrm rot="16200000">
              <a:off x="5581246" y="4630180"/>
              <a:ext cx="915212" cy="4698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eth2</a:t>
              </a:r>
            </a:p>
          </p:txBody>
        </p:sp>
      </p:grp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68A38770-44CA-4852-97A0-D612D3AC6881}"/>
              </a:ext>
            </a:extLst>
          </p:cNvPr>
          <p:cNvGrpSpPr/>
          <p:nvPr/>
        </p:nvGrpSpPr>
        <p:grpSpPr>
          <a:xfrm>
            <a:off x="7524747" y="5307014"/>
            <a:ext cx="1396997" cy="915212"/>
            <a:chOff x="4876803" y="4407522"/>
            <a:chExt cx="1396997" cy="915212"/>
          </a:xfrm>
          <a:solidFill>
            <a:srgbClr val="FFC000"/>
          </a:solidFill>
        </p:grpSpPr>
        <p:sp>
          <p:nvSpPr>
            <p:cNvPr id="31" name="Téglalap 30">
              <a:extLst>
                <a:ext uri="{FF2B5EF4-FFF2-40B4-BE49-F238E27FC236}">
                  <a16:creationId xmlns:a16="http://schemas.microsoft.com/office/drawing/2014/main" id="{C45C1FB8-BAA8-4F8A-9936-C48B01F26629}"/>
                </a:ext>
              </a:extLst>
            </p:cNvPr>
            <p:cNvSpPr/>
            <p:nvPr/>
          </p:nvSpPr>
          <p:spPr>
            <a:xfrm rot="16200000">
              <a:off x="4654145" y="4630180"/>
              <a:ext cx="915212" cy="4698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eth0</a:t>
              </a:r>
            </a:p>
          </p:txBody>
        </p:sp>
        <p:sp>
          <p:nvSpPr>
            <p:cNvPr id="32" name="Téglalap 31">
              <a:extLst>
                <a:ext uri="{FF2B5EF4-FFF2-40B4-BE49-F238E27FC236}">
                  <a16:creationId xmlns:a16="http://schemas.microsoft.com/office/drawing/2014/main" id="{15A15D77-4C58-426A-992A-0DCD5B6D9F79}"/>
                </a:ext>
              </a:extLst>
            </p:cNvPr>
            <p:cNvSpPr/>
            <p:nvPr/>
          </p:nvSpPr>
          <p:spPr>
            <a:xfrm rot="16200000">
              <a:off x="5124041" y="4630180"/>
              <a:ext cx="915212" cy="4698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eth1</a:t>
              </a:r>
            </a:p>
          </p:txBody>
        </p:sp>
        <p:sp>
          <p:nvSpPr>
            <p:cNvPr id="33" name="Téglalap 32">
              <a:extLst>
                <a:ext uri="{FF2B5EF4-FFF2-40B4-BE49-F238E27FC236}">
                  <a16:creationId xmlns:a16="http://schemas.microsoft.com/office/drawing/2014/main" id="{402EE4CD-BC4C-4FCE-A614-698FFB6755AF}"/>
                </a:ext>
              </a:extLst>
            </p:cNvPr>
            <p:cNvSpPr/>
            <p:nvPr/>
          </p:nvSpPr>
          <p:spPr>
            <a:xfrm rot="16200000">
              <a:off x="5581246" y="4630180"/>
              <a:ext cx="915212" cy="4698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eth2</a:t>
              </a:r>
            </a:p>
          </p:txBody>
        </p:sp>
      </p:grpSp>
      <p:cxnSp>
        <p:nvCxnSpPr>
          <p:cNvPr id="34" name="Egyenes összekötő nyíllal 33">
            <a:extLst>
              <a:ext uri="{FF2B5EF4-FFF2-40B4-BE49-F238E27FC236}">
                <a16:creationId xmlns:a16="http://schemas.microsoft.com/office/drawing/2014/main" id="{157D57F3-E8AF-414A-9854-E09C7D00E9DF}"/>
              </a:ext>
            </a:extLst>
          </p:cNvPr>
          <p:cNvCxnSpPr/>
          <p:nvPr/>
        </p:nvCxnSpPr>
        <p:spPr>
          <a:xfrm>
            <a:off x="7759695" y="4939525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>
            <a:extLst>
              <a:ext uri="{FF2B5EF4-FFF2-40B4-BE49-F238E27FC236}">
                <a16:creationId xmlns:a16="http://schemas.microsoft.com/office/drawing/2014/main" id="{6649379F-FFD4-404C-BE52-43F45EE20FCB}"/>
              </a:ext>
            </a:extLst>
          </p:cNvPr>
          <p:cNvCxnSpPr/>
          <p:nvPr/>
        </p:nvCxnSpPr>
        <p:spPr>
          <a:xfrm>
            <a:off x="8686796" y="497096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>
            <a:extLst>
              <a:ext uri="{FF2B5EF4-FFF2-40B4-BE49-F238E27FC236}">
                <a16:creationId xmlns:a16="http://schemas.microsoft.com/office/drawing/2014/main" id="{77A0CD34-5718-4BF6-8D5A-25F51066E869}"/>
              </a:ext>
            </a:extLst>
          </p:cNvPr>
          <p:cNvCxnSpPr>
            <a:cxnSpLocks/>
          </p:cNvCxnSpPr>
          <p:nvPr/>
        </p:nvCxnSpPr>
        <p:spPr>
          <a:xfrm flipH="1">
            <a:off x="3581398" y="1940487"/>
            <a:ext cx="661670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>
            <a:extLst>
              <a:ext uri="{FF2B5EF4-FFF2-40B4-BE49-F238E27FC236}">
                <a16:creationId xmlns:a16="http://schemas.microsoft.com/office/drawing/2014/main" id="{093AB5D2-6254-4191-BFE7-D8C2176D77E8}"/>
              </a:ext>
            </a:extLst>
          </p:cNvPr>
          <p:cNvCxnSpPr>
            <a:cxnSpLocks/>
          </p:cNvCxnSpPr>
          <p:nvPr/>
        </p:nvCxnSpPr>
        <p:spPr>
          <a:xfrm flipH="1">
            <a:off x="3581398" y="3233274"/>
            <a:ext cx="661670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>
            <a:extLst>
              <a:ext uri="{FF2B5EF4-FFF2-40B4-BE49-F238E27FC236}">
                <a16:creationId xmlns:a16="http://schemas.microsoft.com/office/drawing/2014/main" id="{363CB6E3-142B-4D66-AED7-843B68A864A5}"/>
              </a:ext>
            </a:extLst>
          </p:cNvPr>
          <p:cNvCxnSpPr>
            <a:cxnSpLocks/>
            <a:stCxn id="20" idx="1"/>
            <a:endCxn id="7" idx="3"/>
          </p:cNvCxnSpPr>
          <p:nvPr/>
        </p:nvCxnSpPr>
        <p:spPr>
          <a:xfrm flipH="1">
            <a:off x="3581398" y="4497640"/>
            <a:ext cx="3924299" cy="1572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>
            <a:extLst>
              <a:ext uri="{FF2B5EF4-FFF2-40B4-BE49-F238E27FC236}">
                <a16:creationId xmlns:a16="http://schemas.microsoft.com/office/drawing/2014/main" id="{DEEFE4DA-9D37-4B4A-AF22-65316BEC9DC4}"/>
              </a:ext>
            </a:extLst>
          </p:cNvPr>
          <p:cNvCxnSpPr>
            <a:cxnSpLocks/>
            <a:stCxn id="15" idx="1"/>
            <a:endCxn id="20" idx="3"/>
          </p:cNvCxnSpPr>
          <p:nvPr/>
        </p:nvCxnSpPr>
        <p:spPr>
          <a:xfrm flipH="1" flipV="1">
            <a:off x="8902695" y="4497640"/>
            <a:ext cx="1295405" cy="1572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>
            <a:extLst>
              <a:ext uri="{FF2B5EF4-FFF2-40B4-BE49-F238E27FC236}">
                <a16:creationId xmlns:a16="http://schemas.microsoft.com/office/drawing/2014/main" id="{6D745936-1416-4448-AECA-C333C9528A81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882899" y="623794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>
            <a:extLst>
              <a:ext uri="{FF2B5EF4-FFF2-40B4-BE49-F238E27FC236}">
                <a16:creationId xmlns:a16="http://schemas.microsoft.com/office/drawing/2014/main" id="{B7B87D56-C864-491F-88DC-5B79BA0EBCC3}"/>
              </a:ext>
            </a:extLst>
          </p:cNvPr>
          <p:cNvCxnSpPr>
            <a:cxnSpLocks/>
          </p:cNvCxnSpPr>
          <p:nvPr/>
        </p:nvCxnSpPr>
        <p:spPr>
          <a:xfrm>
            <a:off x="5111751" y="622222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nyíllal 49">
            <a:extLst>
              <a:ext uri="{FF2B5EF4-FFF2-40B4-BE49-F238E27FC236}">
                <a16:creationId xmlns:a16="http://schemas.microsoft.com/office/drawing/2014/main" id="{D78738B5-B980-4418-B54F-7199CE474AE0}"/>
              </a:ext>
            </a:extLst>
          </p:cNvPr>
          <p:cNvCxnSpPr>
            <a:cxnSpLocks/>
          </p:cNvCxnSpPr>
          <p:nvPr/>
        </p:nvCxnSpPr>
        <p:spPr>
          <a:xfrm flipH="1">
            <a:off x="2882899" y="6577014"/>
            <a:ext cx="2228852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>
            <a:extLst>
              <a:ext uri="{FF2B5EF4-FFF2-40B4-BE49-F238E27FC236}">
                <a16:creationId xmlns:a16="http://schemas.microsoft.com/office/drawing/2014/main" id="{21F14340-705A-42BC-9AAE-CA44BAB7C770}"/>
              </a:ext>
            </a:extLst>
          </p:cNvPr>
          <p:cNvCxnSpPr>
            <a:cxnSpLocks/>
          </p:cNvCxnSpPr>
          <p:nvPr/>
        </p:nvCxnSpPr>
        <p:spPr>
          <a:xfrm>
            <a:off x="6038852" y="623794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>
            <a:extLst>
              <a:ext uri="{FF2B5EF4-FFF2-40B4-BE49-F238E27FC236}">
                <a16:creationId xmlns:a16="http://schemas.microsoft.com/office/drawing/2014/main" id="{677051BA-5897-41FB-8401-ACF1031BE88C}"/>
              </a:ext>
            </a:extLst>
          </p:cNvPr>
          <p:cNvCxnSpPr>
            <a:cxnSpLocks/>
          </p:cNvCxnSpPr>
          <p:nvPr/>
        </p:nvCxnSpPr>
        <p:spPr>
          <a:xfrm>
            <a:off x="7759695" y="621953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>
            <a:extLst>
              <a:ext uri="{FF2B5EF4-FFF2-40B4-BE49-F238E27FC236}">
                <a16:creationId xmlns:a16="http://schemas.microsoft.com/office/drawing/2014/main" id="{6643B9A1-2809-439F-A160-E83F0709BAE0}"/>
              </a:ext>
            </a:extLst>
          </p:cNvPr>
          <p:cNvCxnSpPr>
            <a:cxnSpLocks/>
          </p:cNvCxnSpPr>
          <p:nvPr/>
        </p:nvCxnSpPr>
        <p:spPr>
          <a:xfrm flipH="1" flipV="1">
            <a:off x="6038852" y="6571304"/>
            <a:ext cx="1720843" cy="302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nyíllal 56">
            <a:extLst>
              <a:ext uri="{FF2B5EF4-FFF2-40B4-BE49-F238E27FC236}">
                <a16:creationId xmlns:a16="http://schemas.microsoft.com/office/drawing/2014/main" id="{CF4AA5CE-AFE7-4A6A-AD45-3375D7ACBEE6}"/>
              </a:ext>
            </a:extLst>
          </p:cNvPr>
          <p:cNvCxnSpPr>
            <a:cxnSpLocks/>
          </p:cNvCxnSpPr>
          <p:nvPr/>
        </p:nvCxnSpPr>
        <p:spPr>
          <a:xfrm>
            <a:off x="8699491" y="621953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>
            <a:extLst>
              <a:ext uri="{FF2B5EF4-FFF2-40B4-BE49-F238E27FC236}">
                <a16:creationId xmlns:a16="http://schemas.microsoft.com/office/drawing/2014/main" id="{2E13B8A7-D00C-4693-8333-D72CE7113367}"/>
              </a:ext>
            </a:extLst>
          </p:cNvPr>
          <p:cNvCxnSpPr>
            <a:cxnSpLocks/>
          </p:cNvCxnSpPr>
          <p:nvPr/>
        </p:nvCxnSpPr>
        <p:spPr>
          <a:xfrm>
            <a:off x="10934699" y="623794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>
            <a:extLst>
              <a:ext uri="{FF2B5EF4-FFF2-40B4-BE49-F238E27FC236}">
                <a16:creationId xmlns:a16="http://schemas.microsoft.com/office/drawing/2014/main" id="{D13B7678-2CF5-4E4B-AB2B-8CD95E2EB5FC}"/>
              </a:ext>
            </a:extLst>
          </p:cNvPr>
          <p:cNvCxnSpPr>
            <a:cxnSpLocks/>
          </p:cNvCxnSpPr>
          <p:nvPr/>
        </p:nvCxnSpPr>
        <p:spPr>
          <a:xfrm flipH="1">
            <a:off x="8699492" y="6582418"/>
            <a:ext cx="223520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4145A407-C999-4365-9824-0D59B31D8971}"/>
              </a:ext>
            </a:extLst>
          </p:cNvPr>
          <p:cNvSpPr txBox="1"/>
          <p:nvPr/>
        </p:nvSpPr>
        <p:spPr>
          <a:xfrm>
            <a:off x="7467596" y="3440862"/>
            <a:ext cx="145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Router</a:t>
            </a:r>
          </a:p>
          <a:p>
            <a:pPr algn="ctr"/>
            <a:r>
              <a:rPr lang="hu-HU" b="1" dirty="0">
                <a:solidFill>
                  <a:srgbClr val="FF0000"/>
                </a:solidFill>
              </a:rPr>
              <a:t>L3 </a:t>
            </a:r>
            <a:r>
              <a:rPr lang="hu-HU" b="1" dirty="0" err="1">
                <a:solidFill>
                  <a:srgbClr val="FF0000"/>
                </a:solidFill>
              </a:rPr>
              <a:t>Gateway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385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CE78C599-90E8-4743-A128-FE90245A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Switches act as </a:t>
            </a:r>
            <a:r>
              <a:rPr lang="en-US" dirty="0">
                <a:solidFill>
                  <a:srgbClr val="FF0000"/>
                </a:solidFill>
              </a:rPr>
              <a:t>L2 gateway</a:t>
            </a:r>
            <a:br>
              <a:rPr lang="en-US" dirty="0"/>
            </a:br>
            <a:r>
              <a:rPr lang="hu-HU" dirty="0"/>
              <a:t>			</a:t>
            </a:r>
            <a:r>
              <a:rPr lang="en-US" dirty="0"/>
              <a:t>as such they only implement L2</a:t>
            </a:r>
            <a:endParaRPr lang="hu-HU" dirty="0"/>
          </a:p>
        </p:txBody>
      </p:sp>
      <p:sp>
        <p:nvSpPr>
          <p:cNvPr id="4" name="Tartalom helye 1">
            <a:extLst>
              <a:ext uri="{FF2B5EF4-FFF2-40B4-BE49-F238E27FC236}">
                <a16:creationId xmlns:a16="http://schemas.microsoft.com/office/drawing/2014/main" id="{D81B624E-FE37-4202-8EF2-043175F12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" y="1735760"/>
            <a:ext cx="1790700" cy="459360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Application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Transport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Network</a:t>
            </a: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Link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F4862DE0-AC4F-459D-8301-FC8A663C5AB2}"/>
              </a:ext>
            </a:extLst>
          </p:cNvPr>
          <p:cNvSpPr/>
          <p:nvPr/>
        </p:nvSpPr>
        <p:spPr>
          <a:xfrm>
            <a:off x="2184400" y="1482881"/>
            <a:ext cx="1396998" cy="915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F74F5F02-4B5B-4B95-96BD-DBE53F475E04}"/>
              </a:ext>
            </a:extLst>
          </p:cNvPr>
          <p:cNvSpPr/>
          <p:nvPr/>
        </p:nvSpPr>
        <p:spPr>
          <a:xfrm>
            <a:off x="2184400" y="2765581"/>
            <a:ext cx="1396998" cy="9152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DA67C34-833A-4A71-A84E-7F109359E347}"/>
              </a:ext>
            </a:extLst>
          </p:cNvPr>
          <p:cNvSpPr/>
          <p:nvPr/>
        </p:nvSpPr>
        <p:spPr>
          <a:xfrm>
            <a:off x="2184400" y="4055754"/>
            <a:ext cx="1396998" cy="915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64CD5751-A624-47E3-8828-DC44F71F532C}"/>
              </a:ext>
            </a:extLst>
          </p:cNvPr>
          <p:cNvSpPr/>
          <p:nvPr/>
        </p:nvSpPr>
        <p:spPr>
          <a:xfrm>
            <a:off x="2184400" y="5322734"/>
            <a:ext cx="1396998" cy="9152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Ethernet</a:t>
            </a: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ED8F3446-2213-4434-BCF3-E628556119E5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2882899" y="239809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463D5A07-8A09-47AE-B88F-0CBCBAA41A7E}"/>
              </a:ext>
            </a:extLst>
          </p:cNvPr>
          <p:cNvCxnSpPr/>
          <p:nvPr/>
        </p:nvCxnSpPr>
        <p:spPr>
          <a:xfrm>
            <a:off x="2920999" y="367254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36A4A59B-A9E4-463B-ABCA-35E552B641FA}"/>
              </a:ext>
            </a:extLst>
          </p:cNvPr>
          <p:cNvCxnSpPr/>
          <p:nvPr/>
        </p:nvCxnSpPr>
        <p:spPr>
          <a:xfrm>
            <a:off x="2901949" y="495524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F636E13D-8250-4C4E-BFF8-27449C639861}"/>
              </a:ext>
            </a:extLst>
          </p:cNvPr>
          <p:cNvSpPr/>
          <p:nvPr/>
        </p:nvSpPr>
        <p:spPr>
          <a:xfrm>
            <a:off x="10198100" y="1482881"/>
            <a:ext cx="1396998" cy="915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461D8DA3-02ED-468A-8582-6108F60EFB01}"/>
              </a:ext>
            </a:extLst>
          </p:cNvPr>
          <p:cNvSpPr/>
          <p:nvPr/>
        </p:nvSpPr>
        <p:spPr>
          <a:xfrm>
            <a:off x="10198100" y="2765581"/>
            <a:ext cx="1396998" cy="9152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87816C22-A90B-4149-B0EB-283F90C8D005}"/>
              </a:ext>
            </a:extLst>
          </p:cNvPr>
          <p:cNvSpPr/>
          <p:nvPr/>
        </p:nvSpPr>
        <p:spPr>
          <a:xfrm>
            <a:off x="10198100" y="4055754"/>
            <a:ext cx="1396998" cy="915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42696D12-3152-4685-8716-57036D407B2E}"/>
              </a:ext>
            </a:extLst>
          </p:cNvPr>
          <p:cNvSpPr/>
          <p:nvPr/>
        </p:nvSpPr>
        <p:spPr>
          <a:xfrm>
            <a:off x="10198100" y="5322734"/>
            <a:ext cx="1396998" cy="9152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Ethernet</a:t>
            </a:r>
          </a:p>
        </p:txBody>
      </p: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A6F03666-9E7B-43FD-B65F-77FAFE2FBD4E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10896599" y="2398093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AE384D95-A0BC-4533-BDEE-49DEF7FCE53B}"/>
              </a:ext>
            </a:extLst>
          </p:cNvPr>
          <p:cNvCxnSpPr/>
          <p:nvPr/>
        </p:nvCxnSpPr>
        <p:spPr>
          <a:xfrm>
            <a:off x="10934699" y="367254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5E3A70E7-25BE-40F9-ABE6-A6F2B4424365}"/>
              </a:ext>
            </a:extLst>
          </p:cNvPr>
          <p:cNvCxnSpPr/>
          <p:nvPr/>
        </p:nvCxnSpPr>
        <p:spPr>
          <a:xfrm>
            <a:off x="10915649" y="495524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églalap 19">
            <a:extLst>
              <a:ext uri="{FF2B5EF4-FFF2-40B4-BE49-F238E27FC236}">
                <a16:creationId xmlns:a16="http://schemas.microsoft.com/office/drawing/2014/main" id="{1DC6235B-22B9-4612-8FA1-DDB336ADE83E}"/>
              </a:ext>
            </a:extLst>
          </p:cNvPr>
          <p:cNvSpPr/>
          <p:nvPr/>
        </p:nvSpPr>
        <p:spPr>
          <a:xfrm>
            <a:off x="7505697" y="4040034"/>
            <a:ext cx="1396998" cy="915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IP</a:t>
            </a:r>
          </a:p>
        </p:txBody>
      </p: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497989E8-88F2-42C6-90EF-DE44BC0A47BA}"/>
              </a:ext>
            </a:extLst>
          </p:cNvPr>
          <p:cNvCxnSpPr/>
          <p:nvPr/>
        </p:nvCxnSpPr>
        <p:spPr>
          <a:xfrm>
            <a:off x="8223246" y="493952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58CB65B0-D960-4EA5-90C6-2D49697C328E}"/>
              </a:ext>
            </a:extLst>
          </p:cNvPr>
          <p:cNvGrpSpPr/>
          <p:nvPr/>
        </p:nvGrpSpPr>
        <p:grpSpPr>
          <a:xfrm>
            <a:off x="4876803" y="5307014"/>
            <a:ext cx="1396997" cy="915212"/>
            <a:chOff x="4876803" y="4407522"/>
            <a:chExt cx="1396997" cy="915212"/>
          </a:xfrm>
          <a:solidFill>
            <a:srgbClr val="FFC000"/>
          </a:solidFill>
        </p:grpSpPr>
        <p:sp>
          <p:nvSpPr>
            <p:cNvPr id="24" name="Téglalap 23">
              <a:extLst>
                <a:ext uri="{FF2B5EF4-FFF2-40B4-BE49-F238E27FC236}">
                  <a16:creationId xmlns:a16="http://schemas.microsoft.com/office/drawing/2014/main" id="{E30D578A-FCD3-4B67-A354-534F396E5AB8}"/>
                </a:ext>
              </a:extLst>
            </p:cNvPr>
            <p:cNvSpPr/>
            <p:nvPr/>
          </p:nvSpPr>
          <p:spPr>
            <a:xfrm rot="16200000">
              <a:off x="4654145" y="4630180"/>
              <a:ext cx="915212" cy="4698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eth0</a:t>
              </a:r>
            </a:p>
          </p:txBody>
        </p:sp>
        <p:sp>
          <p:nvSpPr>
            <p:cNvPr id="27" name="Téglalap 26">
              <a:extLst>
                <a:ext uri="{FF2B5EF4-FFF2-40B4-BE49-F238E27FC236}">
                  <a16:creationId xmlns:a16="http://schemas.microsoft.com/office/drawing/2014/main" id="{EF993FB0-4498-4732-B612-2EC2D6909AA5}"/>
                </a:ext>
              </a:extLst>
            </p:cNvPr>
            <p:cNvSpPr/>
            <p:nvPr/>
          </p:nvSpPr>
          <p:spPr>
            <a:xfrm rot="16200000">
              <a:off x="5124041" y="4630180"/>
              <a:ext cx="915212" cy="4698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eth1</a:t>
              </a:r>
            </a:p>
          </p:txBody>
        </p:sp>
        <p:sp>
          <p:nvSpPr>
            <p:cNvPr id="28" name="Téglalap 27">
              <a:extLst>
                <a:ext uri="{FF2B5EF4-FFF2-40B4-BE49-F238E27FC236}">
                  <a16:creationId xmlns:a16="http://schemas.microsoft.com/office/drawing/2014/main" id="{095F520E-0164-4A5B-B72C-82AA5375F811}"/>
                </a:ext>
              </a:extLst>
            </p:cNvPr>
            <p:cNvSpPr/>
            <p:nvPr/>
          </p:nvSpPr>
          <p:spPr>
            <a:xfrm rot="16200000">
              <a:off x="5581246" y="4630180"/>
              <a:ext cx="915212" cy="4698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eth2</a:t>
              </a:r>
            </a:p>
          </p:txBody>
        </p:sp>
      </p:grp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68A38770-44CA-4852-97A0-D612D3AC6881}"/>
              </a:ext>
            </a:extLst>
          </p:cNvPr>
          <p:cNvGrpSpPr/>
          <p:nvPr/>
        </p:nvGrpSpPr>
        <p:grpSpPr>
          <a:xfrm>
            <a:off x="7524747" y="5307014"/>
            <a:ext cx="1396997" cy="915212"/>
            <a:chOff x="4876803" y="4407522"/>
            <a:chExt cx="1396997" cy="915212"/>
          </a:xfrm>
        </p:grpSpPr>
        <p:sp>
          <p:nvSpPr>
            <p:cNvPr id="31" name="Téglalap 30">
              <a:extLst>
                <a:ext uri="{FF2B5EF4-FFF2-40B4-BE49-F238E27FC236}">
                  <a16:creationId xmlns:a16="http://schemas.microsoft.com/office/drawing/2014/main" id="{C45C1FB8-BAA8-4F8A-9936-C48B01F26629}"/>
                </a:ext>
              </a:extLst>
            </p:cNvPr>
            <p:cNvSpPr/>
            <p:nvPr/>
          </p:nvSpPr>
          <p:spPr>
            <a:xfrm rot="16200000">
              <a:off x="4654145" y="4630180"/>
              <a:ext cx="915212" cy="4698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eth0</a:t>
              </a:r>
            </a:p>
          </p:txBody>
        </p:sp>
        <p:sp>
          <p:nvSpPr>
            <p:cNvPr id="32" name="Téglalap 31">
              <a:extLst>
                <a:ext uri="{FF2B5EF4-FFF2-40B4-BE49-F238E27FC236}">
                  <a16:creationId xmlns:a16="http://schemas.microsoft.com/office/drawing/2014/main" id="{15A15D77-4C58-426A-992A-0DCD5B6D9F79}"/>
                </a:ext>
              </a:extLst>
            </p:cNvPr>
            <p:cNvSpPr/>
            <p:nvPr/>
          </p:nvSpPr>
          <p:spPr>
            <a:xfrm rot="16200000">
              <a:off x="5124041" y="4630180"/>
              <a:ext cx="915212" cy="4698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eth1</a:t>
              </a:r>
            </a:p>
          </p:txBody>
        </p:sp>
        <p:sp>
          <p:nvSpPr>
            <p:cNvPr id="33" name="Téglalap 32">
              <a:extLst>
                <a:ext uri="{FF2B5EF4-FFF2-40B4-BE49-F238E27FC236}">
                  <a16:creationId xmlns:a16="http://schemas.microsoft.com/office/drawing/2014/main" id="{402EE4CD-BC4C-4FCE-A614-698FFB6755AF}"/>
                </a:ext>
              </a:extLst>
            </p:cNvPr>
            <p:cNvSpPr/>
            <p:nvPr/>
          </p:nvSpPr>
          <p:spPr>
            <a:xfrm rot="16200000">
              <a:off x="5581246" y="4630180"/>
              <a:ext cx="915212" cy="4698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eth2</a:t>
              </a:r>
            </a:p>
          </p:txBody>
        </p:sp>
      </p:grpSp>
      <p:cxnSp>
        <p:nvCxnSpPr>
          <p:cNvPr id="34" name="Egyenes összekötő nyíllal 33">
            <a:extLst>
              <a:ext uri="{FF2B5EF4-FFF2-40B4-BE49-F238E27FC236}">
                <a16:creationId xmlns:a16="http://schemas.microsoft.com/office/drawing/2014/main" id="{157D57F3-E8AF-414A-9854-E09C7D00E9DF}"/>
              </a:ext>
            </a:extLst>
          </p:cNvPr>
          <p:cNvCxnSpPr/>
          <p:nvPr/>
        </p:nvCxnSpPr>
        <p:spPr>
          <a:xfrm>
            <a:off x="7759695" y="4939525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>
            <a:extLst>
              <a:ext uri="{FF2B5EF4-FFF2-40B4-BE49-F238E27FC236}">
                <a16:creationId xmlns:a16="http://schemas.microsoft.com/office/drawing/2014/main" id="{6649379F-FFD4-404C-BE52-43F45EE20FCB}"/>
              </a:ext>
            </a:extLst>
          </p:cNvPr>
          <p:cNvCxnSpPr/>
          <p:nvPr/>
        </p:nvCxnSpPr>
        <p:spPr>
          <a:xfrm>
            <a:off x="8686796" y="4970966"/>
            <a:ext cx="0" cy="367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>
            <a:extLst>
              <a:ext uri="{FF2B5EF4-FFF2-40B4-BE49-F238E27FC236}">
                <a16:creationId xmlns:a16="http://schemas.microsoft.com/office/drawing/2014/main" id="{77A0CD34-5718-4BF6-8D5A-25F51066E869}"/>
              </a:ext>
            </a:extLst>
          </p:cNvPr>
          <p:cNvCxnSpPr>
            <a:cxnSpLocks/>
          </p:cNvCxnSpPr>
          <p:nvPr/>
        </p:nvCxnSpPr>
        <p:spPr>
          <a:xfrm flipH="1">
            <a:off x="3581398" y="1940487"/>
            <a:ext cx="661670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>
            <a:extLst>
              <a:ext uri="{FF2B5EF4-FFF2-40B4-BE49-F238E27FC236}">
                <a16:creationId xmlns:a16="http://schemas.microsoft.com/office/drawing/2014/main" id="{093AB5D2-6254-4191-BFE7-D8C2176D77E8}"/>
              </a:ext>
            </a:extLst>
          </p:cNvPr>
          <p:cNvCxnSpPr>
            <a:cxnSpLocks/>
          </p:cNvCxnSpPr>
          <p:nvPr/>
        </p:nvCxnSpPr>
        <p:spPr>
          <a:xfrm flipH="1">
            <a:off x="3581398" y="3233274"/>
            <a:ext cx="661670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>
            <a:extLst>
              <a:ext uri="{FF2B5EF4-FFF2-40B4-BE49-F238E27FC236}">
                <a16:creationId xmlns:a16="http://schemas.microsoft.com/office/drawing/2014/main" id="{363CB6E3-142B-4D66-AED7-843B68A864A5}"/>
              </a:ext>
            </a:extLst>
          </p:cNvPr>
          <p:cNvCxnSpPr>
            <a:cxnSpLocks/>
            <a:stCxn id="20" idx="1"/>
            <a:endCxn id="7" idx="3"/>
          </p:cNvCxnSpPr>
          <p:nvPr/>
        </p:nvCxnSpPr>
        <p:spPr>
          <a:xfrm flipH="1">
            <a:off x="3581398" y="4497640"/>
            <a:ext cx="3924299" cy="1572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>
            <a:extLst>
              <a:ext uri="{FF2B5EF4-FFF2-40B4-BE49-F238E27FC236}">
                <a16:creationId xmlns:a16="http://schemas.microsoft.com/office/drawing/2014/main" id="{DEEFE4DA-9D37-4B4A-AF22-65316BEC9DC4}"/>
              </a:ext>
            </a:extLst>
          </p:cNvPr>
          <p:cNvCxnSpPr>
            <a:cxnSpLocks/>
            <a:stCxn id="15" idx="1"/>
            <a:endCxn id="20" idx="3"/>
          </p:cNvCxnSpPr>
          <p:nvPr/>
        </p:nvCxnSpPr>
        <p:spPr>
          <a:xfrm flipH="1" flipV="1">
            <a:off x="8902695" y="4497640"/>
            <a:ext cx="1295405" cy="1572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>
            <a:extLst>
              <a:ext uri="{FF2B5EF4-FFF2-40B4-BE49-F238E27FC236}">
                <a16:creationId xmlns:a16="http://schemas.microsoft.com/office/drawing/2014/main" id="{6D745936-1416-4448-AECA-C333C9528A81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882899" y="623794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>
            <a:extLst>
              <a:ext uri="{FF2B5EF4-FFF2-40B4-BE49-F238E27FC236}">
                <a16:creationId xmlns:a16="http://schemas.microsoft.com/office/drawing/2014/main" id="{B7B87D56-C864-491F-88DC-5B79BA0EBCC3}"/>
              </a:ext>
            </a:extLst>
          </p:cNvPr>
          <p:cNvCxnSpPr>
            <a:cxnSpLocks/>
          </p:cNvCxnSpPr>
          <p:nvPr/>
        </p:nvCxnSpPr>
        <p:spPr>
          <a:xfrm>
            <a:off x="5111751" y="622222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nyíllal 49">
            <a:extLst>
              <a:ext uri="{FF2B5EF4-FFF2-40B4-BE49-F238E27FC236}">
                <a16:creationId xmlns:a16="http://schemas.microsoft.com/office/drawing/2014/main" id="{D78738B5-B980-4418-B54F-7199CE474AE0}"/>
              </a:ext>
            </a:extLst>
          </p:cNvPr>
          <p:cNvCxnSpPr>
            <a:cxnSpLocks/>
          </p:cNvCxnSpPr>
          <p:nvPr/>
        </p:nvCxnSpPr>
        <p:spPr>
          <a:xfrm flipH="1">
            <a:off x="2882899" y="6577014"/>
            <a:ext cx="2228852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>
            <a:extLst>
              <a:ext uri="{FF2B5EF4-FFF2-40B4-BE49-F238E27FC236}">
                <a16:creationId xmlns:a16="http://schemas.microsoft.com/office/drawing/2014/main" id="{21F14340-705A-42BC-9AAE-CA44BAB7C770}"/>
              </a:ext>
            </a:extLst>
          </p:cNvPr>
          <p:cNvCxnSpPr>
            <a:cxnSpLocks/>
          </p:cNvCxnSpPr>
          <p:nvPr/>
        </p:nvCxnSpPr>
        <p:spPr>
          <a:xfrm>
            <a:off x="6038852" y="623794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>
            <a:extLst>
              <a:ext uri="{FF2B5EF4-FFF2-40B4-BE49-F238E27FC236}">
                <a16:creationId xmlns:a16="http://schemas.microsoft.com/office/drawing/2014/main" id="{677051BA-5897-41FB-8401-ACF1031BE88C}"/>
              </a:ext>
            </a:extLst>
          </p:cNvPr>
          <p:cNvCxnSpPr>
            <a:cxnSpLocks/>
          </p:cNvCxnSpPr>
          <p:nvPr/>
        </p:nvCxnSpPr>
        <p:spPr>
          <a:xfrm>
            <a:off x="7759695" y="621953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>
            <a:extLst>
              <a:ext uri="{FF2B5EF4-FFF2-40B4-BE49-F238E27FC236}">
                <a16:creationId xmlns:a16="http://schemas.microsoft.com/office/drawing/2014/main" id="{6643B9A1-2809-439F-A160-E83F0709BAE0}"/>
              </a:ext>
            </a:extLst>
          </p:cNvPr>
          <p:cNvCxnSpPr>
            <a:cxnSpLocks/>
          </p:cNvCxnSpPr>
          <p:nvPr/>
        </p:nvCxnSpPr>
        <p:spPr>
          <a:xfrm flipH="1" flipV="1">
            <a:off x="6038852" y="6571304"/>
            <a:ext cx="1720843" cy="302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nyíllal 56">
            <a:extLst>
              <a:ext uri="{FF2B5EF4-FFF2-40B4-BE49-F238E27FC236}">
                <a16:creationId xmlns:a16="http://schemas.microsoft.com/office/drawing/2014/main" id="{CF4AA5CE-AFE7-4A6A-AD45-3375D7ACBEE6}"/>
              </a:ext>
            </a:extLst>
          </p:cNvPr>
          <p:cNvCxnSpPr>
            <a:cxnSpLocks/>
          </p:cNvCxnSpPr>
          <p:nvPr/>
        </p:nvCxnSpPr>
        <p:spPr>
          <a:xfrm>
            <a:off x="8699491" y="621953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>
            <a:extLst>
              <a:ext uri="{FF2B5EF4-FFF2-40B4-BE49-F238E27FC236}">
                <a16:creationId xmlns:a16="http://schemas.microsoft.com/office/drawing/2014/main" id="{2E13B8A7-D00C-4693-8333-D72CE7113367}"/>
              </a:ext>
            </a:extLst>
          </p:cNvPr>
          <p:cNvCxnSpPr>
            <a:cxnSpLocks/>
          </p:cNvCxnSpPr>
          <p:nvPr/>
        </p:nvCxnSpPr>
        <p:spPr>
          <a:xfrm>
            <a:off x="10934699" y="6237946"/>
            <a:ext cx="0" cy="35176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>
            <a:extLst>
              <a:ext uri="{FF2B5EF4-FFF2-40B4-BE49-F238E27FC236}">
                <a16:creationId xmlns:a16="http://schemas.microsoft.com/office/drawing/2014/main" id="{D13B7678-2CF5-4E4B-AB2B-8CD95E2EB5FC}"/>
              </a:ext>
            </a:extLst>
          </p:cNvPr>
          <p:cNvCxnSpPr>
            <a:cxnSpLocks/>
          </p:cNvCxnSpPr>
          <p:nvPr/>
        </p:nvCxnSpPr>
        <p:spPr>
          <a:xfrm flipH="1">
            <a:off x="8699492" y="6582418"/>
            <a:ext cx="223520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0036CE10-562A-4D26-9E48-22CBEDA101D2}"/>
              </a:ext>
            </a:extLst>
          </p:cNvPr>
          <p:cNvSpPr txBox="1"/>
          <p:nvPr/>
        </p:nvSpPr>
        <p:spPr>
          <a:xfrm>
            <a:off x="4816469" y="4676403"/>
            <a:ext cx="145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rgbClr val="FF0000"/>
                </a:solidFill>
              </a:rPr>
              <a:t>Switch</a:t>
            </a:r>
            <a:endParaRPr lang="hu-HU" b="1" dirty="0">
              <a:solidFill>
                <a:srgbClr val="FF0000"/>
              </a:solidFill>
            </a:endParaRPr>
          </a:p>
          <a:p>
            <a:pPr algn="ctr"/>
            <a:r>
              <a:rPr lang="hu-HU" b="1" dirty="0">
                <a:solidFill>
                  <a:srgbClr val="FF0000"/>
                </a:solidFill>
              </a:rPr>
              <a:t>L2 </a:t>
            </a:r>
            <a:r>
              <a:rPr lang="hu-HU" b="1" dirty="0" err="1">
                <a:solidFill>
                  <a:srgbClr val="FF0000"/>
                </a:solidFill>
              </a:rPr>
              <a:t>Gateway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150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823427-9BD0-47F3-B1B5-DAAACCB8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Wireshark</a:t>
            </a:r>
            <a:r>
              <a:rPr lang="hu-HU" dirty="0"/>
              <a:t> </a:t>
            </a:r>
            <a:r>
              <a:rPr lang="hu-HU" dirty="0" err="1"/>
              <a:t>demo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0ADCBC1-3128-40FC-9BAA-ECCB455D9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47190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00C1A7-A5CF-448B-87A5-326B5C463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Overview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64D4F64-4C47-4CCA-851D-765783D09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characterize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network</a:t>
            </a:r>
            <a:r>
              <a:rPr lang="hu-H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92631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7659C63B-DFB5-47C2-950B-27BE82C40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0"/>
            <a:ext cx="10515600" cy="1604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How long does it take for a packet to reach the destination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en-US" dirty="0"/>
              <a:t>What fraction of packets sent to a destination are dropped?</a:t>
            </a:r>
          </a:p>
          <a:p>
            <a:pPr marL="0" indent="0">
              <a:buNone/>
            </a:pPr>
            <a:r>
              <a:rPr lang="hu-HU" dirty="0"/>
              <a:t>		</a:t>
            </a:r>
            <a:r>
              <a:rPr lang="en-US" dirty="0"/>
              <a:t>At what rate is the destination receiving data from the source?</a:t>
            </a:r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054C6391-9759-4CEE-82ED-773B1DFDD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network </a:t>
            </a:r>
            <a:r>
              <a:rPr lang="en-US" i="1" dirty="0"/>
              <a:t>connection </a:t>
            </a:r>
            <a:r>
              <a:rPr lang="en-US" dirty="0"/>
              <a:t>is characterized by</a:t>
            </a:r>
            <a:br>
              <a:rPr lang="en-US" dirty="0"/>
            </a:br>
            <a:r>
              <a:rPr lang="en-US" dirty="0"/>
              <a:t>its </a:t>
            </a:r>
            <a:r>
              <a:rPr lang="en-US" dirty="0">
                <a:solidFill>
                  <a:srgbClr val="FF0000"/>
                </a:solidFill>
              </a:rPr>
              <a:t>delay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loss rate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throughput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C46BEF9E-9FBA-4FF5-9E80-4D52C8660592}"/>
              </a:ext>
            </a:extLst>
          </p:cNvPr>
          <p:cNvSpPr/>
          <p:nvPr/>
        </p:nvSpPr>
        <p:spPr>
          <a:xfrm>
            <a:off x="838198" y="2399488"/>
            <a:ext cx="2743200" cy="9152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>
                <a:solidFill>
                  <a:schemeClr val="tx1"/>
                </a:solidFill>
              </a:rPr>
              <a:t>delay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EDF8DE5-B3AE-48A5-8CED-9414973618D6}"/>
              </a:ext>
            </a:extLst>
          </p:cNvPr>
          <p:cNvSpPr/>
          <p:nvPr/>
        </p:nvSpPr>
        <p:spPr>
          <a:xfrm>
            <a:off x="8610602" y="2399488"/>
            <a:ext cx="2743200" cy="9152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>
                <a:solidFill>
                  <a:schemeClr val="tx1"/>
                </a:solidFill>
              </a:rPr>
              <a:t>throughput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9C948F7-929E-46C4-AC8A-6E6F16DAC39C}"/>
              </a:ext>
            </a:extLst>
          </p:cNvPr>
          <p:cNvSpPr/>
          <p:nvPr/>
        </p:nvSpPr>
        <p:spPr>
          <a:xfrm>
            <a:off x="4724400" y="2399488"/>
            <a:ext cx="2743200" cy="9152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>
                <a:solidFill>
                  <a:schemeClr val="tx1"/>
                </a:solidFill>
              </a:rPr>
              <a:t>loss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340C43A5-88D5-432D-92D8-73364646F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98" y="2500276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809AE820-B9C4-4B95-99B3-E98A80088F01}"/>
              </a:ext>
            </a:extLst>
          </p:cNvPr>
          <p:cNvGrpSpPr/>
          <p:nvPr/>
        </p:nvGrpSpPr>
        <p:grpSpPr>
          <a:xfrm>
            <a:off x="6616700" y="2500276"/>
            <a:ext cx="711200" cy="711200"/>
            <a:chOff x="5842000" y="1600200"/>
            <a:chExt cx="711200" cy="711200"/>
          </a:xfrm>
        </p:grpSpPr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9767840E-C6D3-4F54-8053-9FC177AA6A0F}"/>
                </a:ext>
              </a:extLst>
            </p:cNvPr>
            <p:cNvSpPr/>
            <p:nvPr/>
          </p:nvSpPr>
          <p:spPr>
            <a:xfrm>
              <a:off x="5842000" y="1600200"/>
              <a:ext cx="254000" cy="254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D24BCA01-26EE-47D6-8383-AF2FB034E899}"/>
                </a:ext>
              </a:extLst>
            </p:cNvPr>
            <p:cNvSpPr/>
            <p:nvPr/>
          </p:nvSpPr>
          <p:spPr>
            <a:xfrm>
              <a:off x="5994400" y="1752600"/>
              <a:ext cx="254000" cy="254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 10">
              <a:extLst>
                <a:ext uri="{FF2B5EF4-FFF2-40B4-BE49-F238E27FC236}">
                  <a16:creationId xmlns:a16="http://schemas.microsoft.com/office/drawing/2014/main" id="{6AD7F108-51C0-4380-89AE-5A5A2C549BDA}"/>
                </a:ext>
              </a:extLst>
            </p:cNvPr>
            <p:cNvSpPr/>
            <p:nvPr/>
          </p:nvSpPr>
          <p:spPr>
            <a:xfrm>
              <a:off x="6146800" y="1905000"/>
              <a:ext cx="254000" cy="254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2048DC37-8185-4CEF-A318-FC178B9C3135}"/>
                </a:ext>
              </a:extLst>
            </p:cNvPr>
            <p:cNvSpPr/>
            <p:nvPr/>
          </p:nvSpPr>
          <p:spPr>
            <a:xfrm>
              <a:off x="6299200" y="2057400"/>
              <a:ext cx="254000" cy="254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7172" name="Picture 4" descr="Image result for speed meter icon">
            <a:extLst>
              <a:ext uri="{FF2B5EF4-FFF2-40B4-BE49-F238E27FC236}">
                <a16:creationId xmlns:a16="http://schemas.microsoft.com/office/drawing/2014/main" id="{94D6C23F-F0A8-49B5-AC3D-5839B29F0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2512976"/>
            <a:ext cx="6985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58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C46BEF9E-9FBA-4FF5-9E80-4D52C8660592}"/>
              </a:ext>
            </a:extLst>
          </p:cNvPr>
          <p:cNvSpPr/>
          <p:nvPr/>
        </p:nvSpPr>
        <p:spPr>
          <a:xfrm>
            <a:off x="838198" y="2399488"/>
            <a:ext cx="2743200" cy="9152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>
                <a:solidFill>
                  <a:schemeClr val="tx1"/>
                </a:solidFill>
              </a:rPr>
              <a:t>delay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340C43A5-88D5-432D-92D8-73364646F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98" y="2500276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ím 12">
            <a:extLst>
              <a:ext uri="{FF2B5EF4-FFF2-40B4-BE49-F238E27FC236}">
                <a16:creationId xmlns:a16="http://schemas.microsoft.com/office/drawing/2014/main" id="{8ABB0673-D783-4005-A467-CBC65714E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Delay</a:t>
            </a:r>
            <a:endParaRPr lang="hu-HU" dirty="0"/>
          </a:p>
        </p:txBody>
      </p:sp>
      <p:sp>
        <p:nvSpPr>
          <p:cNvPr id="15" name="Tartalom helye 14">
            <a:extLst>
              <a:ext uri="{FF2B5EF4-FFF2-40B4-BE49-F238E27FC236}">
                <a16:creationId xmlns:a16="http://schemas.microsoft.com/office/drawing/2014/main" id="{CB614FEA-6C8D-49FE-9003-C514FE17B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44114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6629FE79-1B6A-43D4-916B-E8CAA318B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	</a:t>
            </a:r>
            <a:r>
              <a:rPr lang="hu-HU" b="1" dirty="0" err="1"/>
              <a:t>transmission</a:t>
            </a:r>
            <a:r>
              <a:rPr lang="hu-HU" dirty="0"/>
              <a:t> </a:t>
            </a:r>
            <a:r>
              <a:rPr lang="hu-HU" dirty="0" err="1"/>
              <a:t>delay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   +	</a:t>
            </a:r>
            <a:r>
              <a:rPr lang="hu-HU" b="1" dirty="0" err="1"/>
              <a:t>propagation</a:t>
            </a:r>
            <a:r>
              <a:rPr lang="hu-HU" dirty="0"/>
              <a:t> </a:t>
            </a:r>
            <a:r>
              <a:rPr lang="hu-HU" dirty="0" err="1"/>
              <a:t>delay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   +	</a:t>
            </a:r>
            <a:r>
              <a:rPr lang="hu-HU" b="1" dirty="0" err="1"/>
              <a:t>processing</a:t>
            </a:r>
            <a:r>
              <a:rPr lang="hu-HU" dirty="0"/>
              <a:t> </a:t>
            </a:r>
            <a:r>
              <a:rPr lang="hu-HU" dirty="0" err="1"/>
              <a:t>delay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   +	</a:t>
            </a:r>
            <a:r>
              <a:rPr lang="hu-HU" b="1" dirty="0" err="1"/>
              <a:t>queueing</a:t>
            </a:r>
            <a:r>
              <a:rPr lang="hu-HU" dirty="0"/>
              <a:t> </a:t>
            </a:r>
            <a:r>
              <a:rPr lang="hu-HU" dirty="0" err="1"/>
              <a:t>delay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   =	</a:t>
            </a:r>
            <a:r>
              <a:rPr lang="hu-HU" b="1" dirty="0" err="1"/>
              <a:t>total</a:t>
            </a:r>
            <a:r>
              <a:rPr lang="hu-HU" dirty="0"/>
              <a:t> </a:t>
            </a:r>
            <a:r>
              <a:rPr lang="hu-HU" dirty="0" err="1"/>
              <a:t>delay</a:t>
            </a:r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28388982-7477-4594-B5A1-CF8FD083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Each packet suffers from several types of delays</a:t>
            </a:r>
            <a:br>
              <a:rPr lang="en-US" dirty="0"/>
            </a:br>
            <a:r>
              <a:rPr lang="en-US" dirty="0"/>
              <a:t>at </a:t>
            </a:r>
            <a:r>
              <a:rPr lang="en-US" i="1" dirty="0"/>
              <a:t>each node </a:t>
            </a:r>
            <a:r>
              <a:rPr lang="en-US" dirty="0"/>
              <a:t>along the path</a:t>
            </a:r>
            <a:endParaRPr lang="hu-HU" dirty="0"/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105D76F5-6331-4BA9-AA6C-9D079B9823D7}"/>
              </a:ext>
            </a:extLst>
          </p:cNvPr>
          <p:cNvCxnSpPr>
            <a:cxnSpLocks/>
            <a:stCxn id="2" idx="1"/>
          </p:cNvCxnSpPr>
          <p:nvPr/>
        </p:nvCxnSpPr>
        <p:spPr>
          <a:xfrm>
            <a:off x="838200" y="3880162"/>
            <a:ext cx="3835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al oldali kapcsos zárójel 6">
            <a:extLst>
              <a:ext uri="{FF2B5EF4-FFF2-40B4-BE49-F238E27FC236}">
                <a16:creationId xmlns:a16="http://schemas.microsoft.com/office/drawing/2014/main" id="{275846B5-A88C-4C53-8C59-D7A4AF31BECF}"/>
              </a:ext>
            </a:extLst>
          </p:cNvPr>
          <p:cNvSpPr/>
          <p:nvPr/>
        </p:nvSpPr>
        <p:spPr>
          <a:xfrm rot="10800000">
            <a:off x="5029200" y="1672260"/>
            <a:ext cx="406400" cy="86774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Bal oldali kapcsos zárójel 7">
            <a:extLst>
              <a:ext uri="{FF2B5EF4-FFF2-40B4-BE49-F238E27FC236}">
                <a16:creationId xmlns:a16="http://schemas.microsoft.com/office/drawing/2014/main" id="{C4A74539-A9F5-45A4-BB46-EF7C25ED2747}"/>
              </a:ext>
            </a:extLst>
          </p:cNvPr>
          <p:cNvSpPr/>
          <p:nvPr/>
        </p:nvSpPr>
        <p:spPr>
          <a:xfrm rot="10800000">
            <a:off x="5029200" y="2628901"/>
            <a:ext cx="406400" cy="86774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4DAC053-BEAF-4702-9183-F3851657F9C3}"/>
              </a:ext>
            </a:extLst>
          </p:cNvPr>
          <p:cNvSpPr txBox="1"/>
          <p:nvPr/>
        </p:nvSpPr>
        <p:spPr>
          <a:xfrm>
            <a:off x="5651500" y="1921464"/>
            <a:ext cx="370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due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b="1" dirty="0"/>
              <a:t>link </a:t>
            </a:r>
            <a:r>
              <a:rPr lang="hu-HU" b="1" dirty="0" err="1"/>
              <a:t>properties</a:t>
            </a:r>
            <a:endParaRPr lang="hu-HU" b="1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35902AE-E17B-4FD7-BB5E-2017D17F3204}"/>
              </a:ext>
            </a:extLst>
          </p:cNvPr>
          <p:cNvSpPr txBox="1"/>
          <p:nvPr/>
        </p:nvSpPr>
        <p:spPr>
          <a:xfrm>
            <a:off x="5651500" y="2878105"/>
            <a:ext cx="370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due to </a:t>
            </a:r>
            <a:r>
              <a:rPr lang="en-US" b="1" dirty="0"/>
              <a:t>traffic mix &amp; switch internals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06897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6629FE79-1B6A-43D4-916B-E8CAA318B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	</a:t>
            </a:r>
            <a:r>
              <a:rPr lang="hu-HU" b="1" dirty="0" err="1"/>
              <a:t>transmission</a:t>
            </a:r>
            <a:r>
              <a:rPr lang="hu-HU" dirty="0"/>
              <a:t> </a:t>
            </a:r>
            <a:r>
              <a:rPr lang="hu-HU" dirty="0" err="1"/>
              <a:t>delay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   +	</a:t>
            </a:r>
            <a:r>
              <a:rPr lang="hu-HU" b="1" dirty="0" err="1"/>
              <a:t>propagation</a:t>
            </a:r>
            <a:r>
              <a:rPr lang="hu-HU" dirty="0"/>
              <a:t> </a:t>
            </a:r>
            <a:r>
              <a:rPr lang="hu-HU" dirty="0" err="1"/>
              <a:t>delay</a:t>
            </a:r>
            <a:endParaRPr lang="hu-HU" dirty="0"/>
          </a:p>
          <a:p>
            <a:pPr marL="0" indent="0">
              <a:buNone/>
            </a:pPr>
            <a:r>
              <a:rPr lang="hu-HU" strike="sngStrike" dirty="0"/>
              <a:t>    +	</a:t>
            </a:r>
            <a:r>
              <a:rPr lang="hu-HU" b="1" strike="sngStrike" dirty="0" err="1"/>
              <a:t>processing</a:t>
            </a:r>
            <a:r>
              <a:rPr lang="hu-HU" strike="sngStrike" dirty="0"/>
              <a:t> </a:t>
            </a:r>
            <a:r>
              <a:rPr lang="hu-HU" strike="sngStrike" dirty="0" err="1"/>
              <a:t>delay</a:t>
            </a:r>
            <a:endParaRPr lang="hu-HU" strike="sngStrike" dirty="0"/>
          </a:p>
          <a:p>
            <a:pPr marL="0" indent="0">
              <a:buNone/>
            </a:pPr>
            <a:r>
              <a:rPr lang="hu-HU" dirty="0"/>
              <a:t>    +	</a:t>
            </a:r>
            <a:r>
              <a:rPr lang="hu-HU" b="1" dirty="0" err="1"/>
              <a:t>queueing</a:t>
            </a:r>
            <a:r>
              <a:rPr lang="hu-HU" dirty="0"/>
              <a:t> </a:t>
            </a:r>
            <a:r>
              <a:rPr lang="hu-HU" dirty="0" err="1"/>
              <a:t>delay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   =	</a:t>
            </a:r>
            <a:r>
              <a:rPr lang="hu-HU" b="1" dirty="0" err="1"/>
              <a:t>total</a:t>
            </a:r>
            <a:r>
              <a:rPr lang="hu-HU" dirty="0"/>
              <a:t> </a:t>
            </a:r>
            <a:r>
              <a:rPr lang="hu-HU" dirty="0" err="1"/>
              <a:t>delay</a:t>
            </a:r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28388982-7477-4594-B5A1-CF8FD083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Each packet suffers from several types of delays</a:t>
            </a:r>
            <a:br>
              <a:rPr lang="en-US" dirty="0"/>
            </a:br>
            <a:r>
              <a:rPr lang="en-US" dirty="0"/>
              <a:t>at </a:t>
            </a:r>
            <a:r>
              <a:rPr lang="en-US" i="1" dirty="0"/>
              <a:t>each node </a:t>
            </a:r>
            <a:r>
              <a:rPr lang="en-US" dirty="0"/>
              <a:t>along the path</a:t>
            </a:r>
            <a:endParaRPr lang="hu-HU" dirty="0"/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105D76F5-6331-4BA9-AA6C-9D079B9823D7}"/>
              </a:ext>
            </a:extLst>
          </p:cNvPr>
          <p:cNvCxnSpPr>
            <a:cxnSpLocks/>
            <a:stCxn id="2" idx="1"/>
          </p:cNvCxnSpPr>
          <p:nvPr/>
        </p:nvCxnSpPr>
        <p:spPr>
          <a:xfrm>
            <a:off x="838200" y="3880162"/>
            <a:ext cx="3835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24DAC053-BEAF-4702-9183-F3851657F9C3}"/>
              </a:ext>
            </a:extLst>
          </p:cNvPr>
          <p:cNvSpPr txBox="1"/>
          <p:nvPr/>
        </p:nvSpPr>
        <p:spPr>
          <a:xfrm>
            <a:off x="4673600" y="2614733"/>
            <a:ext cx="370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FF0000"/>
                </a:solidFill>
              </a:rPr>
              <a:t>tend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to</a:t>
            </a:r>
            <a:r>
              <a:rPr lang="hu-HU" b="1" dirty="0">
                <a:solidFill>
                  <a:srgbClr val="FF0000"/>
                </a:solidFill>
              </a:rPr>
              <a:t> be </a:t>
            </a:r>
            <a:r>
              <a:rPr lang="hu-HU" b="1" dirty="0" err="1">
                <a:solidFill>
                  <a:srgbClr val="FF0000"/>
                </a:solidFill>
              </a:rPr>
              <a:t>tiny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238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22D2E160-10EF-4B69-8F10-186DA81B2530}"/>
              </a:ext>
            </a:extLst>
          </p:cNvPr>
          <p:cNvCxnSpPr>
            <a:cxnSpLocks/>
          </p:cNvCxnSpPr>
          <p:nvPr/>
        </p:nvCxnSpPr>
        <p:spPr>
          <a:xfrm>
            <a:off x="4302478" y="1647366"/>
            <a:ext cx="3581402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529D00B6-18C6-40F2-A0F6-5D0C5F80B6B6}"/>
              </a:ext>
            </a:extLst>
          </p:cNvPr>
          <p:cNvCxnSpPr>
            <a:cxnSpLocks/>
          </p:cNvCxnSpPr>
          <p:nvPr/>
        </p:nvCxnSpPr>
        <p:spPr>
          <a:xfrm>
            <a:off x="2434168" y="1607855"/>
            <a:ext cx="1955099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BC6B6212-E5C3-4074-B0CD-5B5DF9235AED}"/>
              </a:ext>
            </a:extLst>
          </p:cNvPr>
          <p:cNvCxnSpPr>
            <a:cxnSpLocks/>
          </p:cNvCxnSpPr>
          <p:nvPr/>
        </p:nvCxnSpPr>
        <p:spPr>
          <a:xfrm>
            <a:off x="7879646" y="1637730"/>
            <a:ext cx="1873952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9401EBB2-AB91-4016-A67C-11D7181A0707}"/>
              </a:ext>
            </a:extLst>
          </p:cNvPr>
          <p:cNvSpPr/>
          <p:nvPr/>
        </p:nvSpPr>
        <p:spPr>
          <a:xfrm>
            <a:off x="4141612" y="1413934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7253E44D-B2C6-4B0A-AE87-ECB316E31059}"/>
              </a:ext>
            </a:extLst>
          </p:cNvPr>
          <p:cNvSpPr/>
          <p:nvPr/>
        </p:nvSpPr>
        <p:spPr>
          <a:xfrm>
            <a:off x="2254257" y="1462985"/>
            <a:ext cx="293511" cy="3169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85CBFF0F-386E-4739-AF6B-702A27D8C770}"/>
              </a:ext>
            </a:extLst>
          </p:cNvPr>
          <p:cNvSpPr/>
          <p:nvPr/>
        </p:nvSpPr>
        <p:spPr>
          <a:xfrm>
            <a:off x="9606842" y="1502089"/>
            <a:ext cx="293511" cy="3169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E9738F20-1505-4E10-8275-128766083F3C}"/>
              </a:ext>
            </a:extLst>
          </p:cNvPr>
          <p:cNvSpPr/>
          <p:nvPr/>
        </p:nvSpPr>
        <p:spPr>
          <a:xfrm>
            <a:off x="7670802" y="1462985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4628758E-AF74-45A0-9DA8-CC2277C0768D}"/>
              </a:ext>
            </a:extLst>
          </p:cNvPr>
          <p:cNvSpPr txBox="1"/>
          <p:nvPr/>
        </p:nvSpPr>
        <p:spPr>
          <a:xfrm>
            <a:off x="1651000" y="2171700"/>
            <a:ext cx="9258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transmission</a:t>
            </a:r>
            <a:r>
              <a:rPr lang="hu-HU" dirty="0"/>
              <a:t>						  </a:t>
            </a:r>
            <a:r>
              <a:rPr lang="hu-HU" dirty="0" err="1"/>
              <a:t>propagation</a:t>
            </a:r>
            <a:endParaRPr lang="hu-HU" dirty="0"/>
          </a:p>
          <a:p>
            <a:endParaRPr lang="hu-HU" dirty="0"/>
          </a:p>
          <a:p>
            <a:r>
              <a:rPr lang="hu-HU" dirty="0"/>
              <a:t>	</a:t>
            </a:r>
            <a:r>
              <a:rPr lang="hu-HU" dirty="0" err="1"/>
              <a:t>propagation</a:t>
            </a:r>
            <a:r>
              <a:rPr lang="hu-HU" dirty="0"/>
              <a:t>				              </a:t>
            </a:r>
            <a:r>
              <a:rPr lang="hu-HU" dirty="0" err="1"/>
              <a:t>transmission</a:t>
            </a:r>
            <a:endParaRPr lang="hu-HU" dirty="0"/>
          </a:p>
          <a:p>
            <a:endParaRPr lang="hu-HU" dirty="0"/>
          </a:p>
          <a:p>
            <a:r>
              <a:rPr lang="hu-HU" dirty="0"/>
              <a:t>		         </a:t>
            </a:r>
            <a:r>
              <a:rPr lang="hu-HU" dirty="0" err="1"/>
              <a:t>queuing</a:t>
            </a:r>
            <a:r>
              <a:rPr lang="hu-HU" dirty="0"/>
              <a:t>			      </a:t>
            </a:r>
            <a:r>
              <a:rPr lang="hu-HU" dirty="0" err="1"/>
              <a:t>queuing</a:t>
            </a:r>
            <a:endParaRPr lang="hu-HU" dirty="0"/>
          </a:p>
          <a:p>
            <a:endParaRPr lang="hu-HU" dirty="0"/>
          </a:p>
          <a:p>
            <a:r>
              <a:rPr lang="hu-HU" dirty="0"/>
              <a:t>		         </a:t>
            </a:r>
            <a:r>
              <a:rPr lang="hu-HU" dirty="0" err="1"/>
              <a:t>processing</a:t>
            </a:r>
            <a:r>
              <a:rPr lang="hu-HU" dirty="0"/>
              <a:t>			      </a:t>
            </a:r>
            <a:r>
              <a:rPr lang="hu-HU" dirty="0" err="1"/>
              <a:t>processing</a:t>
            </a:r>
            <a:endParaRPr lang="hu-HU" dirty="0"/>
          </a:p>
          <a:p>
            <a:endParaRPr lang="hu-HU" dirty="0"/>
          </a:p>
          <a:p>
            <a:r>
              <a:rPr lang="hu-HU" dirty="0"/>
              <a:t>			</a:t>
            </a:r>
            <a:r>
              <a:rPr lang="hu-HU" dirty="0" err="1"/>
              <a:t>transmission</a:t>
            </a:r>
            <a:endParaRPr lang="hu-HU" dirty="0"/>
          </a:p>
          <a:p>
            <a:endParaRPr lang="hu-HU" dirty="0"/>
          </a:p>
          <a:p>
            <a:r>
              <a:rPr lang="hu-HU" dirty="0"/>
              <a:t>				      </a:t>
            </a:r>
            <a:r>
              <a:rPr lang="hu-HU" dirty="0" err="1"/>
              <a:t>propagation</a:t>
            </a:r>
            <a:endParaRPr lang="hu-HU" dirty="0"/>
          </a:p>
        </p:txBody>
      </p:sp>
      <p:sp>
        <p:nvSpPr>
          <p:cNvPr id="14" name="Szabadkézi sokszög: alakzat 13">
            <a:extLst>
              <a:ext uri="{FF2B5EF4-FFF2-40B4-BE49-F238E27FC236}">
                <a16:creationId xmlns:a16="http://schemas.microsoft.com/office/drawing/2014/main" id="{43A359F8-1A9A-4E55-A95C-0DA1BA7B28D0}"/>
              </a:ext>
            </a:extLst>
          </p:cNvPr>
          <p:cNvSpPr/>
          <p:nvPr/>
        </p:nvSpPr>
        <p:spPr>
          <a:xfrm>
            <a:off x="2146300" y="1943100"/>
            <a:ext cx="7594600" cy="3400583"/>
          </a:xfrm>
          <a:custGeom>
            <a:avLst/>
            <a:gdLst>
              <a:gd name="connsiteX0" fmla="*/ 0 w 7594600"/>
              <a:gd name="connsiteY0" fmla="*/ 609600 h 3400583"/>
              <a:gd name="connsiteX1" fmla="*/ 1397000 w 7594600"/>
              <a:gd name="connsiteY1" fmla="*/ 2120900 h 3400583"/>
              <a:gd name="connsiteX2" fmla="*/ 3149600 w 7594600"/>
              <a:gd name="connsiteY2" fmla="*/ 3251200 h 3400583"/>
              <a:gd name="connsiteX3" fmla="*/ 5143500 w 7594600"/>
              <a:gd name="connsiteY3" fmla="*/ 3263900 h 3400583"/>
              <a:gd name="connsiteX4" fmla="*/ 6642100 w 7594600"/>
              <a:gd name="connsiteY4" fmla="*/ 2108200 h 3400583"/>
              <a:gd name="connsiteX5" fmla="*/ 7594600 w 7594600"/>
              <a:gd name="connsiteY5" fmla="*/ 0 h 34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4600" h="3400583">
                <a:moveTo>
                  <a:pt x="0" y="609600"/>
                </a:moveTo>
                <a:cubicBezTo>
                  <a:pt x="436033" y="1145116"/>
                  <a:pt x="872067" y="1680633"/>
                  <a:pt x="1397000" y="2120900"/>
                </a:cubicBezTo>
                <a:cubicBezTo>
                  <a:pt x="1921933" y="2561167"/>
                  <a:pt x="2525183" y="3060700"/>
                  <a:pt x="3149600" y="3251200"/>
                </a:cubicBezTo>
                <a:cubicBezTo>
                  <a:pt x="3774017" y="3441700"/>
                  <a:pt x="4561417" y="3454400"/>
                  <a:pt x="5143500" y="3263900"/>
                </a:cubicBezTo>
                <a:cubicBezTo>
                  <a:pt x="5725583" y="3073400"/>
                  <a:pt x="6233583" y="2652183"/>
                  <a:pt x="6642100" y="2108200"/>
                </a:cubicBezTo>
                <a:cubicBezTo>
                  <a:pt x="7050617" y="1564217"/>
                  <a:pt x="7322608" y="782108"/>
                  <a:pt x="7594600" y="0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64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758E43DE-C360-4E0A-8E93-EA0251D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						</a:t>
            </a:r>
            <a:r>
              <a:rPr lang="hu-HU" dirty="0" err="1"/>
              <a:t>packet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		      </a:t>
            </a:r>
            <a:r>
              <a:rPr lang="hu-HU" dirty="0">
                <a:solidFill>
                  <a:srgbClr val="FF0000"/>
                </a:solidFill>
              </a:rPr>
              <a:t>[#</a:t>
            </a:r>
            <a:r>
              <a:rPr lang="hu-HU" dirty="0" err="1">
                <a:solidFill>
                  <a:srgbClr val="FF0000"/>
                </a:solidFill>
              </a:rPr>
              <a:t>bits</a:t>
            </a:r>
            <a:r>
              <a:rPr lang="hu-HU" dirty="0">
                <a:solidFill>
                  <a:srgbClr val="FF0000"/>
                </a:solidFill>
              </a:rPr>
              <a:t>]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 err="1"/>
              <a:t>Transmission</a:t>
            </a:r>
            <a:r>
              <a:rPr lang="hu-HU" dirty="0"/>
              <a:t> </a:t>
            </a:r>
            <a:r>
              <a:rPr lang="hu-HU" dirty="0" err="1"/>
              <a:t>delay</a:t>
            </a:r>
            <a:r>
              <a:rPr lang="hu-HU" dirty="0"/>
              <a:t> 	=	</a:t>
            </a:r>
            <a:r>
              <a:rPr lang="hu-HU" strike="sngStrike" dirty="0"/>
              <a:t>				</a:t>
            </a:r>
            <a:br>
              <a:rPr lang="hu-HU" strike="sngStrike" dirty="0"/>
            </a:br>
            <a:r>
              <a:rPr lang="hu-HU" dirty="0">
                <a:solidFill>
                  <a:srgbClr val="FF0000"/>
                </a:solidFill>
              </a:rPr>
              <a:t>[sec]</a:t>
            </a:r>
            <a:r>
              <a:rPr lang="hu-HU" dirty="0"/>
              <a:t>					        link </a:t>
            </a:r>
            <a:r>
              <a:rPr lang="hu-HU" dirty="0" err="1"/>
              <a:t>bandwidth</a:t>
            </a:r>
            <a:r>
              <a:rPr lang="hu-HU" dirty="0"/>
              <a:t> 	      </a:t>
            </a:r>
            <a:r>
              <a:rPr lang="hu-HU" dirty="0">
                <a:solidFill>
                  <a:srgbClr val="FF0000"/>
                </a:solidFill>
              </a:rPr>
              <a:t>[#</a:t>
            </a:r>
            <a:r>
              <a:rPr lang="hu-HU" dirty="0" err="1">
                <a:solidFill>
                  <a:srgbClr val="FF0000"/>
                </a:solidFill>
              </a:rPr>
              <a:t>bits</a:t>
            </a:r>
            <a:r>
              <a:rPr lang="hu-HU" dirty="0">
                <a:solidFill>
                  <a:srgbClr val="FF0000"/>
                </a:solidFill>
              </a:rPr>
              <a:t>/sec]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					1000 </a:t>
            </a:r>
            <a:r>
              <a:rPr lang="hu-HU" dirty="0" err="1"/>
              <a:t>bits</a:t>
            </a:r>
            <a:r>
              <a:rPr lang="hu-HU" dirty="0"/>
              <a:t>		    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 err="1">
                <a:solidFill>
                  <a:srgbClr val="FF0000"/>
                </a:solidFill>
              </a:rPr>
              <a:t>Example</a:t>
            </a:r>
            <a:r>
              <a:rPr lang="hu-HU" dirty="0"/>
              <a:t> 			=	</a:t>
            </a:r>
            <a:r>
              <a:rPr lang="hu-HU" strike="sngStrike" dirty="0"/>
              <a:t>			      </a:t>
            </a:r>
            <a:r>
              <a:rPr lang="hu-HU" dirty="0"/>
              <a:t>	=    10 </a:t>
            </a:r>
            <a:r>
              <a:rPr lang="el-GR" dirty="0"/>
              <a:t>μ</a:t>
            </a:r>
            <a:r>
              <a:rPr lang="hu-HU" dirty="0"/>
              <a:t>sec 	</a:t>
            </a:r>
            <a:br>
              <a:rPr lang="hu-HU" dirty="0"/>
            </a:br>
            <a:r>
              <a:rPr lang="hu-HU" dirty="0"/>
              <a:t>					           100 </a:t>
            </a:r>
            <a:r>
              <a:rPr lang="hu-HU" dirty="0" err="1"/>
              <a:t>Mpbs</a:t>
            </a:r>
            <a:r>
              <a:rPr lang="hu-HU" dirty="0"/>
              <a:t> 	      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EFFC8CDA-6C33-43E9-B050-F258A088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transmission delay is the amount of time</a:t>
            </a:r>
            <a:br>
              <a:rPr lang="en-US" sz="4000" dirty="0"/>
            </a:br>
            <a:r>
              <a:rPr lang="en-US" sz="4000" dirty="0"/>
              <a:t>required to push all of the bits onto the link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2749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AE27FE93-A935-477A-A2C6-082C1A62F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handling</a:t>
            </a:r>
            <a:br>
              <a:rPr lang="hu-HU" dirty="0"/>
            </a:br>
            <a:r>
              <a:rPr lang="hu-HU" dirty="0"/>
              <a:t>    </a:t>
            </a:r>
            <a:r>
              <a:rPr lang="en-US" dirty="0"/>
              <a:t>Two different approaches for sharing</a:t>
            </a:r>
            <a:endParaRPr lang="hu-HU" dirty="0"/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015558C6-F8C2-4C23-8AE3-C16F884ABF63}"/>
              </a:ext>
            </a:extLst>
          </p:cNvPr>
          <p:cNvSpPr/>
          <p:nvPr/>
        </p:nvSpPr>
        <p:spPr>
          <a:xfrm>
            <a:off x="1151467" y="2370667"/>
            <a:ext cx="3443111" cy="10583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Reservation</a:t>
            </a:r>
            <a:endParaRPr lang="hu-HU" sz="2800" b="1" dirty="0">
              <a:solidFill>
                <a:schemeClr val="tx1"/>
              </a:solidFill>
            </a:endParaRPr>
          </a:p>
        </p:txBody>
      </p:sp>
      <p:sp>
        <p:nvSpPr>
          <p:cNvPr id="50" name="Téglalap 49">
            <a:extLst>
              <a:ext uri="{FF2B5EF4-FFF2-40B4-BE49-F238E27FC236}">
                <a16:creationId xmlns:a16="http://schemas.microsoft.com/office/drawing/2014/main" id="{CCC39311-0E08-4319-83DB-3E4B961AC6E7}"/>
              </a:ext>
            </a:extLst>
          </p:cNvPr>
          <p:cNvSpPr/>
          <p:nvPr/>
        </p:nvSpPr>
        <p:spPr>
          <a:xfrm>
            <a:off x="7597422" y="2370667"/>
            <a:ext cx="3443111" cy="10583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On-demand</a:t>
            </a:r>
            <a:endParaRPr lang="hu-HU" sz="2800" b="1" dirty="0">
              <a:solidFill>
                <a:schemeClr val="tx1"/>
              </a:solidFill>
            </a:endParaRPr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AC0289B6-07D1-42EA-A813-1349AA37A7AF}"/>
              </a:ext>
            </a:extLst>
          </p:cNvPr>
          <p:cNvSpPr txBox="1"/>
          <p:nvPr/>
        </p:nvSpPr>
        <p:spPr>
          <a:xfrm>
            <a:off x="1151467" y="3804356"/>
            <a:ext cx="3443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Reserve the needed bandwidth in advance</a:t>
            </a:r>
            <a:endParaRPr lang="hu-HU" sz="2000" b="1" dirty="0">
              <a:solidFill>
                <a:srgbClr val="FF0000"/>
              </a:solidFill>
            </a:endParaRPr>
          </a:p>
          <a:p>
            <a:pPr algn="ctr"/>
            <a:endParaRPr lang="hu-HU" sz="2000" b="1" dirty="0"/>
          </a:p>
          <a:p>
            <a:pPr algn="ctr"/>
            <a:r>
              <a:rPr lang="en-US" sz="2000" b="1" dirty="0"/>
              <a:t>Flow-level multiplexing</a:t>
            </a:r>
            <a:endParaRPr lang="hu-HU" sz="2000" b="1" dirty="0"/>
          </a:p>
        </p:txBody>
      </p:sp>
      <p:sp>
        <p:nvSpPr>
          <p:cNvPr id="52" name="Szövegdoboz 51">
            <a:extLst>
              <a:ext uri="{FF2B5EF4-FFF2-40B4-BE49-F238E27FC236}">
                <a16:creationId xmlns:a16="http://schemas.microsoft.com/office/drawing/2014/main" id="{58E6CC97-3DB9-4854-A79C-C8ECDC0500B8}"/>
              </a:ext>
            </a:extLst>
          </p:cNvPr>
          <p:cNvSpPr txBox="1"/>
          <p:nvPr/>
        </p:nvSpPr>
        <p:spPr>
          <a:xfrm>
            <a:off x="7597422" y="3798712"/>
            <a:ext cx="3443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Send data when needed</a:t>
            </a:r>
            <a:endParaRPr lang="hu-HU" sz="2000" b="1" dirty="0">
              <a:solidFill>
                <a:srgbClr val="FF0000"/>
              </a:solidFill>
            </a:endParaRPr>
          </a:p>
          <a:p>
            <a:pPr algn="ctr"/>
            <a:endParaRPr lang="hu-HU" sz="2000" b="1" dirty="0"/>
          </a:p>
          <a:p>
            <a:pPr algn="ctr"/>
            <a:r>
              <a:rPr lang="en-US" sz="2000" b="1" dirty="0"/>
              <a:t>Packet-level multiplexing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12625084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758E43DE-C360-4E0A-8E93-EA0251D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					link </a:t>
            </a:r>
            <a:r>
              <a:rPr lang="hu-HU" dirty="0" err="1"/>
              <a:t>length</a:t>
            </a:r>
            <a:r>
              <a:rPr lang="hu-HU" dirty="0"/>
              <a:t>			      </a:t>
            </a:r>
            <a:r>
              <a:rPr lang="hu-HU" dirty="0">
                <a:solidFill>
                  <a:srgbClr val="FF0000"/>
                </a:solidFill>
              </a:rPr>
              <a:t>[m]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 err="1"/>
              <a:t>Propagation</a:t>
            </a:r>
            <a:r>
              <a:rPr lang="hu-HU" dirty="0"/>
              <a:t> </a:t>
            </a:r>
            <a:r>
              <a:rPr lang="hu-HU" dirty="0" err="1"/>
              <a:t>delay</a:t>
            </a:r>
            <a:r>
              <a:rPr lang="hu-HU" dirty="0"/>
              <a:t> 	=	</a:t>
            </a:r>
            <a:r>
              <a:rPr lang="hu-HU" strike="sngStrike" dirty="0"/>
              <a:t>				 </a:t>
            </a:r>
            <a:br>
              <a:rPr lang="hu-HU" strike="sngStrike" dirty="0"/>
            </a:br>
            <a:r>
              <a:rPr lang="hu-HU" dirty="0">
                <a:solidFill>
                  <a:srgbClr val="FF0000"/>
                </a:solidFill>
              </a:rPr>
              <a:t>[sec]</a:t>
            </a:r>
            <a:r>
              <a:rPr lang="hu-HU" dirty="0"/>
              <a:t>				 </a:t>
            </a:r>
            <a:r>
              <a:rPr lang="hu-HU" dirty="0" err="1"/>
              <a:t>signal</a:t>
            </a:r>
            <a:r>
              <a:rPr lang="hu-HU" dirty="0"/>
              <a:t> </a:t>
            </a:r>
            <a:r>
              <a:rPr lang="hu-HU" dirty="0" err="1"/>
              <a:t>propagation</a:t>
            </a:r>
            <a:r>
              <a:rPr lang="hu-HU" dirty="0"/>
              <a:t> </a:t>
            </a:r>
            <a:r>
              <a:rPr lang="hu-HU" dirty="0" err="1"/>
              <a:t>speed</a:t>
            </a:r>
            <a:r>
              <a:rPr lang="hu-HU" dirty="0"/>
              <a:t>	      </a:t>
            </a:r>
            <a:r>
              <a:rPr lang="hu-HU" dirty="0">
                <a:solidFill>
                  <a:srgbClr val="FF0000"/>
                </a:solidFill>
              </a:rPr>
              <a:t>[m/sec]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					30000 m		    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 err="1">
                <a:solidFill>
                  <a:srgbClr val="FF0000"/>
                </a:solidFill>
              </a:rPr>
              <a:t>Example</a:t>
            </a:r>
            <a:r>
              <a:rPr lang="hu-HU" dirty="0"/>
              <a:t> 			=	</a:t>
            </a:r>
            <a:r>
              <a:rPr lang="hu-HU" strike="sngStrike" dirty="0"/>
              <a:t>			      </a:t>
            </a:r>
            <a:r>
              <a:rPr lang="hu-HU" dirty="0"/>
              <a:t>	=   150 </a:t>
            </a:r>
            <a:r>
              <a:rPr lang="el-GR" dirty="0"/>
              <a:t>μ</a:t>
            </a:r>
            <a:r>
              <a:rPr lang="hu-HU" dirty="0"/>
              <a:t>sec 	</a:t>
            </a:r>
            <a:br>
              <a:rPr lang="hu-HU" dirty="0"/>
            </a:br>
            <a:r>
              <a:rPr lang="hu-HU" dirty="0"/>
              <a:t>					           2x10</a:t>
            </a:r>
            <a:r>
              <a:rPr lang="hu-HU" baseline="30000" dirty="0"/>
              <a:t>8</a:t>
            </a:r>
            <a:r>
              <a:rPr lang="hu-HU" dirty="0"/>
              <a:t> m/sec 	      </a:t>
            </a:r>
            <a:br>
              <a:rPr lang="hu-HU" dirty="0"/>
            </a:b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					(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speed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light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fiber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EFFC8CDA-6C33-43E9-B050-F258A088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propagation delay is the amount of time</a:t>
            </a:r>
            <a:br>
              <a:rPr lang="en-US" dirty="0"/>
            </a:br>
            <a:r>
              <a:rPr lang="en-US" dirty="0"/>
              <a:t>required for a bit to travel to the end of the link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8206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C2343A8D-280D-48FC-906F-E0EC71070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long does it take to exchange 100 Bytes packet?</a:t>
            </a:r>
            <a:endParaRPr lang="hu-HU" sz="3600" dirty="0"/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477ECF2A-0D01-4230-8CF8-CE21A8480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712" y="1516114"/>
            <a:ext cx="1383704" cy="92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3AE47D00-2ECF-4908-A422-7C9B50209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39" y="1516115"/>
            <a:ext cx="1383704" cy="92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C1FCF3F-C30B-4132-A170-620CE772BFB5}"/>
              </a:ext>
            </a:extLst>
          </p:cNvPr>
          <p:cNvCxnSpPr>
            <a:cxnSpLocks/>
          </p:cNvCxnSpPr>
          <p:nvPr/>
        </p:nvCxnSpPr>
        <p:spPr>
          <a:xfrm>
            <a:off x="3424886" y="1977348"/>
            <a:ext cx="61174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abadkézi sokszög: alakzat 17">
            <a:extLst>
              <a:ext uri="{FF2B5EF4-FFF2-40B4-BE49-F238E27FC236}">
                <a16:creationId xmlns:a16="http://schemas.microsoft.com/office/drawing/2014/main" id="{8A03A5B6-7E2E-40F7-B182-A346539D3FED}"/>
              </a:ext>
            </a:extLst>
          </p:cNvPr>
          <p:cNvSpPr/>
          <p:nvPr/>
        </p:nvSpPr>
        <p:spPr>
          <a:xfrm>
            <a:off x="2909250" y="28983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id="{9D866C6B-3240-4EB6-BEF0-7CD071FF4F42}"/>
              </a:ext>
            </a:extLst>
          </p:cNvPr>
          <p:cNvCxnSpPr>
            <a:cxnSpLocks/>
          </p:cNvCxnSpPr>
          <p:nvPr/>
        </p:nvCxnSpPr>
        <p:spPr>
          <a:xfrm>
            <a:off x="6310476" y="4692843"/>
            <a:ext cx="0" cy="19167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6A70A2D7-80F9-4ACD-8981-5E8E0470320C}"/>
              </a:ext>
            </a:extLst>
          </p:cNvPr>
          <p:cNvSpPr txBox="1"/>
          <p:nvPr/>
        </p:nvSpPr>
        <p:spPr>
          <a:xfrm rot="5400000">
            <a:off x="6116157" y="5499052"/>
            <a:ext cx="68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hu-HU" dirty="0"/>
          </a:p>
        </p:txBody>
      </p: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8E843267-5F12-4106-931C-5D08A14477D8}"/>
              </a:ext>
            </a:extLst>
          </p:cNvPr>
          <p:cNvCxnSpPr>
            <a:cxnSpLocks/>
          </p:cNvCxnSpPr>
          <p:nvPr/>
        </p:nvCxnSpPr>
        <p:spPr>
          <a:xfrm>
            <a:off x="2910391" y="2634712"/>
            <a:ext cx="0" cy="42232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35C9E672-8E33-4C6A-B558-A1D88872E946}"/>
              </a:ext>
            </a:extLst>
          </p:cNvPr>
          <p:cNvCxnSpPr>
            <a:cxnSpLocks/>
          </p:cNvCxnSpPr>
          <p:nvPr/>
        </p:nvCxnSpPr>
        <p:spPr>
          <a:xfrm>
            <a:off x="9711564" y="2634712"/>
            <a:ext cx="0" cy="42232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E50845A9-0F07-437E-A945-24AA16D1876C}"/>
              </a:ext>
            </a:extLst>
          </p:cNvPr>
          <p:cNvSpPr txBox="1"/>
          <p:nvPr/>
        </p:nvSpPr>
        <p:spPr>
          <a:xfrm>
            <a:off x="4140200" y="1516114"/>
            <a:ext cx="401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1 </a:t>
            </a:r>
            <a:r>
              <a:rPr lang="hu-HU" b="1" dirty="0" err="1"/>
              <a:t>Mbps</a:t>
            </a:r>
            <a:r>
              <a:rPr lang="hu-HU" b="1" dirty="0"/>
              <a:t>, 1 </a:t>
            </a:r>
            <a:r>
              <a:rPr lang="hu-HU" b="1" dirty="0" err="1"/>
              <a:t>ms</a:t>
            </a:r>
            <a:endParaRPr lang="hu-HU" b="1" dirty="0"/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A3591164-3B1A-489D-986F-B49AF8785716}"/>
              </a:ext>
            </a:extLst>
          </p:cNvPr>
          <p:cNvSpPr txBox="1"/>
          <p:nvPr/>
        </p:nvSpPr>
        <p:spPr>
          <a:xfrm>
            <a:off x="-12680" y="2602253"/>
            <a:ext cx="256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Time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transmit</a:t>
            </a:r>
            <a:endParaRPr lang="hu-HU" dirty="0"/>
          </a:p>
          <a:p>
            <a:pPr algn="r"/>
            <a:r>
              <a:rPr lang="hu-HU" dirty="0" err="1"/>
              <a:t>one</a:t>
            </a:r>
            <a:r>
              <a:rPr lang="hu-HU" dirty="0"/>
              <a:t> bit = 10</a:t>
            </a:r>
            <a:r>
              <a:rPr lang="hu-HU" baseline="30000" dirty="0"/>
              <a:t>-6</a:t>
            </a:r>
            <a:r>
              <a:rPr lang="hu-HU" dirty="0"/>
              <a:t>s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F9DDFF88-850D-4DD9-8420-461403F92B1C}"/>
              </a:ext>
            </a:extLst>
          </p:cNvPr>
          <p:cNvSpPr txBox="1"/>
          <p:nvPr/>
        </p:nvSpPr>
        <p:spPr>
          <a:xfrm>
            <a:off x="55248" y="3633266"/>
            <a:ext cx="256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Time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transmit</a:t>
            </a:r>
            <a:endParaRPr lang="hu-HU" dirty="0"/>
          </a:p>
          <a:p>
            <a:pPr algn="r"/>
            <a:r>
              <a:rPr lang="hu-HU" dirty="0"/>
              <a:t>800 </a:t>
            </a:r>
            <a:r>
              <a:rPr lang="hu-HU" dirty="0" err="1"/>
              <a:t>bits</a:t>
            </a:r>
            <a:r>
              <a:rPr lang="hu-HU" dirty="0"/>
              <a:t> = 800x10</a:t>
            </a:r>
            <a:r>
              <a:rPr lang="hu-HU" baseline="30000" dirty="0"/>
              <a:t>-6</a:t>
            </a:r>
            <a:r>
              <a:rPr lang="hu-HU" dirty="0"/>
              <a:t>s</a:t>
            </a:r>
          </a:p>
        </p:txBody>
      </p: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D8092660-54CF-4B55-8995-20108FDD5358}"/>
              </a:ext>
            </a:extLst>
          </p:cNvPr>
          <p:cNvCxnSpPr>
            <a:endCxn id="31" idx="3"/>
          </p:cNvCxnSpPr>
          <p:nvPr/>
        </p:nvCxnSpPr>
        <p:spPr>
          <a:xfrm flipH="1">
            <a:off x="2550190" y="2898328"/>
            <a:ext cx="359060" cy="27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7A4058E0-2C98-4A89-A3A6-1E7A7CD49A76}"/>
              </a:ext>
            </a:extLst>
          </p:cNvPr>
          <p:cNvCxnSpPr>
            <a:stCxn id="18" idx="3"/>
            <a:endCxn id="32" idx="3"/>
          </p:cNvCxnSpPr>
          <p:nvPr/>
        </p:nvCxnSpPr>
        <p:spPr>
          <a:xfrm flipH="1">
            <a:off x="2618118" y="3864003"/>
            <a:ext cx="299677" cy="92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CC54F35F-4123-4253-9C4C-2E7BBF65A634}"/>
              </a:ext>
            </a:extLst>
          </p:cNvPr>
          <p:cNvSpPr txBox="1"/>
          <p:nvPr/>
        </p:nvSpPr>
        <p:spPr>
          <a:xfrm>
            <a:off x="9892962" y="2709936"/>
            <a:ext cx="1943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Time </a:t>
            </a:r>
            <a:r>
              <a:rPr lang="hu-HU" dirty="0" err="1"/>
              <a:t>when</a:t>
            </a:r>
            <a:r>
              <a:rPr lang="hu-HU" dirty="0"/>
              <a:t> </a:t>
            </a:r>
            <a:r>
              <a:rPr lang="hu-HU" dirty="0" err="1"/>
              <a:t>that</a:t>
            </a:r>
            <a:endParaRPr lang="hu-HU" dirty="0"/>
          </a:p>
          <a:p>
            <a:r>
              <a:rPr lang="hu-HU" dirty="0"/>
              <a:t>bit </a:t>
            </a:r>
            <a:r>
              <a:rPr lang="hu-HU" dirty="0" err="1"/>
              <a:t>reaches</a:t>
            </a:r>
            <a:r>
              <a:rPr lang="hu-HU" dirty="0"/>
              <a:t> B:</a:t>
            </a:r>
          </a:p>
          <a:p>
            <a:r>
              <a:rPr lang="hu-HU" dirty="0"/>
              <a:t>10</a:t>
            </a:r>
            <a:r>
              <a:rPr lang="hu-HU" baseline="30000" dirty="0"/>
              <a:t>-6</a:t>
            </a:r>
            <a:r>
              <a:rPr lang="hu-HU" dirty="0"/>
              <a:t>+10</a:t>
            </a:r>
            <a:r>
              <a:rPr lang="hu-HU" baseline="30000" dirty="0"/>
              <a:t>-3</a:t>
            </a:r>
            <a:r>
              <a:rPr lang="hu-HU" dirty="0"/>
              <a:t>s</a:t>
            </a:r>
          </a:p>
        </p:txBody>
      </p: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0638DA4F-0CF8-4A94-8A6E-207DE43DCAA4}"/>
              </a:ext>
            </a:extLst>
          </p:cNvPr>
          <p:cNvCxnSpPr>
            <a:cxnSpLocks/>
            <a:endCxn id="18" idx="2"/>
          </p:cNvCxnSpPr>
          <p:nvPr/>
        </p:nvCxnSpPr>
        <p:spPr>
          <a:xfrm flipH="1" flipV="1">
            <a:off x="9703156" y="4368205"/>
            <a:ext cx="189670" cy="37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8802D7C1-04FF-4388-BBF2-D97559A2AF4A}"/>
              </a:ext>
            </a:extLst>
          </p:cNvPr>
          <p:cNvCxnSpPr>
            <a:cxnSpLocks/>
            <a:stCxn id="18" idx="0"/>
          </p:cNvCxnSpPr>
          <p:nvPr/>
        </p:nvCxnSpPr>
        <p:spPr>
          <a:xfrm>
            <a:off x="2909250" y="2898328"/>
            <a:ext cx="6989173" cy="2709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B1D8347D-06DC-4558-8787-89124762AE8D}"/>
              </a:ext>
            </a:extLst>
          </p:cNvPr>
          <p:cNvSpPr txBox="1"/>
          <p:nvPr/>
        </p:nvSpPr>
        <p:spPr>
          <a:xfrm>
            <a:off x="9892962" y="4279597"/>
            <a:ext cx="2658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The last bit</a:t>
            </a:r>
          </a:p>
          <a:p>
            <a:r>
              <a:rPr lang="hu-HU" dirty="0" err="1"/>
              <a:t>reaches</a:t>
            </a:r>
            <a:r>
              <a:rPr lang="hu-HU" dirty="0"/>
              <a:t> B </a:t>
            </a:r>
            <a:r>
              <a:rPr lang="hu-HU" dirty="0" err="1"/>
              <a:t>at</a:t>
            </a:r>
            <a:endParaRPr lang="hu-HU" dirty="0"/>
          </a:p>
          <a:p>
            <a:r>
              <a:rPr lang="hu-HU" dirty="0"/>
              <a:t>(800x10</a:t>
            </a:r>
            <a:r>
              <a:rPr lang="hu-HU" baseline="30000" dirty="0"/>
              <a:t>-6</a:t>
            </a:r>
            <a:r>
              <a:rPr lang="hu-HU" dirty="0"/>
              <a:t>)+10</a:t>
            </a:r>
            <a:r>
              <a:rPr lang="hu-HU" baseline="30000" dirty="0"/>
              <a:t>-3</a:t>
            </a:r>
            <a:r>
              <a:rPr lang="hu-HU" dirty="0"/>
              <a:t>s</a:t>
            </a:r>
          </a:p>
          <a:p>
            <a:r>
              <a:rPr lang="hu-HU" dirty="0"/>
              <a:t>= 1.8ms</a:t>
            </a:r>
          </a:p>
        </p:txBody>
      </p: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8996D8DE-F558-45ED-AB7A-A9F38CED2B04}"/>
              </a:ext>
            </a:extLst>
          </p:cNvPr>
          <p:cNvCxnSpPr>
            <a:cxnSpLocks/>
            <a:endCxn id="18" idx="1"/>
          </p:cNvCxnSpPr>
          <p:nvPr/>
        </p:nvCxnSpPr>
        <p:spPr>
          <a:xfrm flipH="1" flipV="1">
            <a:off x="9711702" y="3428168"/>
            <a:ext cx="181124" cy="8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4028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C2343A8D-280D-48FC-906F-E0EC71070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 we have a 1 Gbps link,</a:t>
            </a:r>
            <a:br>
              <a:rPr lang="en-US" dirty="0"/>
            </a:br>
            <a:r>
              <a:rPr lang="en-US" dirty="0"/>
              <a:t>the total time decreases to </a:t>
            </a:r>
            <a:r>
              <a:rPr lang="en-US" dirty="0">
                <a:solidFill>
                  <a:srgbClr val="FF0000"/>
                </a:solidFill>
              </a:rPr>
              <a:t>1.0008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ms</a:t>
            </a:r>
            <a:endParaRPr lang="hu-HU" sz="3600" dirty="0">
              <a:solidFill>
                <a:srgbClr val="FF0000"/>
              </a:solidFill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477ECF2A-0D01-4230-8CF8-CE21A8480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712" y="1516114"/>
            <a:ext cx="1383704" cy="92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3AE47D00-2ECF-4908-A422-7C9B50209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39" y="1516115"/>
            <a:ext cx="1383704" cy="92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C1FCF3F-C30B-4132-A170-620CE772BFB5}"/>
              </a:ext>
            </a:extLst>
          </p:cNvPr>
          <p:cNvCxnSpPr>
            <a:cxnSpLocks/>
          </p:cNvCxnSpPr>
          <p:nvPr/>
        </p:nvCxnSpPr>
        <p:spPr>
          <a:xfrm>
            <a:off x="3424886" y="1977348"/>
            <a:ext cx="61174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abadkézi sokszög: alakzat 17">
            <a:extLst>
              <a:ext uri="{FF2B5EF4-FFF2-40B4-BE49-F238E27FC236}">
                <a16:creationId xmlns:a16="http://schemas.microsoft.com/office/drawing/2014/main" id="{8A03A5B6-7E2E-40F7-B182-A346539D3FED}"/>
              </a:ext>
            </a:extLst>
          </p:cNvPr>
          <p:cNvSpPr/>
          <p:nvPr/>
        </p:nvSpPr>
        <p:spPr>
          <a:xfrm>
            <a:off x="2909250" y="28983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id="{9D866C6B-3240-4EB6-BEF0-7CD071FF4F42}"/>
              </a:ext>
            </a:extLst>
          </p:cNvPr>
          <p:cNvCxnSpPr>
            <a:cxnSpLocks/>
          </p:cNvCxnSpPr>
          <p:nvPr/>
        </p:nvCxnSpPr>
        <p:spPr>
          <a:xfrm>
            <a:off x="6310476" y="4692843"/>
            <a:ext cx="0" cy="19167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6A70A2D7-80F9-4ACD-8981-5E8E0470320C}"/>
              </a:ext>
            </a:extLst>
          </p:cNvPr>
          <p:cNvSpPr txBox="1"/>
          <p:nvPr/>
        </p:nvSpPr>
        <p:spPr>
          <a:xfrm rot="5400000">
            <a:off x="6116157" y="5499052"/>
            <a:ext cx="68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hu-HU" dirty="0"/>
          </a:p>
        </p:txBody>
      </p: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8E843267-5F12-4106-931C-5D08A14477D8}"/>
              </a:ext>
            </a:extLst>
          </p:cNvPr>
          <p:cNvCxnSpPr>
            <a:cxnSpLocks/>
          </p:cNvCxnSpPr>
          <p:nvPr/>
        </p:nvCxnSpPr>
        <p:spPr>
          <a:xfrm>
            <a:off x="2910391" y="2634712"/>
            <a:ext cx="0" cy="42232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35C9E672-8E33-4C6A-B558-A1D88872E946}"/>
              </a:ext>
            </a:extLst>
          </p:cNvPr>
          <p:cNvCxnSpPr>
            <a:cxnSpLocks/>
          </p:cNvCxnSpPr>
          <p:nvPr/>
        </p:nvCxnSpPr>
        <p:spPr>
          <a:xfrm>
            <a:off x="9711564" y="2634712"/>
            <a:ext cx="0" cy="42232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E50845A9-0F07-437E-A945-24AA16D1876C}"/>
              </a:ext>
            </a:extLst>
          </p:cNvPr>
          <p:cNvSpPr txBox="1"/>
          <p:nvPr/>
        </p:nvSpPr>
        <p:spPr>
          <a:xfrm>
            <a:off x="4140200" y="1516114"/>
            <a:ext cx="401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1 </a:t>
            </a:r>
            <a:r>
              <a:rPr lang="hu-HU" b="1" dirty="0" err="1">
                <a:solidFill>
                  <a:srgbClr val="FF0000"/>
                </a:solidFill>
              </a:rPr>
              <a:t>Gbps</a:t>
            </a:r>
            <a:r>
              <a:rPr lang="hu-HU" b="1" dirty="0"/>
              <a:t>, 1 </a:t>
            </a:r>
            <a:r>
              <a:rPr lang="hu-HU" b="1" dirty="0" err="1"/>
              <a:t>ms</a:t>
            </a:r>
            <a:endParaRPr lang="hu-HU" b="1" dirty="0"/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A3591164-3B1A-489D-986F-B49AF8785716}"/>
              </a:ext>
            </a:extLst>
          </p:cNvPr>
          <p:cNvSpPr txBox="1"/>
          <p:nvPr/>
        </p:nvSpPr>
        <p:spPr>
          <a:xfrm>
            <a:off x="-12680" y="2602253"/>
            <a:ext cx="256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Time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transmit</a:t>
            </a:r>
            <a:endParaRPr lang="hu-HU" dirty="0"/>
          </a:p>
          <a:p>
            <a:pPr algn="r"/>
            <a:r>
              <a:rPr lang="hu-HU" dirty="0" err="1"/>
              <a:t>one</a:t>
            </a:r>
            <a:r>
              <a:rPr lang="hu-HU" dirty="0"/>
              <a:t> bit = </a:t>
            </a:r>
            <a:r>
              <a:rPr lang="hu-HU" dirty="0">
                <a:solidFill>
                  <a:srgbClr val="FF0000"/>
                </a:solidFill>
              </a:rPr>
              <a:t>10</a:t>
            </a:r>
            <a:r>
              <a:rPr lang="hu-HU" baseline="30000" dirty="0">
                <a:solidFill>
                  <a:srgbClr val="FF0000"/>
                </a:solidFill>
              </a:rPr>
              <a:t>-9</a:t>
            </a:r>
            <a:r>
              <a:rPr lang="hu-HU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F9DDFF88-850D-4DD9-8420-461403F92B1C}"/>
              </a:ext>
            </a:extLst>
          </p:cNvPr>
          <p:cNvSpPr txBox="1"/>
          <p:nvPr/>
        </p:nvSpPr>
        <p:spPr>
          <a:xfrm>
            <a:off x="55248" y="3633266"/>
            <a:ext cx="256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Time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transmit</a:t>
            </a:r>
            <a:endParaRPr lang="hu-HU" dirty="0"/>
          </a:p>
          <a:p>
            <a:pPr algn="r"/>
            <a:r>
              <a:rPr lang="hu-HU" dirty="0"/>
              <a:t>800 </a:t>
            </a:r>
            <a:r>
              <a:rPr lang="hu-HU" dirty="0" err="1"/>
              <a:t>bits</a:t>
            </a:r>
            <a:r>
              <a:rPr lang="hu-HU" dirty="0"/>
              <a:t> = </a:t>
            </a:r>
            <a:r>
              <a:rPr lang="hu-HU" dirty="0">
                <a:solidFill>
                  <a:srgbClr val="FF0000"/>
                </a:solidFill>
              </a:rPr>
              <a:t>800x10</a:t>
            </a:r>
            <a:r>
              <a:rPr lang="hu-HU" baseline="30000" dirty="0">
                <a:solidFill>
                  <a:srgbClr val="FF0000"/>
                </a:solidFill>
              </a:rPr>
              <a:t>-9</a:t>
            </a:r>
            <a:r>
              <a:rPr lang="hu-HU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D8092660-54CF-4B55-8995-20108FDD5358}"/>
              </a:ext>
            </a:extLst>
          </p:cNvPr>
          <p:cNvCxnSpPr>
            <a:endCxn id="31" idx="3"/>
          </p:cNvCxnSpPr>
          <p:nvPr/>
        </p:nvCxnSpPr>
        <p:spPr>
          <a:xfrm flipH="1">
            <a:off x="2550190" y="2898328"/>
            <a:ext cx="359060" cy="27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7A4058E0-2C98-4A89-A3A6-1E7A7CD49A76}"/>
              </a:ext>
            </a:extLst>
          </p:cNvPr>
          <p:cNvCxnSpPr>
            <a:stCxn id="18" idx="3"/>
            <a:endCxn id="32" idx="3"/>
          </p:cNvCxnSpPr>
          <p:nvPr/>
        </p:nvCxnSpPr>
        <p:spPr>
          <a:xfrm flipH="1">
            <a:off x="2618118" y="3864003"/>
            <a:ext cx="299677" cy="92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CC54F35F-4123-4253-9C4C-2E7BBF65A634}"/>
              </a:ext>
            </a:extLst>
          </p:cNvPr>
          <p:cNvSpPr txBox="1"/>
          <p:nvPr/>
        </p:nvSpPr>
        <p:spPr>
          <a:xfrm>
            <a:off x="9892962" y="2709936"/>
            <a:ext cx="1943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Time </a:t>
            </a:r>
            <a:r>
              <a:rPr lang="hu-HU" dirty="0" err="1"/>
              <a:t>when</a:t>
            </a:r>
            <a:r>
              <a:rPr lang="hu-HU" dirty="0"/>
              <a:t> </a:t>
            </a:r>
            <a:r>
              <a:rPr lang="hu-HU" dirty="0" err="1"/>
              <a:t>that</a:t>
            </a:r>
            <a:endParaRPr lang="hu-HU" dirty="0"/>
          </a:p>
          <a:p>
            <a:r>
              <a:rPr lang="hu-HU" dirty="0"/>
              <a:t>bit </a:t>
            </a:r>
            <a:r>
              <a:rPr lang="hu-HU" dirty="0" err="1"/>
              <a:t>reaches</a:t>
            </a:r>
            <a:r>
              <a:rPr lang="hu-HU" dirty="0"/>
              <a:t> B:</a:t>
            </a:r>
          </a:p>
          <a:p>
            <a:r>
              <a:rPr lang="hu-HU" dirty="0">
                <a:solidFill>
                  <a:srgbClr val="FF0000"/>
                </a:solidFill>
              </a:rPr>
              <a:t>10</a:t>
            </a:r>
            <a:r>
              <a:rPr lang="hu-HU" baseline="30000" dirty="0">
                <a:solidFill>
                  <a:srgbClr val="FF0000"/>
                </a:solidFill>
              </a:rPr>
              <a:t>-9</a:t>
            </a:r>
            <a:r>
              <a:rPr lang="hu-HU" dirty="0"/>
              <a:t>+10</a:t>
            </a:r>
            <a:r>
              <a:rPr lang="hu-HU" baseline="30000" dirty="0"/>
              <a:t>-3</a:t>
            </a:r>
            <a:r>
              <a:rPr lang="hu-HU" dirty="0"/>
              <a:t>s</a:t>
            </a:r>
          </a:p>
        </p:txBody>
      </p: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0638DA4F-0CF8-4A94-8A6E-207DE43DCAA4}"/>
              </a:ext>
            </a:extLst>
          </p:cNvPr>
          <p:cNvCxnSpPr>
            <a:cxnSpLocks/>
            <a:endCxn id="18" idx="2"/>
          </p:cNvCxnSpPr>
          <p:nvPr/>
        </p:nvCxnSpPr>
        <p:spPr>
          <a:xfrm flipH="1" flipV="1">
            <a:off x="9703156" y="4368205"/>
            <a:ext cx="189670" cy="37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8802D7C1-04FF-4388-BBF2-D97559A2AF4A}"/>
              </a:ext>
            </a:extLst>
          </p:cNvPr>
          <p:cNvCxnSpPr>
            <a:cxnSpLocks/>
            <a:stCxn id="18" idx="0"/>
          </p:cNvCxnSpPr>
          <p:nvPr/>
        </p:nvCxnSpPr>
        <p:spPr>
          <a:xfrm>
            <a:off x="2909250" y="2898328"/>
            <a:ext cx="6989173" cy="2709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B1D8347D-06DC-4558-8787-89124762AE8D}"/>
              </a:ext>
            </a:extLst>
          </p:cNvPr>
          <p:cNvSpPr txBox="1"/>
          <p:nvPr/>
        </p:nvSpPr>
        <p:spPr>
          <a:xfrm>
            <a:off x="9892962" y="4279597"/>
            <a:ext cx="2658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The last bit</a:t>
            </a:r>
          </a:p>
          <a:p>
            <a:r>
              <a:rPr lang="hu-HU" dirty="0" err="1"/>
              <a:t>reaches</a:t>
            </a:r>
            <a:r>
              <a:rPr lang="hu-HU" dirty="0"/>
              <a:t> B </a:t>
            </a:r>
            <a:r>
              <a:rPr lang="hu-HU" dirty="0" err="1"/>
              <a:t>at</a:t>
            </a:r>
            <a:endParaRPr lang="hu-HU" dirty="0"/>
          </a:p>
          <a:p>
            <a:r>
              <a:rPr lang="hu-HU" dirty="0"/>
              <a:t>(</a:t>
            </a:r>
            <a:r>
              <a:rPr lang="hu-HU" dirty="0">
                <a:solidFill>
                  <a:srgbClr val="FF0000"/>
                </a:solidFill>
              </a:rPr>
              <a:t>800x10</a:t>
            </a:r>
            <a:r>
              <a:rPr lang="hu-HU" baseline="30000" dirty="0">
                <a:solidFill>
                  <a:srgbClr val="FF0000"/>
                </a:solidFill>
              </a:rPr>
              <a:t>-9</a:t>
            </a:r>
            <a:r>
              <a:rPr lang="hu-HU" dirty="0"/>
              <a:t>)+10</a:t>
            </a:r>
            <a:r>
              <a:rPr lang="hu-HU" baseline="30000" dirty="0"/>
              <a:t>-3</a:t>
            </a:r>
            <a:r>
              <a:rPr lang="hu-HU" dirty="0"/>
              <a:t>s</a:t>
            </a:r>
          </a:p>
          <a:p>
            <a:r>
              <a:rPr lang="hu-HU" dirty="0"/>
              <a:t>= </a:t>
            </a:r>
            <a:r>
              <a:rPr lang="hu-HU" dirty="0">
                <a:solidFill>
                  <a:srgbClr val="FF0000"/>
                </a:solidFill>
              </a:rPr>
              <a:t>1.0008 </a:t>
            </a:r>
            <a:r>
              <a:rPr lang="hu-HU" dirty="0" err="1">
                <a:solidFill>
                  <a:srgbClr val="FF0000"/>
                </a:solidFill>
              </a:rPr>
              <a:t>ms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8996D8DE-F558-45ED-AB7A-A9F38CED2B04}"/>
              </a:ext>
            </a:extLst>
          </p:cNvPr>
          <p:cNvCxnSpPr>
            <a:cxnSpLocks/>
            <a:endCxn id="18" idx="1"/>
          </p:cNvCxnSpPr>
          <p:nvPr/>
        </p:nvCxnSpPr>
        <p:spPr>
          <a:xfrm flipH="1">
            <a:off x="9711702" y="3428168"/>
            <a:ext cx="1811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6697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C2343A8D-280D-48FC-906F-E0EC71070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 we now exchange a 1GB file</a:t>
            </a:r>
            <a:br>
              <a:rPr lang="en-US" dirty="0"/>
            </a:br>
            <a:r>
              <a:rPr lang="hu-HU" dirty="0" err="1"/>
              <a:t>split</a:t>
            </a:r>
            <a:r>
              <a:rPr lang="hu-HU" dirty="0"/>
              <a:t> in 100B </a:t>
            </a:r>
            <a:r>
              <a:rPr lang="hu-HU" dirty="0" err="1"/>
              <a:t>packets</a:t>
            </a:r>
            <a:endParaRPr lang="hu-HU" sz="3600" dirty="0">
              <a:solidFill>
                <a:srgbClr val="FF0000"/>
              </a:solidFill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477ECF2A-0D01-4230-8CF8-CE21A8480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712" y="1516114"/>
            <a:ext cx="1383704" cy="92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3AE47D00-2ECF-4908-A422-7C9B50209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39" y="1516115"/>
            <a:ext cx="1383704" cy="92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C1FCF3F-C30B-4132-A170-620CE772BFB5}"/>
              </a:ext>
            </a:extLst>
          </p:cNvPr>
          <p:cNvCxnSpPr>
            <a:cxnSpLocks/>
          </p:cNvCxnSpPr>
          <p:nvPr/>
        </p:nvCxnSpPr>
        <p:spPr>
          <a:xfrm>
            <a:off x="3424886" y="1977348"/>
            <a:ext cx="61174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abadkézi sokszög: alakzat 17">
            <a:extLst>
              <a:ext uri="{FF2B5EF4-FFF2-40B4-BE49-F238E27FC236}">
                <a16:creationId xmlns:a16="http://schemas.microsoft.com/office/drawing/2014/main" id="{8A03A5B6-7E2E-40F7-B182-A346539D3FED}"/>
              </a:ext>
            </a:extLst>
          </p:cNvPr>
          <p:cNvSpPr/>
          <p:nvPr/>
        </p:nvSpPr>
        <p:spPr>
          <a:xfrm>
            <a:off x="2909250" y="28983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id="{9D866C6B-3240-4EB6-BEF0-7CD071FF4F42}"/>
              </a:ext>
            </a:extLst>
          </p:cNvPr>
          <p:cNvCxnSpPr>
            <a:cxnSpLocks/>
          </p:cNvCxnSpPr>
          <p:nvPr/>
        </p:nvCxnSpPr>
        <p:spPr>
          <a:xfrm>
            <a:off x="6310476" y="4692843"/>
            <a:ext cx="0" cy="19167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6A70A2D7-80F9-4ACD-8981-5E8E0470320C}"/>
              </a:ext>
            </a:extLst>
          </p:cNvPr>
          <p:cNvSpPr txBox="1"/>
          <p:nvPr/>
        </p:nvSpPr>
        <p:spPr>
          <a:xfrm rot="5400000">
            <a:off x="6116157" y="5499052"/>
            <a:ext cx="68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hu-HU" dirty="0"/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E50845A9-0F07-437E-A945-24AA16D1876C}"/>
              </a:ext>
            </a:extLst>
          </p:cNvPr>
          <p:cNvSpPr txBox="1"/>
          <p:nvPr/>
        </p:nvSpPr>
        <p:spPr>
          <a:xfrm>
            <a:off x="4140200" y="1516114"/>
            <a:ext cx="401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1 </a:t>
            </a:r>
            <a:r>
              <a:rPr lang="hu-HU" b="1" dirty="0" err="1">
                <a:solidFill>
                  <a:srgbClr val="FF0000"/>
                </a:solidFill>
              </a:rPr>
              <a:t>Gbps</a:t>
            </a:r>
            <a:r>
              <a:rPr lang="hu-HU" b="1" dirty="0"/>
              <a:t>, 1 </a:t>
            </a:r>
            <a:r>
              <a:rPr lang="hu-HU" b="1" dirty="0" err="1"/>
              <a:t>ms</a:t>
            </a:r>
            <a:endParaRPr lang="hu-HU" b="1" dirty="0"/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CC54F35F-4123-4253-9C4C-2E7BBF65A634}"/>
              </a:ext>
            </a:extLst>
          </p:cNvPr>
          <p:cNvSpPr txBox="1"/>
          <p:nvPr/>
        </p:nvSpPr>
        <p:spPr>
          <a:xfrm>
            <a:off x="9892962" y="2709936"/>
            <a:ext cx="1943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Time </a:t>
            </a:r>
            <a:r>
              <a:rPr lang="hu-HU" dirty="0" err="1"/>
              <a:t>when</a:t>
            </a:r>
            <a:r>
              <a:rPr lang="hu-HU" dirty="0"/>
              <a:t> </a:t>
            </a:r>
            <a:r>
              <a:rPr lang="hu-HU" dirty="0" err="1"/>
              <a:t>that</a:t>
            </a:r>
            <a:endParaRPr lang="hu-HU" dirty="0"/>
          </a:p>
          <a:p>
            <a:r>
              <a:rPr lang="hu-HU" dirty="0"/>
              <a:t>bit </a:t>
            </a:r>
            <a:r>
              <a:rPr lang="hu-HU" dirty="0" err="1"/>
              <a:t>reaches</a:t>
            </a:r>
            <a:r>
              <a:rPr lang="hu-HU" dirty="0"/>
              <a:t> B:</a:t>
            </a:r>
          </a:p>
          <a:p>
            <a:r>
              <a:rPr lang="hu-HU" dirty="0">
                <a:solidFill>
                  <a:srgbClr val="FF0000"/>
                </a:solidFill>
              </a:rPr>
              <a:t>10</a:t>
            </a:r>
            <a:r>
              <a:rPr lang="hu-HU" baseline="30000" dirty="0">
                <a:solidFill>
                  <a:srgbClr val="FF0000"/>
                </a:solidFill>
              </a:rPr>
              <a:t>-9</a:t>
            </a:r>
            <a:r>
              <a:rPr lang="hu-HU" dirty="0"/>
              <a:t>+10</a:t>
            </a:r>
            <a:r>
              <a:rPr lang="hu-HU" baseline="30000" dirty="0"/>
              <a:t>-3</a:t>
            </a:r>
            <a:r>
              <a:rPr lang="hu-HU" dirty="0"/>
              <a:t>s</a:t>
            </a:r>
          </a:p>
        </p:txBody>
      </p: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0638DA4F-0CF8-4A94-8A6E-207DE43DCAA4}"/>
              </a:ext>
            </a:extLst>
          </p:cNvPr>
          <p:cNvCxnSpPr>
            <a:cxnSpLocks/>
            <a:endCxn id="18" idx="2"/>
          </p:cNvCxnSpPr>
          <p:nvPr/>
        </p:nvCxnSpPr>
        <p:spPr>
          <a:xfrm flipH="1" flipV="1">
            <a:off x="9703156" y="4368205"/>
            <a:ext cx="189670" cy="37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B1D8347D-06DC-4558-8787-89124762AE8D}"/>
              </a:ext>
            </a:extLst>
          </p:cNvPr>
          <p:cNvSpPr txBox="1"/>
          <p:nvPr/>
        </p:nvSpPr>
        <p:spPr>
          <a:xfrm>
            <a:off x="9892962" y="4279597"/>
            <a:ext cx="2658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The last bit</a:t>
            </a:r>
          </a:p>
          <a:p>
            <a:r>
              <a:rPr lang="hu-HU" dirty="0" err="1"/>
              <a:t>reaches</a:t>
            </a:r>
            <a:r>
              <a:rPr lang="hu-HU" dirty="0"/>
              <a:t> B </a:t>
            </a:r>
            <a:r>
              <a:rPr lang="hu-HU" dirty="0" err="1"/>
              <a:t>at</a:t>
            </a:r>
            <a:endParaRPr lang="hu-HU" dirty="0"/>
          </a:p>
          <a:p>
            <a:r>
              <a:rPr lang="hu-HU" dirty="0"/>
              <a:t>(</a:t>
            </a:r>
            <a:r>
              <a:rPr lang="hu-HU" dirty="0">
                <a:solidFill>
                  <a:srgbClr val="FF0000"/>
                </a:solidFill>
              </a:rPr>
              <a:t>10</a:t>
            </a:r>
            <a:r>
              <a:rPr lang="hu-HU" baseline="30000" dirty="0">
                <a:solidFill>
                  <a:srgbClr val="FF0000"/>
                </a:solidFill>
              </a:rPr>
              <a:t>7</a:t>
            </a:r>
            <a:r>
              <a:rPr lang="hu-HU" dirty="0"/>
              <a:t>x800x10</a:t>
            </a:r>
            <a:r>
              <a:rPr lang="hu-HU" baseline="30000" dirty="0"/>
              <a:t>-9</a:t>
            </a:r>
            <a:r>
              <a:rPr lang="hu-HU" dirty="0"/>
              <a:t>)+10</a:t>
            </a:r>
            <a:r>
              <a:rPr lang="hu-HU" baseline="30000" dirty="0"/>
              <a:t>-3</a:t>
            </a:r>
            <a:r>
              <a:rPr lang="hu-HU" dirty="0"/>
              <a:t>s</a:t>
            </a:r>
          </a:p>
          <a:p>
            <a:r>
              <a:rPr lang="hu-HU" dirty="0"/>
              <a:t>= </a:t>
            </a:r>
            <a:r>
              <a:rPr lang="hu-HU" dirty="0">
                <a:solidFill>
                  <a:srgbClr val="FF0000"/>
                </a:solidFill>
              </a:rPr>
              <a:t>8001 </a:t>
            </a:r>
            <a:r>
              <a:rPr lang="hu-HU" dirty="0" err="1">
                <a:solidFill>
                  <a:srgbClr val="FF0000"/>
                </a:solidFill>
              </a:rPr>
              <a:t>ms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8996D8DE-F558-45ED-AB7A-A9F38CED2B04}"/>
              </a:ext>
            </a:extLst>
          </p:cNvPr>
          <p:cNvCxnSpPr>
            <a:cxnSpLocks/>
            <a:endCxn id="18" idx="1"/>
          </p:cNvCxnSpPr>
          <p:nvPr/>
        </p:nvCxnSpPr>
        <p:spPr>
          <a:xfrm flipH="1">
            <a:off x="9711702" y="3428168"/>
            <a:ext cx="1811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abadkézi sokszög: alakzat 20">
            <a:extLst>
              <a:ext uri="{FF2B5EF4-FFF2-40B4-BE49-F238E27FC236}">
                <a16:creationId xmlns:a16="http://schemas.microsoft.com/office/drawing/2014/main" id="{B4265C95-2EAA-4F49-ACB5-6DCBA11089F1}"/>
              </a:ext>
            </a:extLst>
          </p:cNvPr>
          <p:cNvSpPr/>
          <p:nvPr/>
        </p:nvSpPr>
        <p:spPr>
          <a:xfrm>
            <a:off x="2909250" y="30507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abadkézi sokszög: alakzat 21">
            <a:extLst>
              <a:ext uri="{FF2B5EF4-FFF2-40B4-BE49-F238E27FC236}">
                <a16:creationId xmlns:a16="http://schemas.microsoft.com/office/drawing/2014/main" id="{3C0AA25E-1214-4620-9D97-20C795AB4A38}"/>
              </a:ext>
            </a:extLst>
          </p:cNvPr>
          <p:cNvSpPr/>
          <p:nvPr/>
        </p:nvSpPr>
        <p:spPr>
          <a:xfrm>
            <a:off x="2909250" y="32031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Szabadkézi sokszög: alakzat 27">
            <a:extLst>
              <a:ext uri="{FF2B5EF4-FFF2-40B4-BE49-F238E27FC236}">
                <a16:creationId xmlns:a16="http://schemas.microsoft.com/office/drawing/2014/main" id="{E370A585-7AE5-47FE-886D-F69D6235210A}"/>
              </a:ext>
            </a:extLst>
          </p:cNvPr>
          <p:cNvSpPr/>
          <p:nvPr/>
        </p:nvSpPr>
        <p:spPr>
          <a:xfrm>
            <a:off x="2921950" y="33555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abadkézi sokszög: alakzat 28">
            <a:extLst>
              <a:ext uri="{FF2B5EF4-FFF2-40B4-BE49-F238E27FC236}">
                <a16:creationId xmlns:a16="http://schemas.microsoft.com/office/drawing/2014/main" id="{695103BB-558E-434C-BA23-2DECD7280067}"/>
              </a:ext>
            </a:extLst>
          </p:cNvPr>
          <p:cNvSpPr/>
          <p:nvPr/>
        </p:nvSpPr>
        <p:spPr>
          <a:xfrm>
            <a:off x="2921950" y="35079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abadkézi sokszög: alakzat 32">
            <a:extLst>
              <a:ext uri="{FF2B5EF4-FFF2-40B4-BE49-F238E27FC236}">
                <a16:creationId xmlns:a16="http://schemas.microsoft.com/office/drawing/2014/main" id="{7DFC7D1B-5F9A-4CF9-9666-A12612570E62}"/>
              </a:ext>
            </a:extLst>
          </p:cNvPr>
          <p:cNvSpPr/>
          <p:nvPr/>
        </p:nvSpPr>
        <p:spPr>
          <a:xfrm>
            <a:off x="2909250" y="36603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Szabadkézi sokszög: alakzat 34">
            <a:extLst>
              <a:ext uri="{FF2B5EF4-FFF2-40B4-BE49-F238E27FC236}">
                <a16:creationId xmlns:a16="http://schemas.microsoft.com/office/drawing/2014/main" id="{38448D64-527C-44B5-BB73-D1715FF21A43}"/>
              </a:ext>
            </a:extLst>
          </p:cNvPr>
          <p:cNvSpPr/>
          <p:nvPr/>
        </p:nvSpPr>
        <p:spPr>
          <a:xfrm>
            <a:off x="2921950" y="38127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Szabadkézi sokszög: alakzat 36">
            <a:extLst>
              <a:ext uri="{FF2B5EF4-FFF2-40B4-BE49-F238E27FC236}">
                <a16:creationId xmlns:a16="http://schemas.microsoft.com/office/drawing/2014/main" id="{082A662A-3911-4322-AE12-AD6828AFBE72}"/>
              </a:ext>
            </a:extLst>
          </p:cNvPr>
          <p:cNvSpPr/>
          <p:nvPr/>
        </p:nvSpPr>
        <p:spPr>
          <a:xfrm>
            <a:off x="2909250" y="39651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abadkézi sokszög: alakzat 39">
            <a:extLst>
              <a:ext uri="{FF2B5EF4-FFF2-40B4-BE49-F238E27FC236}">
                <a16:creationId xmlns:a16="http://schemas.microsoft.com/office/drawing/2014/main" id="{4036D353-03CF-4AC1-B5C8-3C2D4FA86E46}"/>
              </a:ext>
            </a:extLst>
          </p:cNvPr>
          <p:cNvSpPr/>
          <p:nvPr/>
        </p:nvSpPr>
        <p:spPr>
          <a:xfrm>
            <a:off x="2896550" y="41175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Szabadkézi sokszög: alakzat 40">
            <a:extLst>
              <a:ext uri="{FF2B5EF4-FFF2-40B4-BE49-F238E27FC236}">
                <a16:creationId xmlns:a16="http://schemas.microsoft.com/office/drawing/2014/main" id="{1DB2767A-D7B5-4048-8DE9-E255EA7E3DF7}"/>
              </a:ext>
            </a:extLst>
          </p:cNvPr>
          <p:cNvSpPr/>
          <p:nvPr/>
        </p:nvSpPr>
        <p:spPr>
          <a:xfrm>
            <a:off x="2896550" y="42699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Szabadkézi sokszög: alakzat 42">
            <a:extLst>
              <a:ext uri="{FF2B5EF4-FFF2-40B4-BE49-F238E27FC236}">
                <a16:creationId xmlns:a16="http://schemas.microsoft.com/office/drawing/2014/main" id="{E44175C8-C68C-4641-9429-EBCF204F3D31}"/>
              </a:ext>
            </a:extLst>
          </p:cNvPr>
          <p:cNvSpPr/>
          <p:nvPr/>
        </p:nvSpPr>
        <p:spPr>
          <a:xfrm>
            <a:off x="2909250" y="44223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Szabadkézi sokszög: alakzat 43">
            <a:extLst>
              <a:ext uri="{FF2B5EF4-FFF2-40B4-BE49-F238E27FC236}">
                <a16:creationId xmlns:a16="http://schemas.microsoft.com/office/drawing/2014/main" id="{4FEA805B-EBA2-4B11-B262-12D2BF9734D4}"/>
              </a:ext>
            </a:extLst>
          </p:cNvPr>
          <p:cNvSpPr/>
          <p:nvPr/>
        </p:nvSpPr>
        <p:spPr>
          <a:xfrm>
            <a:off x="2883850" y="45747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Szabadkézi sokszög: alakzat 44">
            <a:extLst>
              <a:ext uri="{FF2B5EF4-FFF2-40B4-BE49-F238E27FC236}">
                <a16:creationId xmlns:a16="http://schemas.microsoft.com/office/drawing/2014/main" id="{FC88919B-A828-4CD3-B3A2-FAB3B71637C9}"/>
              </a:ext>
            </a:extLst>
          </p:cNvPr>
          <p:cNvSpPr/>
          <p:nvPr/>
        </p:nvSpPr>
        <p:spPr>
          <a:xfrm>
            <a:off x="2883850" y="47271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Szabadkézi sokszög: alakzat 47">
            <a:extLst>
              <a:ext uri="{FF2B5EF4-FFF2-40B4-BE49-F238E27FC236}">
                <a16:creationId xmlns:a16="http://schemas.microsoft.com/office/drawing/2014/main" id="{02DA5F0A-8040-4D57-A873-43902DA71D7A}"/>
              </a:ext>
            </a:extLst>
          </p:cNvPr>
          <p:cNvSpPr/>
          <p:nvPr/>
        </p:nvSpPr>
        <p:spPr>
          <a:xfrm>
            <a:off x="2883850" y="48795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Szabadkézi sokszög: alakzat 48">
            <a:extLst>
              <a:ext uri="{FF2B5EF4-FFF2-40B4-BE49-F238E27FC236}">
                <a16:creationId xmlns:a16="http://schemas.microsoft.com/office/drawing/2014/main" id="{0EF6ADFA-1AA0-4AA2-B706-C920595ED343}"/>
              </a:ext>
            </a:extLst>
          </p:cNvPr>
          <p:cNvSpPr/>
          <p:nvPr/>
        </p:nvSpPr>
        <p:spPr>
          <a:xfrm>
            <a:off x="2896550" y="50319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Szabadkézi sokszög: alakzat 49">
            <a:extLst>
              <a:ext uri="{FF2B5EF4-FFF2-40B4-BE49-F238E27FC236}">
                <a16:creationId xmlns:a16="http://schemas.microsoft.com/office/drawing/2014/main" id="{BED49CA2-F75A-4D51-A91D-41C11C17BC79}"/>
              </a:ext>
            </a:extLst>
          </p:cNvPr>
          <p:cNvSpPr/>
          <p:nvPr/>
        </p:nvSpPr>
        <p:spPr>
          <a:xfrm>
            <a:off x="2896550" y="51843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Szabadkézi sokszög: alakzat 50">
            <a:extLst>
              <a:ext uri="{FF2B5EF4-FFF2-40B4-BE49-F238E27FC236}">
                <a16:creationId xmlns:a16="http://schemas.microsoft.com/office/drawing/2014/main" id="{A87FA09D-1279-434E-B922-B6ACEF6B6176}"/>
              </a:ext>
            </a:extLst>
          </p:cNvPr>
          <p:cNvSpPr/>
          <p:nvPr/>
        </p:nvSpPr>
        <p:spPr>
          <a:xfrm>
            <a:off x="2883850" y="53367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Szabadkézi sokszög: alakzat 51">
            <a:extLst>
              <a:ext uri="{FF2B5EF4-FFF2-40B4-BE49-F238E27FC236}">
                <a16:creationId xmlns:a16="http://schemas.microsoft.com/office/drawing/2014/main" id="{6A8E60EF-25D9-41DA-9617-C457DCF258B9}"/>
              </a:ext>
            </a:extLst>
          </p:cNvPr>
          <p:cNvSpPr/>
          <p:nvPr/>
        </p:nvSpPr>
        <p:spPr>
          <a:xfrm>
            <a:off x="2896550" y="54891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abadkézi sokszög: alakzat 52">
            <a:extLst>
              <a:ext uri="{FF2B5EF4-FFF2-40B4-BE49-F238E27FC236}">
                <a16:creationId xmlns:a16="http://schemas.microsoft.com/office/drawing/2014/main" id="{562C7335-2710-4BF7-83E9-F5C322BA2ABC}"/>
              </a:ext>
            </a:extLst>
          </p:cNvPr>
          <p:cNvSpPr/>
          <p:nvPr/>
        </p:nvSpPr>
        <p:spPr>
          <a:xfrm>
            <a:off x="2883850" y="56415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Szabadkézi sokszög: alakzat 53">
            <a:extLst>
              <a:ext uri="{FF2B5EF4-FFF2-40B4-BE49-F238E27FC236}">
                <a16:creationId xmlns:a16="http://schemas.microsoft.com/office/drawing/2014/main" id="{27084EA2-F7CC-4DCA-AB3E-AA24E84458CE}"/>
              </a:ext>
            </a:extLst>
          </p:cNvPr>
          <p:cNvSpPr/>
          <p:nvPr/>
        </p:nvSpPr>
        <p:spPr>
          <a:xfrm>
            <a:off x="2871150" y="57939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Szabadkézi sokszög: alakzat 54">
            <a:extLst>
              <a:ext uri="{FF2B5EF4-FFF2-40B4-BE49-F238E27FC236}">
                <a16:creationId xmlns:a16="http://schemas.microsoft.com/office/drawing/2014/main" id="{C5D4FFD3-C9CA-437B-80A0-441470906A2D}"/>
              </a:ext>
            </a:extLst>
          </p:cNvPr>
          <p:cNvSpPr/>
          <p:nvPr/>
        </p:nvSpPr>
        <p:spPr>
          <a:xfrm>
            <a:off x="2921950" y="59844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Szabadkézi sokszög: alakzat 55">
            <a:extLst>
              <a:ext uri="{FF2B5EF4-FFF2-40B4-BE49-F238E27FC236}">
                <a16:creationId xmlns:a16="http://schemas.microsoft.com/office/drawing/2014/main" id="{1F4502B4-67AD-4464-AC53-217960BF2E86}"/>
              </a:ext>
            </a:extLst>
          </p:cNvPr>
          <p:cNvSpPr/>
          <p:nvPr/>
        </p:nvSpPr>
        <p:spPr>
          <a:xfrm>
            <a:off x="2921950" y="61368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Szabadkézi sokszög: alakzat 56">
            <a:extLst>
              <a:ext uri="{FF2B5EF4-FFF2-40B4-BE49-F238E27FC236}">
                <a16:creationId xmlns:a16="http://schemas.microsoft.com/office/drawing/2014/main" id="{BA449AE7-1F10-4EFC-9AAA-A939B95AEF33}"/>
              </a:ext>
            </a:extLst>
          </p:cNvPr>
          <p:cNvSpPr/>
          <p:nvPr/>
        </p:nvSpPr>
        <p:spPr>
          <a:xfrm>
            <a:off x="2921950" y="62892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Szabadkézi sokszög: alakzat 57">
            <a:extLst>
              <a:ext uri="{FF2B5EF4-FFF2-40B4-BE49-F238E27FC236}">
                <a16:creationId xmlns:a16="http://schemas.microsoft.com/office/drawing/2014/main" id="{0024372E-5502-41EE-9996-D5679EBC1655}"/>
              </a:ext>
            </a:extLst>
          </p:cNvPr>
          <p:cNvSpPr/>
          <p:nvPr/>
        </p:nvSpPr>
        <p:spPr>
          <a:xfrm>
            <a:off x="2934650" y="64416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Szabadkézi sokszög: alakzat 58">
            <a:extLst>
              <a:ext uri="{FF2B5EF4-FFF2-40B4-BE49-F238E27FC236}">
                <a16:creationId xmlns:a16="http://schemas.microsoft.com/office/drawing/2014/main" id="{8C0448A1-30B3-4A39-801D-8BC8F9B223A9}"/>
              </a:ext>
            </a:extLst>
          </p:cNvPr>
          <p:cNvSpPr/>
          <p:nvPr/>
        </p:nvSpPr>
        <p:spPr>
          <a:xfrm>
            <a:off x="2934650" y="65940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Szabadkézi sokszög: alakzat 59">
            <a:extLst>
              <a:ext uri="{FF2B5EF4-FFF2-40B4-BE49-F238E27FC236}">
                <a16:creationId xmlns:a16="http://schemas.microsoft.com/office/drawing/2014/main" id="{F34DCEF9-B737-4554-B592-82FA94D0DDED}"/>
              </a:ext>
            </a:extLst>
          </p:cNvPr>
          <p:cNvSpPr/>
          <p:nvPr/>
        </p:nvSpPr>
        <p:spPr>
          <a:xfrm>
            <a:off x="2921950" y="67464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Szabadkézi sokszög: alakzat 60">
            <a:extLst>
              <a:ext uri="{FF2B5EF4-FFF2-40B4-BE49-F238E27FC236}">
                <a16:creationId xmlns:a16="http://schemas.microsoft.com/office/drawing/2014/main" id="{F7401279-780F-459B-BF5F-AB69676F4DFF}"/>
              </a:ext>
            </a:extLst>
          </p:cNvPr>
          <p:cNvSpPr/>
          <p:nvPr/>
        </p:nvSpPr>
        <p:spPr>
          <a:xfrm>
            <a:off x="2934650" y="68988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Szabadkézi sokszög: alakzat 61">
            <a:extLst>
              <a:ext uri="{FF2B5EF4-FFF2-40B4-BE49-F238E27FC236}">
                <a16:creationId xmlns:a16="http://schemas.microsoft.com/office/drawing/2014/main" id="{190761EA-0DE4-4892-8CD1-E9ADB03D0F79}"/>
              </a:ext>
            </a:extLst>
          </p:cNvPr>
          <p:cNvSpPr/>
          <p:nvPr/>
        </p:nvSpPr>
        <p:spPr>
          <a:xfrm>
            <a:off x="2921950" y="70512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Szabadkézi sokszög: alakzat 62">
            <a:extLst>
              <a:ext uri="{FF2B5EF4-FFF2-40B4-BE49-F238E27FC236}">
                <a16:creationId xmlns:a16="http://schemas.microsoft.com/office/drawing/2014/main" id="{A7D174E9-4560-43F8-9246-6E3F2D9E1040}"/>
              </a:ext>
            </a:extLst>
          </p:cNvPr>
          <p:cNvSpPr/>
          <p:nvPr/>
        </p:nvSpPr>
        <p:spPr>
          <a:xfrm>
            <a:off x="2909250" y="7203628"/>
            <a:ext cx="6802452" cy="1469877"/>
          </a:xfrm>
          <a:custGeom>
            <a:avLst/>
            <a:gdLst>
              <a:gd name="connsiteX0" fmla="*/ 0 w 6802452"/>
              <a:gd name="connsiteY0" fmla="*/ 0 h 1469877"/>
              <a:gd name="connsiteX1" fmla="*/ 6802452 w 6802452"/>
              <a:gd name="connsiteY1" fmla="*/ 529840 h 1469877"/>
              <a:gd name="connsiteX2" fmla="*/ 6793906 w 6802452"/>
              <a:gd name="connsiteY2" fmla="*/ 1469877 h 1469877"/>
              <a:gd name="connsiteX3" fmla="*/ 8545 w 6802452"/>
              <a:gd name="connsiteY3" fmla="*/ 965675 h 1469877"/>
              <a:gd name="connsiteX4" fmla="*/ 0 w 6802452"/>
              <a:gd name="connsiteY4" fmla="*/ 68367 h 14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452" h="1469877">
                <a:moveTo>
                  <a:pt x="0" y="0"/>
                </a:moveTo>
                <a:lnTo>
                  <a:pt x="6802452" y="529840"/>
                </a:lnTo>
                <a:cubicBezTo>
                  <a:pt x="6799603" y="843186"/>
                  <a:pt x="6796755" y="1156531"/>
                  <a:pt x="6793906" y="1469877"/>
                </a:cubicBezTo>
                <a:lnTo>
                  <a:pt x="8545" y="965675"/>
                </a:lnTo>
                <a:cubicBezTo>
                  <a:pt x="5697" y="666572"/>
                  <a:pt x="2848" y="367470"/>
                  <a:pt x="0" y="6836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8E843267-5F12-4106-931C-5D08A14477D8}"/>
              </a:ext>
            </a:extLst>
          </p:cNvPr>
          <p:cNvCxnSpPr>
            <a:cxnSpLocks/>
          </p:cNvCxnSpPr>
          <p:nvPr/>
        </p:nvCxnSpPr>
        <p:spPr>
          <a:xfrm>
            <a:off x="2910391" y="2634712"/>
            <a:ext cx="0" cy="422328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35C9E672-8E33-4C6A-B558-A1D88872E946}"/>
              </a:ext>
            </a:extLst>
          </p:cNvPr>
          <p:cNvCxnSpPr>
            <a:cxnSpLocks/>
          </p:cNvCxnSpPr>
          <p:nvPr/>
        </p:nvCxnSpPr>
        <p:spPr>
          <a:xfrm>
            <a:off x="9711564" y="2634712"/>
            <a:ext cx="0" cy="422328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>
            <a:extLst>
              <a:ext uri="{FF2B5EF4-FFF2-40B4-BE49-F238E27FC236}">
                <a16:creationId xmlns:a16="http://schemas.microsoft.com/office/drawing/2014/main" id="{1EE69EAD-E31E-482E-883F-C1EB34F0EF53}"/>
              </a:ext>
            </a:extLst>
          </p:cNvPr>
          <p:cNvSpPr txBox="1"/>
          <p:nvPr/>
        </p:nvSpPr>
        <p:spPr>
          <a:xfrm>
            <a:off x="4470400" y="2709936"/>
            <a:ext cx="367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10</a:t>
            </a:r>
            <a:r>
              <a:rPr lang="hu-HU" b="1" baseline="30000" dirty="0">
                <a:solidFill>
                  <a:srgbClr val="FF0000"/>
                </a:solidFill>
              </a:rPr>
              <a:t>7</a:t>
            </a:r>
            <a:r>
              <a:rPr lang="hu-HU" b="1" dirty="0">
                <a:solidFill>
                  <a:srgbClr val="FF0000"/>
                </a:solidFill>
              </a:rPr>
              <a:t> x 100B </a:t>
            </a:r>
            <a:r>
              <a:rPr lang="hu-HU" b="1" dirty="0" err="1">
                <a:solidFill>
                  <a:srgbClr val="FF0000"/>
                </a:solidFill>
              </a:rPr>
              <a:t>packets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924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6130AAA2-2BAE-4537-96EF-860B49E66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10</a:t>
            </a:r>
            <a:r>
              <a:rPr lang="hu-HU" baseline="30000" dirty="0"/>
              <a:t>7</a:t>
            </a:r>
            <a:r>
              <a:rPr lang="hu-HU" dirty="0"/>
              <a:t>x100B </a:t>
            </a:r>
            <a:r>
              <a:rPr lang="hu-HU" dirty="0" err="1"/>
              <a:t>pkts</a:t>
            </a:r>
            <a:r>
              <a:rPr lang="hu-HU" dirty="0"/>
              <a:t>	1Gbps link		</a:t>
            </a:r>
            <a:r>
              <a:rPr lang="hu-HU" b="1" i="1" dirty="0" err="1"/>
              <a:t>transmission</a:t>
            </a:r>
            <a:r>
              <a:rPr lang="hu-HU" b="1" i="1" dirty="0"/>
              <a:t> </a:t>
            </a:r>
            <a:r>
              <a:rPr lang="hu-HU" b="1" i="1" dirty="0" err="1"/>
              <a:t>delay</a:t>
            </a:r>
            <a:r>
              <a:rPr lang="hu-HU" b="1" i="1" dirty="0"/>
              <a:t> </a:t>
            </a:r>
            <a:r>
              <a:rPr lang="hu-HU" b="1" i="1" dirty="0" err="1"/>
              <a:t>dominates</a:t>
            </a:r>
            <a:endParaRPr lang="hu-HU" b="1" i="1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1x100B </a:t>
            </a:r>
            <a:r>
              <a:rPr lang="hu-HU" dirty="0" err="1"/>
              <a:t>pkt</a:t>
            </a:r>
            <a:r>
              <a:rPr lang="hu-HU" dirty="0"/>
              <a:t> 		1Gbps link		</a:t>
            </a:r>
            <a:r>
              <a:rPr lang="hu-HU" b="1" i="1" dirty="0" err="1"/>
              <a:t>propagation</a:t>
            </a:r>
            <a:r>
              <a:rPr lang="hu-HU" b="1" i="1" dirty="0"/>
              <a:t> </a:t>
            </a:r>
            <a:r>
              <a:rPr lang="hu-HU" b="1" i="1" dirty="0" err="1"/>
              <a:t>delay</a:t>
            </a:r>
            <a:r>
              <a:rPr lang="hu-HU" b="1" i="1" dirty="0"/>
              <a:t> </a:t>
            </a:r>
            <a:r>
              <a:rPr lang="hu-HU" b="1" i="1" dirty="0" err="1"/>
              <a:t>dominates</a:t>
            </a:r>
            <a:endParaRPr lang="hu-HU" b="1" i="1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1x100B </a:t>
            </a:r>
            <a:r>
              <a:rPr lang="hu-HU" dirty="0" err="1"/>
              <a:t>pkt</a:t>
            </a:r>
            <a:r>
              <a:rPr lang="hu-HU" dirty="0"/>
              <a:t>		1Mbps link		</a:t>
            </a:r>
            <a:r>
              <a:rPr lang="hu-HU" b="1" i="1" dirty="0" err="1"/>
              <a:t>both</a:t>
            </a:r>
            <a:r>
              <a:rPr lang="hu-HU" b="1" i="1" dirty="0"/>
              <a:t> </a:t>
            </a:r>
            <a:r>
              <a:rPr lang="hu-HU" b="1" i="1" dirty="0" err="1"/>
              <a:t>matter</a:t>
            </a:r>
            <a:endParaRPr lang="hu-HU" b="1" i="1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b="1" dirty="0">
                <a:solidFill>
                  <a:srgbClr val="FF0000"/>
                </a:solidFill>
              </a:rPr>
              <a:t>In </a:t>
            </a:r>
            <a:r>
              <a:rPr lang="hu-HU" b="1" dirty="0" err="1">
                <a:solidFill>
                  <a:srgbClr val="FF0000"/>
                </a:solidFill>
              </a:rPr>
              <a:t>the</a:t>
            </a:r>
            <a:r>
              <a:rPr lang="hu-HU" b="1" dirty="0">
                <a:solidFill>
                  <a:srgbClr val="FF0000"/>
                </a:solidFill>
              </a:rPr>
              <a:t> Internet, </a:t>
            </a:r>
            <a:r>
              <a:rPr lang="hu-HU" b="1" dirty="0" err="1">
                <a:solidFill>
                  <a:srgbClr val="FF0000"/>
                </a:solidFill>
              </a:rPr>
              <a:t>we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cannot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know</a:t>
            </a:r>
            <a:r>
              <a:rPr lang="hu-HU" b="1" dirty="0">
                <a:solidFill>
                  <a:srgbClr val="FF0000"/>
                </a:solidFill>
              </a:rPr>
              <a:t> in </a:t>
            </a:r>
            <a:r>
              <a:rPr lang="hu-HU" b="1" dirty="0" err="1">
                <a:solidFill>
                  <a:srgbClr val="FF0000"/>
                </a:solidFill>
              </a:rPr>
              <a:t>advance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which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one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matter</a:t>
            </a:r>
            <a:r>
              <a:rPr lang="hu-HU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D04F8AC-0DF4-4DEB-8ABF-AC81F8031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err="1"/>
              <a:t>Different</a:t>
            </a:r>
            <a:r>
              <a:rPr lang="hu-HU" sz="3600" dirty="0"/>
              <a:t> </a:t>
            </a:r>
            <a:r>
              <a:rPr lang="hu-HU" sz="3600" dirty="0" err="1"/>
              <a:t>transmission</a:t>
            </a:r>
            <a:r>
              <a:rPr lang="hu-HU" sz="3600" dirty="0"/>
              <a:t> </a:t>
            </a:r>
            <a:r>
              <a:rPr lang="hu-HU" sz="3600" dirty="0" err="1"/>
              <a:t>characteristics</a:t>
            </a:r>
            <a:r>
              <a:rPr lang="hu-HU" sz="3600" dirty="0"/>
              <a:t> </a:t>
            </a:r>
            <a:r>
              <a:rPr lang="hu-HU" sz="3600" dirty="0" err="1"/>
              <a:t>imply</a:t>
            </a:r>
            <a:br>
              <a:rPr lang="hu-HU" sz="3600" dirty="0"/>
            </a:br>
            <a:r>
              <a:rPr lang="en-US" sz="3600" dirty="0"/>
              <a:t>different tradeoffs in terms of which delay dominates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6414312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15E4FC1C-9C58-4C52-8D03-CC69A76EA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en-US" b="1" dirty="0">
                <a:solidFill>
                  <a:srgbClr val="FF0000"/>
                </a:solidFill>
              </a:rPr>
              <a:t>Queuing delay is the hardest to evaluate</a:t>
            </a:r>
          </a:p>
          <a:p>
            <a:pPr marL="0" indent="0">
              <a:buNone/>
            </a:pPr>
            <a:r>
              <a:rPr lang="hu-HU" dirty="0"/>
              <a:t>		</a:t>
            </a:r>
            <a:r>
              <a:rPr lang="en-US" dirty="0"/>
              <a:t>as it varies from packet to packet</a:t>
            </a:r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b="1" dirty="0"/>
              <a:t>	</a:t>
            </a:r>
            <a:r>
              <a:rPr lang="en-US" b="1" dirty="0"/>
              <a:t>It is characterized with statistical measures</a:t>
            </a:r>
          </a:p>
          <a:p>
            <a:pPr marL="0" indent="0">
              <a:buNone/>
            </a:pPr>
            <a:r>
              <a:rPr lang="hu-HU" i="1" dirty="0"/>
              <a:t>		</a:t>
            </a:r>
            <a:r>
              <a:rPr lang="en-US" i="1" dirty="0"/>
              <a:t>e.g., </a:t>
            </a:r>
            <a:r>
              <a:rPr lang="en-US" dirty="0"/>
              <a:t>average delay &amp; variance, probability of exceeding </a:t>
            </a:r>
            <a:r>
              <a:rPr lang="en-US" i="1" dirty="0"/>
              <a:t>x</a:t>
            </a:r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E84CE6DB-653A-4FC5-A8F4-3B4DE41C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queuing delay is the amount of time a packet</a:t>
            </a:r>
            <a:br>
              <a:rPr lang="en-US" sz="3600" dirty="0"/>
            </a:br>
            <a:r>
              <a:rPr lang="en-US" sz="3600" b="1" dirty="0">
                <a:solidFill>
                  <a:srgbClr val="FF0000"/>
                </a:solidFill>
              </a:rPr>
              <a:t>waits</a:t>
            </a:r>
            <a:r>
              <a:rPr lang="en-US" sz="3600" dirty="0"/>
              <a:t> (in a buffer) to be transmitted on a link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7997823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E8B2E39-B42A-4F05-9C66-5640D7E9E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Queuing delay depends on the traffic pattern</a:t>
            </a:r>
            <a:endParaRPr lang="hu-HU" sz="32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1F5452A-2358-438B-9361-164643D61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342" y="2003062"/>
            <a:ext cx="5723315" cy="285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778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B421DC74-3242-4F88-A2ED-419BF26BA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342" y="2076187"/>
            <a:ext cx="5723315" cy="27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676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9FA89534-6D4C-4BB5-9EB2-DC2C7C250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342" y="1951875"/>
            <a:ext cx="5723315" cy="29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53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6F51A346-46C2-4586-9B8C-7B1285012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943" y="2028656"/>
            <a:ext cx="5694114" cy="28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4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AE27FE93-A935-477A-A2C6-082C1A62F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  <a:endParaRPr lang="hu-HU" dirty="0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9880EF7D-A60F-42C8-8F14-8D7780BBDB78}"/>
              </a:ext>
            </a:extLst>
          </p:cNvPr>
          <p:cNvGrpSpPr/>
          <p:nvPr/>
        </p:nvGrpSpPr>
        <p:grpSpPr>
          <a:xfrm>
            <a:off x="7173547" y="3210957"/>
            <a:ext cx="4508500" cy="2819400"/>
            <a:chOff x="457200" y="1828800"/>
            <a:chExt cx="8458200" cy="4267200"/>
          </a:xfrm>
        </p:grpSpPr>
        <p:sp>
          <p:nvSpPr>
            <p:cNvPr id="5" name="Rectangle 48">
              <a:extLst>
                <a:ext uri="{FF2B5EF4-FFF2-40B4-BE49-F238E27FC236}">
                  <a16:creationId xmlns:a16="http://schemas.microsoft.com/office/drawing/2014/main" id="{B02AC62E-CC08-4DB2-A444-4179B7764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828800"/>
              <a:ext cx="8458200" cy="426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3">
              <a:extLst>
                <a:ext uri="{FF2B5EF4-FFF2-40B4-BE49-F238E27FC236}">
                  <a16:creationId xmlns:a16="http://schemas.microsoft.com/office/drawing/2014/main" id="{6DB94190-9830-40C5-9EB2-CC951C97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300" y="3409950"/>
              <a:ext cx="990600" cy="914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350B1A-9756-42E8-AC0B-64FE770FA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500" y="3409950"/>
              <a:ext cx="990600" cy="914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35DB698C-32D0-4DAA-B7C2-F4CB4C812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8575" y="3849688"/>
              <a:ext cx="4572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E87EF26E-DD3C-4B8D-AA61-44410C64B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4288" y="3863975"/>
              <a:ext cx="4572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8C55C5-1641-42A5-98CC-4CBDEA4AB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100" y="3638550"/>
              <a:ext cx="762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D839EF-A0FF-469C-BC59-2467F24A0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900" y="3638550"/>
              <a:ext cx="762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DC1541-8373-4B28-8C50-DAEADAB04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900" y="3638550"/>
              <a:ext cx="228600" cy="4572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BE706E-2AD8-4A0E-A8E1-2F56DE825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100" y="3638550"/>
              <a:ext cx="228600" cy="4572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F790DB-0B44-4096-9B2A-A7CB5BC35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300" y="3638550"/>
              <a:ext cx="762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2FE85F-069A-43D6-A93A-A48418804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700" y="3638550"/>
              <a:ext cx="762000" cy="4572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75DC2C-7540-439F-9953-155738940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1500" y="3638550"/>
              <a:ext cx="76200" cy="457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FF2C58-861E-43BF-91C8-E94B96534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100" y="3638550"/>
              <a:ext cx="228600" cy="4572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954C0E-7420-4759-85D3-8F5D8B83D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0" y="3638550"/>
              <a:ext cx="762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59">
              <a:extLst>
                <a:ext uri="{FF2B5EF4-FFF2-40B4-BE49-F238E27FC236}">
                  <a16:creationId xmlns:a16="http://schemas.microsoft.com/office/drawing/2014/main" id="{C37BE6CA-01A6-4812-9E1D-FD7BF25A8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9938" y="3690938"/>
              <a:ext cx="504825" cy="354012"/>
              <a:chOff x="1285" y="2229"/>
              <a:chExt cx="318" cy="223"/>
            </a:xfrm>
          </p:grpSpPr>
          <p:sp>
            <p:nvSpPr>
              <p:cNvPr id="42" name="Freeform 18">
                <a:extLst>
                  <a:ext uri="{FF2B5EF4-FFF2-40B4-BE49-F238E27FC236}">
                    <a16:creationId xmlns:a16="http://schemas.microsoft.com/office/drawing/2014/main" id="{D9D950F9-75C7-4CDC-B04D-9B694A1D8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" y="2229"/>
                <a:ext cx="318" cy="215"/>
              </a:xfrm>
              <a:custGeom>
                <a:avLst/>
                <a:gdLst>
                  <a:gd name="T0" fmla="*/ 0 w 1012"/>
                  <a:gd name="T1" fmla="*/ 0 h 292"/>
                  <a:gd name="T2" fmla="*/ 1009 w 1012"/>
                  <a:gd name="T3" fmla="*/ 0 h 292"/>
                  <a:gd name="T4" fmla="*/ 1012 w 1012"/>
                  <a:gd name="T5" fmla="*/ 292 h 292"/>
                  <a:gd name="T6" fmla="*/ 18 w 1012"/>
                  <a:gd name="T7" fmla="*/ 29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2" h="292">
                    <a:moveTo>
                      <a:pt x="0" y="0"/>
                    </a:moveTo>
                    <a:lnTo>
                      <a:pt x="1009" y="0"/>
                    </a:lnTo>
                    <a:lnTo>
                      <a:pt x="1012" y="292"/>
                    </a:lnTo>
                    <a:lnTo>
                      <a:pt x="18" y="291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9">
                <a:extLst>
                  <a:ext uri="{FF2B5EF4-FFF2-40B4-BE49-F238E27FC236}">
                    <a16:creationId xmlns:a16="http://schemas.microsoft.com/office/drawing/2014/main" id="{BA847C96-E6AC-49C5-9B9E-880A7FBD3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0" y="2238"/>
                <a:ext cx="0" cy="2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20">
                <a:extLst>
                  <a:ext uri="{FF2B5EF4-FFF2-40B4-BE49-F238E27FC236}">
                    <a16:creationId xmlns:a16="http://schemas.microsoft.com/office/drawing/2014/main" id="{2AD7FD3A-D92D-4ACE-A7E0-D50A4C8AD7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1" y="2237"/>
                <a:ext cx="0" cy="2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Text Box 36">
              <a:extLst>
                <a:ext uri="{FF2B5EF4-FFF2-40B4-BE49-F238E27FC236}">
                  <a16:creationId xmlns:a16="http://schemas.microsoft.com/office/drawing/2014/main" id="{A7D3DB52-0680-4A30-85E1-770B04C702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0789" y="2590800"/>
              <a:ext cx="1659201" cy="558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dirty="0">
                  <a:solidFill>
                    <a:srgbClr val="000000"/>
                  </a:solidFill>
                </a:rPr>
                <a:t>Packets</a:t>
              </a:r>
            </a:p>
          </p:txBody>
        </p:sp>
        <p:pic>
          <p:nvPicPr>
            <p:cNvPr id="21" name="Picture 39" descr="Click To Preview">
              <a:extLst>
                <a:ext uri="{FF2B5EF4-FFF2-40B4-BE49-F238E27FC236}">
                  <a16:creationId xmlns:a16="http://schemas.microsoft.com/office/drawing/2014/main" id="{EDE17C43-B098-4749-B1EC-16B2A403A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4648200"/>
              <a:ext cx="731838" cy="731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1" descr="Click To Preview">
              <a:extLst>
                <a:ext uri="{FF2B5EF4-FFF2-40B4-BE49-F238E27FC236}">
                  <a16:creationId xmlns:a16="http://schemas.microsoft.com/office/drawing/2014/main" id="{DB314CAC-FFB5-466B-8558-B80760DBE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602163"/>
              <a:ext cx="731838" cy="731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3" descr="Click To Preview">
              <a:extLst>
                <a:ext uri="{FF2B5EF4-FFF2-40B4-BE49-F238E27FC236}">
                  <a16:creationId xmlns:a16="http://schemas.microsoft.com/office/drawing/2014/main" id="{3CF46CED-3A86-47FA-8BB6-34FB28D27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63" y="3505200"/>
              <a:ext cx="731837" cy="731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4" descr="Click To Preview">
              <a:extLst>
                <a:ext uri="{FF2B5EF4-FFF2-40B4-BE49-F238E27FC236}">
                  <a16:creationId xmlns:a16="http://schemas.microsoft.com/office/drawing/2014/main" id="{B360593A-46DB-45D9-999F-AE99808EC3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63" y="2392363"/>
              <a:ext cx="731837" cy="731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5" descr="Click To Preview">
              <a:extLst>
                <a:ext uri="{FF2B5EF4-FFF2-40B4-BE49-F238E27FC236}">
                  <a16:creationId xmlns:a16="http://schemas.microsoft.com/office/drawing/2014/main" id="{4C82499D-881D-4D43-AF05-90A7CED5D9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1163" y="2514600"/>
              <a:ext cx="731837" cy="731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7" descr="Click To Preview">
              <a:extLst>
                <a:ext uri="{FF2B5EF4-FFF2-40B4-BE49-F238E27FC236}">
                  <a16:creationId xmlns:a16="http://schemas.microsoft.com/office/drawing/2014/main" id="{8BAA1602-5AB4-47B2-9050-EFFB52F378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3535363"/>
              <a:ext cx="731838" cy="731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Line 4">
              <a:extLst>
                <a:ext uri="{FF2B5EF4-FFF2-40B4-BE49-F238E27FC236}">
                  <a16:creationId xmlns:a16="http://schemas.microsoft.com/office/drawing/2014/main" id="{490D66F6-A629-4264-A618-A75464162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9700" y="4095750"/>
              <a:ext cx="3810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5">
              <a:extLst>
                <a:ext uri="{FF2B5EF4-FFF2-40B4-BE49-F238E27FC236}">
                  <a16:creationId xmlns:a16="http://schemas.microsoft.com/office/drawing/2014/main" id="{FFFEAF0B-E8FA-475F-978B-512149487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9700" y="3638550"/>
              <a:ext cx="3810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49">
              <a:extLst>
                <a:ext uri="{FF2B5EF4-FFF2-40B4-BE49-F238E27FC236}">
                  <a16:creationId xmlns:a16="http://schemas.microsoft.com/office/drawing/2014/main" id="{5F3DD5AC-366E-4EBD-AC65-FFD28B9A0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3400" y="297180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0" name="Group 54">
              <a:extLst>
                <a:ext uri="{FF2B5EF4-FFF2-40B4-BE49-F238E27FC236}">
                  <a16:creationId xmlns:a16="http://schemas.microsoft.com/office/drawing/2014/main" id="{08D4BE7B-2F7E-446F-8688-61BFD3C21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1600" y="2895600"/>
              <a:ext cx="914400" cy="2057400"/>
              <a:chOff x="864" y="1728"/>
              <a:chExt cx="576" cy="1296"/>
            </a:xfrm>
          </p:grpSpPr>
          <p:sp>
            <p:nvSpPr>
              <p:cNvPr id="39" name="Line 50">
                <a:extLst>
                  <a:ext uri="{FF2B5EF4-FFF2-40B4-BE49-F238E27FC236}">
                    <a16:creationId xmlns:a16="http://schemas.microsoft.com/office/drawing/2014/main" id="{F9723CD1-D669-457F-B736-CB2E6DC6B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728"/>
                <a:ext cx="528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" name="Line 52">
                <a:extLst>
                  <a:ext uri="{FF2B5EF4-FFF2-40B4-BE49-F238E27FC236}">
                    <a16:creationId xmlns:a16="http://schemas.microsoft.com/office/drawing/2014/main" id="{AB8AFE92-836D-4821-AFB4-EC431966B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352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" name="Line 53">
                <a:extLst>
                  <a:ext uri="{FF2B5EF4-FFF2-40B4-BE49-F238E27FC236}">
                    <a16:creationId xmlns:a16="http://schemas.microsoft.com/office/drawing/2014/main" id="{A9A3DA70-B2F8-4F05-A465-C6C6CEE2E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2352"/>
                <a:ext cx="576" cy="672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1" name="Group 55">
              <a:extLst>
                <a:ext uri="{FF2B5EF4-FFF2-40B4-BE49-F238E27FC236}">
                  <a16:creationId xmlns:a16="http://schemas.microsoft.com/office/drawing/2014/main" id="{06568001-F4FB-497E-992C-0C4767566F74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010400" y="2819400"/>
              <a:ext cx="914400" cy="2057400"/>
              <a:chOff x="864" y="1728"/>
              <a:chExt cx="576" cy="1296"/>
            </a:xfrm>
          </p:grpSpPr>
          <p:sp>
            <p:nvSpPr>
              <p:cNvPr id="36" name="Line 56">
                <a:extLst>
                  <a:ext uri="{FF2B5EF4-FFF2-40B4-BE49-F238E27FC236}">
                    <a16:creationId xmlns:a16="http://schemas.microsoft.com/office/drawing/2014/main" id="{3F00C128-330D-4070-A6F8-13E01E789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728"/>
                <a:ext cx="528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" name="Line 57">
                <a:extLst>
                  <a:ext uri="{FF2B5EF4-FFF2-40B4-BE49-F238E27FC236}">
                    <a16:creationId xmlns:a16="http://schemas.microsoft.com/office/drawing/2014/main" id="{62FBA28F-E56C-4DE5-AF66-39E3E0546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352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" name="Line 58">
                <a:extLst>
                  <a:ext uri="{FF2B5EF4-FFF2-40B4-BE49-F238E27FC236}">
                    <a16:creationId xmlns:a16="http://schemas.microsoft.com/office/drawing/2014/main" id="{5F00F6EB-CD42-4589-AFA7-2D696676FA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2352"/>
                <a:ext cx="576" cy="672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0EF953A3-EDCE-44E4-B74F-9BC3AE2DC8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1800" y="3690938"/>
              <a:ext cx="504825" cy="354012"/>
              <a:chOff x="1285" y="2229"/>
              <a:chExt cx="318" cy="223"/>
            </a:xfrm>
          </p:grpSpPr>
          <p:sp>
            <p:nvSpPr>
              <p:cNvPr id="33" name="Freeform 61">
                <a:extLst>
                  <a:ext uri="{FF2B5EF4-FFF2-40B4-BE49-F238E27FC236}">
                    <a16:creationId xmlns:a16="http://schemas.microsoft.com/office/drawing/2014/main" id="{EB229B2D-9187-4CD4-B1C9-C81E02BAB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" y="2229"/>
                <a:ext cx="318" cy="215"/>
              </a:xfrm>
              <a:custGeom>
                <a:avLst/>
                <a:gdLst>
                  <a:gd name="T0" fmla="*/ 0 w 1012"/>
                  <a:gd name="T1" fmla="*/ 0 h 292"/>
                  <a:gd name="T2" fmla="*/ 1009 w 1012"/>
                  <a:gd name="T3" fmla="*/ 0 h 292"/>
                  <a:gd name="T4" fmla="*/ 1012 w 1012"/>
                  <a:gd name="T5" fmla="*/ 292 h 292"/>
                  <a:gd name="T6" fmla="*/ 18 w 1012"/>
                  <a:gd name="T7" fmla="*/ 29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2" h="292">
                    <a:moveTo>
                      <a:pt x="0" y="0"/>
                    </a:moveTo>
                    <a:lnTo>
                      <a:pt x="1009" y="0"/>
                    </a:lnTo>
                    <a:lnTo>
                      <a:pt x="1012" y="292"/>
                    </a:lnTo>
                    <a:lnTo>
                      <a:pt x="18" y="291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62">
                <a:extLst>
                  <a:ext uri="{FF2B5EF4-FFF2-40B4-BE49-F238E27FC236}">
                    <a16:creationId xmlns:a16="http://schemas.microsoft.com/office/drawing/2014/main" id="{E5DCCF2F-B523-42AB-9155-2ABD874F1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0" y="2238"/>
                <a:ext cx="0" cy="2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63">
                <a:extLst>
                  <a:ext uri="{FF2B5EF4-FFF2-40B4-BE49-F238E27FC236}">
                    <a16:creationId xmlns:a16="http://schemas.microsoft.com/office/drawing/2014/main" id="{35A71A98-BF85-4A72-BCB8-6C4ECD3E54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1" y="2237"/>
                <a:ext cx="0" cy="2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45" name="Picture 2" descr="http://ironbark.xtelco.com.au/subjects/DC/lectures/19/rnb1.png">
            <a:extLst>
              <a:ext uri="{FF2B5EF4-FFF2-40B4-BE49-F238E27FC236}">
                <a16:creationId xmlns:a16="http://schemas.microsoft.com/office/drawing/2014/main" id="{0770FA80-81B8-419E-ADF6-3511DCFA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20" y="3156326"/>
            <a:ext cx="3472649" cy="28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Szövegdoboz 45">
            <a:extLst>
              <a:ext uri="{FF2B5EF4-FFF2-40B4-BE49-F238E27FC236}">
                <a16:creationId xmlns:a16="http://schemas.microsoft.com/office/drawing/2014/main" id="{B8A58811-42E0-4F91-BAF2-30A545BEA2C8}"/>
              </a:ext>
            </a:extLst>
          </p:cNvPr>
          <p:cNvSpPr txBox="1"/>
          <p:nvPr/>
        </p:nvSpPr>
        <p:spPr>
          <a:xfrm>
            <a:off x="7368170" y="2564626"/>
            <a:ext cx="431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Packet-switching</a:t>
            </a:r>
            <a:endParaRPr lang="hu-HU" b="1" dirty="0"/>
          </a:p>
          <a:p>
            <a:pPr algn="ctr"/>
            <a:r>
              <a:rPr lang="en-US" dirty="0" err="1"/>
              <a:t>e.g</a:t>
            </a:r>
            <a:r>
              <a:rPr lang="hu-HU" dirty="0"/>
              <a:t>. Internet</a:t>
            </a:r>
            <a:endParaRPr lang="en-US" dirty="0"/>
          </a:p>
        </p:txBody>
      </p:sp>
      <p:sp>
        <p:nvSpPr>
          <p:cNvPr id="47" name="Szövegdoboz 46">
            <a:extLst>
              <a:ext uri="{FF2B5EF4-FFF2-40B4-BE49-F238E27FC236}">
                <a16:creationId xmlns:a16="http://schemas.microsoft.com/office/drawing/2014/main" id="{E68DA152-A2A8-4A5F-9035-43DE87549995}"/>
              </a:ext>
            </a:extLst>
          </p:cNvPr>
          <p:cNvSpPr txBox="1"/>
          <p:nvPr/>
        </p:nvSpPr>
        <p:spPr>
          <a:xfrm>
            <a:off x="546533" y="2564625"/>
            <a:ext cx="431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Circuit-switching</a:t>
            </a:r>
            <a:endParaRPr lang="hu-HU" b="1" dirty="0"/>
          </a:p>
          <a:p>
            <a:pPr algn="ctr"/>
            <a:r>
              <a:rPr lang="en-US" dirty="0"/>
              <a:t>e.g. landline phone networks</a:t>
            </a: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FCA1FC4C-C352-4B49-9F31-FEE14C34A296}"/>
              </a:ext>
            </a:extLst>
          </p:cNvPr>
          <p:cNvSpPr/>
          <p:nvPr/>
        </p:nvSpPr>
        <p:spPr>
          <a:xfrm>
            <a:off x="1203918" y="1239062"/>
            <a:ext cx="3443111" cy="10583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Reservation</a:t>
            </a:r>
            <a:endParaRPr lang="hu-HU" sz="2800" b="1" dirty="0">
              <a:solidFill>
                <a:schemeClr val="tx1"/>
              </a:solidFill>
            </a:endParaRPr>
          </a:p>
        </p:txBody>
      </p:sp>
      <p:sp>
        <p:nvSpPr>
          <p:cNvPr id="49" name="Téglalap 48">
            <a:extLst>
              <a:ext uri="{FF2B5EF4-FFF2-40B4-BE49-F238E27FC236}">
                <a16:creationId xmlns:a16="http://schemas.microsoft.com/office/drawing/2014/main" id="{366AB6B1-F134-497B-9061-40715DC9EB28}"/>
              </a:ext>
            </a:extLst>
          </p:cNvPr>
          <p:cNvSpPr/>
          <p:nvPr/>
        </p:nvSpPr>
        <p:spPr>
          <a:xfrm>
            <a:off x="7649873" y="1239062"/>
            <a:ext cx="3443111" cy="10583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On-demand</a:t>
            </a:r>
            <a:endParaRPr lang="hu-H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542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BA3C9651-FAE0-4769-89C0-E049705F3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743" y="2101781"/>
            <a:ext cx="5606513" cy="265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405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9C34BB13-E231-4400-ADBC-80F45B082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43" y="2087156"/>
            <a:ext cx="5635713" cy="268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327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E1E3459-36F4-4CA9-AF51-B288443EE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342" y="2046937"/>
            <a:ext cx="5723315" cy="276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840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AD545F49-ED29-4C4C-91AA-8C677020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err="1"/>
              <a:t>Queues</a:t>
            </a:r>
            <a:r>
              <a:rPr lang="hu-HU" sz="4000" dirty="0"/>
              <a:t> </a:t>
            </a:r>
            <a:r>
              <a:rPr lang="hu-HU" sz="4000" dirty="0" err="1"/>
              <a:t>absorb</a:t>
            </a:r>
            <a:r>
              <a:rPr lang="hu-HU" sz="4000" dirty="0"/>
              <a:t> </a:t>
            </a:r>
            <a:r>
              <a:rPr lang="hu-HU" sz="4000" dirty="0" err="1"/>
              <a:t>transient</a:t>
            </a:r>
            <a:r>
              <a:rPr lang="hu-HU" sz="4000" dirty="0"/>
              <a:t> </a:t>
            </a:r>
            <a:r>
              <a:rPr lang="hu-HU" sz="4000" dirty="0" err="1"/>
              <a:t>bursts</a:t>
            </a:r>
            <a:r>
              <a:rPr lang="hu-HU" sz="4000" dirty="0"/>
              <a:t>,</a:t>
            </a:r>
            <a:br>
              <a:rPr lang="hu-HU" sz="4000" dirty="0"/>
            </a:br>
            <a:r>
              <a:rPr lang="hu-HU" sz="4000" dirty="0" err="1"/>
              <a:t>but</a:t>
            </a:r>
            <a:r>
              <a:rPr lang="hu-HU" sz="4000" dirty="0"/>
              <a:t> </a:t>
            </a:r>
            <a:r>
              <a:rPr lang="hu-HU" sz="4000" dirty="0" err="1"/>
              <a:t>introduce</a:t>
            </a:r>
            <a:r>
              <a:rPr lang="hu-HU" sz="4000" dirty="0"/>
              <a:t> </a:t>
            </a:r>
            <a:r>
              <a:rPr lang="hu-HU" sz="4000" dirty="0" err="1"/>
              <a:t>queueing</a:t>
            </a:r>
            <a:r>
              <a:rPr lang="hu-HU" sz="4000" dirty="0"/>
              <a:t> </a:t>
            </a:r>
            <a:r>
              <a:rPr lang="hu-HU" sz="4000" dirty="0" err="1"/>
              <a:t>delays</a:t>
            </a:r>
            <a:endParaRPr lang="hu-HU" sz="40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9E65A14-87A3-44C8-B454-E8781EB4A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543" y="2079843"/>
            <a:ext cx="5664914" cy="269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080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2CCF0530-7FAF-499C-A514-06542BD9C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/>
              <a:t>Queueing</a:t>
            </a:r>
            <a:r>
              <a:rPr lang="hu-HU" dirty="0"/>
              <a:t> </a:t>
            </a:r>
            <a:r>
              <a:rPr lang="hu-HU" dirty="0" err="1"/>
              <a:t>delay</a:t>
            </a:r>
            <a:r>
              <a:rPr lang="hu-HU" dirty="0"/>
              <a:t> </a:t>
            </a:r>
            <a:r>
              <a:rPr lang="hu-HU" dirty="0" err="1"/>
              <a:t>depends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:</a:t>
            </a:r>
          </a:p>
          <a:p>
            <a:pPr marL="0" indent="0">
              <a:buNone/>
            </a:pPr>
            <a:r>
              <a:rPr lang="hu-HU" dirty="0"/>
              <a:t>	</a:t>
            </a:r>
          </a:p>
          <a:p>
            <a:pPr marL="0" indent="0">
              <a:buNone/>
            </a:pPr>
            <a:r>
              <a:rPr lang="hu-HU" dirty="0"/>
              <a:t>		</a:t>
            </a:r>
            <a:r>
              <a:rPr lang="hu-HU" b="1" dirty="0" err="1">
                <a:solidFill>
                  <a:srgbClr val="FF0000"/>
                </a:solidFill>
              </a:rPr>
              <a:t>arrival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rate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queue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	</a:t>
            </a:r>
            <a:r>
              <a:rPr lang="hu-HU" b="1" dirty="0" err="1">
                <a:solidFill>
                  <a:srgbClr val="FF0000"/>
                </a:solidFill>
              </a:rPr>
              <a:t>transmission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rate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dirty="0"/>
              <a:t>of </a:t>
            </a:r>
            <a:r>
              <a:rPr lang="hu-HU" dirty="0" err="1"/>
              <a:t>the</a:t>
            </a:r>
            <a:r>
              <a:rPr lang="hu-HU" dirty="0"/>
              <a:t> outgoing link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	</a:t>
            </a:r>
            <a:r>
              <a:rPr lang="hu-HU" dirty="0" err="1"/>
              <a:t>traffic</a:t>
            </a:r>
            <a:r>
              <a:rPr lang="hu-HU" dirty="0"/>
              <a:t> </a:t>
            </a:r>
            <a:r>
              <a:rPr lang="hu-HU" b="1" dirty="0" err="1">
                <a:solidFill>
                  <a:srgbClr val="FF0000"/>
                </a:solidFill>
              </a:rPr>
              <a:t>burstiness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8046519-BA4D-472F-9EA9-4049C052B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time a packet has to sit in a buffer before</a:t>
            </a:r>
            <a:br>
              <a:rPr lang="en-US" dirty="0"/>
            </a:br>
            <a:r>
              <a:rPr lang="en-US" dirty="0"/>
              <a:t>being processed depends on the traffic pattern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27215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6465F653-9763-45C8-AAC0-70BE89D38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average packet arrival rate </a:t>
            </a:r>
            <a:r>
              <a:rPr lang="hu-HU" dirty="0"/>
              <a:t>			</a:t>
            </a:r>
            <a:r>
              <a:rPr lang="en-US" i="1" dirty="0"/>
              <a:t>a</a:t>
            </a:r>
            <a:r>
              <a:rPr lang="hu-HU" i="1" dirty="0"/>
              <a:t> 		</a:t>
            </a:r>
            <a:r>
              <a:rPr lang="hu-HU" dirty="0"/>
              <a:t>[</a:t>
            </a:r>
            <a:r>
              <a:rPr lang="hu-HU" dirty="0" err="1"/>
              <a:t>packet</a:t>
            </a:r>
            <a:r>
              <a:rPr lang="hu-HU" dirty="0"/>
              <a:t>/sec]</a:t>
            </a:r>
            <a:endParaRPr lang="en-US" i="1" dirty="0"/>
          </a:p>
          <a:p>
            <a:r>
              <a:rPr lang="en-US" b="1" dirty="0"/>
              <a:t>transmission rate of outgoing link</a:t>
            </a:r>
            <a:r>
              <a:rPr lang="hu-HU" b="1" dirty="0"/>
              <a:t> </a:t>
            </a:r>
            <a:r>
              <a:rPr lang="hu-HU" dirty="0"/>
              <a:t>		</a:t>
            </a:r>
            <a:r>
              <a:rPr lang="hu-HU" i="1" dirty="0"/>
              <a:t>R</a:t>
            </a:r>
            <a:r>
              <a:rPr lang="hu-HU" dirty="0"/>
              <a:t> 		[bit/sec]</a:t>
            </a:r>
            <a:endParaRPr lang="en-US" dirty="0"/>
          </a:p>
          <a:p>
            <a:r>
              <a:rPr lang="hu-HU" b="1" dirty="0"/>
              <a:t>fixed </a:t>
            </a:r>
            <a:r>
              <a:rPr lang="hu-HU" b="1" dirty="0" err="1"/>
              <a:t>packets</a:t>
            </a:r>
            <a:r>
              <a:rPr lang="hu-HU" b="1" dirty="0"/>
              <a:t> </a:t>
            </a:r>
            <a:r>
              <a:rPr lang="hu-HU" b="1" dirty="0" err="1"/>
              <a:t>length</a:t>
            </a:r>
            <a:r>
              <a:rPr lang="hu-HU" b="1" dirty="0"/>
              <a:t> </a:t>
            </a:r>
            <a:r>
              <a:rPr lang="hu-HU" dirty="0"/>
              <a:t>				</a:t>
            </a:r>
            <a:r>
              <a:rPr lang="hu-HU" i="1" dirty="0"/>
              <a:t>L 		</a:t>
            </a:r>
            <a:r>
              <a:rPr lang="hu-HU" dirty="0"/>
              <a:t>[bit]</a:t>
            </a:r>
          </a:p>
          <a:p>
            <a:endParaRPr lang="hu-HU" dirty="0"/>
          </a:p>
          <a:p>
            <a:r>
              <a:rPr lang="hu-HU" b="1" dirty="0" err="1"/>
              <a:t>average</a:t>
            </a:r>
            <a:r>
              <a:rPr lang="hu-HU" b="1" dirty="0"/>
              <a:t> </a:t>
            </a:r>
            <a:r>
              <a:rPr lang="hu-HU" b="1" dirty="0" err="1"/>
              <a:t>bits</a:t>
            </a:r>
            <a:r>
              <a:rPr lang="hu-HU" b="1" dirty="0"/>
              <a:t> </a:t>
            </a:r>
            <a:r>
              <a:rPr lang="hu-HU" b="1" dirty="0" err="1"/>
              <a:t>arrival</a:t>
            </a:r>
            <a:r>
              <a:rPr lang="hu-HU" b="1" dirty="0"/>
              <a:t> </a:t>
            </a:r>
            <a:r>
              <a:rPr lang="hu-HU" b="1" dirty="0" err="1"/>
              <a:t>rate</a:t>
            </a:r>
            <a:r>
              <a:rPr lang="hu-HU" b="1" dirty="0"/>
              <a:t> </a:t>
            </a:r>
            <a:r>
              <a:rPr lang="hu-HU" dirty="0"/>
              <a:t>			</a:t>
            </a:r>
            <a:r>
              <a:rPr lang="hu-HU" i="1" dirty="0"/>
              <a:t>La</a:t>
            </a:r>
            <a:r>
              <a:rPr lang="hu-HU" dirty="0"/>
              <a:t> 		[bit/sec]</a:t>
            </a:r>
          </a:p>
          <a:p>
            <a:endParaRPr lang="hu-HU" dirty="0"/>
          </a:p>
          <a:p>
            <a:r>
              <a:rPr lang="hu-HU" b="1" dirty="0" err="1"/>
              <a:t>traffic</a:t>
            </a:r>
            <a:r>
              <a:rPr lang="hu-HU" b="1" dirty="0"/>
              <a:t> </a:t>
            </a:r>
            <a:r>
              <a:rPr lang="hu-HU" b="1" dirty="0" err="1"/>
              <a:t>intensity</a:t>
            </a:r>
            <a:r>
              <a:rPr lang="hu-HU" b="1" dirty="0"/>
              <a:t> </a:t>
            </a:r>
            <a:r>
              <a:rPr lang="hu-HU" dirty="0"/>
              <a:t>					</a:t>
            </a:r>
            <a:r>
              <a:rPr lang="hu-HU" i="1" dirty="0"/>
              <a:t>La/R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AA38A16-A96D-42F6-B669-C37084F2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39930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D2EA6B68-7319-4CC2-AF00-7874ADCCE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Golden </a:t>
            </a:r>
            <a:r>
              <a:rPr lang="hu-HU" dirty="0" err="1"/>
              <a:t>rule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	</a:t>
            </a:r>
            <a:r>
              <a:rPr lang="hu-HU" b="1" dirty="0">
                <a:solidFill>
                  <a:srgbClr val="FF0000"/>
                </a:solidFill>
              </a:rPr>
              <a:t>Design </a:t>
            </a:r>
            <a:r>
              <a:rPr lang="hu-HU" b="1" dirty="0" err="1">
                <a:solidFill>
                  <a:srgbClr val="FF0000"/>
                </a:solidFill>
              </a:rPr>
              <a:t>your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queuing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system</a:t>
            </a:r>
            <a:r>
              <a:rPr lang="hu-HU" b="1" dirty="0">
                <a:solidFill>
                  <a:srgbClr val="FF0000"/>
                </a:solidFill>
              </a:rPr>
              <a:t>,</a:t>
            </a:r>
          </a:p>
          <a:p>
            <a:pPr marL="0" indent="0">
              <a:buNone/>
            </a:pPr>
            <a:r>
              <a:rPr lang="hu-HU" b="1" dirty="0">
                <a:solidFill>
                  <a:srgbClr val="FF0000"/>
                </a:solidFill>
              </a:rPr>
              <a:t>					</a:t>
            </a:r>
            <a:r>
              <a:rPr lang="en-US" b="1" dirty="0">
                <a:solidFill>
                  <a:srgbClr val="FF0000"/>
                </a:solidFill>
              </a:rPr>
              <a:t>so that it operates far from that point</a:t>
            </a:r>
            <a:r>
              <a:rPr lang="hu-HU" b="1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2BEFC37F-3CC8-4164-B77D-EB6B9888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When the traffic intensity is &gt;1, the queue will increase</a:t>
            </a:r>
            <a:r>
              <a:rPr lang="hu-HU" sz="3200" dirty="0"/>
              <a:t> </a:t>
            </a:r>
            <a:r>
              <a:rPr lang="en-US" sz="3200" dirty="0"/>
              <a:t>without bound, and so does the queuing delay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2906324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968407D-22B9-44AE-ACAE-23AE5F8A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When the traffic intensity is &lt;=1,</a:t>
            </a:r>
            <a:br>
              <a:rPr lang="en-US" sz="3600" dirty="0"/>
            </a:br>
            <a:r>
              <a:rPr lang="en-US" sz="3600" dirty="0"/>
              <a:t>queueing delay depends on the burst size</a:t>
            </a:r>
            <a:endParaRPr lang="hu-HU" sz="36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5058F74-E91F-438C-B489-63E4658FF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749" y="1717875"/>
            <a:ext cx="5022501" cy="34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15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054C6391-9759-4CEE-82ED-773B1DFDD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Loss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9C948F7-929E-46C4-AC8A-6E6F16DAC39C}"/>
              </a:ext>
            </a:extLst>
          </p:cNvPr>
          <p:cNvSpPr/>
          <p:nvPr/>
        </p:nvSpPr>
        <p:spPr>
          <a:xfrm>
            <a:off x="4724400" y="2399488"/>
            <a:ext cx="2743200" cy="9152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>
                <a:solidFill>
                  <a:schemeClr val="tx1"/>
                </a:solidFill>
              </a:rPr>
              <a:t>loss</a:t>
            </a:r>
            <a:endParaRPr lang="hu-HU" b="1" dirty="0">
              <a:solidFill>
                <a:schemeClr val="tx1"/>
              </a:solidFill>
            </a:endParaRP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809AE820-B9C4-4B95-99B3-E98A80088F01}"/>
              </a:ext>
            </a:extLst>
          </p:cNvPr>
          <p:cNvGrpSpPr/>
          <p:nvPr/>
        </p:nvGrpSpPr>
        <p:grpSpPr>
          <a:xfrm>
            <a:off x="6616700" y="2500276"/>
            <a:ext cx="711200" cy="711200"/>
            <a:chOff x="5842000" y="1600200"/>
            <a:chExt cx="711200" cy="711200"/>
          </a:xfrm>
        </p:grpSpPr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9767840E-C6D3-4F54-8053-9FC177AA6A0F}"/>
                </a:ext>
              </a:extLst>
            </p:cNvPr>
            <p:cNvSpPr/>
            <p:nvPr/>
          </p:nvSpPr>
          <p:spPr>
            <a:xfrm>
              <a:off x="5842000" y="1600200"/>
              <a:ext cx="254000" cy="254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D24BCA01-26EE-47D6-8383-AF2FB034E899}"/>
                </a:ext>
              </a:extLst>
            </p:cNvPr>
            <p:cNvSpPr/>
            <p:nvPr/>
          </p:nvSpPr>
          <p:spPr>
            <a:xfrm>
              <a:off x="5994400" y="1752600"/>
              <a:ext cx="254000" cy="254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 10">
              <a:extLst>
                <a:ext uri="{FF2B5EF4-FFF2-40B4-BE49-F238E27FC236}">
                  <a16:creationId xmlns:a16="http://schemas.microsoft.com/office/drawing/2014/main" id="{6AD7F108-51C0-4380-89AE-5A5A2C549BDA}"/>
                </a:ext>
              </a:extLst>
            </p:cNvPr>
            <p:cNvSpPr/>
            <p:nvPr/>
          </p:nvSpPr>
          <p:spPr>
            <a:xfrm>
              <a:off x="6146800" y="1905000"/>
              <a:ext cx="254000" cy="254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2048DC37-8185-4CEF-A318-FC178B9C3135}"/>
                </a:ext>
              </a:extLst>
            </p:cNvPr>
            <p:cNvSpPr/>
            <p:nvPr/>
          </p:nvSpPr>
          <p:spPr>
            <a:xfrm>
              <a:off x="6299200" y="2057400"/>
              <a:ext cx="254000" cy="254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31C6FF66-CE19-4298-945E-61727C798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69982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99315419-40FC-4141-B64E-AA3E637D9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5156" y="2417350"/>
            <a:ext cx="4321687" cy="2925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44869F5C-2BE4-4E8C-97C1-49778D47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 practice, queues are not infinite.</a:t>
            </a:r>
            <a:br>
              <a:rPr lang="en-US" sz="3600" dirty="0"/>
            </a:br>
            <a:r>
              <a:rPr lang="en-US" sz="3600" dirty="0"/>
              <a:t>There is an upper bound on queuing delay.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87171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2D96EF-87D8-4E1A-B102-78286C76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0FCC1A3-DCDC-470B-827E-CDF4207C2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organize the network</a:t>
            </a:r>
            <a:r>
              <a:rPr lang="hu-H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48312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104BCD3-D643-4143-A832-1B9A922A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If the queue is persistently overloaded,</a:t>
            </a:r>
            <a:br>
              <a:rPr lang="en-US" sz="4000" dirty="0"/>
            </a:br>
            <a:r>
              <a:rPr lang="en-US" sz="4000" dirty="0"/>
              <a:t>it will eventually drop packets (loss)</a:t>
            </a:r>
            <a:endParaRPr lang="hu-HU" sz="40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C0D6B19-ED3F-4AF3-B70D-19C3D2D99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743" y="2021343"/>
            <a:ext cx="5606513" cy="281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496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054C6391-9759-4CEE-82ED-773B1DFDD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Throughput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EDF8DE5-B3AE-48A5-8CED-9414973618D6}"/>
              </a:ext>
            </a:extLst>
          </p:cNvPr>
          <p:cNvSpPr/>
          <p:nvPr/>
        </p:nvSpPr>
        <p:spPr>
          <a:xfrm>
            <a:off x="8610602" y="2399488"/>
            <a:ext cx="2743200" cy="9152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>
                <a:solidFill>
                  <a:schemeClr val="tx1"/>
                </a:solidFill>
              </a:rPr>
              <a:t>throughput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7172" name="Picture 4" descr="Image result for speed meter icon">
            <a:extLst>
              <a:ext uri="{FF2B5EF4-FFF2-40B4-BE49-F238E27FC236}">
                <a16:creationId xmlns:a16="http://schemas.microsoft.com/office/drawing/2014/main" id="{94D6C23F-F0A8-49B5-AC3D-5839B29F0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2512976"/>
            <a:ext cx="6985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7CD4D6A7-E258-4575-9D40-B8CE51A07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74000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CFA7DE6A-2AD7-4D93-BA3D-15E701E63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				        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		</a:t>
            </a:r>
            <a:r>
              <a:rPr lang="hu-HU" dirty="0">
                <a:solidFill>
                  <a:srgbClr val="FF0000"/>
                </a:solidFill>
              </a:rPr>
              <a:t>[#</a:t>
            </a:r>
            <a:r>
              <a:rPr lang="hu-HU" dirty="0" err="1">
                <a:solidFill>
                  <a:srgbClr val="FF0000"/>
                </a:solidFill>
              </a:rPr>
              <a:t>bits</a:t>
            </a:r>
            <a:r>
              <a:rPr lang="hu-HU" dirty="0">
                <a:solidFill>
                  <a:srgbClr val="FF0000"/>
                </a:solidFill>
              </a:rPr>
              <a:t>]</a:t>
            </a:r>
          </a:p>
          <a:p>
            <a:pPr marL="0" indent="0">
              <a:buNone/>
            </a:pPr>
            <a:r>
              <a:rPr lang="hu-HU" dirty="0" err="1"/>
              <a:t>Average</a:t>
            </a:r>
            <a:r>
              <a:rPr lang="hu-HU" dirty="0"/>
              <a:t> </a:t>
            </a:r>
            <a:r>
              <a:rPr lang="hu-HU" dirty="0" err="1"/>
              <a:t>throughput</a:t>
            </a:r>
            <a:r>
              <a:rPr lang="hu-HU" dirty="0"/>
              <a:t>	=	</a:t>
            </a:r>
            <a:r>
              <a:rPr lang="hu-HU" strike="sngStrike" dirty="0"/>
              <a:t>			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[#</a:t>
            </a:r>
            <a:r>
              <a:rPr lang="hu-HU" dirty="0" err="1"/>
              <a:t>bits</a:t>
            </a:r>
            <a:r>
              <a:rPr lang="hu-HU" dirty="0"/>
              <a:t>/sec]				      </a:t>
            </a:r>
            <a:r>
              <a:rPr lang="hu-HU" dirty="0" err="1"/>
              <a:t>transfer</a:t>
            </a:r>
            <a:r>
              <a:rPr lang="hu-HU" dirty="0"/>
              <a:t> </a:t>
            </a:r>
            <a:r>
              <a:rPr lang="hu-HU" dirty="0" err="1"/>
              <a:t>time</a:t>
            </a:r>
            <a:r>
              <a:rPr lang="hu-HU" dirty="0"/>
              <a:t>		</a:t>
            </a:r>
            <a:r>
              <a:rPr lang="hu-HU" dirty="0">
                <a:solidFill>
                  <a:srgbClr val="FF0000"/>
                </a:solidFill>
              </a:rPr>
              <a:t>[sec]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FD03D628-F0F3-424A-8778-3CE43C58E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throughput is the instantaneous rate </a:t>
            </a:r>
            <a:br>
              <a:rPr lang="hu-HU" dirty="0"/>
            </a:br>
            <a:r>
              <a:rPr lang="en-US" dirty="0"/>
              <a:t>at which</a:t>
            </a:r>
            <a:r>
              <a:rPr lang="hu-HU" dirty="0"/>
              <a:t> a </a:t>
            </a:r>
            <a:r>
              <a:rPr lang="hu-HU" dirty="0" err="1"/>
              <a:t>host</a:t>
            </a:r>
            <a:r>
              <a:rPr lang="hu-HU" dirty="0"/>
              <a:t> </a:t>
            </a:r>
            <a:r>
              <a:rPr lang="hu-HU" dirty="0" err="1"/>
              <a:t>receives</a:t>
            </a:r>
            <a:r>
              <a:rPr lang="hu-HU" dirty="0"/>
              <a:t> </a:t>
            </a:r>
            <a:r>
              <a:rPr lang="hu-HU" dirty="0" err="1"/>
              <a:t>data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48879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66B4DFC-C152-48B8-BFE3-B895A688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compute throughput, one has to consider the</a:t>
            </a:r>
            <a:br>
              <a:rPr lang="en-US" dirty="0"/>
            </a:br>
            <a:r>
              <a:rPr lang="hu-HU" dirty="0" err="1"/>
              <a:t>bottleneck</a:t>
            </a:r>
            <a:r>
              <a:rPr lang="hu-HU" dirty="0"/>
              <a:t> link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638E654-D26F-4F07-B31F-2F8C05728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951" y="1809281"/>
            <a:ext cx="4818097" cy="32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194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591F82D-C633-4AB0-8F97-2FFE1B18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compute throughput, one has to consider the</a:t>
            </a:r>
            <a:br>
              <a:rPr lang="en-US" dirty="0"/>
            </a:br>
            <a:r>
              <a:rPr lang="en-US" dirty="0"/>
              <a:t>bottleneck link… </a:t>
            </a:r>
            <a:r>
              <a:rPr lang="en-US" dirty="0">
                <a:solidFill>
                  <a:srgbClr val="FF0000"/>
                </a:solidFill>
              </a:rPr>
              <a:t>and the intervening traffic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AF86DAA-5776-4BE9-9DE4-F4B8D875E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145" y="1864125"/>
            <a:ext cx="5489710" cy="312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067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6CD340-C7DA-494D-B54E-601ABF52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As technology improves, throughput increase &amp;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delays are getting lower except for propagation</a:t>
            </a:r>
            <a:br>
              <a:rPr lang="en-US" sz="3200" dirty="0"/>
            </a:br>
            <a:r>
              <a:rPr lang="hu-HU" sz="3200" dirty="0"/>
              <a:t>(</a:t>
            </a:r>
            <a:r>
              <a:rPr lang="hu-HU" sz="3200" dirty="0" err="1"/>
              <a:t>speed</a:t>
            </a:r>
            <a:r>
              <a:rPr lang="hu-HU" sz="3200" dirty="0"/>
              <a:t> of </a:t>
            </a:r>
            <a:r>
              <a:rPr lang="hu-HU" sz="3200" dirty="0" err="1"/>
              <a:t>light</a:t>
            </a:r>
            <a:r>
              <a:rPr lang="hu-HU" sz="3200" dirty="0"/>
              <a:t>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119A92F-22DF-4D0C-B63E-0BAD71A23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49887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F7212A4F-BA34-4170-AF3F-E9CEB79D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78500"/>
            <a:ext cx="10515600" cy="3984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>
                <a:solidFill>
                  <a:srgbClr val="FFC000"/>
                </a:solidFill>
              </a:rPr>
              <a:t>*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http://wwwnui.akamai.com/gnet/globe/index.html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98D68C83-5653-4FF9-8CFE-38634B68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err="1"/>
              <a:t>Because</a:t>
            </a:r>
            <a:r>
              <a:rPr lang="hu-HU" sz="3200" dirty="0"/>
              <a:t> of </a:t>
            </a:r>
            <a:r>
              <a:rPr lang="hu-HU" sz="3200" dirty="0" err="1"/>
              <a:t>propagation</a:t>
            </a:r>
            <a:r>
              <a:rPr lang="hu-HU" sz="3200" dirty="0"/>
              <a:t> </a:t>
            </a:r>
            <a:r>
              <a:rPr lang="hu-HU" sz="3200" dirty="0" err="1"/>
              <a:t>delays</a:t>
            </a:r>
            <a:r>
              <a:rPr lang="hu-HU" sz="3200" dirty="0"/>
              <a:t>,</a:t>
            </a:r>
            <a:br>
              <a:rPr lang="hu-HU" sz="3200" dirty="0"/>
            </a:br>
            <a:r>
              <a:rPr lang="en-US" sz="3200" dirty="0"/>
              <a:t>Content Delivery Networks move content closer to you</a:t>
            </a:r>
            <a:endParaRPr lang="hu-HU" sz="32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CDE6A3B-C1C4-40FF-A97D-97CEF3A2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9" y="1244600"/>
            <a:ext cx="6560609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70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61308C-4622-45A6-8EAB-8646FE893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Internet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DB1D32B-D091-4AA8-A0E2-8DF6EDCAC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01560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F6694758-03FA-44C6-8AAF-9FEBB76E7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	</a:t>
            </a:r>
            <a:r>
              <a:rPr lang="en-US" dirty="0"/>
              <a:t>Phone networks</a:t>
            </a:r>
            <a:r>
              <a:rPr lang="hu-HU" dirty="0"/>
              <a:t> </a:t>
            </a:r>
            <a:r>
              <a:rPr lang="en-US" dirty="0"/>
              <a:t>=</a:t>
            </a:r>
            <a:r>
              <a:rPr lang="hu-HU" dirty="0"/>
              <a:t> </a:t>
            </a:r>
            <a:r>
              <a:rPr lang="en-US" dirty="0"/>
              <a:t>the communication network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fully circuit-switched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en-US" dirty="0"/>
              <a:t>People want</a:t>
            </a:r>
            <a:r>
              <a:rPr lang="hu-HU" dirty="0" err="1"/>
              <a:t>ed</a:t>
            </a:r>
            <a:r>
              <a:rPr lang="en-US" dirty="0"/>
              <a:t> to use networks for other things</a:t>
            </a:r>
            <a:endParaRPr lang="hu-HU" dirty="0"/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defense, computers, etc.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en-US" dirty="0"/>
              <a:t>circuit-switching does not fit to these new requirements</a:t>
            </a:r>
            <a:r>
              <a:rPr lang="hu-HU" dirty="0"/>
              <a:t>…</a:t>
            </a: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inefficient for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bursty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loads and not resilient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93620D9E-60C3-44D6-9E43-0B23C2273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history starts in the late 50’s</a:t>
            </a:r>
            <a:r>
              <a:rPr lang="hu-HU" dirty="0"/>
              <a:t>…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409CBBCA-0D7C-42C3-AFBD-362ED14A2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154" y="1074056"/>
            <a:ext cx="2711112" cy="187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AF7F57F4-1BE3-4DD5-80EB-B3969DE6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2532" y="1583360"/>
            <a:ext cx="8441267" cy="45936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How can we design a more </a:t>
            </a:r>
            <a:r>
              <a:rPr lang="en-US" dirty="0">
                <a:solidFill>
                  <a:srgbClr val="FF0000"/>
                </a:solidFill>
              </a:rPr>
              <a:t>resilient</a:t>
            </a:r>
            <a:r>
              <a:rPr lang="en-US" dirty="0"/>
              <a:t> network?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…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led to the invention of packet switching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en-US" dirty="0"/>
              <a:t>How can we design a more </a:t>
            </a:r>
            <a:r>
              <a:rPr lang="en-US" dirty="0">
                <a:solidFill>
                  <a:srgbClr val="FF0000"/>
                </a:solidFill>
              </a:rPr>
              <a:t>efficient</a:t>
            </a:r>
            <a:r>
              <a:rPr lang="en-US" dirty="0"/>
              <a:t> network?</a:t>
            </a: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…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also led to the invention of packet switching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en-US" dirty="0"/>
              <a:t>How can we </a:t>
            </a:r>
            <a:r>
              <a:rPr lang="en-US" dirty="0">
                <a:solidFill>
                  <a:srgbClr val="FF0000"/>
                </a:solidFill>
              </a:rPr>
              <a:t>connect</a:t>
            </a:r>
            <a:r>
              <a:rPr lang="en-US" dirty="0"/>
              <a:t> all these networks </a:t>
            </a:r>
            <a:r>
              <a:rPr lang="en-US" dirty="0">
                <a:solidFill>
                  <a:srgbClr val="FF0000"/>
                </a:solidFill>
              </a:rPr>
              <a:t>together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…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invention of Internet as we know it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4692A314-4895-420C-8D12-E14879385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main questions</a:t>
            </a:r>
            <a:endParaRPr lang="hu-HU" dirty="0"/>
          </a:p>
        </p:txBody>
      </p:sp>
      <p:pic>
        <p:nvPicPr>
          <p:cNvPr id="8194" name="Picture 2" descr="Paul Baran presents his work at a RAND Alumni Association breakfast on July 25, 2009">
            <a:extLst>
              <a:ext uri="{FF2B5EF4-FFF2-40B4-BE49-F238E27FC236}">
                <a16:creationId xmlns:a16="http://schemas.microsoft.com/office/drawing/2014/main" id="{938FBC92-4E87-4ACF-9584-C9996CEF2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9" y="1319987"/>
            <a:ext cx="1778963" cy="132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E42C19A-4265-4107-8B2C-9F0A7E91C1B3}"/>
              </a:ext>
            </a:extLst>
          </p:cNvPr>
          <p:cNvSpPr txBox="1"/>
          <p:nvPr/>
        </p:nvSpPr>
        <p:spPr>
          <a:xfrm>
            <a:off x="194979" y="2645314"/>
            <a:ext cx="222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Paul </a:t>
            </a:r>
            <a:r>
              <a:rPr lang="hu-HU" b="1" dirty="0" err="1"/>
              <a:t>Baran</a:t>
            </a:r>
            <a:r>
              <a:rPr lang="hu-HU" dirty="0"/>
              <a:t> 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RAND</a:t>
            </a:r>
          </a:p>
        </p:txBody>
      </p:sp>
      <p:pic>
        <p:nvPicPr>
          <p:cNvPr id="8196" name="Picture 4" descr="Related image">
            <a:extLst>
              <a:ext uri="{FF2B5EF4-FFF2-40B4-BE49-F238E27FC236}">
                <a16:creationId xmlns:a16="http://schemas.microsoft.com/office/drawing/2014/main" id="{5A4CC024-BA59-45E5-820F-56DCE5E02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9" y="3291646"/>
            <a:ext cx="1778963" cy="11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3BF281A8-A163-4BAE-ACFA-BF32265FE38A}"/>
              </a:ext>
            </a:extLst>
          </p:cNvPr>
          <p:cNvSpPr txBox="1"/>
          <p:nvPr/>
        </p:nvSpPr>
        <p:spPr>
          <a:xfrm>
            <a:off x="194979" y="4394604"/>
            <a:ext cx="2220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Leonard Kleinrock</a:t>
            </a:r>
            <a:r>
              <a:rPr lang="hu-HU" dirty="0"/>
              <a:t> 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UCLA</a:t>
            </a:r>
          </a:p>
        </p:txBody>
      </p:sp>
      <p:pic>
        <p:nvPicPr>
          <p:cNvPr id="8198" name="Picture 6" descr="Image result for kahn internet darpa">
            <a:extLst>
              <a:ext uri="{FF2B5EF4-FFF2-40B4-BE49-F238E27FC236}">
                <a16:creationId xmlns:a16="http://schemas.microsoft.com/office/drawing/2014/main" id="{57511AFB-EAB9-422A-91F4-79A4BDC26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9" y="5127502"/>
            <a:ext cx="1778963" cy="106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C9B75B95-D2C0-4EF8-BA00-5AB8F7B68E79}"/>
              </a:ext>
            </a:extLst>
          </p:cNvPr>
          <p:cNvSpPr txBox="1"/>
          <p:nvPr/>
        </p:nvSpPr>
        <p:spPr>
          <a:xfrm>
            <a:off x="194978" y="6181173"/>
            <a:ext cx="290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/>
              <a:t>Vint</a:t>
            </a:r>
            <a:r>
              <a:rPr lang="hu-HU" b="1" dirty="0"/>
              <a:t> </a:t>
            </a:r>
            <a:r>
              <a:rPr lang="hu-HU" b="1" dirty="0" err="1"/>
              <a:t>Cerf</a:t>
            </a:r>
            <a:r>
              <a:rPr lang="hu-HU" b="1" dirty="0"/>
              <a:t> &amp; Bob Kahn</a:t>
            </a:r>
          </a:p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DARPA</a:t>
            </a:r>
          </a:p>
        </p:txBody>
      </p:sp>
    </p:spTree>
    <p:extLst>
      <p:ext uri="{BB962C8B-B14F-4D97-AF65-F5344CB8AC3E}">
        <p14:creationId xmlns:p14="http://schemas.microsoft.com/office/powerpoint/2010/main" val="422557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>
            <a:extLst>
              <a:ext uri="{FF2B5EF4-FFF2-40B4-BE49-F238E27FC236}">
                <a16:creationId xmlns:a16="http://schemas.microsoft.com/office/drawing/2014/main" id="{53A745DB-B021-4CFB-88DD-09AC3ECD6566}"/>
              </a:ext>
            </a:extLst>
          </p:cNvPr>
          <p:cNvSpPr/>
          <p:nvPr/>
        </p:nvSpPr>
        <p:spPr>
          <a:xfrm>
            <a:off x="2047521" y="4817244"/>
            <a:ext cx="3460401" cy="19450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Ellipszis 35">
            <a:extLst>
              <a:ext uri="{FF2B5EF4-FFF2-40B4-BE49-F238E27FC236}">
                <a16:creationId xmlns:a16="http://schemas.microsoft.com/office/drawing/2014/main" id="{927DF30F-1826-4CF8-938E-DA7EEB4EF342}"/>
              </a:ext>
            </a:extLst>
          </p:cNvPr>
          <p:cNvSpPr/>
          <p:nvPr/>
        </p:nvSpPr>
        <p:spPr>
          <a:xfrm>
            <a:off x="5300809" y="1756101"/>
            <a:ext cx="2130340" cy="13882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0D7278A4-EEEC-4140-B76F-8E791778CE85}"/>
              </a:ext>
            </a:extLst>
          </p:cNvPr>
          <p:cNvCxnSpPr>
            <a:cxnSpLocks/>
          </p:cNvCxnSpPr>
          <p:nvPr/>
        </p:nvCxnSpPr>
        <p:spPr>
          <a:xfrm flipV="1">
            <a:off x="6494954" y="1104282"/>
            <a:ext cx="624099" cy="11900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E8A20A4B-D149-44EF-B3A0-B517DE677255}"/>
              </a:ext>
            </a:extLst>
          </p:cNvPr>
          <p:cNvCxnSpPr>
            <a:cxnSpLocks/>
          </p:cNvCxnSpPr>
          <p:nvPr/>
        </p:nvCxnSpPr>
        <p:spPr>
          <a:xfrm flipH="1" flipV="1">
            <a:off x="5570806" y="1122723"/>
            <a:ext cx="579758" cy="12342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id="{99A9C074-7BB3-4869-AF01-6D5E1B67C4B0}"/>
              </a:ext>
            </a:extLst>
          </p:cNvPr>
          <p:cNvCxnSpPr>
            <a:cxnSpLocks/>
          </p:cNvCxnSpPr>
          <p:nvPr/>
        </p:nvCxnSpPr>
        <p:spPr>
          <a:xfrm flipV="1">
            <a:off x="4481464" y="2600889"/>
            <a:ext cx="1666374" cy="9430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7594470E-FC2D-465B-AB9F-15E0ABBB4B05}"/>
              </a:ext>
            </a:extLst>
          </p:cNvPr>
          <p:cNvCxnSpPr>
            <a:cxnSpLocks/>
          </p:cNvCxnSpPr>
          <p:nvPr/>
        </p:nvCxnSpPr>
        <p:spPr>
          <a:xfrm flipH="1" flipV="1">
            <a:off x="6587056" y="2608273"/>
            <a:ext cx="1049151" cy="7862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9EF5634A-A5CB-4759-9781-865EF427D434}"/>
              </a:ext>
            </a:extLst>
          </p:cNvPr>
          <p:cNvCxnSpPr>
            <a:cxnSpLocks/>
          </p:cNvCxnSpPr>
          <p:nvPr/>
        </p:nvCxnSpPr>
        <p:spPr>
          <a:xfrm flipV="1">
            <a:off x="4490584" y="2622659"/>
            <a:ext cx="1854696" cy="271750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zis 1">
            <a:extLst>
              <a:ext uri="{FF2B5EF4-FFF2-40B4-BE49-F238E27FC236}">
                <a16:creationId xmlns:a16="http://schemas.microsoft.com/office/drawing/2014/main" id="{67380732-3EA0-4F49-81F1-813DFE880FDE}"/>
              </a:ext>
            </a:extLst>
          </p:cNvPr>
          <p:cNvSpPr/>
          <p:nvPr/>
        </p:nvSpPr>
        <p:spPr>
          <a:xfrm>
            <a:off x="7119054" y="5142611"/>
            <a:ext cx="3321757" cy="161969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B5068EFC-F80E-40D5-AF10-99C6BF582492}"/>
              </a:ext>
            </a:extLst>
          </p:cNvPr>
          <p:cNvCxnSpPr>
            <a:cxnSpLocks/>
          </p:cNvCxnSpPr>
          <p:nvPr/>
        </p:nvCxnSpPr>
        <p:spPr>
          <a:xfrm>
            <a:off x="4450644" y="5376043"/>
            <a:ext cx="3587044" cy="359234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72DF1AD8-5AF8-4850-9CEF-92DC0260EDC8}"/>
              </a:ext>
            </a:extLst>
          </p:cNvPr>
          <p:cNvCxnSpPr>
            <a:cxnSpLocks/>
          </p:cNvCxnSpPr>
          <p:nvPr/>
        </p:nvCxnSpPr>
        <p:spPr>
          <a:xfrm flipV="1">
            <a:off x="4564748" y="3460314"/>
            <a:ext cx="3101132" cy="4353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3569FA31-571C-419E-9665-EC30E51C5A16}"/>
              </a:ext>
            </a:extLst>
          </p:cNvPr>
          <p:cNvCxnSpPr>
            <a:cxnSpLocks/>
          </p:cNvCxnSpPr>
          <p:nvPr/>
        </p:nvCxnSpPr>
        <p:spPr>
          <a:xfrm>
            <a:off x="3154519" y="4425616"/>
            <a:ext cx="1410229" cy="839706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B6596255-401F-4146-BB65-EF9E5D208B0C}"/>
              </a:ext>
            </a:extLst>
          </p:cNvPr>
          <p:cNvCxnSpPr>
            <a:cxnSpLocks/>
          </p:cNvCxnSpPr>
          <p:nvPr/>
        </p:nvCxnSpPr>
        <p:spPr>
          <a:xfrm flipV="1">
            <a:off x="8037688" y="4196368"/>
            <a:ext cx="732567" cy="1499549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E13DA889-FF11-44E9-BADE-E802C87699BB}"/>
              </a:ext>
            </a:extLst>
          </p:cNvPr>
          <p:cNvCxnSpPr>
            <a:cxnSpLocks/>
          </p:cNvCxnSpPr>
          <p:nvPr/>
        </p:nvCxnSpPr>
        <p:spPr>
          <a:xfrm flipV="1">
            <a:off x="4526120" y="4196368"/>
            <a:ext cx="4244135" cy="1068954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>
            <a:extLst>
              <a:ext uri="{FF2B5EF4-FFF2-40B4-BE49-F238E27FC236}">
                <a16:creationId xmlns:a16="http://schemas.microsoft.com/office/drawing/2014/main" id="{4EAD9502-16D1-4748-B92C-EF3B5ABB7192}"/>
              </a:ext>
            </a:extLst>
          </p:cNvPr>
          <p:cNvCxnSpPr>
            <a:cxnSpLocks/>
          </p:cNvCxnSpPr>
          <p:nvPr/>
        </p:nvCxnSpPr>
        <p:spPr>
          <a:xfrm>
            <a:off x="5556589" y="1047075"/>
            <a:ext cx="1562464" cy="23611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C581AF7B-CB1C-4457-BC54-4418950DB569}"/>
              </a:ext>
            </a:extLst>
          </p:cNvPr>
          <p:cNvCxnSpPr>
            <a:cxnSpLocks/>
          </p:cNvCxnSpPr>
          <p:nvPr/>
        </p:nvCxnSpPr>
        <p:spPr>
          <a:xfrm flipH="1" flipV="1">
            <a:off x="2692891" y="1836004"/>
            <a:ext cx="461628" cy="767994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9A0D8605-9189-415B-AF5C-07C67E4388CB}"/>
              </a:ext>
            </a:extLst>
          </p:cNvPr>
          <p:cNvCxnSpPr>
            <a:cxnSpLocks/>
          </p:cNvCxnSpPr>
          <p:nvPr/>
        </p:nvCxnSpPr>
        <p:spPr>
          <a:xfrm>
            <a:off x="8571087" y="1968543"/>
            <a:ext cx="964515" cy="712467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28A4732C-1F29-492E-85BA-7F7C8662FAE9}"/>
              </a:ext>
            </a:extLst>
          </p:cNvPr>
          <p:cNvSpPr/>
          <p:nvPr/>
        </p:nvSpPr>
        <p:spPr>
          <a:xfrm>
            <a:off x="4289778" y="5142611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2EB11797-3962-4873-A980-C22DB5C61344}"/>
              </a:ext>
            </a:extLst>
          </p:cNvPr>
          <p:cNvSpPr/>
          <p:nvPr/>
        </p:nvSpPr>
        <p:spPr>
          <a:xfrm>
            <a:off x="7828844" y="5537722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810DCCB0-6FDE-450A-9B00-B4283F56A6B5}"/>
              </a:ext>
            </a:extLst>
          </p:cNvPr>
          <p:cNvSpPr/>
          <p:nvPr/>
        </p:nvSpPr>
        <p:spPr>
          <a:xfrm>
            <a:off x="1065721" y="2498370"/>
            <a:ext cx="3460401" cy="19450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73BA4B2F-27F6-4BDD-AF53-B3385143081A}"/>
              </a:ext>
            </a:extLst>
          </p:cNvPr>
          <p:cNvSpPr/>
          <p:nvPr/>
        </p:nvSpPr>
        <p:spPr>
          <a:xfrm>
            <a:off x="2057562" y="179497"/>
            <a:ext cx="3460401" cy="19450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2D5BD28B-91E9-47AC-B470-A87AAFA1B681}"/>
              </a:ext>
            </a:extLst>
          </p:cNvPr>
          <p:cNvSpPr/>
          <p:nvPr/>
        </p:nvSpPr>
        <p:spPr>
          <a:xfrm>
            <a:off x="7665880" y="2632582"/>
            <a:ext cx="3321757" cy="161969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BD2CE2B8-69D7-4A0A-A176-5B4E1F226ACE}"/>
              </a:ext>
            </a:extLst>
          </p:cNvPr>
          <p:cNvSpPr/>
          <p:nvPr/>
        </p:nvSpPr>
        <p:spPr>
          <a:xfrm>
            <a:off x="7119054" y="179498"/>
            <a:ext cx="3321757" cy="17823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BE123DFC-14FC-4F9D-8A10-D1A538C8DDF9}"/>
              </a:ext>
            </a:extLst>
          </p:cNvPr>
          <p:cNvSpPr/>
          <p:nvPr/>
        </p:nvSpPr>
        <p:spPr>
          <a:xfrm>
            <a:off x="4317276" y="3310558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: lekerekített 11">
            <a:extLst>
              <a:ext uri="{FF2B5EF4-FFF2-40B4-BE49-F238E27FC236}">
                <a16:creationId xmlns:a16="http://schemas.microsoft.com/office/drawing/2014/main" id="{15D8309B-B761-4F00-9920-24DEE1F0CA72}"/>
              </a:ext>
            </a:extLst>
          </p:cNvPr>
          <p:cNvSpPr/>
          <p:nvPr/>
        </p:nvSpPr>
        <p:spPr>
          <a:xfrm>
            <a:off x="7445549" y="3231444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BCE3D0C0-626E-4ACE-A6C3-90F468A58D99}"/>
              </a:ext>
            </a:extLst>
          </p:cNvPr>
          <p:cNvSpPr/>
          <p:nvPr/>
        </p:nvSpPr>
        <p:spPr>
          <a:xfrm>
            <a:off x="2945676" y="4245874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: lekerekített 15">
            <a:extLst>
              <a:ext uri="{FF2B5EF4-FFF2-40B4-BE49-F238E27FC236}">
                <a16:creationId xmlns:a16="http://schemas.microsoft.com/office/drawing/2014/main" id="{FC8C516C-47B1-4B6F-B1CA-C82833243A85}"/>
              </a:ext>
            </a:extLst>
          </p:cNvPr>
          <p:cNvSpPr/>
          <p:nvPr/>
        </p:nvSpPr>
        <p:spPr>
          <a:xfrm>
            <a:off x="8571087" y="4054719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0541F696-D30E-403B-936D-1F483FBAB688}"/>
              </a:ext>
            </a:extLst>
          </p:cNvPr>
          <p:cNvSpPr/>
          <p:nvPr/>
        </p:nvSpPr>
        <p:spPr>
          <a:xfrm>
            <a:off x="5309118" y="873130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: lekerekített 17">
            <a:extLst>
              <a:ext uri="{FF2B5EF4-FFF2-40B4-BE49-F238E27FC236}">
                <a16:creationId xmlns:a16="http://schemas.microsoft.com/office/drawing/2014/main" id="{36D56CFD-51A7-4248-AFEA-6621FCBDD4F2}"/>
              </a:ext>
            </a:extLst>
          </p:cNvPr>
          <p:cNvSpPr/>
          <p:nvPr/>
        </p:nvSpPr>
        <p:spPr>
          <a:xfrm>
            <a:off x="6910209" y="873130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: lekerekített 18">
            <a:extLst>
              <a:ext uri="{FF2B5EF4-FFF2-40B4-BE49-F238E27FC236}">
                <a16:creationId xmlns:a16="http://schemas.microsoft.com/office/drawing/2014/main" id="{740C6FFB-0832-42D7-8D01-BB41D461360B}"/>
              </a:ext>
            </a:extLst>
          </p:cNvPr>
          <p:cNvSpPr/>
          <p:nvPr/>
        </p:nvSpPr>
        <p:spPr>
          <a:xfrm>
            <a:off x="2484047" y="1638449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: lekerekített 19">
            <a:extLst>
              <a:ext uri="{FF2B5EF4-FFF2-40B4-BE49-F238E27FC236}">
                <a16:creationId xmlns:a16="http://schemas.microsoft.com/office/drawing/2014/main" id="{231CE3BD-F958-4882-9CE0-733B825F8127}"/>
              </a:ext>
            </a:extLst>
          </p:cNvPr>
          <p:cNvSpPr/>
          <p:nvPr/>
        </p:nvSpPr>
        <p:spPr>
          <a:xfrm>
            <a:off x="2945675" y="2356985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: lekerekített 20">
            <a:extLst>
              <a:ext uri="{FF2B5EF4-FFF2-40B4-BE49-F238E27FC236}">
                <a16:creationId xmlns:a16="http://schemas.microsoft.com/office/drawing/2014/main" id="{610B8202-5D56-45C2-B089-5CB2E27990C2}"/>
              </a:ext>
            </a:extLst>
          </p:cNvPr>
          <p:cNvSpPr/>
          <p:nvPr/>
        </p:nvSpPr>
        <p:spPr>
          <a:xfrm>
            <a:off x="8352566" y="1746772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: lekerekített 21">
            <a:extLst>
              <a:ext uri="{FF2B5EF4-FFF2-40B4-BE49-F238E27FC236}">
                <a16:creationId xmlns:a16="http://schemas.microsoft.com/office/drawing/2014/main" id="{53B99FAF-455E-4C28-B280-28016E2CF5FE}"/>
              </a:ext>
            </a:extLst>
          </p:cNvPr>
          <p:cNvSpPr/>
          <p:nvPr/>
        </p:nvSpPr>
        <p:spPr>
          <a:xfrm>
            <a:off x="9326758" y="2459242"/>
            <a:ext cx="417689" cy="3951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695F300B-6574-4C9B-B513-FD0973D051E1}"/>
              </a:ext>
            </a:extLst>
          </p:cNvPr>
          <p:cNvSpPr txBox="1"/>
          <p:nvPr/>
        </p:nvSpPr>
        <p:spPr>
          <a:xfrm>
            <a:off x="2494121" y="5849590"/>
            <a:ext cx="2240844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Access ISP</a:t>
            </a:r>
          </a:p>
        </p:txBody>
      </p: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7B3C6D20-120F-4F72-815D-8574CB2FD39F}"/>
              </a:ext>
            </a:extLst>
          </p:cNvPr>
          <p:cNvSpPr txBox="1"/>
          <p:nvPr/>
        </p:nvSpPr>
        <p:spPr>
          <a:xfrm>
            <a:off x="8037688" y="6020567"/>
            <a:ext cx="2240844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Access ISP</a:t>
            </a:r>
          </a:p>
        </p:txBody>
      </p:sp>
      <p:sp>
        <p:nvSpPr>
          <p:cNvPr id="47" name="Szövegdoboz 46">
            <a:extLst>
              <a:ext uri="{FF2B5EF4-FFF2-40B4-BE49-F238E27FC236}">
                <a16:creationId xmlns:a16="http://schemas.microsoft.com/office/drawing/2014/main" id="{7F9465FE-2F4C-4C3C-BA07-5CFC01A82D8A}"/>
              </a:ext>
            </a:extLst>
          </p:cNvPr>
          <p:cNvSpPr txBox="1"/>
          <p:nvPr/>
        </p:nvSpPr>
        <p:spPr>
          <a:xfrm>
            <a:off x="1584194" y="3297413"/>
            <a:ext cx="2240844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Tier-2 ISP</a:t>
            </a:r>
          </a:p>
        </p:txBody>
      </p:sp>
      <p:sp>
        <p:nvSpPr>
          <p:cNvPr id="48" name="Szövegdoboz 47">
            <a:extLst>
              <a:ext uri="{FF2B5EF4-FFF2-40B4-BE49-F238E27FC236}">
                <a16:creationId xmlns:a16="http://schemas.microsoft.com/office/drawing/2014/main" id="{D09D3109-931A-47D2-866B-EFC16D6A7A1E}"/>
              </a:ext>
            </a:extLst>
          </p:cNvPr>
          <p:cNvSpPr txBox="1"/>
          <p:nvPr/>
        </p:nvSpPr>
        <p:spPr>
          <a:xfrm>
            <a:off x="8549337" y="3275648"/>
            <a:ext cx="2240844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Tier-2 ISP</a:t>
            </a:r>
          </a:p>
        </p:txBody>
      </p:sp>
      <p:sp>
        <p:nvSpPr>
          <p:cNvPr id="49" name="Szövegdoboz 48">
            <a:extLst>
              <a:ext uri="{FF2B5EF4-FFF2-40B4-BE49-F238E27FC236}">
                <a16:creationId xmlns:a16="http://schemas.microsoft.com/office/drawing/2014/main" id="{B9F8010D-DF9C-4B41-A316-2C1420A3FA2C}"/>
              </a:ext>
            </a:extLst>
          </p:cNvPr>
          <p:cNvSpPr txBox="1"/>
          <p:nvPr/>
        </p:nvSpPr>
        <p:spPr>
          <a:xfrm>
            <a:off x="2515200" y="717452"/>
            <a:ext cx="2240844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Tier-1 ISP</a:t>
            </a:r>
          </a:p>
        </p:txBody>
      </p:sp>
      <p:sp>
        <p:nvSpPr>
          <p:cNvPr id="50" name="Szövegdoboz 49">
            <a:extLst>
              <a:ext uri="{FF2B5EF4-FFF2-40B4-BE49-F238E27FC236}">
                <a16:creationId xmlns:a16="http://schemas.microsoft.com/office/drawing/2014/main" id="{8F685F4F-86AF-4A82-8691-4F916AB9AC82}"/>
              </a:ext>
            </a:extLst>
          </p:cNvPr>
          <p:cNvSpPr txBox="1"/>
          <p:nvPr/>
        </p:nvSpPr>
        <p:spPr>
          <a:xfrm>
            <a:off x="7919602" y="740501"/>
            <a:ext cx="2240844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Tier-1 ISP</a:t>
            </a:r>
          </a:p>
        </p:txBody>
      </p:sp>
      <p:sp>
        <p:nvSpPr>
          <p:cNvPr id="37" name="Téglalap: lekerekített 36">
            <a:extLst>
              <a:ext uri="{FF2B5EF4-FFF2-40B4-BE49-F238E27FC236}">
                <a16:creationId xmlns:a16="http://schemas.microsoft.com/office/drawing/2014/main" id="{32FA1030-3F9D-4520-99B3-302B8EBDF395}"/>
              </a:ext>
            </a:extLst>
          </p:cNvPr>
          <p:cNvSpPr/>
          <p:nvPr/>
        </p:nvSpPr>
        <p:spPr>
          <a:xfrm>
            <a:off x="5875778" y="2030951"/>
            <a:ext cx="980401" cy="88581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5023E6C-8081-444A-8320-0A23E0C525FF}"/>
              </a:ext>
            </a:extLst>
          </p:cNvPr>
          <p:cNvSpPr txBox="1"/>
          <p:nvPr/>
        </p:nvSpPr>
        <p:spPr>
          <a:xfrm>
            <a:off x="5235337" y="2266206"/>
            <a:ext cx="64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>
                <a:solidFill>
                  <a:srgbClr val="FF0000"/>
                </a:solidFill>
              </a:rPr>
              <a:t>IXP</a:t>
            </a:r>
          </a:p>
        </p:txBody>
      </p:sp>
    </p:spTree>
    <p:extLst>
      <p:ext uri="{BB962C8B-B14F-4D97-AF65-F5344CB8AC3E}">
        <p14:creationId xmlns:p14="http://schemas.microsoft.com/office/powerpoint/2010/main" val="14024293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60EFE15D-449B-43E2-8C93-AB6113396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b="1" dirty="0">
                <a:solidFill>
                  <a:srgbClr val="FF0000"/>
                </a:solidFill>
              </a:rPr>
              <a:t>A</a:t>
            </a:r>
            <a:r>
              <a:rPr lang="hu-HU" b="1" dirty="0"/>
              <a:t>dvanced </a:t>
            </a:r>
            <a:r>
              <a:rPr lang="hu-HU" b="1" dirty="0">
                <a:solidFill>
                  <a:srgbClr val="FF0000"/>
                </a:solidFill>
              </a:rPr>
              <a:t>R</a:t>
            </a:r>
            <a:r>
              <a:rPr lang="hu-HU" b="1" dirty="0"/>
              <a:t>esearch </a:t>
            </a:r>
            <a:r>
              <a:rPr lang="hu-HU" b="1" dirty="0" err="1">
                <a:solidFill>
                  <a:srgbClr val="FF0000"/>
                </a:solidFill>
              </a:rPr>
              <a:t>P</a:t>
            </a:r>
            <a:r>
              <a:rPr lang="hu-HU" b="1" dirty="0" err="1"/>
              <a:t>rojects</a:t>
            </a:r>
            <a:r>
              <a:rPr lang="hu-HU" b="1" dirty="0"/>
              <a:t> </a:t>
            </a:r>
            <a:r>
              <a:rPr lang="hu-HU" b="1" dirty="0" err="1">
                <a:solidFill>
                  <a:srgbClr val="FF0000"/>
                </a:solidFill>
              </a:rPr>
              <a:t>A</a:t>
            </a:r>
            <a:r>
              <a:rPr lang="hu-HU" b="1" dirty="0" err="1"/>
              <a:t>gency</a:t>
            </a:r>
            <a:r>
              <a:rPr lang="hu-HU" b="1" dirty="0"/>
              <a:t> </a:t>
            </a:r>
            <a:r>
              <a:rPr lang="hu-HU" b="1" dirty="0" err="1">
                <a:solidFill>
                  <a:srgbClr val="FF0000"/>
                </a:solidFill>
              </a:rPr>
              <a:t>NET</a:t>
            </a:r>
            <a:r>
              <a:rPr lang="hu-HU" b="1" dirty="0" err="1"/>
              <a:t>work</a:t>
            </a:r>
            <a:r>
              <a:rPr lang="hu-HU" b="1" dirty="0"/>
              <a:t> (ARPANET)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51815C5-1E32-47F5-BE1A-C6FC56A51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60’s was all about packet switching</a:t>
            </a:r>
            <a:r>
              <a:rPr lang="hu-HU" dirty="0"/>
              <a:t>…</a:t>
            </a:r>
          </a:p>
        </p:txBody>
      </p:sp>
      <p:cxnSp>
        <p:nvCxnSpPr>
          <p:cNvPr id="4" name="Straight Connector 61">
            <a:extLst>
              <a:ext uri="{FF2B5EF4-FFF2-40B4-BE49-F238E27FC236}">
                <a16:creationId xmlns:a16="http://schemas.microsoft.com/office/drawing/2014/main" id="{F275E61D-76DD-402C-A4A5-EF01436ED394}"/>
              </a:ext>
            </a:extLst>
          </p:cNvPr>
          <p:cNvCxnSpPr>
            <a:stCxn id="17" idx="6"/>
            <a:endCxn id="30" idx="2"/>
          </p:cNvCxnSpPr>
          <p:nvPr/>
        </p:nvCxnSpPr>
        <p:spPr>
          <a:xfrm flipV="1">
            <a:off x="6260543" y="5052967"/>
            <a:ext cx="1539181" cy="240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59">
            <a:extLst>
              <a:ext uri="{FF2B5EF4-FFF2-40B4-BE49-F238E27FC236}">
                <a16:creationId xmlns:a16="http://schemas.microsoft.com/office/drawing/2014/main" id="{A381E153-2B8A-406A-A158-D00F30315159}"/>
              </a:ext>
            </a:extLst>
          </p:cNvPr>
          <p:cNvCxnSpPr>
            <a:stCxn id="16" idx="6"/>
            <a:endCxn id="31" idx="2"/>
          </p:cNvCxnSpPr>
          <p:nvPr/>
        </p:nvCxnSpPr>
        <p:spPr>
          <a:xfrm flipV="1">
            <a:off x="6260543" y="3876276"/>
            <a:ext cx="1539181" cy="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3">
            <a:extLst>
              <a:ext uri="{FF2B5EF4-FFF2-40B4-BE49-F238E27FC236}">
                <a16:creationId xmlns:a16="http://schemas.microsoft.com/office/drawing/2014/main" id="{F68F05A9-22F2-41F8-98A8-D192A7075476}"/>
              </a:ext>
            </a:extLst>
          </p:cNvPr>
          <p:cNvCxnSpPr>
            <a:stCxn id="31" idx="4"/>
            <a:endCxn id="30" idx="0"/>
          </p:cNvCxnSpPr>
          <p:nvPr/>
        </p:nvCxnSpPr>
        <p:spPr>
          <a:xfrm>
            <a:off x="7859881" y="3956484"/>
            <a:ext cx="0" cy="101627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>
            <a:extLst>
              <a:ext uri="{FF2B5EF4-FFF2-40B4-BE49-F238E27FC236}">
                <a16:creationId xmlns:a16="http://schemas.microsoft.com/office/drawing/2014/main" id="{26011432-028A-45AB-90A5-6DA4996AD957}"/>
              </a:ext>
            </a:extLst>
          </p:cNvPr>
          <p:cNvSpPr/>
          <p:nvPr/>
        </p:nvSpPr>
        <p:spPr>
          <a:xfrm>
            <a:off x="3692656" y="4371178"/>
            <a:ext cx="120316" cy="16042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615D75C0-D349-4E0B-8612-9DB65A93A03B}"/>
              </a:ext>
            </a:extLst>
          </p:cNvPr>
          <p:cNvSpPr/>
          <p:nvPr/>
        </p:nvSpPr>
        <p:spPr>
          <a:xfrm>
            <a:off x="4095714" y="3796068"/>
            <a:ext cx="120316" cy="16042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1584C5F2-A0EB-430E-ABC3-AB4085D964B1}"/>
              </a:ext>
            </a:extLst>
          </p:cNvPr>
          <p:cNvSpPr/>
          <p:nvPr/>
        </p:nvSpPr>
        <p:spPr>
          <a:xfrm>
            <a:off x="4925462" y="3796067"/>
            <a:ext cx="120316" cy="16042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AEA56BB9-04CB-4B16-A1FF-47B8FFFE62CE}"/>
              </a:ext>
            </a:extLst>
          </p:cNvPr>
          <p:cNvSpPr/>
          <p:nvPr/>
        </p:nvSpPr>
        <p:spPr>
          <a:xfrm>
            <a:off x="4095713" y="4972757"/>
            <a:ext cx="120316" cy="16042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E80BCF47-1702-4990-B947-8E93F2237135}"/>
              </a:ext>
            </a:extLst>
          </p:cNvPr>
          <p:cNvCxnSpPr>
            <a:stCxn id="7" idx="7"/>
            <a:endCxn id="8" idx="3"/>
          </p:cNvCxnSpPr>
          <p:nvPr/>
        </p:nvCxnSpPr>
        <p:spPr>
          <a:xfrm flipV="1">
            <a:off x="3795354" y="3932996"/>
            <a:ext cx="317981" cy="461675"/>
          </a:xfrm>
          <a:prstGeom prst="line">
            <a:avLst/>
          </a:prstGeom>
          <a:ln w="2857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11B550-84BD-463D-84D4-83A15A2DFF0F}"/>
              </a:ext>
            </a:extLst>
          </p:cNvPr>
          <p:cNvCxnSpPr>
            <a:stCxn id="7" idx="5"/>
            <a:endCxn id="10" idx="1"/>
          </p:cNvCxnSpPr>
          <p:nvPr/>
        </p:nvCxnSpPr>
        <p:spPr>
          <a:xfrm>
            <a:off x="3795353" y="4508104"/>
            <a:ext cx="317981" cy="488144"/>
          </a:xfrm>
          <a:prstGeom prst="line">
            <a:avLst/>
          </a:prstGeom>
          <a:ln w="2857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F376CB1F-AD83-45A6-B809-621BDE529646}"/>
              </a:ext>
            </a:extLst>
          </p:cNvPr>
          <p:cNvCxnSpPr>
            <a:stCxn id="8" idx="6"/>
            <a:endCxn id="9" idx="2"/>
          </p:cNvCxnSpPr>
          <p:nvPr/>
        </p:nvCxnSpPr>
        <p:spPr>
          <a:xfrm flipV="1">
            <a:off x="4216030" y="3876278"/>
            <a:ext cx="709433" cy="1"/>
          </a:xfrm>
          <a:prstGeom prst="line">
            <a:avLst/>
          </a:prstGeom>
          <a:ln w="2857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C8805940-D172-47DF-835C-20A68A801D92}"/>
              </a:ext>
            </a:extLst>
          </p:cNvPr>
          <p:cNvCxnSpPr>
            <a:stCxn id="10" idx="0"/>
            <a:endCxn id="8" idx="4"/>
          </p:cNvCxnSpPr>
          <p:nvPr/>
        </p:nvCxnSpPr>
        <p:spPr>
          <a:xfrm flipV="1">
            <a:off x="4155872" y="3956487"/>
            <a:ext cx="1" cy="1016268"/>
          </a:xfrm>
          <a:prstGeom prst="line">
            <a:avLst/>
          </a:prstGeom>
          <a:ln w="2857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24">
            <a:extLst>
              <a:ext uri="{FF2B5EF4-FFF2-40B4-BE49-F238E27FC236}">
                <a16:creationId xmlns:a16="http://schemas.microsoft.com/office/drawing/2014/main" id="{35E9AEDE-9D5D-4185-AF58-93217362F16C}"/>
              </a:ext>
            </a:extLst>
          </p:cNvPr>
          <p:cNvSpPr/>
          <p:nvPr/>
        </p:nvSpPr>
        <p:spPr>
          <a:xfrm>
            <a:off x="4925462" y="4972757"/>
            <a:ext cx="120316" cy="160421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25">
            <a:extLst>
              <a:ext uri="{FF2B5EF4-FFF2-40B4-BE49-F238E27FC236}">
                <a16:creationId xmlns:a16="http://schemas.microsoft.com/office/drawing/2014/main" id="{7C0E16F6-0611-4C3A-82EE-373D64C364AF}"/>
              </a:ext>
            </a:extLst>
          </p:cNvPr>
          <p:cNvSpPr/>
          <p:nvPr/>
        </p:nvSpPr>
        <p:spPr>
          <a:xfrm>
            <a:off x="6140227" y="3796066"/>
            <a:ext cx="120316" cy="160421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26">
            <a:extLst>
              <a:ext uri="{FF2B5EF4-FFF2-40B4-BE49-F238E27FC236}">
                <a16:creationId xmlns:a16="http://schemas.microsoft.com/office/drawing/2014/main" id="{63EAD341-0434-43C7-A318-36FF0EC79032}"/>
              </a:ext>
            </a:extLst>
          </p:cNvPr>
          <p:cNvSpPr/>
          <p:nvPr/>
        </p:nvSpPr>
        <p:spPr>
          <a:xfrm>
            <a:off x="6140227" y="4975161"/>
            <a:ext cx="120316" cy="160421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Straight Connector 27">
            <a:extLst>
              <a:ext uri="{FF2B5EF4-FFF2-40B4-BE49-F238E27FC236}">
                <a16:creationId xmlns:a16="http://schemas.microsoft.com/office/drawing/2014/main" id="{D2C10F20-3084-456F-9837-47A95F77192B}"/>
              </a:ext>
            </a:extLst>
          </p:cNvPr>
          <p:cNvCxnSpPr>
            <a:stCxn id="9" idx="6"/>
            <a:endCxn id="16" idx="2"/>
          </p:cNvCxnSpPr>
          <p:nvPr/>
        </p:nvCxnSpPr>
        <p:spPr>
          <a:xfrm flipV="1">
            <a:off x="5045779" y="3876277"/>
            <a:ext cx="1094449" cy="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0">
            <a:extLst>
              <a:ext uri="{FF2B5EF4-FFF2-40B4-BE49-F238E27FC236}">
                <a16:creationId xmlns:a16="http://schemas.microsoft.com/office/drawing/2014/main" id="{FADB8770-47AC-4C52-B30D-A5E8383154B7}"/>
              </a:ext>
            </a:extLst>
          </p:cNvPr>
          <p:cNvCxnSpPr>
            <a:stCxn id="10" idx="6"/>
            <a:endCxn id="15" idx="2"/>
          </p:cNvCxnSpPr>
          <p:nvPr/>
        </p:nvCxnSpPr>
        <p:spPr>
          <a:xfrm>
            <a:off x="4216030" y="5052966"/>
            <a:ext cx="70943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3">
            <a:extLst>
              <a:ext uri="{FF2B5EF4-FFF2-40B4-BE49-F238E27FC236}">
                <a16:creationId xmlns:a16="http://schemas.microsoft.com/office/drawing/2014/main" id="{1283F9FB-3B12-4F2B-BC8D-502AF80EE158}"/>
              </a:ext>
            </a:extLst>
          </p:cNvPr>
          <p:cNvCxnSpPr>
            <a:stCxn id="15" idx="6"/>
            <a:endCxn id="17" idx="2"/>
          </p:cNvCxnSpPr>
          <p:nvPr/>
        </p:nvCxnSpPr>
        <p:spPr>
          <a:xfrm>
            <a:off x="5045779" y="5052966"/>
            <a:ext cx="1094449" cy="240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6">
            <a:extLst>
              <a:ext uri="{FF2B5EF4-FFF2-40B4-BE49-F238E27FC236}">
                <a16:creationId xmlns:a16="http://schemas.microsoft.com/office/drawing/2014/main" id="{ABA0F618-F838-48E2-BD85-F40B6468AE10}"/>
              </a:ext>
            </a:extLst>
          </p:cNvPr>
          <p:cNvCxnSpPr>
            <a:stCxn id="17" idx="0"/>
            <a:endCxn id="16" idx="4"/>
          </p:cNvCxnSpPr>
          <p:nvPr/>
        </p:nvCxnSpPr>
        <p:spPr>
          <a:xfrm flipV="1">
            <a:off x="6200385" y="3956485"/>
            <a:ext cx="0" cy="101867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39">
            <a:extLst>
              <a:ext uri="{FF2B5EF4-FFF2-40B4-BE49-F238E27FC236}">
                <a16:creationId xmlns:a16="http://schemas.microsoft.com/office/drawing/2014/main" id="{5C9C29D2-100B-48CE-B82E-2EC99F4D6A54}"/>
              </a:ext>
            </a:extLst>
          </p:cNvPr>
          <p:cNvSpPr/>
          <p:nvPr/>
        </p:nvSpPr>
        <p:spPr>
          <a:xfrm>
            <a:off x="4925461" y="4384411"/>
            <a:ext cx="120316" cy="160421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3" name="Straight Connector 41">
            <a:extLst>
              <a:ext uri="{FF2B5EF4-FFF2-40B4-BE49-F238E27FC236}">
                <a16:creationId xmlns:a16="http://schemas.microsoft.com/office/drawing/2014/main" id="{31216AF2-1A74-4A5A-8EF2-02A2D0465C1D}"/>
              </a:ext>
            </a:extLst>
          </p:cNvPr>
          <p:cNvCxnSpPr>
            <a:stCxn id="9" idx="4"/>
            <a:endCxn id="22" idx="0"/>
          </p:cNvCxnSpPr>
          <p:nvPr/>
        </p:nvCxnSpPr>
        <p:spPr>
          <a:xfrm flipH="1">
            <a:off x="4985621" y="3956488"/>
            <a:ext cx="1" cy="42792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45">
            <a:extLst>
              <a:ext uri="{FF2B5EF4-FFF2-40B4-BE49-F238E27FC236}">
                <a16:creationId xmlns:a16="http://schemas.microsoft.com/office/drawing/2014/main" id="{F7A52656-935C-4C1D-8C4E-51B7B9D548F5}"/>
              </a:ext>
            </a:extLst>
          </p:cNvPr>
          <p:cNvCxnSpPr>
            <a:stCxn id="22" idx="4"/>
            <a:endCxn id="15" idx="0"/>
          </p:cNvCxnSpPr>
          <p:nvPr/>
        </p:nvCxnSpPr>
        <p:spPr>
          <a:xfrm>
            <a:off x="4985621" y="4544832"/>
            <a:ext cx="1" cy="42792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48">
            <a:extLst>
              <a:ext uri="{FF2B5EF4-FFF2-40B4-BE49-F238E27FC236}">
                <a16:creationId xmlns:a16="http://schemas.microsoft.com/office/drawing/2014/main" id="{1CE97E54-E3CB-4C72-A179-6BFFC76F442F}"/>
              </a:ext>
            </a:extLst>
          </p:cNvPr>
          <p:cNvSpPr/>
          <p:nvPr/>
        </p:nvSpPr>
        <p:spPr>
          <a:xfrm>
            <a:off x="5532844" y="3772575"/>
            <a:ext cx="120316" cy="160421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6" name="Straight Connector 50">
            <a:extLst>
              <a:ext uri="{FF2B5EF4-FFF2-40B4-BE49-F238E27FC236}">
                <a16:creationId xmlns:a16="http://schemas.microsoft.com/office/drawing/2014/main" id="{1AD1FA21-8896-492E-99DE-02B110EE22BD}"/>
              </a:ext>
            </a:extLst>
          </p:cNvPr>
          <p:cNvCxnSpPr>
            <a:stCxn id="8" idx="5"/>
            <a:endCxn id="15" idx="1"/>
          </p:cNvCxnSpPr>
          <p:nvPr/>
        </p:nvCxnSpPr>
        <p:spPr>
          <a:xfrm>
            <a:off x="4198410" y="3932994"/>
            <a:ext cx="744672" cy="10632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52">
            <a:extLst>
              <a:ext uri="{FF2B5EF4-FFF2-40B4-BE49-F238E27FC236}">
                <a16:creationId xmlns:a16="http://schemas.microsoft.com/office/drawing/2014/main" id="{94FBBB15-0BF3-41C4-BC50-10FA4EF20251}"/>
              </a:ext>
            </a:extLst>
          </p:cNvPr>
          <p:cNvSpPr/>
          <p:nvPr/>
        </p:nvSpPr>
        <p:spPr>
          <a:xfrm>
            <a:off x="4498771" y="4371178"/>
            <a:ext cx="120316" cy="160421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53">
            <a:extLst>
              <a:ext uri="{FF2B5EF4-FFF2-40B4-BE49-F238E27FC236}">
                <a16:creationId xmlns:a16="http://schemas.microsoft.com/office/drawing/2014/main" id="{CDDAAA59-507D-4211-B0C3-E5A62C8D0366}"/>
              </a:ext>
            </a:extLst>
          </p:cNvPr>
          <p:cNvSpPr/>
          <p:nvPr/>
        </p:nvSpPr>
        <p:spPr>
          <a:xfrm>
            <a:off x="6969975" y="3796066"/>
            <a:ext cx="120316" cy="160421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54">
            <a:extLst>
              <a:ext uri="{FF2B5EF4-FFF2-40B4-BE49-F238E27FC236}">
                <a16:creationId xmlns:a16="http://schemas.microsoft.com/office/drawing/2014/main" id="{928D54B2-7BAE-4243-9B79-29C8DE120027}"/>
              </a:ext>
            </a:extLst>
          </p:cNvPr>
          <p:cNvSpPr/>
          <p:nvPr/>
        </p:nvSpPr>
        <p:spPr>
          <a:xfrm>
            <a:off x="6969975" y="4972756"/>
            <a:ext cx="120316" cy="160421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55">
            <a:extLst>
              <a:ext uri="{FF2B5EF4-FFF2-40B4-BE49-F238E27FC236}">
                <a16:creationId xmlns:a16="http://schemas.microsoft.com/office/drawing/2014/main" id="{C28525C1-3FA2-43F9-A9C2-BDC11E307BE8}"/>
              </a:ext>
            </a:extLst>
          </p:cNvPr>
          <p:cNvSpPr/>
          <p:nvPr/>
        </p:nvSpPr>
        <p:spPr>
          <a:xfrm>
            <a:off x="7799723" y="4972756"/>
            <a:ext cx="120316" cy="160421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56">
            <a:extLst>
              <a:ext uri="{FF2B5EF4-FFF2-40B4-BE49-F238E27FC236}">
                <a16:creationId xmlns:a16="http://schemas.microsoft.com/office/drawing/2014/main" id="{617D6168-D537-441B-BA30-A189CFCFD262}"/>
              </a:ext>
            </a:extLst>
          </p:cNvPr>
          <p:cNvSpPr/>
          <p:nvPr/>
        </p:nvSpPr>
        <p:spPr>
          <a:xfrm>
            <a:off x="7799723" y="3796065"/>
            <a:ext cx="120316" cy="160421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Oval 57">
            <a:extLst>
              <a:ext uri="{FF2B5EF4-FFF2-40B4-BE49-F238E27FC236}">
                <a16:creationId xmlns:a16="http://schemas.microsoft.com/office/drawing/2014/main" id="{37F590F5-7732-4A2E-9674-4CD6C3FC5EE6}"/>
              </a:ext>
            </a:extLst>
          </p:cNvPr>
          <p:cNvSpPr/>
          <p:nvPr/>
        </p:nvSpPr>
        <p:spPr>
          <a:xfrm>
            <a:off x="7791990" y="4384411"/>
            <a:ext cx="120316" cy="160421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extBox 68">
            <a:extLst>
              <a:ext uri="{FF2B5EF4-FFF2-40B4-BE49-F238E27FC236}">
                <a16:creationId xmlns:a16="http://schemas.microsoft.com/office/drawing/2014/main" id="{99912E4D-9C02-48E8-9D4A-8F6E932BDA91}"/>
              </a:ext>
            </a:extLst>
          </p:cNvPr>
          <p:cNvSpPr txBox="1"/>
          <p:nvPr/>
        </p:nvSpPr>
        <p:spPr>
          <a:xfrm>
            <a:off x="3267571" y="431288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/>
              <a:t>UCSB</a:t>
            </a:r>
            <a:endParaRPr lang="hu-HU" sz="1200" b="1" dirty="0"/>
          </a:p>
        </p:txBody>
      </p:sp>
      <p:sp>
        <p:nvSpPr>
          <p:cNvPr id="34" name="TextBox 70">
            <a:extLst>
              <a:ext uri="{FF2B5EF4-FFF2-40B4-BE49-F238E27FC236}">
                <a16:creationId xmlns:a16="http://schemas.microsoft.com/office/drawing/2014/main" id="{B5917AB7-4C5A-4252-BED7-28B6F55A8C2B}"/>
              </a:ext>
            </a:extLst>
          </p:cNvPr>
          <p:cNvSpPr txBox="1"/>
          <p:nvPr/>
        </p:nvSpPr>
        <p:spPr>
          <a:xfrm>
            <a:off x="3973635" y="3518771"/>
            <a:ext cx="42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/>
              <a:t>SRI</a:t>
            </a:r>
            <a:endParaRPr lang="hu-HU" sz="1200" b="1" dirty="0"/>
          </a:p>
        </p:txBody>
      </p:sp>
      <p:sp>
        <p:nvSpPr>
          <p:cNvPr id="35" name="TextBox 73">
            <a:extLst>
              <a:ext uri="{FF2B5EF4-FFF2-40B4-BE49-F238E27FC236}">
                <a16:creationId xmlns:a16="http://schemas.microsoft.com/office/drawing/2014/main" id="{6EE36AF3-A382-4119-87F4-4510A0CA813C}"/>
              </a:ext>
            </a:extLst>
          </p:cNvPr>
          <p:cNvSpPr txBox="1"/>
          <p:nvPr/>
        </p:nvSpPr>
        <p:spPr>
          <a:xfrm>
            <a:off x="3912921" y="5138794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/>
              <a:t>UCLA</a:t>
            </a:r>
            <a:endParaRPr lang="hu-HU" sz="1200" b="1" dirty="0"/>
          </a:p>
        </p:txBody>
      </p:sp>
      <p:sp>
        <p:nvSpPr>
          <p:cNvPr id="36" name="Rectangle 74">
            <a:extLst>
              <a:ext uri="{FF2B5EF4-FFF2-40B4-BE49-F238E27FC236}">
                <a16:creationId xmlns:a16="http://schemas.microsoft.com/office/drawing/2014/main" id="{A79CA646-C0ED-4773-BF68-1FBE46C9F72E}"/>
              </a:ext>
            </a:extLst>
          </p:cNvPr>
          <p:cNvSpPr/>
          <p:nvPr/>
        </p:nvSpPr>
        <p:spPr>
          <a:xfrm>
            <a:off x="4761159" y="3506821"/>
            <a:ext cx="609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b="1"/>
              <a:t>UTAH</a:t>
            </a:r>
            <a:endParaRPr lang="hu-HU" sz="1200" b="1"/>
          </a:p>
        </p:txBody>
      </p:sp>
      <p:sp>
        <p:nvSpPr>
          <p:cNvPr id="37" name="TextBox 79">
            <a:extLst>
              <a:ext uri="{FF2B5EF4-FFF2-40B4-BE49-F238E27FC236}">
                <a16:creationId xmlns:a16="http://schemas.microsoft.com/office/drawing/2014/main" id="{C9EF8AA3-5A46-48E5-A7E4-03F01C1B9F80}"/>
              </a:ext>
            </a:extLst>
          </p:cNvPr>
          <p:cNvSpPr txBox="1"/>
          <p:nvPr/>
        </p:nvSpPr>
        <p:spPr>
          <a:xfrm>
            <a:off x="4127827" y="4324658"/>
            <a:ext cx="590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/>
              <a:t>STAN</a:t>
            </a:r>
            <a:endParaRPr lang="hu-HU" sz="1200" b="1"/>
          </a:p>
        </p:txBody>
      </p:sp>
      <p:sp>
        <p:nvSpPr>
          <p:cNvPr id="38" name="TextBox 80">
            <a:extLst>
              <a:ext uri="{FF2B5EF4-FFF2-40B4-BE49-F238E27FC236}">
                <a16:creationId xmlns:a16="http://schemas.microsoft.com/office/drawing/2014/main" id="{1C77760F-F923-4E17-82FD-37D4F7285589}"/>
              </a:ext>
            </a:extLst>
          </p:cNvPr>
          <p:cNvSpPr txBox="1"/>
          <p:nvPr/>
        </p:nvSpPr>
        <p:spPr>
          <a:xfrm>
            <a:off x="5027736" y="4320345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/>
              <a:t>SCD</a:t>
            </a:r>
            <a:endParaRPr lang="hu-HU" sz="1200" b="1"/>
          </a:p>
        </p:txBody>
      </p:sp>
      <p:sp>
        <p:nvSpPr>
          <p:cNvPr id="39" name="TextBox 81">
            <a:extLst>
              <a:ext uri="{FF2B5EF4-FFF2-40B4-BE49-F238E27FC236}">
                <a16:creationId xmlns:a16="http://schemas.microsoft.com/office/drawing/2014/main" id="{5236B66E-83D6-43E5-AAD4-384847FC7A80}"/>
              </a:ext>
            </a:extLst>
          </p:cNvPr>
          <p:cNvSpPr txBox="1"/>
          <p:nvPr/>
        </p:nvSpPr>
        <p:spPr>
          <a:xfrm>
            <a:off x="4768830" y="5138793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/>
              <a:t>RAND</a:t>
            </a:r>
            <a:endParaRPr lang="hu-HU" sz="1200" b="1"/>
          </a:p>
        </p:txBody>
      </p:sp>
      <p:sp>
        <p:nvSpPr>
          <p:cNvPr id="40" name="TextBox 82">
            <a:extLst>
              <a:ext uri="{FF2B5EF4-FFF2-40B4-BE49-F238E27FC236}">
                <a16:creationId xmlns:a16="http://schemas.microsoft.com/office/drawing/2014/main" id="{99E466C9-D78A-43E2-AC3A-67D66728B928}"/>
              </a:ext>
            </a:extLst>
          </p:cNvPr>
          <p:cNvSpPr txBox="1"/>
          <p:nvPr/>
        </p:nvSpPr>
        <p:spPr>
          <a:xfrm>
            <a:off x="6026384" y="5119743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/>
              <a:t>BBN</a:t>
            </a:r>
            <a:endParaRPr lang="hu-HU" sz="1200" b="1"/>
          </a:p>
        </p:txBody>
      </p:sp>
      <p:sp>
        <p:nvSpPr>
          <p:cNvPr id="41" name="TextBox 83">
            <a:extLst>
              <a:ext uri="{FF2B5EF4-FFF2-40B4-BE49-F238E27FC236}">
                <a16:creationId xmlns:a16="http://schemas.microsoft.com/office/drawing/2014/main" id="{FB40A200-EBD0-493A-84A3-D60DB08F4EC8}"/>
              </a:ext>
            </a:extLst>
          </p:cNvPr>
          <p:cNvSpPr txBox="1"/>
          <p:nvPr/>
        </p:nvSpPr>
        <p:spPr>
          <a:xfrm>
            <a:off x="5291117" y="3516649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/>
              <a:t>ILLINOIS</a:t>
            </a:r>
            <a:endParaRPr lang="hu-HU" sz="1200" b="1"/>
          </a:p>
        </p:txBody>
      </p:sp>
      <p:sp>
        <p:nvSpPr>
          <p:cNvPr id="42" name="TextBox 84">
            <a:extLst>
              <a:ext uri="{FF2B5EF4-FFF2-40B4-BE49-F238E27FC236}">
                <a16:creationId xmlns:a16="http://schemas.microsoft.com/office/drawing/2014/main" id="{81DAAE00-3348-4E2C-87EC-A612FA2948D2}"/>
              </a:ext>
            </a:extLst>
          </p:cNvPr>
          <p:cNvSpPr txBox="1"/>
          <p:nvPr/>
        </p:nvSpPr>
        <p:spPr>
          <a:xfrm>
            <a:off x="5996975" y="3509331"/>
            <a:ext cx="47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/>
              <a:t>MIT</a:t>
            </a:r>
            <a:endParaRPr lang="hu-HU" sz="1200" b="1"/>
          </a:p>
        </p:txBody>
      </p:sp>
      <p:sp>
        <p:nvSpPr>
          <p:cNvPr id="43" name="TextBox 85">
            <a:extLst>
              <a:ext uri="{FF2B5EF4-FFF2-40B4-BE49-F238E27FC236}">
                <a16:creationId xmlns:a16="http://schemas.microsoft.com/office/drawing/2014/main" id="{00DDC122-9E7F-4B69-B6B5-61909694E246}"/>
              </a:ext>
            </a:extLst>
          </p:cNvPr>
          <p:cNvSpPr txBox="1"/>
          <p:nvPr/>
        </p:nvSpPr>
        <p:spPr>
          <a:xfrm>
            <a:off x="6813647" y="3500435"/>
            <a:ext cx="835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/>
              <a:t>LINCOLN</a:t>
            </a:r>
            <a:endParaRPr lang="hu-HU" sz="1200" b="1"/>
          </a:p>
        </p:txBody>
      </p:sp>
      <p:sp>
        <p:nvSpPr>
          <p:cNvPr id="44" name="TextBox 86">
            <a:extLst>
              <a:ext uri="{FF2B5EF4-FFF2-40B4-BE49-F238E27FC236}">
                <a16:creationId xmlns:a16="http://schemas.microsoft.com/office/drawing/2014/main" id="{F2270D28-67BC-45B8-9CA8-73F8218DB6CB}"/>
              </a:ext>
            </a:extLst>
          </p:cNvPr>
          <p:cNvSpPr txBox="1"/>
          <p:nvPr/>
        </p:nvSpPr>
        <p:spPr>
          <a:xfrm>
            <a:off x="6682754" y="5138793"/>
            <a:ext cx="959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/>
              <a:t>HARVARD</a:t>
            </a:r>
            <a:endParaRPr lang="hu-HU" sz="1200" b="1"/>
          </a:p>
        </p:txBody>
      </p:sp>
      <p:sp>
        <p:nvSpPr>
          <p:cNvPr id="45" name="TextBox 87">
            <a:extLst>
              <a:ext uri="{FF2B5EF4-FFF2-40B4-BE49-F238E27FC236}">
                <a16:creationId xmlns:a16="http://schemas.microsoft.com/office/drawing/2014/main" id="{DE43FA85-7701-4E9E-8207-FFD90E4415F3}"/>
              </a:ext>
            </a:extLst>
          </p:cNvPr>
          <p:cNvSpPr txBox="1"/>
          <p:nvPr/>
        </p:nvSpPr>
        <p:spPr>
          <a:xfrm>
            <a:off x="7877694" y="5118159"/>
            <a:ext cx="1163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/>
              <a:t>BURROUGHS</a:t>
            </a:r>
            <a:endParaRPr lang="hu-HU" sz="1200" b="1"/>
          </a:p>
        </p:txBody>
      </p:sp>
      <p:sp>
        <p:nvSpPr>
          <p:cNvPr id="46" name="TextBox 88">
            <a:extLst>
              <a:ext uri="{FF2B5EF4-FFF2-40B4-BE49-F238E27FC236}">
                <a16:creationId xmlns:a16="http://schemas.microsoft.com/office/drawing/2014/main" id="{AFA209E4-1B2D-4ABA-A49B-1A931698E336}"/>
              </a:ext>
            </a:extLst>
          </p:cNvPr>
          <p:cNvSpPr txBox="1"/>
          <p:nvPr/>
        </p:nvSpPr>
        <p:spPr>
          <a:xfrm>
            <a:off x="7894874" y="4302248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/>
              <a:t>CRAN</a:t>
            </a:r>
            <a:endParaRPr lang="hu-HU" sz="1200" b="1"/>
          </a:p>
        </p:txBody>
      </p:sp>
      <p:sp>
        <p:nvSpPr>
          <p:cNvPr id="47" name="TextBox 89">
            <a:extLst>
              <a:ext uri="{FF2B5EF4-FFF2-40B4-BE49-F238E27FC236}">
                <a16:creationId xmlns:a16="http://schemas.microsoft.com/office/drawing/2014/main" id="{FE739D80-A004-4FBE-9FD9-9386069E1C9A}"/>
              </a:ext>
            </a:extLst>
          </p:cNvPr>
          <p:cNvSpPr txBox="1"/>
          <p:nvPr/>
        </p:nvSpPr>
        <p:spPr>
          <a:xfrm>
            <a:off x="7877694" y="3566547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/>
              <a:t>CASE</a:t>
            </a:r>
            <a:endParaRPr lang="hu-HU" sz="1200" b="1"/>
          </a:p>
        </p:txBody>
      </p:sp>
      <p:sp>
        <p:nvSpPr>
          <p:cNvPr id="48" name="Rectangle 90">
            <a:extLst>
              <a:ext uri="{FF2B5EF4-FFF2-40B4-BE49-F238E27FC236}">
                <a16:creationId xmlns:a16="http://schemas.microsoft.com/office/drawing/2014/main" id="{E5EC2309-DC03-4BB7-A31D-061F4F21D804}"/>
              </a:ext>
            </a:extLst>
          </p:cNvPr>
          <p:cNvSpPr/>
          <p:nvPr/>
        </p:nvSpPr>
        <p:spPr>
          <a:xfrm>
            <a:off x="9162630" y="2475823"/>
            <a:ext cx="302937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/>
                </a:solidFill>
              </a:rPr>
              <a:t>1969 december</a:t>
            </a:r>
          </a:p>
        </p:txBody>
      </p:sp>
      <p:sp>
        <p:nvSpPr>
          <p:cNvPr id="49" name="Rectangle 91">
            <a:extLst>
              <a:ext uri="{FF2B5EF4-FFF2-40B4-BE49-F238E27FC236}">
                <a16:creationId xmlns:a16="http://schemas.microsoft.com/office/drawing/2014/main" id="{BE704FB4-D135-45E8-9FBE-4099BF6625F6}"/>
              </a:ext>
            </a:extLst>
          </p:cNvPr>
          <p:cNvSpPr/>
          <p:nvPr/>
        </p:nvSpPr>
        <p:spPr>
          <a:xfrm>
            <a:off x="9162630" y="3103072"/>
            <a:ext cx="302937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hu-HU" b="1" dirty="0"/>
              <a:t>1970 </a:t>
            </a:r>
            <a:r>
              <a:rPr lang="en-US" b="1" dirty="0" err="1"/>
              <a:t>july</a:t>
            </a:r>
            <a:endParaRPr lang="hu-HU" b="1" dirty="0"/>
          </a:p>
        </p:txBody>
      </p:sp>
      <p:sp>
        <p:nvSpPr>
          <p:cNvPr id="50" name="Rectangle 92">
            <a:extLst>
              <a:ext uri="{FF2B5EF4-FFF2-40B4-BE49-F238E27FC236}">
                <a16:creationId xmlns:a16="http://schemas.microsoft.com/office/drawing/2014/main" id="{90E1B32D-9024-4819-B9BF-8406F44DF3CF}"/>
              </a:ext>
            </a:extLst>
          </p:cNvPr>
          <p:cNvSpPr/>
          <p:nvPr/>
        </p:nvSpPr>
        <p:spPr>
          <a:xfrm>
            <a:off x="9162630" y="3730321"/>
            <a:ext cx="3029370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/>
                </a:solidFill>
              </a:rPr>
              <a:t>1971 </a:t>
            </a:r>
            <a:r>
              <a:rPr lang="en-US" b="1" dirty="0">
                <a:solidFill>
                  <a:schemeClr val="bg2"/>
                </a:solidFill>
              </a:rPr>
              <a:t>march</a:t>
            </a:r>
            <a:endParaRPr lang="hu-HU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1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ARPANET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860" y="2213810"/>
            <a:ext cx="5390000" cy="33367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46960" y="1780309"/>
            <a:ext cx="1271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April </a:t>
            </a:r>
            <a:r>
              <a:rPr lang="hu-HU" sz="2000" b="1" dirty="0"/>
              <a:t>1972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9637A9-119A-49DA-BD12-AAC58B377D80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6892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ARPANET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998" y="2327017"/>
            <a:ext cx="5212003" cy="3757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6961" y="1830411"/>
            <a:ext cx="199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September </a:t>
            </a:r>
            <a:r>
              <a:rPr lang="hu-HU" sz="2000" b="1" dirty="0"/>
              <a:t>1972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9637A9-119A-49DA-BD12-AAC58B377D80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64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187574C-10ED-4F67-A412-8E4067B6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ARPANET</a:t>
            </a:r>
          </a:p>
        </p:txBody>
      </p:sp>
      <p:pic>
        <p:nvPicPr>
          <p:cNvPr id="51" name="Kép 50">
            <a:extLst>
              <a:ext uri="{FF2B5EF4-FFF2-40B4-BE49-F238E27FC236}">
                <a16:creationId xmlns:a16="http://schemas.microsoft.com/office/drawing/2014/main" id="{A010E70A-B01F-41F5-95E4-7626D1759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773" y="1319988"/>
            <a:ext cx="7084541" cy="45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7666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8B7FD13A-BEE1-4E40-99B4-4A2D88AE9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29. Oct. 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1969	</a:t>
            </a:r>
            <a:r>
              <a:rPr lang="hu-HU" dirty="0"/>
              <a:t>	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Leonard Kleinrock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UCLA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trie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to log in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				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Stanford computer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hu-HU" u="sng" dirty="0">
                <a:solidFill>
                  <a:schemeClr val="accent1">
                    <a:lumMod val="75000"/>
                  </a:schemeClr>
                </a:solidFill>
              </a:rPr>
              <a:t>UCLA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							</a:t>
            </a: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									</a:t>
            </a:r>
            <a:r>
              <a:rPr lang="hu-HU" u="sng" dirty="0">
                <a:solidFill>
                  <a:srgbClr val="C00000"/>
                </a:solidFill>
              </a:rPr>
              <a:t>Stanford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059FB846-6BCD-4280-AAD5-CA36B7F1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message over the Internet</a:t>
            </a: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9515A83-E816-46AF-B213-6E88F1239091}"/>
              </a:ext>
            </a:extLst>
          </p:cNvPr>
          <p:cNvSpPr txBox="1"/>
          <p:nvPr/>
        </p:nvSpPr>
        <p:spPr>
          <a:xfrm>
            <a:off x="3714044" y="2980267"/>
            <a:ext cx="52493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typed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L…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Do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see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r"/>
            <a:r>
              <a:rPr lang="hu-HU" sz="2800" dirty="0" err="1">
                <a:solidFill>
                  <a:srgbClr val="C00000"/>
                </a:solidFill>
              </a:rPr>
              <a:t>Yes</a:t>
            </a:r>
            <a:r>
              <a:rPr lang="hu-HU" sz="2800" dirty="0">
                <a:solidFill>
                  <a:srgbClr val="C00000"/>
                </a:solidFill>
              </a:rPr>
              <a:t>! </a:t>
            </a:r>
            <a:r>
              <a:rPr lang="hu-HU" sz="2800" dirty="0" err="1">
                <a:solidFill>
                  <a:srgbClr val="C00000"/>
                </a:solidFill>
              </a:rPr>
              <a:t>We</a:t>
            </a:r>
            <a:r>
              <a:rPr lang="hu-HU" sz="2800" dirty="0">
                <a:solidFill>
                  <a:srgbClr val="C00000"/>
                </a:solidFill>
              </a:rPr>
              <a:t> </a:t>
            </a:r>
            <a:r>
              <a:rPr lang="hu-HU" sz="2800" dirty="0" err="1">
                <a:solidFill>
                  <a:srgbClr val="C00000"/>
                </a:solidFill>
              </a:rPr>
              <a:t>see</a:t>
            </a:r>
            <a:r>
              <a:rPr lang="hu-HU" sz="2800" dirty="0">
                <a:solidFill>
                  <a:srgbClr val="C00000"/>
                </a:solidFill>
              </a:rPr>
              <a:t> </a:t>
            </a:r>
            <a:r>
              <a:rPr lang="hu-HU" sz="2800" dirty="0" err="1">
                <a:solidFill>
                  <a:srgbClr val="C00000"/>
                </a:solidFill>
              </a:rPr>
              <a:t>the</a:t>
            </a:r>
            <a:r>
              <a:rPr lang="hu-HU" sz="2800" dirty="0">
                <a:solidFill>
                  <a:srgbClr val="C00000"/>
                </a:solidFill>
              </a:rPr>
              <a:t> L</a:t>
            </a:r>
          </a:p>
          <a:p>
            <a:endParaRPr lang="hu-HU" sz="2800" dirty="0"/>
          </a:p>
          <a:p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typed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O…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Do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see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r"/>
            <a:r>
              <a:rPr lang="hu-HU" sz="2800" dirty="0" err="1">
                <a:solidFill>
                  <a:srgbClr val="C00000"/>
                </a:solidFill>
              </a:rPr>
              <a:t>Yes</a:t>
            </a:r>
            <a:r>
              <a:rPr lang="hu-HU" sz="2800" dirty="0">
                <a:solidFill>
                  <a:srgbClr val="C00000"/>
                </a:solidFill>
              </a:rPr>
              <a:t>! </a:t>
            </a:r>
            <a:r>
              <a:rPr lang="hu-HU" sz="2800" dirty="0" err="1">
                <a:solidFill>
                  <a:srgbClr val="C00000"/>
                </a:solidFill>
              </a:rPr>
              <a:t>We</a:t>
            </a:r>
            <a:r>
              <a:rPr lang="hu-HU" sz="2800" dirty="0">
                <a:solidFill>
                  <a:srgbClr val="C00000"/>
                </a:solidFill>
              </a:rPr>
              <a:t> </a:t>
            </a:r>
            <a:r>
              <a:rPr lang="hu-HU" sz="2800" dirty="0" err="1">
                <a:solidFill>
                  <a:srgbClr val="C00000"/>
                </a:solidFill>
              </a:rPr>
              <a:t>see</a:t>
            </a:r>
            <a:r>
              <a:rPr lang="hu-HU" sz="2800" dirty="0">
                <a:solidFill>
                  <a:srgbClr val="C00000"/>
                </a:solidFill>
              </a:rPr>
              <a:t> </a:t>
            </a:r>
            <a:r>
              <a:rPr lang="hu-HU" sz="2800" dirty="0" err="1">
                <a:solidFill>
                  <a:srgbClr val="C00000"/>
                </a:solidFill>
              </a:rPr>
              <a:t>the</a:t>
            </a:r>
            <a:r>
              <a:rPr lang="hu-HU" sz="2800" dirty="0">
                <a:solidFill>
                  <a:srgbClr val="C00000"/>
                </a:solidFill>
              </a:rPr>
              <a:t> O</a:t>
            </a:r>
          </a:p>
          <a:p>
            <a:endParaRPr lang="hu-HU" sz="2800" dirty="0"/>
          </a:p>
          <a:p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typed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G.</a:t>
            </a:r>
            <a:endParaRPr lang="hu-HU" sz="2800" dirty="0"/>
          </a:p>
          <a:p>
            <a:pPr algn="ctr"/>
            <a:r>
              <a:rPr lang="hu-HU" sz="2800" b="1" dirty="0">
                <a:solidFill>
                  <a:srgbClr val="FF0000"/>
                </a:solidFill>
              </a:rPr>
              <a:t>… </a:t>
            </a:r>
            <a:r>
              <a:rPr lang="en-US" sz="2800" b="1" dirty="0">
                <a:solidFill>
                  <a:srgbClr val="FF0000"/>
                </a:solidFill>
              </a:rPr>
              <a:t>and the system </a:t>
            </a:r>
            <a:r>
              <a:rPr lang="en-US" sz="2800" b="1" dirty="0" err="1">
                <a:solidFill>
                  <a:srgbClr val="FF0000"/>
                </a:solidFill>
              </a:rPr>
              <a:t>crashe</a:t>
            </a:r>
            <a:r>
              <a:rPr lang="hu-HU" sz="2800" b="1" dirty="0">
                <a:solidFill>
                  <a:srgbClr val="FF0000"/>
                </a:solidFill>
              </a:rPr>
              <a:t>d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hu-HU" sz="2800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0587520-E3F5-43EA-84C5-4EF671FAE207}"/>
              </a:ext>
            </a:extLst>
          </p:cNvPr>
          <p:cNvSpPr txBox="1"/>
          <p:nvPr/>
        </p:nvSpPr>
        <p:spPr>
          <a:xfrm>
            <a:off x="79022" y="6519697"/>
            <a:ext cx="47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C000"/>
                </a:solidFill>
              </a:rPr>
              <a:t>*</a:t>
            </a:r>
            <a:r>
              <a:rPr lang="hu-HU" dirty="0"/>
              <a:t> 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http://ftp.cs.ucla.edu/csd/first_words.html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D95A18E-9B47-413A-8540-7E777653D230}"/>
              </a:ext>
            </a:extLst>
          </p:cNvPr>
          <p:cNvSpPr txBox="1"/>
          <p:nvPr/>
        </p:nvSpPr>
        <p:spPr>
          <a:xfrm>
            <a:off x="8782755" y="256580"/>
            <a:ext cx="2223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: </a:t>
            </a:r>
            <a:r>
              <a:rPr lang="hu-HU" sz="4000" b="1" dirty="0">
                <a:solidFill>
                  <a:srgbClr val="FF0000"/>
                </a:solidFill>
              </a:rPr>
              <a:t>„LO”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0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7EE82ADB-E17D-4C7A-A9F9-A1E68F4C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422" y="1583360"/>
            <a:ext cx="8836378" cy="4593603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1971		</a:t>
            </a:r>
            <a:r>
              <a:rPr lang="hu-HU" b="1" dirty="0"/>
              <a:t>Network </a:t>
            </a:r>
            <a:r>
              <a:rPr lang="hu-HU" b="1" dirty="0" err="1"/>
              <a:t>Control</a:t>
            </a:r>
            <a:r>
              <a:rPr lang="hu-HU" b="1" dirty="0"/>
              <a:t> Program (NCP)</a:t>
            </a:r>
          </a:p>
          <a:p>
            <a:pPr marL="0" indent="0">
              <a:buNone/>
            </a:pPr>
            <a:r>
              <a:rPr lang="hu-HU" dirty="0"/>
              <a:t>	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Predecessor of 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TCP/IP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1972		</a:t>
            </a:r>
            <a:r>
              <a:rPr lang="hu-HU" b="1" dirty="0"/>
              <a:t>Email </a:t>
            </a:r>
            <a:r>
              <a:rPr lang="en-US" b="1" dirty="0"/>
              <a:t>and</a:t>
            </a:r>
            <a:r>
              <a:rPr lang="hu-HU" b="1" dirty="0"/>
              <a:t> Telnet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1973		</a:t>
            </a:r>
            <a:r>
              <a:rPr lang="hu-HU" b="1" dirty="0"/>
              <a:t>Ethernet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1974		</a:t>
            </a:r>
            <a:r>
              <a:rPr lang="hu-HU" b="1" dirty="0"/>
              <a:t>TCP/IP</a:t>
            </a:r>
          </a:p>
          <a:p>
            <a:pPr marL="0" indent="0">
              <a:buNone/>
            </a:pPr>
            <a:r>
              <a:rPr lang="hu-HU" dirty="0"/>
              <a:t>	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Paper of V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int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Cerf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Bob Kahn 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20F798B-CC52-48AD-B4C5-02883BC6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70’s about </a:t>
            </a:r>
            <a:r>
              <a:rPr lang="hu-HU" dirty="0"/>
              <a:t>Ethernet, TCP/IP </a:t>
            </a:r>
            <a:r>
              <a:rPr lang="en-US" dirty="0"/>
              <a:t>and</a:t>
            </a:r>
            <a:r>
              <a:rPr lang="hu-HU" dirty="0"/>
              <a:t> email…</a:t>
            </a:r>
          </a:p>
        </p:txBody>
      </p:sp>
    </p:spTree>
    <p:extLst>
      <p:ext uri="{BB962C8B-B14F-4D97-AF65-F5344CB8AC3E}">
        <p14:creationId xmlns:p14="http://schemas.microsoft.com/office/powerpoint/2010/main" val="357105745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7EE82ADB-E17D-4C7A-A9F9-A1E68F4C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422" y="1583360"/>
            <a:ext cx="8836378" cy="4593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1983		</a:t>
            </a:r>
            <a:r>
              <a:rPr lang="hu-HU" b="1" dirty="0"/>
              <a:t>NCP</a:t>
            </a:r>
            <a:r>
              <a:rPr lang="en-US" b="1" dirty="0"/>
              <a:t> to </a:t>
            </a:r>
            <a:r>
              <a:rPr lang="hu-HU" b="1" dirty="0"/>
              <a:t>TCP/IP</a:t>
            </a:r>
          </a:p>
          <a:p>
            <a:pPr marL="0" indent="0">
              <a:buNone/>
            </a:pPr>
            <a:r>
              <a:rPr lang="hu-HU" b="1" dirty="0"/>
              <a:t>		</a:t>
            </a:r>
            <a:r>
              <a:rPr lang="hu-HU" b="1" dirty="0" err="1"/>
              <a:t>Domain</a:t>
            </a:r>
            <a:r>
              <a:rPr lang="hu-HU" b="1" dirty="0"/>
              <a:t> </a:t>
            </a:r>
            <a:r>
              <a:rPr lang="hu-HU" b="1" dirty="0" err="1"/>
              <a:t>Name</a:t>
            </a:r>
            <a:r>
              <a:rPr lang="hu-HU" b="1" dirty="0"/>
              <a:t> Service (DNS)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1985		</a:t>
            </a:r>
            <a:r>
              <a:rPr lang="hu-HU" b="1" dirty="0" err="1"/>
              <a:t>NSFNet</a:t>
            </a:r>
            <a:r>
              <a:rPr lang="hu-HU" b="1" dirty="0"/>
              <a:t> (TCP/IP)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198x		</a:t>
            </a:r>
            <a:r>
              <a:rPr lang="en-US" b="1" dirty="0"/>
              <a:t>First</a:t>
            </a:r>
            <a:r>
              <a:rPr lang="en-US" dirty="0"/>
              <a:t> </a:t>
            </a:r>
            <a:r>
              <a:rPr lang="hu-HU" b="1" dirty="0"/>
              <a:t>Internet </a:t>
            </a:r>
            <a:r>
              <a:rPr lang="en-US" b="1" dirty="0"/>
              <a:t>crashes caused by congestion</a:t>
            </a:r>
            <a:endParaRPr lang="hu-HU" b="1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1986		</a:t>
            </a:r>
            <a:r>
              <a:rPr lang="hu-HU" b="1" dirty="0"/>
              <a:t>Van Jacobson </a:t>
            </a:r>
            <a:r>
              <a:rPr lang="en-US" b="1" dirty="0"/>
              <a:t>saves the Internet</a:t>
            </a:r>
            <a:endParaRPr lang="hu-HU" b="1" dirty="0"/>
          </a:p>
          <a:p>
            <a:pPr marL="0" indent="0">
              <a:buNone/>
            </a:pPr>
            <a:r>
              <a:rPr lang="hu-HU" dirty="0"/>
              <a:t>		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congestion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20F798B-CC52-48AD-B4C5-02883BC6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80’s when </a:t>
            </a:r>
            <a:r>
              <a:rPr lang="hu-HU" dirty="0"/>
              <a:t>TCP/IP</a:t>
            </a:r>
            <a:r>
              <a:rPr lang="en-US" dirty="0"/>
              <a:t> went mainstream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615825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3C22B6AD-3496-4C9B-A236-B4FC25B64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537CE4B3-1891-4AA6-8078-29673D22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B90DB4A7-08E3-41E1-A126-07A513FD9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5999"/>
            <a:ext cx="12192000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B7C07222-9ABD-47D9-8FE1-2DFF8383E93C}"/>
              </a:ext>
            </a:extLst>
          </p:cNvPr>
          <p:cNvSpPr txBox="1"/>
          <p:nvPr/>
        </p:nvSpPr>
        <p:spPr>
          <a:xfrm>
            <a:off x="8171543" y="5997612"/>
            <a:ext cx="381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dirty="0">
                <a:solidFill>
                  <a:schemeClr val="bg1"/>
                </a:solidFill>
              </a:rPr>
              <a:t>Van Jacobson</a:t>
            </a:r>
          </a:p>
        </p:txBody>
      </p:sp>
    </p:spTree>
    <p:extLst>
      <p:ext uri="{BB962C8B-B14F-4D97-AF65-F5344CB8AC3E}">
        <p14:creationId xmlns:p14="http://schemas.microsoft.com/office/powerpoint/2010/main" val="117208463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7EE82ADB-E17D-4C7A-A9F9-A1E68F4C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422" y="1583360"/>
            <a:ext cx="8836378" cy="4593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1989		</a:t>
            </a:r>
            <a:r>
              <a:rPr lang="hu-HU" b="1" dirty="0"/>
              <a:t>ARPANET </a:t>
            </a:r>
            <a:r>
              <a:rPr lang="en-US" b="1" dirty="0"/>
              <a:t>closed</a:t>
            </a:r>
            <a:endParaRPr lang="hu-HU" b="1" dirty="0"/>
          </a:p>
          <a:p>
            <a:pPr marL="0" indent="0">
              <a:buNone/>
            </a:pPr>
            <a:r>
              <a:rPr lang="hu-HU" b="1" dirty="0"/>
              <a:t>		</a:t>
            </a:r>
            <a:r>
              <a:rPr lang="en-US" b="1" dirty="0"/>
              <a:t>Birth of the</a:t>
            </a:r>
            <a:r>
              <a:rPr lang="hu-HU" b="1" dirty="0"/>
              <a:t> WEB</a:t>
            </a:r>
          </a:p>
          <a:p>
            <a:pPr marL="0" indent="0">
              <a:buNone/>
            </a:pPr>
            <a:r>
              <a:rPr lang="hu-HU" b="1" dirty="0"/>
              <a:t>		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Tim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Berners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Lee (CERN)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1993		</a:t>
            </a:r>
            <a:r>
              <a:rPr lang="en-US" b="1" dirty="0"/>
              <a:t>First search engine</a:t>
            </a:r>
            <a:r>
              <a:rPr lang="hu-HU" b="1" dirty="0"/>
              <a:t> (</a:t>
            </a:r>
            <a:r>
              <a:rPr lang="hu-HU" b="1" dirty="0" err="1"/>
              <a:t>Excite</a:t>
            </a:r>
            <a:r>
              <a:rPr lang="hu-HU" b="1" dirty="0"/>
              <a:t>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1995		</a:t>
            </a:r>
            <a:r>
              <a:rPr lang="hu-HU" b="1" dirty="0" err="1"/>
              <a:t>NSFNet</a:t>
            </a:r>
            <a:r>
              <a:rPr lang="hu-HU" b="1" dirty="0"/>
              <a:t> </a:t>
            </a:r>
            <a:r>
              <a:rPr lang="en-US" b="1" dirty="0"/>
              <a:t>closed</a:t>
            </a:r>
            <a:endParaRPr lang="hu-HU" b="1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1998		</a:t>
            </a:r>
            <a:r>
              <a:rPr lang="en-US" b="1" dirty="0"/>
              <a:t>Google reinvents searching</a:t>
            </a:r>
            <a:endParaRPr lang="hu-HU" b="1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20F798B-CC52-48AD-B4C5-02883BC6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90</a:t>
            </a:r>
            <a:r>
              <a:rPr lang="en-US" dirty="0"/>
              <a:t>’s</a:t>
            </a:r>
            <a:r>
              <a:rPr lang="hu-HU" dirty="0"/>
              <a:t> –</a:t>
            </a:r>
            <a:r>
              <a:rPr lang="en-US" dirty="0"/>
              <a:t> the Internet going commercial</a:t>
            </a:r>
            <a:r>
              <a:rPr lang="hu-HU" dirty="0"/>
              <a:t>…</a:t>
            </a:r>
          </a:p>
        </p:txBody>
      </p:sp>
      <p:pic>
        <p:nvPicPr>
          <p:cNvPr id="10244" name="Picture 4" descr="Related image">
            <a:extLst>
              <a:ext uri="{FF2B5EF4-FFF2-40B4-BE49-F238E27FC236}">
                <a16:creationId xmlns:a16="http://schemas.microsoft.com/office/drawing/2014/main" id="{573187C7-AB10-4AED-9D35-A99BFA75A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910" y="1583360"/>
            <a:ext cx="2230891" cy="148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4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7EE82ADB-E17D-4C7A-A9F9-A1E68F4C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422" y="1583360"/>
            <a:ext cx="8836378" cy="4593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1998		</a:t>
            </a:r>
            <a:r>
              <a:rPr lang="hu-HU" b="1" dirty="0"/>
              <a:t>IPv6 </a:t>
            </a:r>
            <a:r>
              <a:rPr lang="hu-HU" b="1" dirty="0" err="1"/>
              <a:t>standardization</a:t>
            </a: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dirty="0"/>
              <a:t>2004		</a:t>
            </a:r>
            <a:r>
              <a:rPr lang="hu-HU" b="1" dirty="0"/>
              <a:t>Facebook </a:t>
            </a:r>
            <a:r>
              <a:rPr lang="hu-HU" b="1" dirty="0" err="1"/>
              <a:t>goes</a:t>
            </a:r>
            <a:r>
              <a:rPr lang="hu-HU" b="1" dirty="0"/>
              <a:t> online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2006		</a:t>
            </a:r>
            <a:r>
              <a:rPr lang="hu-HU" b="1" dirty="0"/>
              <a:t>Google </a:t>
            </a:r>
            <a:r>
              <a:rPr lang="hu-HU" b="1" dirty="0" err="1"/>
              <a:t>buys</a:t>
            </a:r>
            <a:r>
              <a:rPr lang="hu-HU" b="1" dirty="0"/>
              <a:t> YouTube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2007		</a:t>
            </a:r>
            <a:r>
              <a:rPr lang="hu-HU" b="1" dirty="0" err="1"/>
              <a:t>Netflix</a:t>
            </a:r>
            <a:r>
              <a:rPr lang="hu-HU" b="1" dirty="0"/>
              <a:t> </a:t>
            </a:r>
            <a:r>
              <a:rPr lang="hu-HU" b="1" dirty="0" err="1"/>
              <a:t>strats</a:t>
            </a:r>
            <a:r>
              <a:rPr lang="hu-HU" b="1" dirty="0"/>
              <a:t> streaming videos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dirty="0"/>
              <a:t>2007</a:t>
            </a:r>
            <a:r>
              <a:rPr lang="hu-HU" b="1" dirty="0"/>
              <a:t>		</a:t>
            </a:r>
            <a:r>
              <a:rPr lang="hu-HU" b="1" dirty="0" err="1"/>
              <a:t>First</a:t>
            </a:r>
            <a:r>
              <a:rPr lang="hu-HU" b="1" dirty="0"/>
              <a:t> iPhone </a:t>
            </a:r>
            <a:r>
              <a:rPr lang="hu-HU" b="1" dirty="0" err="1"/>
              <a:t>with</a:t>
            </a:r>
            <a:r>
              <a:rPr lang="hu-HU" b="1" dirty="0"/>
              <a:t> mobile Internet </a:t>
            </a:r>
            <a:r>
              <a:rPr lang="hu-HU" b="1" dirty="0" err="1"/>
              <a:t>access</a:t>
            </a:r>
            <a:endParaRPr lang="hu-HU" b="1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20F798B-CC52-48AD-B4C5-02883BC6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The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millenium</a:t>
            </a:r>
            <a:r>
              <a:rPr lang="hu-HU" dirty="0"/>
              <a:t> </a:t>
            </a:r>
            <a:r>
              <a:rPr lang="hu-HU" dirty="0" err="1"/>
              <a:t>bringing</a:t>
            </a:r>
            <a:r>
              <a:rPr lang="hu-HU" dirty="0"/>
              <a:t> Web 2.0</a:t>
            </a:r>
          </a:p>
        </p:txBody>
      </p:sp>
    </p:spTree>
    <p:extLst>
      <p:ext uri="{BB962C8B-B14F-4D97-AF65-F5344CB8AC3E}">
        <p14:creationId xmlns:p14="http://schemas.microsoft.com/office/powerpoint/2010/main" val="23541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10278</TotalTime>
  <Words>2018</Words>
  <Application>Microsoft Office PowerPoint</Application>
  <PresentationFormat>Szélesvásznú</PresentationFormat>
  <Paragraphs>927</Paragraphs>
  <Slides>102</Slides>
  <Notes>1</Notes>
  <HiddenSlides>2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102</vt:i4>
      </vt:variant>
    </vt:vector>
  </HeadingPairs>
  <TitlesOfParts>
    <vt:vector size="108" baseType="lpstr">
      <vt:lpstr>Arial</vt:lpstr>
      <vt:lpstr>Calibri</vt:lpstr>
      <vt:lpstr>Calibri Light</vt:lpstr>
      <vt:lpstr>Tw Cen MT</vt:lpstr>
      <vt:lpstr>Wingdings</vt:lpstr>
      <vt:lpstr>Office-téma</vt:lpstr>
      <vt:lpstr>Computer Networks</vt:lpstr>
      <vt:lpstr>Last week on  Computer Networks</vt:lpstr>
      <vt:lpstr>Overview</vt:lpstr>
      <vt:lpstr>Three main components</vt:lpstr>
      <vt:lpstr>Overview</vt:lpstr>
      <vt:lpstr>Resource handling     Two different approaches for sharing</vt:lpstr>
      <vt:lpstr>Implementation</vt:lpstr>
      <vt:lpstr>Overview</vt:lpstr>
      <vt:lpstr>PowerPoint-bemutató</vt:lpstr>
      <vt:lpstr>This week</vt:lpstr>
      <vt:lpstr>Briefly…</vt:lpstr>
      <vt:lpstr>Ok, but how to do that in a complex system like the Internet?</vt:lpstr>
      <vt:lpstr>PowerPoint-bemutató</vt:lpstr>
      <vt:lpstr>PowerPoint-bemutató</vt:lpstr>
      <vt:lpstr>A protocol is like a conversational convention</vt:lpstr>
      <vt:lpstr>There are other kind of implementations…</vt:lpstr>
      <vt:lpstr>Each protocol is governed by a specific API</vt:lpstr>
      <vt:lpstr>In practice, many existing protocols…</vt:lpstr>
      <vt:lpstr>PowerPoint-bemutató</vt:lpstr>
      <vt:lpstr>Modularity is a key component of any good system</vt:lpstr>
      <vt:lpstr>PowerPoint-bemutató</vt:lpstr>
      <vt:lpstr>To provide structure to the design of network protocols, network designers organize protocols in layers</vt:lpstr>
      <vt:lpstr>Hálózatok modelljei</vt:lpstr>
      <vt:lpstr>TCP/IP modell (RFC 1122)</vt:lpstr>
      <vt:lpstr>TCP/IP modell rétegei („bottom-up”)</vt:lpstr>
      <vt:lpstr>Rétegek jellemzése</vt:lpstr>
      <vt:lpstr>Fizikai réteg</vt:lpstr>
      <vt:lpstr>Adatkapcsolati réteg</vt:lpstr>
      <vt:lpstr>Hálózati réteg</vt:lpstr>
      <vt:lpstr>Szállítói réteg</vt:lpstr>
      <vt:lpstr>Ülés v. Munkamenet réteg</vt:lpstr>
      <vt:lpstr>Megjelenítési réteg</vt:lpstr>
      <vt:lpstr>Alkalmazási réteg</vt:lpstr>
      <vt:lpstr>ISO OSI modell</vt:lpstr>
      <vt:lpstr>Hybrid model – 5 layers</vt:lpstr>
      <vt:lpstr>Each layer provides a service to the layer above by using the services of the layer directly below it</vt:lpstr>
      <vt:lpstr>Each layer has a unit of data       (aka protocol data unit)</vt:lpstr>
      <vt:lpstr>Each layer (except for L3) is  implemented with different protocols</vt:lpstr>
      <vt:lpstr>The Internet Protocol (IP) is the glue  acting as a unifying network layer</vt:lpstr>
      <vt:lpstr>Each layer is implemented with  different protocols and technologies</vt:lpstr>
      <vt:lpstr>Software and hardware advancements</vt:lpstr>
      <vt:lpstr>Software and hardware advancements</vt:lpstr>
      <vt:lpstr>Each layer takes messages from the layer above, and encapsulates with its own header and/or trailer</vt:lpstr>
      <vt:lpstr>PowerPoint-bemutató</vt:lpstr>
      <vt:lpstr>PowerPoint-bemutató</vt:lpstr>
      <vt:lpstr>PowerPoint-bemutató</vt:lpstr>
      <vt:lpstr>PowerPoint-bemutató</vt:lpstr>
      <vt:lpstr>In practice, layers are distributed       on every network device</vt:lpstr>
      <vt:lpstr>Since when bits arrive they must make it to the application, all the layers exist on a host</vt:lpstr>
      <vt:lpstr>Routers act as L3 gateway   as such they implement L2 and L3</vt:lpstr>
      <vt:lpstr>Switches act as L2 gateway    as such they only implement L2</vt:lpstr>
      <vt:lpstr>Wireshark demo</vt:lpstr>
      <vt:lpstr>Overview</vt:lpstr>
      <vt:lpstr>A network connection is characterized by its delay, loss rate and throughput</vt:lpstr>
      <vt:lpstr>Delay</vt:lpstr>
      <vt:lpstr>Each packet suffers from several types of delays at each node along the path</vt:lpstr>
      <vt:lpstr>Each packet suffers from several types of delays at each node along the path</vt:lpstr>
      <vt:lpstr>PowerPoint-bemutató</vt:lpstr>
      <vt:lpstr>The transmission delay is the amount of time required to push all of the bits onto the link</vt:lpstr>
      <vt:lpstr>The propagation delay is the amount of time required for a bit to travel to the end of the link</vt:lpstr>
      <vt:lpstr>How long does it take to exchange 100 Bytes packet?</vt:lpstr>
      <vt:lpstr>If we have a 1 Gbps link, the total time decreases to 1.0008 ms</vt:lpstr>
      <vt:lpstr>If we now exchange a 1GB file split in 100B packets</vt:lpstr>
      <vt:lpstr>Different transmission characteristics imply different tradeoffs in terms of which delay dominates</vt:lpstr>
      <vt:lpstr>The queuing delay is the amount of time a packet waits (in a buffer) to be transmitted on a link</vt:lpstr>
      <vt:lpstr>Queuing delay depends on the traffic pattern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Queues absorb transient bursts, but introduce queueing delays</vt:lpstr>
      <vt:lpstr>The time a packet has to sit in a buffer before being processed depends on the traffic pattern</vt:lpstr>
      <vt:lpstr>PowerPoint-bemutató</vt:lpstr>
      <vt:lpstr>When the traffic intensity is &gt;1, the queue will increase without bound, and so does the queuing delay</vt:lpstr>
      <vt:lpstr>When the traffic intensity is &lt;=1, queueing delay depends on the burst size</vt:lpstr>
      <vt:lpstr>Loss</vt:lpstr>
      <vt:lpstr>In practice, queues are not infinite. There is an upper bound on queuing delay.</vt:lpstr>
      <vt:lpstr>If the queue is persistently overloaded, it will eventually drop packets (loss)</vt:lpstr>
      <vt:lpstr>Throughput</vt:lpstr>
      <vt:lpstr>The throughput is the instantaneous rate  at which a host receives data</vt:lpstr>
      <vt:lpstr>To compute throughput, one has to consider the bottleneck link</vt:lpstr>
      <vt:lpstr>To compute throughput, one has to consider the bottleneck link… and the intervening traffic</vt:lpstr>
      <vt:lpstr>As technology improves, throughput increase &amp; delays are getting lower except for propagation (speed of light)</vt:lpstr>
      <vt:lpstr>Because of propagation delays, Content Delivery Networks move content closer to you</vt:lpstr>
      <vt:lpstr>Brief history of Internet</vt:lpstr>
      <vt:lpstr>The Internet history starts in the late 50’s…</vt:lpstr>
      <vt:lpstr>Three main questions</vt:lpstr>
      <vt:lpstr>The 60’s was all about packet switching…</vt:lpstr>
      <vt:lpstr>ARPANET</vt:lpstr>
      <vt:lpstr>ARPANET</vt:lpstr>
      <vt:lpstr>ARPANET</vt:lpstr>
      <vt:lpstr>The first message over the Internet</vt:lpstr>
      <vt:lpstr>The 70’s about Ethernet, TCP/IP and email…</vt:lpstr>
      <vt:lpstr>80’s when TCP/IP went mainstream</vt:lpstr>
      <vt:lpstr>PowerPoint-bemutató</vt:lpstr>
      <vt:lpstr>90’s – the Internet going commercial…</vt:lpstr>
      <vt:lpstr>The new millenium bringing Web 2.0</vt:lpstr>
      <vt:lpstr>Fast Internet access everywhere, every device needs an Internet connection</vt:lpstr>
      <vt:lpstr>Standardization of Internet protcols</vt:lpstr>
      <vt:lpstr>To be continued…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laki</dc:creator>
  <cp:lastModifiedBy>laki</cp:lastModifiedBy>
  <cp:revision>272</cp:revision>
  <dcterms:created xsi:type="dcterms:W3CDTF">2018-05-22T12:40:12Z</dcterms:created>
  <dcterms:modified xsi:type="dcterms:W3CDTF">2019-02-19T14:52:29Z</dcterms:modified>
</cp:coreProperties>
</file>