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256" r:id="rId2"/>
    <p:sldId id="425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4" r:id="rId11"/>
    <p:sldId id="436" r:id="rId12"/>
    <p:sldId id="437" r:id="rId13"/>
    <p:sldId id="433" r:id="rId14"/>
    <p:sldId id="438" r:id="rId15"/>
    <p:sldId id="441" r:id="rId16"/>
    <p:sldId id="439" r:id="rId17"/>
    <p:sldId id="442" r:id="rId18"/>
    <p:sldId id="257" r:id="rId19"/>
    <p:sldId id="443" r:id="rId20"/>
    <p:sldId id="444" r:id="rId21"/>
    <p:sldId id="445" r:id="rId22"/>
    <p:sldId id="446" r:id="rId23"/>
    <p:sldId id="447" r:id="rId24"/>
    <p:sldId id="449" r:id="rId25"/>
    <p:sldId id="450" r:id="rId26"/>
    <p:sldId id="543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2" r:id="rId38"/>
    <p:sldId id="424" r:id="rId39"/>
    <p:sldId id="464" r:id="rId40"/>
    <p:sldId id="465" r:id="rId41"/>
    <p:sldId id="467" r:id="rId42"/>
    <p:sldId id="552" r:id="rId43"/>
    <p:sldId id="435" r:id="rId44"/>
    <p:sldId id="466" r:id="rId45"/>
    <p:sldId id="468" r:id="rId46"/>
    <p:sldId id="469" r:id="rId47"/>
    <p:sldId id="470" r:id="rId48"/>
    <p:sldId id="471" r:id="rId49"/>
    <p:sldId id="472" r:id="rId50"/>
    <p:sldId id="544" r:id="rId51"/>
    <p:sldId id="473" r:id="rId52"/>
    <p:sldId id="474" r:id="rId53"/>
    <p:sldId id="476" r:id="rId54"/>
    <p:sldId id="475" r:id="rId55"/>
    <p:sldId id="551" r:id="rId56"/>
    <p:sldId id="490" r:id="rId57"/>
    <p:sldId id="477" r:id="rId58"/>
    <p:sldId id="478" r:id="rId59"/>
    <p:sldId id="479" r:id="rId60"/>
    <p:sldId id="480" r:id="rId61"/>
    <p:sldId id="481" r:id="rId62"/>
    <p:sldId id="483" r:id="rId63"/>
    <p:sldId id="482" r:id="rId64"/>
    <p:sldId id="484" r:id="rId65"/>
    <p:sldId id="485" r:id="rId66"/>
    <p:sldId id="486" r:id="rId67"/>
    <p:sldId id="487" r:id="rId68"/>
    <p:sldId id="488" r:id="rId69"/>
    <p:sldId id="489" r:id="rId70"/>
    <p:sldId id="492" r:id="rId71"/>
    <p:sldId id="493" r:id="rId72"/>
    <p:sldId id="494" r:id="rId73"/>
    <p:sldId id="495" r:id="rId74"/>
    <p:sldId id="496" r:id="rId75"/>
    <p:sldId id="497" r:id="rId76"/>
    <p:sldId id="491" r:id="rId77"/>
    <p:sldId id="498" r:id="rId78"/>
    <p:sldId id="499" r:id="rId79"/>
    <p:sldId id="500" r:id="rId80"/>
    <p:sldId id="501" r:id="rId81"/>
    <p:sldId id="502" r:id="rId82"/>
    <p:sldId id="503" r:id="rId83"/>
    <p:sldId id="505" r:id="rId84"/>
    <p:sldId id="504" r:id="rId85"/>
    <p:sldId id="541" r:id="rId86"/>
    <p:sldId id="542" r:id="rId87"/>
    <p:sldId id="507" r:id="rId88"/>
    <p:sldId id="508" r:id="rId89"/>
    <p:sldId id="509" r:id="rId90"/>
    <p:sldId id="511" r:id="rId91"/>
    <p:sldId id="545" r:id="rId92"/>
    <p:sldId id="512" r:id="rId93"/>
    <p:sldId id="513" r:id="rId94"/>
    <p:sldId id="514" r:id="rId95"/>
    <p:sldId id="515" r:id="rId96"/>
    <p:sldId id="516" r:id="rId97"/>
    <p:sldId id="517" r:id="rId98"/>
    <p:sldId id="518" r:id="rId99"/>
    <p:sldId id="519" r:id="rId100"/>
    <p:sldId id="520" r:id="rId101"/>
    <p:sldId id="521" r:id="rId102"/>
    <p:sldId id="522" r:id="rId103"/>
    <p:sldId id="523" r:id="rId104"/>
    <p:sldId id="524" r:id="rId105"/>
    <p:sldId id="526" r:id="rId106"/>
    <p:sldId id="527" r:id="rId107"/>
    <p:sldId id="528" r:id="rId108"/>
    <p:sldId id="529" r:id="rId109"/>
    <p:sldId id="531" r:id="rId110"/>
    <p:sldId id="532" r:id="rId111"/>
    <p:sldId id="533" r:id="rId112"/>
    <p:sldId id="534" r:id="rId113"/>
    <p:sldId id="535" r:id="rId114"/>
    <p:sldId id="536" r:id="rId115"/>
    <p:sldId id="537" r:id="rId116"/>
    <p:sldId id="538" r:id="rId117"/>
    <p:sldId id="539" r:id="rId118"/>
    <p:sldId id="540" r:id="rId1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B05D7-F388-417A-9482-CD73EB0107A8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D0189-7CAC-49C6-A8B5-36B1ED5DD3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958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JEDEC memória szabvány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375EB-B684-4483-8E72-810917D210F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9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9705EA-D98C-4148-BC6C-0AEBFB440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7277" y="2582556"/>
            <a:ext cx="8859793" cy="202715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0DDF7D1-031E-4553-A5FC-6AB857676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7276" y="4744997"/>
            <a:ext cx="8859793" cy="6240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3642D14-0DE6-4D09-B3DA-36874073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0000"/>
                </a:solidFill>
              </a:defRPr>
            </a:lvl1pPr>
          </a:lstStyle>
          <a:p>
            <a:fld id="{228E8589-41CB-4D86-9AD4-D0202C964D3D}" type="slidenum">
              <a:rPr lang="hu-HU" smtClean="0"/>
              <a:pPr/>
              <a:t>‹#›</a:t>
            </a:fld>
            <a:endParaRPr lang="hu-HU" dirty="0"/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BCF208AA-61D6-481A-896B-9526D9847808}"/>
              </a:ext>
            </a:extLst>
          </p:cNvPr>
          <p:cNvGrpSpPr/>
          <p:nvPr userDrawn="1"/>
        </p:nvGrpSpPr>
        <p:grpSpPr>
          <a:xfrm>
            <a:off x="1" y="107387"/>
            <a:ext cx="12191999" cy="2709446"/>
            <a:chOff x="1" y="1528428"/>
            <a:chExt cx="12191999" cy="2709446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289ACF3F-6B88-4C81-BE6E-3D82EDFA82B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1306" y="1528428"/>
              <a:ext cx="4361984" cy="2709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6AAD948A-3079-4D6A-9090-8ABC0A27EAD4}"/>
                </a:ext>
              </a:extLst>
            </p:cNvPr>
            <p:cNvSpPr/>
            <p:nvPr userDrawn="1"/>
          </p:nvSpPr>
          <p:spPr>
            <a:xfrm>
              <a:off x="1" y="3602038"/>
              <a:ext cx="1888620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B3A3B537-FA3A-487F-BA43-C29310AC173E}"/>
                </a:ext>
              </a:extLst>
            </p:cNvPr>
            <p:cNvSpPr/>
            <p:nvPr userDrawn="1"/>
          </p:nvSpPr>
          <p:spPr>
            <a:xfrm>
              <a:off x="4572000" y="2121329"/>
              <a:ext cx="7620000" cy="534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276B3BBA-5B09-45F0-B413-81E7C276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" y="5900496"/>
            <a:ext cx="2462291" cy="93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4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F3E9D7-332F-46EF-A5D6-C8113BD1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6C34B5B-E8D2-4355-B707-FEB60365E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904B9CF-B4BC-4319-9253-BE8AC8F3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36261D5-EC86-403E-9A1E-2FBC5C36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F3FDC6D-2E8C-47B8-8F5A-1ED59990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58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6DDD17B-B6C7-45A3-80F7-E14E5C34E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F08FA2F-2399-4516-B7A9-201044C71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CFE6C52-06AC-4A3F-A48D-C1EE88E17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B70923-E62D-4374-A406-AE6B3311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ECF63C7-E99C-4AD8-A16F-B02EC3FD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34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9FF041-F901-4E36-9D06-F7239592A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360"/>
            <a:ext cx="10515600" cy="459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1EFD8C-6BBA-4C2C-AD9A-6DBDE4827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8CFC0E-DCAD-4B46-BD6B-53F95F66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4C0560-83AF-411C-955C-A92E8FEE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0000"/>
                </a:solidFill>
              </a:defRPr>
            </a:lvl1pPr>
          </a:lstStyle>
          <a:p>
            <a:fld id="{228E8589-41CB-4D86-9AD4-D0202C964D3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25F1284-79AD-425D-998C-78A9D759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7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1460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ABC23D-4BA0-4258-B96D-A32512D7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DE2C7BC-7230-4929-B53D-0CA20A78C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30601"/>
            <a:ext cx="10515600" cy="2559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EBD48A2-3369-44D2-ABB0-7CC3A20DD2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0B02450-9D1F-4814-9251-C77A372A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CB29C4-2F4A-4DF6-B037-A45CD100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44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D991DB-2D66-418F-8463-619CC037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0B2B18-185A-4F9E-9383-0BF0E0F63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5A018E8-23FC-4D93-A7C3-18EDE096F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A396C8F-6A48-4303-8F34-A96664FD6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A8B294A-D639-43DD-93D9-D4BE1FD7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5462D41-9F92-4D4E-8A8E-F600A4A3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89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A32DBD-0C1A-4E79-82F0-7487D244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9E0C9A7-3A43-41DF-9158-B98DD109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54E7547-046C-40DF-9DEF-459876216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6419496-C1F5-44EE-AE37-57B05A88E3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4BD823D-B260-4D34-A4DE-B5E99F026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B028FFD-F427-4951-897C-7F4C1876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F19DC9D-FAE2-4664-8980-A395CCF5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48755F5-C85D-47F4-9434-0F4B926F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72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7274E0-8469-4EC7-BD6E-52D6EF17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B1821C1-245B-4D76-9F4E-547B3D96F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4E7B448-3B40-4CBB-B66C-78C73B33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DFB1349-59D4-4CCE-931D-708FDA8A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5070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052CD38-ABF7-473F-83E9-50663BC3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8F13DBD-04AD-477A-B5A8-09D361C0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06F32DB-0CCF-4C4E-A747-5C4C9139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160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A75C6B-B3EB-4F36-9472-2E158E67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736036-E041-4622-A3F9-11E73303E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DEAE2CF-D9DB-491E-9DF0-B1A7DCCC7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02DD745-5C8E-44B7-AB67-30F1ADA8A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D760CED-AD2F-4B04-93AF-D1D1EEF7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5987F5D-B14F-4B24-9336-90D9548F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588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D21B9D-F4AF-4BDC-AC58-59403BFFD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B6383E3-14CC-4331-9AAA-9D5199A55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634868E-0C57-423F-AC8F-71BB45DF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0B62ABD-25B4-4DD0-B35B-80CDAD40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4780F92-D4AF-4343-8685-D620E8F25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25A2841-35AF-44EC-9F94-B8AF3559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02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3445483-8B80-4625-A19B-E9E55532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A6EEA54-721E-4FBC-AA34-6CC7680F7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9E188F8-DB50-4A6B-8CF3-A655D3063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DAD15-80EA-494D-99E5-9FD8B529A241}" type="datetimeFigureOut">
              <a:rPr lang="hu-HU" smtClean="0"/>
              <a:t>2020.09.08.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AB17EF-1637-46C4-B424-9BD592A46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EDC772-B866-4533-ACBC-40145DC25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E8589-41CB-4D86-9AD4-D0202C964D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699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akis.web.elte.hu/" TargetMode="External"/><Relationship Id="rId2" Type="http://schemas.openxmlformats.org/officeDocument/2006/relationships/hyperlink" Target="mailto:lakis@elt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cbw@ccs.neu.edu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lakis.web.elte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comnetelte2020.slack.com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ekwire.com/2019/spacex-fcc-starlink-million-earth-stations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3F8C81-A729-4AEA-BCD4-FB3872351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7277" y="2021990"/>
            <a:ext cx="8859793" cy="2027152"/>
          </a:xfrm>
        </p:spPr>
        <p:txBody>
          <a:bodyPr>
            <a:noAutofit/>
          </a:bodyPr>
          <a:lstStyle/>
          <a:p>
            <a:r>
              <a:rPr lang="hu-HU" sz="4800" strike="sngStrike" dirty="0"/>
              <a:t>Számítógépes</a:t>
            </a:r>
            <a:r>
              <a:rPr lang="hu-HU" sz="4800" dirty="0"/>
              <a:t> Telekommunikációs  Hálózatok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A1D2A3B-67E2-4F8A-B98C-531B42CCC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7276" y="3926850"/>
            <a:ext cx="8859793" cy="2798803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Laki Sándor</a:t>
            </a:r>
          </a:p>
          <a:p>
            <a:r>
              <a:rPr lang="hu-HU" dirty="0"/>
              <a:t>ELTE-Ericsson Kommunikációs Hálózatok Laboratórium</a:t>
            </a:r>
          </a:p>
          <a:p>
            <a:r>
              <a:rPr lang="hu-HU" sz="2000" i="1" dirty="0"/>
              <a:t>ELTE IK - Információs Rendszerek Tanszék</a:t>
            </a:r>
          </a:p>
          <a:p>
            <a:r>
              <a:rPr lang="hu-HU" sz="2000" i="1" dirty="0">
                <a:hlinkClick r:id="rId2"/>
              </a:rPr>
              <a:t>lakis@elte.hu</a:t>
            </a:r>
            <a:endParaRPr lang="hu-HU" sz="2000" i="1" dirty="0"/>
          </a:p>
          <a:p>
            <a:r>
              <a:rPr lang="hu-HU" sz="2000" i="1" dirty="0">
                <a:hlinkClick r:id="rId3"/>
              </a:rPr>
              <a:t>http://lakis.web.elte.hu</a:t>
            </a:r>
            <a:endParaRPr lang="hu-HU" sz="2000" i="1" dirty="0"/>
          </a:p>
          <a:p>
            <a:endParaRPr lang="hu-HU" sz="2000" i="1" dirty="0"/>
          </a:p>
          <a:p>
            <a:r>
              <a:rPr lang="en-US" sz="2000" i="1" dirty="0"/>
              <a:t>Laurent </a:t>
            </a:r>
            <a:r>
              <a:rPr lang="en-US" sz="2000" i="1" dirty="0" err="1"/>
              <a:t>Vanbever</a:t>
            </a:r>
            <a:r>
              <a:rPr lang="hu-HU" sz="2000" i="1" dirty="0"/>
              <a:t> előadás alapján. </a:t>
            </a:r>
            <a:br>
              <a:rPr lang="hu-HU" sz="2000" i="1" dirty="0"/>
            </a:br>
            <a:r>
              <a:rPr lang="hu-HU" sz="2000" i="1" dirty="0"/>
              <a:t>További inspiráció: </a:t>
            </a:r>
            <a:r>
              <a:rPr lang="en-US" sz="2000" i="1" dirty="0"/>
              <a:t>Scott </a:t>
            </a:r>
            <a:r>
              <a:rPr lang="en-US" sz="2000" i="1" dirty="0" err="1"/>
              <a:t>Shenker</a:t>
            </a:r>
            <a:r>
              <a:rPr lang="hu-HU" sz="2000" i="1" dirty="0"/>
              <a:t> &amp; </a:t>
            </a:r>
            <a:r>
              <a:rPr lang="en-US" sz="2000" i="1" dirty="0"/>
              <a:t>Jennifer Rexford</a:t>
            </a:r>
            <a:r>
              <a:rPr lang="hu-HU" sz="2000" i="1" dirty="0"/>
              <a:t> &amp; </a:t>
            </a:r>
            <a:r>
              <a:rPr lang="hu-HU" sz="2000" i="1" dirty="0" err="1"/>
              <a:t>Phillipa</a:t>
            </a:r>
            <a:r>
              <a:rPr lang="hu-HU" sz="2000" i="1" dirty="0"/>
              <a:t> </a:t>
            </a:r>
            <a:r>
              <a:rPr lang="hu-HU" sz="2000" i="1" dirty="0" err="1"/>
              <a:t>Gill</a:t>
            </a:r>
            <a:endParaRPr lang="hu-HU" sz="2000" i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112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45C0FA-A5A8-48ED-8BEC-4D1D8BA52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         = 1 Gigabájt </a:t>
            </a:r>
          </a:p>
        </p:txBody>
      </p:sp>
      <p:pic>
        <p:nvPicPr>
          <p:cNvPr id="2050" name="Picture 2" descr="Image result for libamÃ¡j konzerv">
            <a:extLst>
              <a:ext uri="{FF2B5EF4-FFF2-40B4-BE49-F238E27FC236}">
                <a16:creationId xmlns:a16="http://schemas.microsoft.com/office/drawing/2014/main" id="{EE5244E4-1B0F-4DBA-A82D-2977875A4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63" y="22731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3394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67380732-3EA0-4F49-81F1-813DFE880FDE}"/>
              </a:ext>
            </a:extLst>
          </p:cNvPr>
          <p:cNvSpPr/>
          <p:nvPr/>
        </p:nvSpPr>
        <p:spPr>
          <a:xfrm>
            <a:off x="7119054" y="5142611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53A745DB-B021-4CFB-88DD-09AC3ECD6566}"/>
              </a:ext>
            </a:extLst>
          </p:cNvPr>
          <p:cNvSpPr/>
          <p:nvPr/>
        </p:nvSpPr>
        <p:spPr>
          <a:xfrm>
            <a:off x="2047521" y="4817244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B5068EFC-F80E-40D5-AF10-99C6BF582492}"/>
              </a:ext>
            </a:extLst>
          </p:cNvPr>
          <p:cNvCxnSpPr>
            <a:cxnSpLocks/>
          </p:cNvCxnSpPr>
          <p:nvPr/>
        </p:nvCxnSpPr>
        <p:spPr>
          <a:xfrm>
            <a:off x="4450644" y="5376043"/>
            <a:ext cx="3587044" cy="359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72DF1AD8-5AF8-4850-9CEF-92DC0260EDC8}"/>
              </a:ext>
            </a:extLst>
          </p:cNvPr>
          <p:cNvCxnSpPr>
            <a:cxnSpLocks/>
          </p:cNvCxnSpPr>
          <p:nvPr/>
        </p:nvCxnSpPr>
        <p:spPr>
          <a:xfrm flipV="1">
            <a:off x="4564748" y="3460314"/>
            <a:ext cx="3101132" cy="435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3569FA31-571C-419E-9665-EC30E51C5A16}"/>
              </a:ext>
            </a:extLst>
          </p:cNvPr>
          <p:cNvCxnSpPr>
            <a:cxnSpLocks/>
          </p:cNvCxnSpPr>
          <p:nvPr/>
        </p:nvCxnSpPr>
        <p:spPr>
          <a:xfrm>
            <a:off x="3154519" y="4425616"/>
            <a:ext cx="1410229" cy="839706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B6596255-401F-4146-BB65-EF9E5D208B0C}"/>
              </a:ext>
            </a:extLst>
          </p:cNvPr>
          <p:cNvCxnSpPr>
            <a:cxnSpLocks/>
          </p:cNvCxnSpPr>
          <p:nvPr/>
        </p:nvCxnSpPr>
        <p:spPr>
          <a:xfrm flipV="1">
            <a:off x="8037688" y="4196368"/>
            <a:ext cx="732567" cy="149954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E13DA889-FF11-44E9-BADE-E802C87699BB}"/>
              </a:ext>
            </a:extLst>
          </p:cNvPr>
          <p:cNvCxnSpPr>
            <a:cxnSpLocks/>
          </p:cNvCxnSpPr>
          <p:nvPr/>
        </p:nvCxnSpPr>
        <p:spPr>
          <a:xfrm flipV="1">
            <a:off x="4526120" y="4196368"/>
            <a:ext cx="4244135" cy="106895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4EAD9502-16D1-4748-B92C-EF3B5ABB7192}"/>
              </a:ext>
            </a:extLst>
          </p:cNvPr>
          <p:cNvCxnSpPr>
            <a:cxnSpLocks/>
          </p:cNvCxnSpPr>
          <p:nvPr/>
        </p:nvCxnSpPr>
        <p:spPr>
          <a:xfrm>
            <a:off x="5556589" y="1047075"/>
            <a:ext cx="1562464" cy="236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C581AF7B-CB1C-4457-BC54-4418950DB569}"/>
              </a:ext>
            </a:extLst>
          </p:cNvPr>
          <p:cNvCxnSpPr>
            <a:cxnSpLocks/>
          </p:cNvCxnSpPr>
          <p:nvPr/>
        </p:nvCxnSpPr>
        <p:spPr>
          <a:xfrm flipH="1" flipV="1">
            <a:off x="2692891" y="1836004"/>
            <a:ext cx="461628" cy="76799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0D7278A4-EEEC-4140-B76F-8E791778CE85}"/>
              </a:ext>
            </a:extLst>
          </p:cNvPr>
          <p:cNvCxnSpPr>
            <a:cxnSpLocks/>
          </p:cNvCxnSpPr>
          <p:nvPr/>
        </p:nvCxnSpPr>
        <p:spPr>
          <a:xfrm flipV="1">
            <a:off x="3116323" y="1104282"/>
            <a:ext cx="4002730" cy="1499716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9A0D8605-9189-415B-AF5C-07C67E4388CB}"/>
              </a:ext>
            </a:extLst>
          </p:cNvPr>
          <p:cNvCxnSpPr>
            <a:cxnSpLocks/>
          </p:cNvCxnSpPr>
          <p:nvPr/>
        </p:nvCxnSpPr>
        <p:spPr>
          <a:xfrm>
            <a:off x="8571087" y="1968543"/>
            <a:ext cx="964515" cy="712467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28A4732C-1F29-492E-85BA-7F7C8662FAE9}"/>
              </a:ext>
            </a:extLst>
          </p:cNvPr>
          <p:cNvSpPr/>
          <p:nvPr/>
        </p:nvSpPr>
        <p:spPr>
          <a:xfrm>
            <a:off x="4289778" y="51426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2EB11797-3962-4873-A980-C22DB5C61344}"/>
              </a:ext>
            </a:extLst>
          </p:cNvPr>
          <p:cNvSpPr/>
          <p:nvPr/>
        </p:nvSpPr>
        <p:spPr>
          <a:xfrm>
            <a:off x="7828844" y="553772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810DCCB0-6FDE-450A-9B00-B4283F56A6B5}"/>
              </a:ext>
            </a:extLst>
          </p:cNvPr>
          <p:cNvSpPr/>
          <p:nvPr/>
        </p:nvSpPr>
        <p:spPr>
          <a:xfrm>
            <a:off x="1065721" y="2498370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73BA4B2F-27F6-4BDD-AF53-B3385143081A}"/>
              </a:ext>
            </a:extLst>
          </p:cNvPr>
          <p:cNvSpPr/>
          <p:nvPr/>
        </p:nvSpPr>
        <p:spPr>
          <a:xfrm>
            <a:off x="2057562" y="179497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2D5BD28B-91E9-47AC-B470-A87AAFA1B681}"/>
              </a:ext>
            </a:extLst>
          </p:cNvPr>
          <p:cNvSpPr/>
          <p:nvPr/>
        </p:nvSpPr>
        <p:spPr>
          <a:xfrm>
            <a:off x="7665880" y="2632582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D2CE2B8-69D7-4A0A-A176-5B4E1F226ACE}"/>
              </a:ext>
            </a:extLst>
          </p:cNvPr>
          <p:cNvSpPr/>
          <p:nvPr/>
        </p:nvSpPr>
        <p:spPr>
          <a:xfrm>
            <a:off x="7119054" y="179498"/>
            <a:ext cx="3321757" cy="178237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BE123DFC-14FC-4F9D-8A10-D1A538C8DDF9}"/>
              </a:ext>
            </a:extLst>
          </p:cNvPr>
          <p:cNvSpPr/>
          <p:nvPr/>
        </p:nvSpPr>
        <p:spPr>
          <a:xfrm>
            <a:off x="4317276" y="3310558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15D8309B-B761-4F00-9920-24DEE1F0CA72}"/>
              </a:ext>
            </a:extLst>
          </p:cNvPr>
          <p:cNvSpPr/>
          <p:nvPr/>
        </p:nvSpPr>
        <p:spPr>
          <a:xfrm>
            <a:off x="7445549" y="323144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BCE3D0C0-626E-4ACE-A6C3-90F468A58D99}"/>
              </a:ext>
            </a:extLst>
          </p:cNvPr>
          <p:cNvSpPr/>
          <p:nvPr/>
        </p:nvSpPr>
        <p:spPr>
          <a:xfrm>
            <a:off x="2945676" y="424587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FC8C516C-47B1-4B6F-B1CA-C82833243A85}"/>
              </a:ext>
            </a:extLst>
          </p:cNvPr>
          <p:cNvSpPr/>
          <p:nvPr/>
        </p:nvSpPr>
        <p:spPr>
          <a:xfrm>
            <a:off x="8571087" y="405471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0541F696-D30E-403B-936D-1F483FBAB688}"/>
              </a:ext>
            </a:extLst>
          </p:cNvPr>
          <p:cNvSpPr/>
          <p:nvPr/>
        </p:nvSpPr>
        <p:spPr>
          <a:xfrm>
            <a:off x="5309118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36D56CFD-51A7-4248-AFEA-6621FCBDD4F2}"/>
              </a:ext>
            </a:extLst>
          </p:cNvPr>
          <p:cNvSpPr/>
          <p:nvPr/>
        </p:nvSpPr>
        <p:spPr>
          <a:xfrm>
            <a:off x="6910209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740C6FFB-0832-42D7-8D01-BB41D461360B}"/>
              </a:ext>
            </a:extLst>
          </p:cNvPr>
          <p:cNvSpPr/>
          <p:nvPr/>
        </p:nvSpPr>
        <p:spPr>
          <a:xfrm>
            <a:off x="2484047" y="163844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231CE3BD-F958-4882-9CE0-733B825F8127}"/>
              </a:ext>
            </a:extLst>
          </p:cNvPr>
          <p:cNvSpPr/>
          <p:nvPr/>
        </p:nvSpPr>
        <p:spPr>
          <a:xfrm>
            <a:off x="2945675" y="2356985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610B8202-5D56-45C2-B089-5CB2E27990C2}"/>
              </a:ext>
            </a:extLst>
          </p:cNvPr>
          <p:cNvSpPr/>
          <p:nvPr/>
        </p:nvSpPr>
        <p:spPr>
          <a:xfrm>
            <a:off x="8352566" y="174677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53B99FAF-455E-4C28-B280-28016E2CF5FE}"/>
              </a:ext>
            </a:extLst>
          </p:cNvPr>
          <p:cNvSpPr/>
          <p:nvPr/>
        </p:nvSpPr>
        <p:spPr>
          <a:xfrm>
            <a:off x="9326758" y="245924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695F300B-6574-4C9B-B513-FD0973D051E1}"/>
              </a:ext>
            </a:extLst>
          </p:cNvPr>
          <p:cNvSpPr txBox="1"/>
          <p:nvPr/>
        </p:nvSpPr>
        <p:spPr>
          <a:xfrm>
            <a:off x="2494121" y="584959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7B3C6D20-120F-4F72-815D-8574CB2FD39F}"/>
              </a:ext>
            </a:extLst>
          </p:cNvPr>
          <p:cNvSpPr txBox="1"/>
          <p:nvPr/>
        </p:nvSpPr>
        <p:spPr>
          <a:xfrm>
            <a:off x="8037688" y="6020567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7F9465FE-2F4C-4C3C-BA07-5CFC01A82D8A}"/>
              </a:ext>
            </a:extLst>
          </p:cNvPr>
          <p:cNvSpPr txBox="1"/>
          <p:nvPr/>
        </p:nvSpPr>
        <p:spPr>
          <a:xfrm>
            <a:off x="1584194" y="3297413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D09D3109-931A-47D2-866B-EFC16D6A7A1E}"/>
              </a:ext>
            </a:extLst>
          </p:cNvPr>
          <p:cNvSpPr txBox="1"/>
          <p:nvPr/>
        </p:nvSpPr>
        <p:spPr>
          <a:xfrm>
            <a:off x="8549337" y="3275648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B9F8010D-DF9C-4B41-A316-2C1420A3FA2C}"/>
              </a:ext>
            </a:extLst>
          </p:cNvPr>
          <p:cNvSpPr txBox="1"/>
          <p:nvPr/>
        </p:nvSpPr>
        <p:spPr>
          <a:xfrm>
            <a:off x="2515200" y="717452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8F685F4F-86AF-4A82-8691-4F916AB9AC82}"/>
              </a:ext>
            </a:extLst>
          </p:cNvPr>
          <p:cNvSpPr txBox="1"/>
          <p:nvPr/>
        </p:nvSpPr>
        <p:spPr>
          <a:xfrm>
            <a:off x="7919602" y="740501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B5CC5569-0668-44EB-9892-516D5A68EDCE}"/>
              </a:ext>
            </a:extLst>
          </p:cNvPr>
          <p:cNvSpPr txBox="1"/>
          <p:nvPr/>
        </p:nvSpPr>
        <p:spPr>
          <a:xfrm>
            <a:off x="4451327" y="524037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err="1">
                <a:solidFill>
                  <a:srgbClr val="FF0000"/>
                </a:solidFill>
              </a:rPr>
              <a:t>peer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D5746BB8-9C9A-4C8E-8F61-66F55A996165}"/>
              </a:ext>
            </a:extLst>
          </p:cNvPr>
          <p:cNvSpPr txBox="1"/>
          <p:nvPr/>
        </p:nvSpPr>
        <p:spPr>
          <a:xfrm>
            <a:off x="6003529" y="519312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err="1">
                <a:solidFill>
                  <a:srgbClr val="FF0000"/>
                </a:solidFill>
              </a:rPr>
              <a:t>peer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85A4EF0C-9914-4047-B138-F7C09284B3F0}"/>
              </a:ext>
            </a:extLst>
          </p:cNvPr>
          <p:cNvSpPr txBox="1"/>
          <p:nvPr/>
        </p:nvSpPr>
        <p:spPr>
          <a:xfrm>
            <a:off x="3426526" y="2923119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err="1">
                <a:solidFill>
                  <a:srgbClr val="FF0000"/>
                </a:solidFill>
              </a:rPr>
              <a:t>peer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694A3791-0674-4AC1-A069-ABA9C0527E80}"/>
              </a:ext>
            </a:extLst>
          </p:cNvPr>
          <p:cNvSpPr txBox="1"/>
          <p:nvPr/>
        </p:nvSpPr>
        <p:spPr>
          <a:xfrm>
            <a:off x="6502186" y="2889157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err="1">
                <a:solidFill>
                  <a:srgbClr val="FF0000"/>
                </a:solidFill>
              </a:rPr>
              <a:t>peer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E7024F8C-6473-414A-8874-C5C06B6DE1A2}"/>
              </a:ext>
            </a:extLst>
          </p:cNvPr>
          <p:cNvSpPr txBox="1"/>
          <p:nvPr/>
        </p:nvSpPr>
        <p:spPr>
          <a:xfrm>
            <a:off x="3416252" y="4793479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err="1">
                <a:solidFill>
                  <a:srgbClr val="FF0000"/>
                </a:solidFill>
              </a:rPr>
              <a:t>peer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26F9AED4-8F57-4761-915C-AFC48768E3CE}"/>
              </a:ext>
            </a:extLst>
          </p:cNvPr>
          <p:cNvSpPr txBox="1"/>
          <p:nvPr/>
        </p:nvSpPr>
        <p:spPr>
          <a:xfrm>
            <a:off x="6700091" y="5238436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err="1">
                <a:solidFill>
                  <a:srgbClr val="FF0000"/>
                </a:solidFill>
              </a:rPr>
              <a:t>peer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632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0EC74169-E386-4C63-8CE9-20B7F5B46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Infrastruktúra költségek</a:t>
            </a:r>
          </a:p>
          <a:p>
            <a:pPr marL="0" indent="0">
              <a:buNone/>
            </a:pPr>
            <a:r>
              <a:rPr lang="hu-HU" dirty="0"/>
              <a:t>Fizikai linkek kiépítése vagy bérlése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Sávszélesség költségek</a:t>
            </a:r>
          </a:p>
          <a:p>
            <a:pPr marL="0" indent="0">
              <a:buNone/>
            </a:pPr>
            <a:r>
              <a:rPr lang="hu-HU" dirty="0"/>
              <a:t>A linkek nem feltétlenül lesznek teljesen kihasználva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Humán költségek</a:t>
            </a:r>
          </a:p>
          <a:p>
            <a:pPr marL="0" indent="0">
              <a:buNone/>
            </a:pPr>
            <a:r>
              <a:rPr lang="hu-HU" dirty="0"/>
              <a:t>Minden kapcsolatot egyedi módon kell kezelni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B08394C6-4272-4612-A2AF-ABEB8C3B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szomszédos hálózatok egyesével való összekapcsolása túl költséges lenne</a:t>
            </a:r>
          </a:p>
        </p:txBody>
      </p:sp>
    </p:spTree>
    <p:extLst>
      <p:ext uri="{BB962C8B-B14F-4D97-AF65-F5344CB8AC3E}">
        <p14:creationId xmlns:p14="http://schemas.microsoft.com/office/powerpoint/2010/main" val="7492562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9C154AAD-3F38-44D8-9E2E-B0069E3C9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dirty="0"/>
              <a:t>A problémát az úgynevezett Internet </a:t>
            </a:r>
            <a:r>
              <a:rPr lang="hu-HU" dirty="0" err="1"/>
              <a:t>eXchage</a:t>
            </a:r>
            <a:r>
              <a:rPr lang="hu-HU" dirty="0"/>
              <a:t> Pontok (IXP) oldják meg</a:t>
            </a:r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b="1" dirty="0">
                <a:solidFill>
                  <a:srgbClr val="FF0000"/>
                </a:solidFill>
              </a:rPr>
              <a:t>Az IXP-k lehetővé teszik több hálózat összekapcsolását </a:t>
            </a:r>
          </a:p>
          <a:p>
            <a:pPr marL="0" indent="0" algn="ctr">
              <a:buNone/>
            </a:pPr>
            <a:r>
              <a:rPr lang="hu-HU" b="1" dirty="0">
                <a:solidFill>
                  <a:srgbClr val="FF0000"/>
                </a:solidFill>
              </a:rPr>
              <a:t>egy fizikai (földrajzi/topológiai) helyen.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1989E14A-3259-4E09-8E76-8175576D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0669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>
            <a:extLst>
              <a:ext uri="{FF2B5EF4-FFF2-40B4-BE49-F238E27FC236}">
                <a16:creationId xmlns:a16="http://schemas.microsoft.com/office/drawing/2014/main" id="{53A745DB-B021-4CFB-88DD-09AC3ECD6566}"/>
              </a:ext>
            </a:extLst>
          </p:cNvPr>
          <p:cNvSpPr/>
          <p:nvPr/>
        </p:nvSpPr>
        <p:spPr>
          <a:xfrm>
            <a:off x="2047521" y="4817244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927DF30F-1826-4CF8-938E-DA7EEB4EF342}"/>
              </a:ext>
            </a:extLst>
          </p:cNvPr>
          <p:cNvSpPr/>
          <p:nvPr/>
        </p:nvSpPr>
        <p:spPr>
          <a:xfrm>
            <a:off x="5300809" y="1756101"/>
            <a:ext cx="2130340" cy="138826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0D7278A4-EEEC-4140-B76F-8E791778CE85}"/>
              </a:ext>
            </a:extLst>
          </p:cNvPr>
          <p:cNvCxnSpPr>
            <a:cxnSpLocks/>
          </p:cNvCxnSpPr>
          <p:nvPr/>
        </p:nvCxnSpPr>
        <p:spPr>
          <a:xfrm flipV="1">
            <a:off x="6494954" y="1104282"/>
            <a:ext cx="624099" cy="1190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E8A20A4B-D149-44EF-B3A0-B517DE677255}"/>
              </a:ext>
            </a:extLst>
          </p:cNvPr>
          <p:cNvCxnSpPr>
            <a:cxnSpLocks/>
          </p:cNvCxnSpPr>
          <p:nvPr/>
        </p:nvCxnSpPr>
        <p:spPr>
          <a:xfrm flipH="1" flipV="1">
            <a:off x="5570806" y="1122723"/>
            <a:ext cx="579758" cy="12342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99A9C074-7BB3-4869-AF01-6D5E1B67C4B0}"/>
              </a:ext>
            </a:extLst>
          </p:cNvPr>
          <p:cNvCxnSpPr>
            <a:cxnSpLocks/>
          </p:cNvCxnSpPr>
          <p:nvPr/>
        </p:nvCxnSpPr>
        <p:spPr>
          <a:xfrm flipV="1">
            <a:off x="4481464" y="2600889"/>
            <a:ext cx="1666374" cy="9430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7594470E-FC2D-465B-AB9F-15E0ABBB4B05}"/>
              </a:ext>
            </a:extLst>
          </p:cNvPr>
          <p:cNvCxnSpPr>
            <a:cxnSpLocks/>
          </p:cNvCxnSpPr>
          <p:nvPr/>
        </p:nvCxnSpPr>
        <p:spPr>
          <a:xfrm flipH="1" flipV="1">
            <a:off x="6587056" y="2608273"/>
            <a:ext cx="1049151" cy="786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9EF5634A-A5CB-4759-9781-865EF427D434}"/>
              </a:ext>
            </a:extLst>
          </p:cNvPr>
          <p:cNvCxnSpPr>
            <a:cxnSpLocks/>
          </p:cNvCxnSpPr>
          <p:nvPr/>
        </p:nvCxnSpPr>
        <p:spPr>
          <a:xfrm flipV="1">
            <a:off x="4490584" y="2622659"/>
            <a:ext cx="1854696" cy="27175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zis 1">
            <a:extLst>
              <a:ext uri="{FF2B5EF4-FFF2-40B4-BE49-F238E27FC236}">
                <a16:creationId xmlns:a16="http://schemas.microsoft.com/office/drawing/2014/main" id="{67380732-3EA0-4F49-81F1-813DFE880FDE}"/>
              </a:ext>
            </a:extLst>
          </p:cNvPr>
          <p:cNvSpPr/>
          <p:nvPr/>
        </p:nvSpPr>
        <p:spPr>
          <a:xfrm>
            <a:off x="7119054" y="5142611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B5068EFC-F80E-40D5-AF10-99C6BF582492}"/>
              </a:ext>
            </a:extLst>
          </p:cNvPr>
          <p:cNvCxnSpPr>
            <a:cxnSpLocks/>
          </p:cNvCxnSpPr>
          <p:nvPr/>
        </p:nvCxnSpPr>
        <p:spPr>
          <a:xfrm>
            <a:off x="4450644" y="5376043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72DF1AD8-5AF8-4850-9CEF-92DC0260EDC8}"/>
              </a:ext>
            </a:extLst>
          </p:cNvPr>
          <p:cNvCxnSpPr>
            <a:cxnSpLocks/>
          </p:cNvCxnSpPr>
          <p:nvPr/>
        </p:nvCxnSpPr>
        <p:spPr>
          <a:xfrm flipV="1">
            <a:off x="4564748" y="3460314"/>
            <a:ext cx="3101132" cy="4353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3569FA31-571C-419E-9665-EC30E51C5A16}"/>
              </a:ext>
            </a:extLst>
          </p:cNvPr>
          <p:cNvCxnSpPr>
            <a:cxnSpLocks/>
          </p:cNvCxnSpPr>
          <p:nvPr/>
        </p:nvCxnSpPr>
        <p:spPr>
          <a:xfrm>
            <a:off x="3154519" y="4425616"/>
            <a:ext cx="1410229" cy="839706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B6596255-401F-4146-BB65-EF9E5D208B0C}"/>
              </a:ext>
            </a:extLst>
          </p:cNvPr>
          <p:cNvCxnSpPr>
            <a:cxnSpLocks/>
          </p:cNvCxnSpPr>
          <p:nvPr/>
        </p:nvCxnSpPr>
        <p:spPr>
          <a:xfrm flipV="1">
            <a:off x="8037688" y="4196368"/>
            <a:ext cx="732567" cy="149954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E13DA889-FF11-44E9-BADE-E802C87699BB}"/>
              </a:ext>
            </a:extLst>
          </p:cNvPr>
          <p:cNvCxnSpPr>
            <a:cxnSpLocks/>
          </p:cNvCxnSpPr>
          <p:nvPr/>
        </p:nvCxnSpPr>
        <p:spPr>
          <a:xfrm flipV="1">
            <a:off x="4526120" y="4196368"/>
            <a:ext cx="4244135" cy="106895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4EAD9502-16D1-4748-B92C-EF3B5ABB7192}"/>
              </a:ext>
            </a:extLst>
          </p:cNvPr>
          <p:cNvCxnSpPr>
            <a:cxnSpLocks/>
          </p:cNvCxnSpPr>
          <p:nvPr/>
        </p:nvCxnSpPr>
        <p:spPr>
          <a:xfrm>
            <a:off x="5556589" y="1047075"/>
            <a:ext cx="1562464" cy="236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C581AF7B-CB1C-4457-BC54-4418950DB569}"/>
              </a:ext>
            </a:extLst>
          </p:cNvPr>
          <p:cNvCxnSpPr>
            <a:cxnSpLocks/>
          </p:cNvCxnSpPr>
          <p:nvPr/>
        </p:nvCxnSpPr>
        <p:spPr>
          <a:xfrm flipH="1" flipV="1">
            <a:off x="2692891" y="1836004"/>
            <a:ext cx="461628" cy="76799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9A0D8605-9189-415B-AF5C-07C67E4388CB}"/>
              </a:ext>
            </a:extLst>
          </p:cNvPr>
          <p:cNvCxnSpPr>
            <a:cxnSpLocks/>
          </p:cNvCxnSpPr>
          <p:nvPr/>
        </p:nvCxnSpPr>
        <p:spPr>
          <a:xfrm>
            <a:off x="8571087" y="1968543"/>
            <a:ext cx="964515" cy="712467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28A4732C-1F29-492E-85BA-7F7C8662FAE9}"/>
              </a:ext>
            </a:extLst>
          </p:cNvPr>
          <p:cNvSpPr/>
          <p:nvPr/>
        </p:nvSpPr>
        <p:spPr>
          <a:xfrm>
            <a:off x="4289778" y="51426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2EB11797-3962-4873-A980-C22DB5C61344}"/>
              </a:ext>
            </a:extLst>
          </p:cNvPr>
          <p:cNvSpPr/>
          <p:nvPr/>
        </p:nvSpPr>
        <p:spPr>
          <a:xfrm>
            <a:off x="7828844" y="553772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810DCCB0-6FDE-450A-9B00-B4283F56A6B5}"/>
              </a:ext>
            </a:extLst>
          </p:cNvPr>
          <p:cNvSpPr/>
          <p:nvPr/>
        </p:nvSpPr>
        <p:spPr>
          <a:xfrm>
            <a:off x="1065721" y="2498370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73BA4B2F-27F6-4BDD-AF53-B3385143081A}"/>
              </a:ext>
            </a:extLst>
          </p:cNvPr>
          <p:cNvSpPr/>
          <p:nvPr/>
        </p:nvSpPr>
        <p:spPr>
          <a:xfrm>
            <a:off x="2057562" y="179497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2D5BD28B-91E9-47AC-B470-A87AAFA1B681}"/>
              </a:ext>
            </a:extLst>
          </p:cNvPr>
          <p:cNvSpPr/>
          <p:nvPr/>
        </p:nvSpPr>
        <p:spPr>
          <a:xfrm>
            <a:off x="7665880" y="2632582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D2CE2B8-69D7-4A0A-A176-5B4E1F226ACE}"/>
              </a:ext>
            </a:extLst>
          </p:cNvPr>
          <p:cNvSpPr/>
          <p:nvPr/>
        </p:nvSpPr>
        <p:spPr>
          <a:xfrm>
            <a:off x="7119054" y="179498"/>
            <a:ext cx="3321757" cy="178237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BE123DFC-14FC-4F9D-8A10-D1A538C8DDF9}"/>
              </a:ext>
            </a:extLst>
          </p:cNvPr>
          <p:cNvSpPr/>
          <p:nvPr/>
        </p:nvSpPr>
        <p:spPr>
          <a:xfrm>
            <a:off x="4317276" y="3310558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15D8309B-B761-4F00-9920-24DEE1F0CA72}"/>
              </a:ext>
            </a:extLst>
          </p:cNvPr>
          <p:cNvSpPr/>
          <p:nvPr/>
        </p:nvSpPr>
        <p:spPr>
          <a:xfrm>
            <a:off x="7445549" y="323144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BCE3D0C0-626E-4ACE-A6C3-90F468A58D99}"/>
              </a:ext>
            </a:extLst>
          </p:cNvPr>
          <p:cNvSpPr/>
          <p:nvPr/>
        </p:nvSpPr>
        <p:spPr>
          <a:xfrm>
            <a:off x="2945676" y="424587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FC8C516C-47B1-4B6F-B1CA-C82833243A85}"/>
              </a:ext>
            </a:extLst>
          </p:cNvPr>
          <p:cNvSpPr/>
          <p:nvPr/>
        </p:nvSpPr>
        <p:spPr>
          <a:xfrm>
            <a:off x="8571087" y="405471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0541F696-D30E-403B-936D-1F483FBAB688}"/>
              </a:ext>
            </a:extLst>
          </p:cNvPr>
          <p:cNvSpPr/>
          <p:nvPr/>
        </p:nvSpPr>
        <p:spPr>
          <a:xfrm>
            <a:off x="5309118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36D56CFD-51A7-4248-AFEA-6621FCBDD4F2}"/>
              </a:ext>
            </a:extLst>
          </p:cNvPr>
          <p:cNvSpPr/>
          <p:nvPr/>
        </p:nvSpPr>
        <p:spPr>
          <a:xfrm>
            <a:off x="6910209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740C6FFB-0832-42D7-8D01-BB41D461360B}"/>
              </a:ext>
            </a:extLst>
          </p:cNvPr>
          <p:cNvSpPr/>
          <p:nvPr/>
        </p:nvSpPr>
        <p:spPr>
          <a:xfrm>
            <a:off x="2484047" y="163844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231CE3BD-F958-4882-9CE0-733B825F8127}"/>
              </a:ext>
            </a:extLst>
          </p:cNvPr>
          <p:cNvSpPr/>
          <p:nvPr/>
        </p:nvSpPr>
        <p:spPr>
          <a:xfrm>
            <a:off x="2945675" y="2356985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610B8202-5D56-45C2-B089-5CB2E27990C2}"/>
              </a:ext>
            </a:extLst>
          </p:cNvPr>
          <p:cNvSpPr/>
          <p:nvPr/>
        </p:nvSpPr>
        <p:spPr>
          <a:xfrm>
            <a:off x="8352566" y="174677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53B99FAF-455E-4C28-B280-28016E2CF5FE}"/>
              </a:ext>
            </a:extLst>
          </p:cNvPr>
          <p:cNvSpPr/>
          <p:nvPr/>
        </p:nvSpPr>
        <p:spPr>
          <a:xfrm>
            <a:off x="9326758" y="245924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695F300B-6574-4C9B-B513-FD0973D051E1}"/>
              </a:ext>
            </a:extLst>
          </p:cNvPr>
          <p:cNvSpPr txBox="1"/>
          <p:nvPr/>
        </p:nvSpPr>
        <p:spPr>
          <a:xfrm>
            <a:off x="2494121" y="584959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7B3C6D20-120F-4F72-815D-8574CB2FD39F}"/>
              </a:ext>
            </a:extLst>
          </p:cNvPr>
          <p:cNvSpPr txBox="1"/>
          <p:nvPr/>
        </p:nvSpPr>
        <p:spPr>
          <a:xfrm>
            <a:off x="8037688" y="6020567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7F9465FE-2F4C-4C3C-BA07-5CFC01A82D8A}"/>
              </a:ext>
            </a:extLst>
          </p:cNvPr>
          <p:cNvSpPr txBox="1"/>
          <p:nvPr/>
        </p:nvSpPr>
        <p:spPr>
          <a:xfrm>
            <a:off x="1584194" y="3297413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D09D3109-931A-47D2-866B-EFC16D6A7A1E}"/>
              </a:ext>
            </a:extLst>
          </p:cNvPr>
          <p:cNvSpPr txBox="1"/>
          <p:nvPr/>
        </p:nvSpPr>
        <p:spPr>
          <a:xfrm>
            <a:off x="8549337" y="3275648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B9F8010D-DF9C-4B41-A316-2C1420A3FA2C}"/>
              </a:ext>
            </a:extLst>
          </p:cNvPr>
          <p:cNvSpPr txBox="1"/>
          <p:nvPr/>
        </p:nvSpPr>
        <p:spPr>
          <a:xfrm>
            <a:off x="2515200" y="717452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8F685F4F-86AF-4A82-8691-4F916AB9AC82}"/>
              </a:ext>
            </a:extLst>
          </p:cNvPr>
          <p:cNvSpPr txBox="1"/>
          <p:nvPr/>
        </p:nvSpPr>
        <p:spPr>
          <a:xfrm>
            <a:off x="7919602" y="740501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  <p:sp>
        <p:nvSpPr>
          <p:cNvPr id="37" name="Téglalap: lekerekített 36">
            <a:extLst>
              <a:ext uri="{FF2B5EF4-FFF2-40B4-BE49-F238E27FC236}">
                <a16:creationId xmlns:a16="http://schemas.microsoft.com/office/drawing/2014/main" id="{32FA1030-3F9D-4520-99B3-302B8EBDF395}"/>
              </a:ext>
            </a:extLst>
          </p:cNvPr>
          <p:cNvSpPr/>
          <p:nvPr/>
        </p:nvSpPr>
        <p:spPr>
          <a:xfrm>
            <a:off x="5875778" y="2030951"/>
            <a:ext cx="980401" cy="88581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5023E6C-8081-444A-8320-0A23E0C525FF}"/>
              </a:ext>
            </a:extLst>
          </p:cNvPr>
          <p:cNvSpPr txBox="1"/>
          <p:nvPr/>
        </p:nvSpPr>
        <p:spPr>
          <a:xfrm>
            <a:off x="5235337" y="2266206"/>
            <a:ext cx="64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dirty="0">
                <a:solidFill>
                  <a:srgbClr val="FF0000"/>
                </a:solidFill>
              </a:rPr>
              <a:t>IXP</a:t>
            </a:r>
          </a:p>
        </p:txBody>
      </p:sp>
    </p:spTree>
    <p:extLst>
      <p:ext uri="{BB962C8B-B14F-4D97-AF65-F5344CB8AC3E}">
        <p14:creationId xmlns:p14="http://schemas.microsoft.com/office/powerpoint/2010/main" val="14024293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CF30B1C1-AFC8-4416-8A50-4E1D4F95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 IXP két napja – DE-CIX Frankfurt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F017745-53CF-49B8-8485-69EB29C86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475921"/>
            <a:ext cx="11906250" cy="50673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3063AE3-06C9-4F11-96C7-2A6CD0CB6A5C}"/>
              </a:ext>
            </a:extLst>
          </p:cNvPr>
          <p:cNvSpPr txBox="1"/>
          <p:nvPr/>
        </p:nvSpPr>
        <p:spPr>
          <a:xfrm>
            <a:off x="5820229" y="6284686"/>
            <a:ext cx="6228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C000"/>
                </a:solidFill>
              </a:rPr>
              <a:t>*</a:t>
            </a:r>
            <a:r>
              <a:rPr lang="hu-HU" sz="1600" dirty="0"/>
              <a:t>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https://www.de-cix.net/en/locations/germany/frankfurt/statistics</a:t>
            </a:r>
          </a:p>
        </p:txBody>
      </p:sp>
    </p:spTree>
    <p:extLst>
      <p:ext uri="{BB962C8B-B14F-4D97-AF65-F5344CB8AC3E}">
        <p14:creationId xmlns:p14="http://schemas.microsoft.com/office/powerpoint/2010/main" val="33262860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61308C-4622-45A6-8EAB-8646FE89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Internet rövid története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B1D32B-D091-4AA8-A0E2-8DF6EDCAC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01560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F6694758-03FA-44C6-8AAF-9FEBB76E7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	Telefonhálózat – a kommunikációs hálózat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teljesen áramkörkapcsolt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	Elkezdik másra is használni a </a:t>
            </a:r>
            <a:r>
              <a:rPr lang="hu-HU" dirty="0" err="1"/>
              <a:t>hálózatokat</a:t>
            </a:r>
            <a:endParaRPr lang="hu-HU" dirty="0"/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	hadászat, számítógépek, stb.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	azonban az áramkörkapcsolt megoldás ezeknek nem felelt meg…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	nem elég hatékony és rugalmas löketszerű terhelések kezelésére 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93620D9E-60C3-44D6-9E43-0B23C227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egész az 50-es években kezdődött…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409CBBCA-0D7C-42C3-AFBD-362ED14A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154" y="1074056"/>
            <a:ext cx="2711112" cy="18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0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AF7F57F4-1BE3-4DD5-80EB-B3969DE6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532" y="1583360"/>
            <a:ext cx="8441267" cy="45936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/>
              <a:t>Hogyan tervezzünk sokkal </a:t>
            </a:r>
            <a:r>
              <a:rPr lang="hu-HU" b="1" dirty="0">
                <a:solidFill>
                  <a:srgbClr val="FF0000"/>
                </a:solidFill>
              </a:rPr>
              <a:t>rugalmasabb</a:t>
            </a:r>
            <a:r>
              <a:rPr lang="hu-HU" dirty="0"/>
              <a:t> </a:t>
            </a:r>
            <a:r>
              <a:rPr lang="hu-HU" dirty="0" err="1"/>
              <a:t>hálózatokat</a:t>
            </a:r>
            <a:r>
              <a:rPr lang="hu-HU" dirty="0"/>
              <a:t>?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…  csomagkapcsolt hálózatok feltalálása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Hogyan tervezzünk sokkal </a:t>
            </a:r>
            <a:r>
              <a:rPr lang="hu-HU" b="1" dirty="0">
                <a:solidFill>
                  <a:srgbClr val="FF0000"/>
                </a:solidFill>
              </a:rPr>
              <a:t>hatékonyabb</a:t>
            </a:r>
            <a:r>
              <a:rPr lang="hu-HU" dirty="0"/>
              <a:t> </a:t>
            </a:r>
            <a:r>
              <a:rPr lang="hu-HU" dirty="0" err="1"/>
              <a:t>hálózatokat</a:t>
            </a:r>
            <a:r>
              <a:rPr lang="hu-HU" dirty="0"/>
              <a:t>?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… csomagkapcsolt hálózatok feltalálása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Hogyan </a:t>
            </a:r>
            <a:r>
              <a:rPr lang="hu-HU" b="1" dirty="0">
                <a:solidFill>
                  <a:srgbClr val="FF0000"/>
                </a:solidFill>
              </a:rPr>
              <a:t>kapcsoljuk össze</a:t>
            </a:r>
            <a:r>
              <a:rPr lang="hu-HU" dirty="0"/>
              <a:t> ezeket a </a:t>
            </a:r>
            <a:r>
              <a:rPr lang="hu-HU" dirty="0" err="1"/>
              <a:t>hálózatokat</a:t>
            </a:r>
            <a:r>
              <a:rPr lang="hu-HU" dirty="0"/>
              <a:t>?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… a ma ismert Internet feltalálása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4692A314-4895-420C-8D12-E1487938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Három legfontosabb kérdés</a:t>
            </a:r>
          </a:p>
        </p:txBody>
      </p:sp>
      <p:pic>
        <p:nvPicPr>
          <p:cNvPr id="8194" name="Picture 2" descr="Paul Baran presents his work at a RAND Alumni Association breakfast on July 25, 2009">
            <a:extLst>
              <a:ext uri="{FF2B5EF4-FFF2-40B4-BE49-F238E27FC236}">
                <a16:creationId xmlns:a16="http://schemas.microsoft.com/office/drawing/2014/main" id="{938FBC92-4E87-4ACF-9584-C9996CEF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9" y="1319987"/>
            <a:ext cx="1778963" cy="132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E42C19A-4265-4107-8B2C-9F0A7E91C1B3}"/>
              </a:ext>
            </a:extLst>
          </p:cNvPr>
          <p:cNvSpPr txBox="1"/>
          <p:nvPr/>
        </p:nvSpPr>
        <p:spPr>
          <a:xfrm>
            <a:off x="194979" y="2645314"/>
            <a:ext cx="222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Paul </a:t>
            </a:r>
            <a:r>
              <a:rPr lang="hu-HU" b="1" dirty="0" err="1"/>
              <a:t>Baran</a:t>
            </a:r>
            <a:r>
              <a:rPr lang="hu-HU" dirty="0"/>
              <a:t>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RAND</a:t>
            </a:r>
          </a:p>
        </p:txBody>
      </p:sp>
      <p:pic>
        <p:nvPicPr>
          <p:cNvPr id="8196" name="Picture 4" descr="Related image">
            <a:extLst>
              <a:ext uri="{FF2B5EF4-FFF2-40B4-BE49-F238E27FC236}">
                <a16:creationId xmlns:a16="http://schemas.microsoft.com/office/drawing/2014/main" id="{5A4CC024-BA59-45E5-820F-56DCE5E02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9" y="3291646"/>
            <a:ext cx="1778963" cy="110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BF281A8-A163-4BAE-ACFA-BF32265FE38A}"/>
              </a:ext>
            </a:extLst>
          </p:cNvPr>
          <p:cNvSpPr txBox="1"/>
          <p:nvPr/>
        </p:nvSpPr>
        <p:spPr>
          <a:xfrm>
            <a:off x="194979" y="4394604"/>
            <a:ext cx="222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Leonard Kleinrock</a:t>
            </a:r>
            <a:r>
              <a:rPr lang="hu-HU" dirty="0"/>
              <a:t>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UCLA</a:t>
            </a:r>
          </a:p>
        </p:txBody>
      </p:sp>
      <p:pic>
        <p:nvPicPr>
          <p:cNvPr id="8198" name="Picture 6" descr="Image result for kahn internet darpa">
            <a:extLst>
              <a:ext uri="{FF2B5EF4-FFF2-40B4-BE49-F238E27FC236}">
                <a16:creationId xmlns:a16="http://schemas.microsoft.com/office/drawing/2014/main" id="{57511AFB-EAB9-422A-91F4-79A4BDC26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9" y="5127502"/>
            <a:ext cx="1778963" cy="106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C9B75B95-D2C0-4EF8-BA00-5AB8F7B68E79}"/>
              </a:ext>
            </a:extLst>
          </p:cNvPr>
          <p:cNvSpPr txBox="1"/>
          <p:nvPr/>
        </p:nvSpPr>
        <p:spPr>
          <a:xfrm>
            <a:off x="194978" y="6181173"/>
            <a:ext cx="290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Vint</a:t>
            </a:r>
            <a:r>
              <a:rPr lang="hu-HU" b="1" dirty="0"/>
              <a:t> </a:t>
            </a:r>
            <a:r>
              <a:rPr lang="hu-HU" b="1" dirty="0" err="1"/>
              <a:t>Cerf</a:t>
            </a:r>
            <a:r>
              <a:rPr lang="hu-HU" b="1" dirty="0"/>
              <a:t> &amp; Bob Kahn</a:t>
            </a:r>
          </a:p>
          <a:p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DARPA</a:t>
            </a:r>
          </a:p>
        </p:txBody>
      </p:sp>
    </p:spTree>
    <p:extLst>
      <p:ext uri="{BB962C8B-B14F-4D97-AF65-F5344CB8AC3E}">
        <p14:creationId xmlns:p14="http://schemas.microsoft.com/office/powerpoint/2010/main" val="42255761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60EFE15D-449B-43E2-8C93-AB6113396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FF0000"/>
                </a:solidFill>
              </a:rPr>
              <a:t>A</a:t>
            </a:r>
            <a:r>
              <a:rPr lang="hu-HU" b="1" dirty="0"/>
              <a:t>dvanced </a:t>
            </a:r>
            <a:r>
              <a:rPr lang="hu-HU" b="1" dirty="0">
                <a:solidFill>
                  <a:srgbClr val="FF0000"/>
                </a:solidFill>
              </a:rPr>
              <a:t>R</a:t>
            </a:r>
            <a:r>
              <a:rPr lang="hu-HU" b="1" dirty="0"/>
              <a:t>esearch </a:t>
            </a:r>
            <a:r>
              <a:rPr lang="hu-HU" b="1" dirty="0" err="1">
                <a:solidFill>
                  <a:srgbClr val="FF0000"/>
                </a:solidFill>
              </a:rPr>
              <a:t>P</a:t>
            </a:r>
            <a:r>
              <a:rPr lang="hu-HU" b="1" dirty="0" err="1"/>
              <a:t>rojects</a:t>
            </a:r>
            <a:r>
              <a:rPr lang="hu-HU" b="1" dirty="0"/>
              <a:t> </a:t>
            </a:r>
            <a:r>
              <a:rPr lang="hu-HU" b="1" dirty="0" err="1">
                <a:solidFill>
                  <a:srgbClr val="FF0000"/>
                </a:solidFill>
              </a:rPr>
              <a:t>A</a:t>
            </a:r>
            <a:r>
              <a:rPr lang="hu-HU" b="1" dirty="0" err="1"/>
              <a:t>gency</a:t>
            </a:r>
            <a:r>
              <a:rPr lang="hu-HU" b="1" dirty="0"/>
              <a:t> </a:t>
            </a:r>
            <a:r>
              <a:rPr lang="hu-HU" b="1" dirty="0" err="1">
                <a:solidFill>
                  <a:srgbClr val="FF0000"/>
                </a:solidFill>
              </a:rPr>
              <a:t>NET</a:t>
            </a:r>
            <a:r>
              <a:rPr lang="hu-HU" b="1" dirty="0" err="1"/>
              <a:t>work</a:t>
            </a:r>
            <a:r>
              <a:rPr lang="hu-HU" b="1" dirty="0"/>
              <a:t> (ARPANET)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651815C5-1E32-47F5-BE1A-C6FC56A51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60-as évek a </a:t>
            </a:r>
            <a:br>
              <a:rPr lang="hu-HU" dirty="0"/>
            </a:br>
            <a:r>
              <a:rPr lang="hu-HU" dirty="0"/>
              <a:t>csomagkapcsolt hálózatokról szólt…</a:t>
            </a:r>
          </a:p>
        </p:txBody>
      </p:sp>
      <p:cxnSp>
        <p:nvCxnSpPr>
          <p:cNvPr id="4" name="Straight Connector 61">
            <a:extLst>
              <a:ext uri="{FF2B5EF4-FFF2-40B4-BE49-F238E27FC236}">
                <a16:creationId xmlns:a16="http://schemas.microsoft.com/office/drawing/2014/main" id="{F275E61D-76DD-402C-A4A5-EF01436ED394}"/>
              </a:ext>
            </a:extLst>
          </p:cNvPr>
          <p:cNvCxnSpPr>
            <a:stCxn id="17" idx="6"/>
            <a:endCxn id="30" idx="2"/>
          </p:cNvCxnSpPr>
          <p:nvPr/>
        </p:nvCxnSpPr>
        <p:spPr>
          <a:xfrm flipV="1">
            <a:off x="6260543" y="5052967"/>
            <a:ext cx="1539181" cy="240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59">
            <a:extLst>
              <a:ext uri="{FF2B5EF4-FFF2-40B4-BE49-F238E27FC236}">
                <a16:creationId xmlns:a16="http://schemas.microsoft.com/office/drawing/2014/main" id="{A381E153-2B8A-406A-A158-D00F30315159}"/>
              </a:ext>
            </a:extLst>
          </p:cNvPr>
          <p:cNvCxnSpPr>
            <a:stCxn id="16" idx="6"/>
            <a:endCxn id="31" idx="2"/>
          </p:cNvCxnSpPr>
          <p:nvPr/>
        </p:nvCxnSpPr>
        <p:spPr>
          <a:xfrm flipV="1">
            <a:off x="6260543" y="3876276"/>
            <a:ext cx="1539181" cy="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63">
            <a:extLst>
              <a:ext uri="{FF2B5EF4-FFF2-40B4-BE49-F238E27FC236}">
                <a16:creationId xmlns:a16="http://schemas.microsoft.com/office/drawing/2014/main" id="{F68F05A9-22F2-41F8-98A8-D192A7075476}"/>
              </a:ext>
            </a:extLst>
          </p:cNvPr>
          <p:cNvCxnSpPr>
            <a:stCxn id="31" idx="4"/>
            <a:endCxn id="30" idx="0"/>
          </p:cNvCxnSpPr>
          <p:nvPr/>
        </p:nvCxnSpPr>
        <p:spPr>
          <a:xfrm>
            <a:off x="7859881" y="3956484"/>
            <a:ext cx="0" cy="101627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3">
            <a:extLst>
              <a:ext uri="{FF2B5EF4-FFF2-40B4-BE49-F238E27FC236}">
                <a16:creationId xmlns:a16="http://schemas.microsoft.com/office/drawing/2014/main" id="{26011432-028A-45AB-90A5-6DA4996AD957}"/>
              </a:ext>
            </a:extLst>
          </p:cNvPr>
          <p:cNvSpPr/>
          <p:nvPr/>
        </p:nvSpPr>
        <p:spPr>
          <a:xfrm>
            <a:off x="3692656" y="4371178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615D75C0-D349-4E0B-8612-9DB65A93A03B}"/>
              </a:ext>
            </a:extLst>
          </p:cNvPr>
          <p:cNvSpPr/>
          <p:nvPr/>
        </p:nvSpPr>
        <p:spPr>
          <a:xfrm>
            <a:off x="4095714" y="3796068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1584C5F2-A0EB-430E-ABC3-AB4085D964B1}"/>
              </a:ext>
            </a:extLst>
          </p:cNvPr>
          <p:cNvSpPr/>
          <p:nvPr/>
        </p:nvSpPr>
        <p:spPr>
          <a:xfrm>
            <a:off x="4925462" y="3796067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AEA56BB9-04CB-4B16-A1FF-47B8FFFE62CE}"/>
              </a:ext>
            </a:extLst>
          </p:cNvPr>
          <p:cNvSpPr/>
          <p:nvPr/>
        </p:nvSpPr>
        <p:spPr>
          <a:xfrm>
            <a:off x="4095713" y="4972757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E80BCF47-1702-4990-B947-8E93F2237135}"/>
              </a:ext>
            </a:extLst>
          </p:cNvPr>
          <p:cNvCxnSpPr>
            <a:stCxn id="7" idx="7"/>
            <a:endCxn id="8" idx="3"/>
          </p:cNvCxnSpPr>
          <p:nvPr/>
        </p:nvCxnSpPr>
        <p:spPr>
          <a:xfrm flipV="1">
            <a:off x="3795354" y="3932996"/>
            <a:ext cx="317981" cy="461675"/>
          </a:xfrm>
          <a:prstGeom prst="line">
            <a:avLst/>
          </a:prstGeom>
          <a:ln w="28575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11B550-84BD-463D-84D4-83A15A2DFF0F}"/>
              </a:ext>
            </a:extLst>
          </p:cNvPr>
          <p:cNvCxnSpPr>
            <a:stCxn id="7" idx="5"/>
            <a:endCxn id="10" idx="1"/>
          </p:cNvCxnSpPr>
          <p:nvPr/>
        </p:nvCxnSpPr>
        <p:spPr>
          <a:xfrm>
            <a:off x="3795353" y="4508104"/>
            <a:ext cx="317981" cy="488144"/>
          </a:xfrm>
          <a:prstGeom prst="line">
            <a:avLst/>
          </a:prstGeom>
          <a:ln w="28575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F376CB1F-AD83-45A6-B809-621BDE529646}"/>
              </a:ext>
            </a:extLst>
          </p:cNvPr>
          <p:cNvCxnSpPr>
            <a:stCxn id="8" idx="6"/>
            <a:endCxn id="9" idx="2"/>
          </p:cNvCxnSpPr>
          <p:nvPr/>
        </p:nvCxnSpPr>
        <p:spPr>
          <a:xfrm flipV="1">
            <a:off x="4216030" y="3876278"/>
            <a:ext cx="709433" cy="1"/>
          </a:xfrm>
          <a:prstGeom prst="line">
            <a:avLst/>
          </a:prstGeom>
          <a:ln w="28575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id="{C8805940-D172-47DF-835C-20A68A801D92}"/>
              </a:ext>
            </a:extLst>
          </p:cNvPr>
          <p:cNvCxnSpPr>
            <a:stCxn id="10" idx="0"/>
            <a:endCxn id="8" idx="4"/>
          </p:cNvCxnSpPr>
          <p:nvPr/>
        </p:nvCxnSpPr>
        <p:spPr>
          <a:xfrm flipV="1">
            <a:off x="4155872" y="3956487"/>
            <a:ext cx="1" cy="1016268"/>
          </a:xfrm>
          <a:prstGeom prst="line">
            <a:avLst/>
          </a:prstGeom>
          <a:ln w="28575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24">
            <a:extLst>
              <a:ext uri="{FF2B5EF4-FFF2-40B4-BE49-F238E27FC236}">
                <a16:creationId xmlns:a16="http://schemas.microsoft.com/office/drawing/2014/main" id="{35E9AEDE-9D5D-4185-AF58-93217362F16C}"/>
              </a:ext>
            </a:extLst>
          </p:cNvPr>
          <p:cNvSpPr/>
          <p:nvPr/>
        </p:nvSpPr>
        <p:spPr>
          <a:xfrm>
            <a:off x="4925462" y="4972757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Oval 25">
            <a:extLst>
              <a:ext uri="{FF2B5EF4-FFF2-40B4-BE49-F238E27FC236}">
                <a16:creationId xmlns:a16="http://schemas.microsoft.com/office/drawing/2014/main" id="{7C0E16F6-0611-4C3A-82EE-373D64C364AF}"/>
              </a:ext>
            </a:extLst>
          </p:cNvPr>
          <p:cNvSpPr/>
          <p:nvPr/>
        </p:nvSpPr>
        <p:spPr>
          <a:xfrm>
            <a:off x="6140227" y="3796066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Oval 26">
            <a:extLst>
              <a:ext uri="{FF2B5EF4-FFF2-40B4-BE49-F238E27FC236}">
                <a16:creationId xmlns:a16="http://schemas.microsoft.com/office/drawing/2014/main" id="{63EAD341-0434-43C7-A318-36FF0EC79032}"/>
              </a:ext>
            </a:extLst>
          </p:cNvPr>
          <p:cNvSpPr/>
          <p:nvPr/>
        </p:nvSpPr>
        <p:spPr>
          <a:xfrm>
            <a:off x="6140227" y="4975161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8" name="Straight Connector 27">
            <a:extLst>
              <a:ext uri="{FF2B5EF4-FFF2-40B4-BE49-F238E27FC236}">
                <a16:creationId xmlns:a16="http://schemas.microsoft.com/office/drawing/2014/main" id="{D2C10F20-3084-456F-9837-47A95F77192B}"/>
              </a:ext>
            </a:extLst>
          </p:cNvPr>
          <p:cNvCxnSpPr>
            <a:stCxn id="9" idx="6"/>
            <a:endCxn id="16" idx="2"/>
          </p:cNvCxnSpPr>
          <p:nvPr/>
        </p:nvCxnSpPr>
        <p:spPr>
          <a:xfrm flipV="1">
            <a:off x="5045779" y="3876277"/>
            <a:ext cx="1094449" cy="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0">
            <a:extLst>
              <a:ext uri="{FF2B5EF4-FFF2-40B4-BE49-F238E27FC236}">
                <a16:creationId xmlns:a16="http://schemas.microsoft.com/office/drawing/2014/main" id="{FADB8770-47AC-4C52-B30D-A5E8383154B7}"/>
              </a:ext>
            </a:extLst>
          </p:cNvPr>
          <p:cNvCxnSpPr>
            <a:stCxn id="10" idx="6"/>
            <a:endCxn id="15" idx="2"/>
          </p:cNvCxnSpPr>
          <p:nvPr/>
        </p:nvCxnSpPr>
        <p:spPr>
          <a:xfrm>
            <a:off x="4216030" y="5052966"/>
            <a:ext cx="70943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3">
            <a:extLst>
              <a:ext uri="{FF2B5EF4-FFF2-40B4-BE49-F238E27FC236}">
                <a16:creationId xmlns:a16="http://schemas.microsoft.com/office/drawing/2014/main" id="{1283F9FB-3B12-4F2B-BC8D-502AF80EE158}"/>
              </a:ext>
            </a:extLst>
          </p:cNvPr>
          <p:cNvCxnSpPr>
            <a:stCxn id="15" idx="6"/>
            <a:endCxn id="17" idx="2"/>
          </p:cNvCxnSpPr>
          <p:nvPr/>
        </p:nvCxnSpPr>
        <p:spPr>
          <a:xfrm>
            <a:off x="5045779" y="5052966"/>
            <a:ext cx="1094449" cy="240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6">
            <a:extLst>
              <a:ext uri="{FF2B5EF4-FFF2-40B4-BE49-F238E27FC236}">
                <a16:creationId xmlns:a16="http://schemas.microsoft.com/office/drawing/2014/main" id="{ABA0F618-F838-48E2-BD85-F40B6468AE10}"/>
              </a:ext>
            </a:extLst>
          </p:cNvPr>
          <p:cNvCxnSpPr>
            <a:stCxn id="17" idx="0"/>
            <a:endCxn id="16" idx="4"/>
          </p:cNvCxnSpPr>
          <p:nvPr/>
        </p:nvCxnSpPr>
        <p:spPr>
          <a:xfrm flipV="1">
            <a:off x="6200385" y="3956485"/>
            <a:ext cx="0" cy="101867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39">
            <a:extLst>
              <a:ext uri="{FF2B5EF4-FFF2-40B4-BE49-F238E27FC236}">
                <a16:creationId xmlns:a16="http://schemas.microsoft.com/office/drawing/2014/main" id="{5C9C29D2-100B-48CE-B82E-2EC99F4D6A54}"/>
              </a:ext>
            </a:extLst>
          </p:cNvPr>
          <p:cNvSpPr/>
          <p:nvPr/>
        </p:nvSpPr>
        <p:spPr>
          <a:xfrm>
            <a:off x="4925461" y="4384411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3" name="Straight Connector 41">
            <a:extLst>
              <a:ext uri="{FF2B5EF4-FFF2-40B4-BE49-F238E27FC236}">
                <a16:creationId xmlns:a16="http://schemas.microsoft.com/office/drawing/2014/main" id="{31216AF2-1A74-4A5A-8EF2-02A2D0465C1D}"/>
              </a:ext>
            </a:extLst>
          </p:cNvPr>
          <p:cNvCxnSpPr>
            <a:stCxn id="9" idx="4"/>
            <a:endCxn id="22" idx="0"/>
          </p:cNvCxnSpPr>
          <p:nvPr/>
        </p:nvCxnSpPr>
        <p:spPr>
          <a:xfrm flipH="1">
            <a:off x="4985621" y="3956488"/>
            <a:ext cx="1" cy="42792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45">
            <a:extLst>
              <a:ext uri="{FF2B5EF4-FFF2-40B4-BE49-F238E27FC236}">
                <a16:creationId xmlns:a16="http://schemas.microsoft.com/office/drawing/2014/main" id="{F7A52656-935C-4C1D-8C4E-51B7B9D548F5}"/>
              </a:ext>
            </a:extLst>
          </p:cNvPr>
          <p:cNvCxnSpPr>
            <a:stCxn id="22" idx="4"/>
            <a:endCxn id="15" idx="0"/>
          </p:cNvCxnSpPr>
          <p:nvPr/>
        </p:nvCxnSpPr>
        <p:spPr>
          <a:xfrm>
            <a:off x="4985621" y="4544832"/>
            <a:ext cx="1" cy="4279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48">
            <a:extLst>
              <a:ext uri="{FF2B5EF4-FFF2-40B4-BE49-F238E27FC236}">
                <a16:creationId xmlns:a16="http://schemas.microsoft.com/office/drawing/2014/main" id="{1CE97E54-E3CB-4C72-A179-6BFFC76F442F}"/>
              </a:ext>
            </a:extLst>
          </p:cNvPr>
          <p:cNvSpPr/>
          <p:nvPr/>
        </p:nvSpPr>
        <p:spPr>
          <a:xfrm>
            <a:off x="5532844" y="3772575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6" name="Straight Connector 50">
            <a:extLst>
              <a:ext uri="{FF2B5EF4-FFF2-40B4-BE49-F238E27FC236}">
                <a16:creationId xmlns:a16="http://schemas.microsoft.com/office/drawing/2014/main" id="{1AD1FA21-8896-492E-99DE-02B110EE22BD}"/>
              </a:ext>
            </a:extLst>
          </p:cNvPr>
          <p:cNvCxnSpPr>
            <a:stCxn id="8" idx="5"/>
            <a:endCxn id="15" idx="1"/>
          </p:cNvCxnSpPr>
          <p:nvPr/>
        </p:nvCxnSpPr>
        <p:spPr>
          <a:xfrm>
            <a:off x="4198410" y="3932994"/>
            <a:ext cx="744672" cy="106325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52">
            <a:extLst>
              <a:ext uri="{FF2B5EF4-FFF2-40B4-BE49-F238E27FC236}">
                <a16:creationId xmlns:a16="http://schemas.microsoft.com/office/drawing/2014/main" id="{94FBBB15-0BF3-41C4-BC50-10FA4EF20251}"/>
              </a:ext>
            </a:extLst>
          </p:cNvPr>
          <p:cNvSpPr/>
          <p:nvPr/>
        </p:nvSpPr>
        <p:spPr>
          <a:xfrm>
            <a:off x="4498771" y="4371178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Oval 53">
            <a:extLst>
              <a:ext uri="{FF2B5EF4-FFF2-40B4-BE49-F238E27FC236}">
                <a16:creationId xmlns:a16="http://schemas.microsoft.com/office/drawing/2014/main" id="{CDDAAA59-507D-4211-B0C3-E5A62C8D0366}"/>
              </a:ext>
            </a:extLst>
          </p:cNvPr>
          <p:cNvSpPr/>
          <p:nvPr/>
        </p:nvSpPr>
        <p:spPr>
          <a:xfrm>
            <a:off x="6969975" y="3796066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Oval 54">
            <a:extLst>
              <a:ext uri="{FF2B5EF4-FFF2-40B4-BE49-F238E27FC236}">
                <a16:creationId xmlns:a16="http://schemas.microsoft.com/office/drawing/2014/main" id="{928D54B2-7BAE-4243-9B79-29C8DE120027}"/>
              </a:ext>
            </a:extLst>
          </p:cNvPr>
          <p:cNvSpPr/>
          <p:nvPr/>
        </p:nvSpPr>
        <p:spPr>
          <a:xfrm>
            <a:off x="6969975" y="4972756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Oval 55">
            <a:extLst>
              <a:ext uri="{FF2B5EF4-FFF2-40B4-BE49-F238E27FC236}">
                <a16:creationId xmlns:a16="http://schemas.microsoft.com/office/drawing/2014/main" id="{C28525C1-3FA2-43F9-A9C2-BDC11E307BE8}"/>
              </a:ext>
            </a:extLst>
          </p:cNvPr>
          <p:cNvSpPr/>
          <p:nvPr/>
        </p:nvSpPr>
        <p:spPr>
          <a:xfrm>
            <a:off x="7799723" y="4972756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Oval 56">
            <a:extLst>
              <a:ext uri="{FF2B5EF4-FFF2-40B4-BE49-F238E27FC236}">
                <a16:creationId xmlns:a16="http://schemas.microsoft.com/office/drawing/2014/main" id="{617D6168-D537-441B-BA30-A189CFCFD262}"/>
              </a:ext>
            </a:extLst>
          </p:cNvPr>
          <p:cNvSpPr/>
          <p:nvPr/>
        </p:nvSpPr>
        <p:spPr>
          <a:xfrm>
            <a:off x="7799723" y="3796065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Oval 57">
            <a:extLst>
              <a:ext uri="{FF2B5EF4-FFF2-40B4-BE49-F238E27FC236}">
                <a16:creationId xmlns:a16="http://schemas.microsoft.com/office/drawing/2014/main" id="{37F590F5-7732-4A2E-9674-4CD6C3FC5EE6}"/>
              </a:ext>
            </a:extLst>
          </p:cNvPr>
          <p:cNvSpPr/>
          <p:nvPr/>
        </p:nvSpPr>
        <p:spPr>
          <a:xfrm>
            <a:off x="7791990" y="4384411"/>
            <a:ext cx="120316" cy="160421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TextBox 68">
            <a:extLst>
              <a:ext uri="{FF2B5EF4-FFF2-40B4-BE49-F238E27FC236}">
                <a16:creationId xmlns:a16="http://schemas.microsoft.com/office/drawing/2014/main" id="{99912E4D-9C02-48E8-9D4A-8F6E932BDA91}"/>
              </a:ext>
            </a:extLst>
          </p:cNvPr>
          <p:cNvSpPr txBox="1"/>
          <p:nvPr/>
        </p:nvSpPr>
        <p:spPr>
          <a:xfrm>
            <a:off x="3267571" y="431288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/>
              <a:t>UCSB</a:t>
            </a:r>
            <a:endParaRPr lang="hu-HU" sz="1200" b="1" dirty="0"/>
          </a:p>
        </p:txBody>
      </p:sp>
      <p:sp>
        <p:nvSpPr>
          <p:cNvPr id="34" name="TextBox 70">
            <a:extLst>
              <a:ext uri="{FF2B5EF4-FFF2-40B4-BE49-F238E27FC236}">
                <a16:creationId xmlns:a16="http://schemas.microsoft.com/office/drawing/2014/main" id="{B5917AB7-4C5A-4252-BED7-28B6F55A8C2B}"/>
              </a:ext>
            </a:extLst>
          </p:cNvPr>
          <p:cNvSpPr txBox="1"/>
          <p:nvPr/>
        </p:nvSpPr>
        <p:spPr>
          <a:xfrm>
            <a:off x="3973635" y="3518771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/>
              <a:t>SRI</a:t>
            </a:r>
            <a:endParaRPr lang="hu-HU" sz="1200" b="1" dirty="0"/>
          </a:p>
        </p:txBody>
      </p:sp>
      <p:sp>
        <p:nvSpPr>
          <p:cNvPr id="35" name="TextBox 73">
            <a:extLst>
              <a:ext uri="{FF2B5EF4-FFF2-40B4-BE49-F238E27FC236}">
                <a16:creationId xmlns:a16="http://schemas.microsoft.com/office/drawing/2014/main" id="{6EE36AF3-A382-4119-87F4-4510A0CA813C}"/>
              </a:ext>
            </a:extLst>
          </p:cNvPr>
          <p:cNvSpPr txBox="1"/>
          <p:nvPr/>
        </p:nvSpPr>
        <p:spPr>
          <a:xfrm>
            <a:off x="3912921" y="5138794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/>
              <a:t>UCLA</a:t>
            </a:r>
            <a:endParaRPr lang="hu-HU" sz="1200" b="1" dirty="0"/>
          </a:p>
        </p:txBody>
      </p:sp>
      <p:sp>
        <p:nvSpPr>
          <p:cNvPr id="36" name="Rectangle 74">
            <a:extLst>
              <a:ext uri="{FF2B5EF4-FFF2-40B4-BE49-F238E27FC236}">
                <a16:creationId xmlns:a16="http://schemas.microsoft.com/office/drawing/2014/main" id="{A79CA646-C0ED-4773-BF68-1FBE46C9F72E}"/>
              </a:ext>
            </a:extLst>
          </p:cNvPr>
          <p:cNvSpPr/>
          <p:nvPr/>
        </p:nvSpPr>
        <p:spPr>
          <a:xfrm>
            <a:off x="4761159" y="3506821"/>
            <a:ext cx="609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/>
              <a:t>UTAH</a:t>
            </a:r>
            <a:endParaRPr lang="hu-HU" sz="1200" b="1"/>
          </a:p>
        </p:txBody>
      </p:sp>
      <p:sp>
        <p:nvSpPr>
          <p:cNvPr id="37" name="TextBox 79">
            <a:extLst>
              <a:ext uri="{FF2B5EF4-FFF2-40B4-BE49-F238E27FC236}">
                <a16:creationId xmlns:a16="http://schemas.microsoft.com/office/drawing/2014/main" id="{C9EF8AA3-5A46-48E5-A7E4-03F01C1B9F80}"/>
              </a:ext>
            </a:extLst>
          </p:cNvPr>
          <p:cNvSpPr txBox="1"/>
          <p:nvPr/>
        </p:nvSpPr>
        <p:spPr>
          <a:xfrm>
            <a:off x="4127827" y="4324658"/>
            <a:ext cx="590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STAN</a:t>
            </a:r>
            <a:endParaRPr lang="hu-HU" sz="1200" b="1"/>
          </a:p>
        </p:txBody>
      </p:sp>
      <p:sp>
        <p:nvSpPr>
          <p:cNvPr id="38" name="TextBox 80">
            <a:extLst>
              <a:ext uri="{FF2B5EF4-FFF2-40B4-BE49-F238E27FC236}">
                <a16:creationId xmlns:a16="http://schemas.microsoft.com/office/drawing/2014/main" id="{1C77760F-F923-4E17-82FD-37D4F7285589}"/>
              </a:ext>
            </a:extLst>
          </p:cNvPr>
          <p:cNvSpPr txBox="1"/>
          <p:nvPr/>
        </p:nvSpPr>
        <p:spPr>
          <a:xfrm>
            <a:off x="5027736" y="4320345"/>
            <a:ext cx="48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SCD</a:t>
            </a:r>
            <a:endParaRPr lang="hu-HU" sz="1200" b="1"/>
          </a:p>
        </p:txBody>
      </p:sp>
      <p:sp>
        <p:nvSpPr>
          <p:cNvPr id="39" name="TextBox 81">
            <a:extLst>
              <a:ext uri="{FF2B5EF4-FFF2-40B4-BE49-F238E27FC236}">
                <a16:creationId xmlns:a16="http://schemas.microsoft.com/office/drawing/2014/main" id="{5236B66E-83D6-43E5-AAD4-384847FC7A80}"/>
              </a:ext>
            </a:extLst>
          </p:cNvPr>
          <p:cNvSpPr txBox="1"/>
          <p:nvPr/>
        </p:nvSpPr>
        <p:spPr>
          <a:xfrm>
            <a:off x="4768830" y="5138793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RAND</a:t>
            </a:r>
            <a:endParaRPr lang="hu-HU" sz="1200" b="1"/>
          </a:p>
        </p:txBody>
      </p:sp>
      <p:sp>
        <p:nvSpPr>
          <p:cNvPr id="40" name="TextBox 82">
            <a:extLst>
              <a:ext uri="{FF2B5EF4-FFF2-40B4-BE49-F238E27FC236}">
                <a16:creationId xmlns:a16="http://schemas.microsoft.com/office/drawing/2014/main" id="{99E466C9-D78A-43E2-AC3A-67D66728B928}"/>
              </a:ext>
            </a:extLst>
          </p:cNvPr>
          <p:cNvSpPr txBox="1"/>
          <p:nvPr/>
        </p:nvSpPr>
        <p:spPr>
          <a:xfrm>
            <a:off x="6026384" y="5119743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BBN</a:t>
            </a:r>
            <a:endParaRPr lang="hu-HU" sz="1200" b="1"/>
          </a:p>
        </p:txBody>
      </p:sp>
      <p:sp>
        <p:nvSpPr>
          <p:cNvPr id="41" name="TextBox 83">
            <a:extLst>
              <a:ext uri="{FF2B5EF4-FFF2-40B4-BE49-F238E27FC236}">
                <a16:creationId xmlns:a16="http://schemas.microsoft.com/office/drawing/2014/main" id="{FB40A200-EBD0-493A-84A3-D60DB08F4EC8}"/>
              </a:ext>
            </a:extLst>
          </p:cNvPr>
          <p:cNvSpPr txBox="1"/>
          <p:nvPr/>
        </p:nvSpPr>
        <p:spPr>
          <a:xfrm>
            <a:off x="5291117" y="3516649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ILLINOIS</a:t>
            </a:r>
            <a:endParaRPr lang="hu-HU" sz="1200" b="1"/>
          </a:p>
        </p:txBody>
      </p:sp>
      <p:sp>
        <p:nvSpPr>
          <p:cNvPr id="42" name="TextBox 84">
            <a:extLst>
              <a:ext uri="{FF2B5EF4-FFF2-40B4-BE49-F238E27FC236}">
                <a16:creationId xmlns:a16="http://schemas.microsoft.com/office/drawing/2014/main" id="{81DAAE00-3348-4E2C-87EC-A612FA2948D2}"/>
              </a:ext>
            </a:extLst>
          </p:cNvPr>
          <p:cNvSpPr txBox="1"/>
          <p:nvPr/>
        </p:nvSpPr>
        <p:spPr>
          <a:xfrm>
            <a:off x="5996975" y="3509331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MIT</a:t>
            </a:r>
            <a:endParaRPr lang="hu-HU" sz="1200" b="1"/>
          </a:p>
        </p:txBody>
      </p:sp>
      <p:sp>
        <p:nvSpPr>
          <p:cNvPr id="43" name="TextBox 85">
            <a:extLst>
              <a:ext uri="{FF2B5EF4-FFF2-40B4-BE49-F238E27FC236}">
                <a16:creationId xmlns:a16="http://schemas.microsoft.com/office/drawing/2014/main" id="{00DDC122-9E7F-4B69-B6B5-61909694E246}"/>
              </a:ext>
            </a:extLst>
          </p:cNvPr>
          <p:cNvSpPr txBox="1"/>
          <p:nvPr/>
        </p:nvSpPr>
        <p:spPr>
          <a:xfrm>
            <a:off x="6813647" y="3500435"/>
            <a:ext cx="835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LINCOLN</a:t>
            </a:r>
            <a:endParaRPr lang="hu-HU" sz="1200" b="1"/>
          </a:p>
        </p:txBody>
      </p:sp>
      <p:sp>
        <p:nvSpPr>
          <p:cNvPr id="44" name="TextBox 86">
            <a:extLst>
              <a:ext uri="{FF2B5EF4-FFF2-40B4-BE49-F238E27FC236}">
                <a16:creationId xmlns:a16="http://schemas.microsoft.com/office/drawing/2014/main" id="{F2270D28-67BC-45B8-9CA8-73F8218DB6CB}"/>
              </a:ext>
            </a:extLst>
          </p:cNvPr>
          <p:cNvSpPr txBox="1"/>
          <p:nvPr/>
        </p:nvSpPr>
        <p:spPr>
          <a:xfrm>
            <a:off x="6682754" y="5138793"/>
            <a:ext cx="959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HARVARD</a:t>
            </a:r>
            <a:endParaRPr lang="hu-HU" sz="1200" b="1"/>
          </a:p>
        </p:txBody>
      </p:sp>
      <p:sp>
        <p:nvSpPr>
          <p:cNvPr id="45" name="TextBox 87">
            <a:extLst>
              <a:ext uri="{FF2B5EF4-FFF2-40B4-BE49-F238E27FC236}">
                <a16:creationId xmlns:a16="http://schemas.microsoft.com/office/drawing/2014/main" id="{DE43FA85-7701-4E9E-8207-FFD90E4415F3}"/>
              </a:ext>
            </a:extLst>
          </p:cNvPr>
          <p:cNvSpPr txBox="1"/>
          <p:nvPr/>
        </p:nvSpPr>
        <p:spPr>
          <a:xfrm>
            <a:off x="7877694" y="5118159"/>
            <a:ext cx="1163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BURROUGHS</a:t>
            </a:r>
            <a:endParaRPr lang="hu-HU" sz="1200" b="1"/>
          </a:p>
        </p:txBody>
      </p:sp>
      <p:sp>
        <p:nvSpPr>
          <p:cNvPr id="46" name="TextBox 88">
            <a:extLst>
              <a:ext uri="{FF2B5EF4-FFF2-40B4-BE49-F238E27FC236}">
                <a16:creationId xmlns:a16="http://schemas.microsoft.com/office/drawing/2014/main" id="{AFA209E4-1B2D-4ABA-A49B-1A931698E336}"/>
              </a:ext>
            </a:extLst>
          </p:cNvPr>
          <p:cNvSpPr txBox="1"/>
          <p:nvPr/>
        </p:nvSpPr>
        <p:spPr>
          <a:xfrm>
            <a:off x="7894874" y="4302248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CRAN</a:t>
            </a:r>
            <a:endParaRPr lang="hu-HU" sz="1200" b="1"/>
          </a:p>
        </p:txBody>
      </p:sp>
      <p:sp>
        <p:nvSpPr>
          <p:cNvPr id="47" name="TextBox 89">
            <a:extLst>
              <a:ext uri="{FF2B5EF4-FFF2-40B4-BE49-F238E27FC236}">
                <a16:creationId xmlns:a16="http://schemas.microsoft.com/office/drawing/2014/main" id="{FE739D80-A004-4FBE-9FD9-9386069E1C9A}"/>
              </a:ext>
            </a:extLst>
          </p:cNvPr>
          <p:cNvSpPr txBox="1"/>
          <p:nvPr/>
        </p:nvSpPr>
        <p:spPr>
          <a:xfrm>
            <a:off x="7877694" y="3566547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/>
              <a:t>CASE</a:t>
            </a:r>
            <a:endParaRPr lang="hu-HU" sz="1200" b="1"/>
          </a:p>
        </p:txBody>
      </p:sp>
      <p:sp>
        <p:nvSpPr>
          <p:cNvPr id="48" name="Rectangle 90">
            <a:extLst>
              <a:ext uri="{FF2B5EF4-FFF2-40B4-BE49-F238E27FC236}">
                <a16:creationId xmlns:a16="http://schemas.microsoft.com/office/drawing/2014/main" id="{E5EC2309-DC03-4BB7-A31D-061F4F21D804}"/>
              </a:ext>
            </a:extLst>
          </p:cNvPr>
          <p:cNvSpPr/>
          <p:nvPr/>
        </p:nvSpPr>
        <p:spPr>
          <a:xfrm>
            <a:off x="9162630" y="2475823"/>
            <a:ext cx="302937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2"/>
                </a:solidFill>
              </a:rPr>
              <a:t>1969 december</a:t>
            </a:r>
          </a:p>
        </p:txBody>
      </p:sp>
      <p:sp>
        <p:nvSpPr>
          <p:cNvPr id="49" name="Rectangle 91">
            <a:extLst>
              <a:ext uri="{FF2B5EF4-FFF2-40B4-BE49-F238E27FC236}">
                <a16:creationId xmlns:a16="http://schemas.microsoft.com/office/drawing/2014/main" id="{BE704FB4-D135-45E8-9FBE-4099BF6625F6}"/>
              </a:ext>
            </a:extLst>
          </p:cNvPr>
          <p:cNvSpPr/>
          <p:nvPr/>
        </p:nvSpPr>
        <p:spPr>
          <a:xfrm>
            <a:off x="9162630" y="3103072"/>
            <a:ext cx="302937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hu-HU" b="1" dirty="0"/>
              <a:t>1970 július</a:t>
            </a:r>
          </a:p>
        </p:txBody>
      </p:sp>
      <p:sp>
        <p:nvSpPr>
          <p:cNvPr id="50" name="Rectangle 92">
            <a:extLst>
              <a:ext uri="{FF2B5EF4-FFF2-40B4-BE49-F238E27FC236}">
                <a16:creationId xmlns:a16="http://schemas.microsoft.com/office/drawing/2014/main" id="{90E1B32D-9024-4819-B9BF-8406F44DF3CF}"/>
              </a:ext>
            </a:extLst>
          </p:cNvPr>
          <p:cNvSpPr/>
          <p:nvPr/>
        </p:nvSpPr>
        <p:spPr>
          <a:xfrm>
            <a:off x="9162630" y="3730321"/>
            <a:ext cx="3029370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2"/>
                </a:solidFill>
              </a:rPr>
              <a:t>1971 március</a:t>
            </a:r>
          </a:p>
        </p:txBody>
      </p:sp>
    </p:spTree>
    <p:extLst>
      <p:ext uri="{BB962C8B-B14F-4D97-AF65-F5344CB8AC3E}">
        <p14:creationId xmlns:p14="http://schemas.microsoft.com/office/powerpoint/2010/main" val="34866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ARPANET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860" y="2213810"/>
            <a:ext cx="5390000" cy="33367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46960" y="1780309"/>
            <a:ext cx="1460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/>
              <a:t>1972 április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29637A9-119A-49DA-BD12-AAC58B377D8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6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45C0FA-A5A8-48ED-8BEC-4D1D8BA52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         = 1 Gigabájt 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786F826-D4A5-433B-ABE7-344C7015E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2701912-6B98-40F0-81CB-F052B59D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632" y="2534014"/>
            <a:ext cx="1257412" cy="99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752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ARPANET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98" y="2327017"/>
            <a:ext cx="5212003" cy="3757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6961" y="1830411"/>
            <a:ext cx="2022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/>
              <a:t>1972 szeptember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29637A9-119A-49DA-BD12-AAC58B377D8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76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5187574C-10ED-4F67-A412-8E4067B6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ARPANET</a:t>
            </a:r>
          </a:p>
        </p:txBody>
      </p:sp>
      <p:pic>
        <p:nvPicPr>
          <p:cNvPr id="51" name="Kép 50">
            <a:extLst>
              <a:ext uri="{FF2B5EF4-FFF2-40B4-BE49-F238E27FC236}">
                <a16:creationId xmlns:a16="http://schemas.microsoft.com/office/drawing/2014/main" id="{A010E70A-B01F-41F5-95E4-7626D1759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773" y="1319988"/>
            <a:ext cx="7084541" cy="45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66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Robert Kahn koncepciója – </a:t>
            </a:r>
            <a:br>
              <a:rPr lang="hu-HU" dirty="0"/>
            </a:br>
            <a:r>
              <a:rPr lang="hu-HU" dirty="0"/>
              <a:t>						DARPA 1972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60" y="1845734"/>
            <a:ext cx="7543800" cy="4501278"/>
          </a:xfrm>
        </p:spPr>
        <p:txBody>
          <a:bodyPr>
            <a:normAutofit lnSpcReduction="10000"/>
          </a:bodyPr>
          <a:lstStyle/>
          <a:p>
            <a:r>
              <a:rPr lang="hu-HU" sz="2000" b="1" dirty="0"/>
              <a:t>Minden (lokális) hálózat autonóm</a:t>
            </a:r>
          </a:p>
          <a:p>
            <a:pPr lvl="1"/>
            <a:r>
              <a:rPr lang="hu-HU" sz="2000" dirty="0"/>
              <a:t>önállóan dolgozik</a:t>
            </a:r>
          </a:p>
          <a:p>
            <a:pPr lvl="1"/>
            <a:r>
              <a:rPr lang="hu-HU" sz="2000" dirty="0"/>
              <a:t>nem kell elkülönítve konfigurálni a </a:t>
            </a:r>
            <a:r>
              <a:rPr lang="hu-HU" sz="2000" dirty="0" err="1"/>
              <a:t>WAN-hoz</a:t>
            </a:r>
            <a:endParaRPr lang="hu-HU" sz="2000" dirty="0"/>
          </a:p>
          <a:p>
            <a:r>
              <a:rPr lang="hu-HU" sz="2000" b="1" dirty="0"/>
              <a:t>Kommunikáció a „legjobb szándék” (angolul </a:t>
            </a:r>
            <a:r>
              <a:rPr lang="hu-HU" sz="2000" b="1" i="1" dirty="0" err="1"/>
              <a:t>best</a:t>
            </a:r>
            <a:r>
              <a:rPr lang="hu-HU" sz="2000" b="1" i="1" dirty="0"/>
              <a:t> </a:t>
            </a:r>
            <a:r>
              <a:rPr lang="hu-HU" sz="2000" b="1" i="1" dirty="0" err="1"/>
              <a:t>effort</a:t>
            </a:r>
            <a:r>
              <a:rPr lang="hu-HU" sz="2000" b="1" dirty="0"/>
              <a:t>) elv szerint</a:t>
            </a:r>
          </a:p>
          <a:p>
            <a:pPr lvl="1"/>
            <a:r>
              <a:rPr lang="hu-HU" sz="2000" dirty="0"/>
              <a:t>ha egy csomag nem éri el a célt, akkor törlődik</a:t>
            </a:r>
          </a:p>
          <a:p>
            <a:pPr lvl="1"/>
            <a:r>
              <a:rPr lang="hu-HU" sz="2000" dirty="0"/>
              <a:t>az alkalmazás újraküldi ilyen esetekben</a:t>
            </a:r>
          </a:p>
          <a:p>
            <a:r>
              <a:rPr lang="hu-HU" sz="2000" b="1" i="1" dirty="0"/>
              <a:t>„Black </a:t>
            </a:r>
            <a:r>
              <a:rPr lang="hu-HU" sz="2000" b="1" i="1" dirty="0" err="1"/>
              <a:t>box</a:t>
            </a:r>
            <a:r>
              <a:rPr lang="hu-HU" sz="2000" b="1" i="1" dirty="0"/>
              <a:t>”</a:t>
            </a:r>
            <a:r>
              <a:rPr lang="hu-HU" sz="2000" b="1" dirty="0"/>
              <a:t> megközelítés a kapcsolatokhoz</a:t>
            </a:r>
          </a:p>
          <a:p>
            <a:pPr lvl="1"/>
            <a:r>
              <a:rPr lang="hu-HU" sz="2000" dirty="0"/>
              <a:t>a </a:t>
            </a:r>
            <a:r>
              <a:rPr lang="hu-HU" sz="2000" i="1" dirty="0"/>
              <a:t>Black </a:t>
            </a:r>
            <a:r>
              <a:rPr lang="hu-HU" sz="2000" i="1" dirty="0" err="1"/>
              <a:t>Box</a:t>
            </a:r>
            <a:r>
              <a:rPr lang="hu-HU" sz="2000" dirty="0" err="1"/>
              <a:t>-okat</a:t>
            </a:r>
            <a:r>
              <a:rPr lang="hu-HU" sz="2000" dirty="0"/>
              <a:t> később </a:t>
            </a:r>
            <a:r>
              <a:rPr lang="hu-HU" sz="2000" i="1" dirty="0" err="1"/>
              <a:t>Gateway</a:t>
            </a:r>
            <a:r>
              <a:rPr lang="hu-HU" sz="2000" dirty="0" err="1"/>
              <a:t>-eknek</a:t>
            </a:r>
            <a:r>
              <a:rPr lang="hu-HU" sz="2000" dirty="0"/>
              <a:t> és </a:t>
            </a:r>
            <a:r>
              <a:rPr lang="hu-HU" sz="2000" i="1" dirty="0" err="1"/>
              <a:t>Router</a:t>
            </a:r>
            <a:r>
              <a:rPr lang="hu-HU" sz="2000" dirty="0" err="1"/>
              <a:t>-eknek</a:t>
            </a:r>
            <a:r>
              <a:rPr lang="hu-HU" sz="2000" dirty="0"/>
              <a:t> keresztelték át</a:t>
            </a:r>
          </a:p>
          <a:p>
            <a:pPr lvl="1"/>
            <a:r>
              <a:rPr lang="hu-HU" sz="2000" dirty="0"/>
              <a:t>csomaginformációk nem kerülnek megőrzésre</a:t>
            </a:r>
          </a:p>
          <a:p>
            <a:pPr lvl="1"/>
            <a:r>
              <a:rPr lang="hu-HU" sz="2000" dirty="0"/>
              <a:t>nincs folyam-felügyelet</a:t>
            </a:r>
          </a:p>
          <a:p>
            <a:r>
              <a:rPr lang="hu-HU" sz="2000" b="1" dirty="0"/>
              <a:t>Nincs globális felügyelet</a:t>
            </a:r>
          </a:p>
          <a:p>
            <a:pPr marL="0" indent="0" algn="r">
              <a:buNone/>
            </a:pPr>
            <a:r>
              <a:rPr lang="hu-HU" sz="2000" b="1" dirty="0"/>
              <a:t>Ezek az Internet alapelvei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29637A9-119A-49DA-BD12-AAC58B377D8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30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8B7FD13A-BEE1-4E40-99B4-4A2D88AE9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1969. október 29.	</a:t>
            </a:r>
            <a:r>
              <a:rPr lang="hu-HU" dirty="0"/>
              <a:t>	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Leonard Kleinrock a UCLA-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ről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megpróbál 					távolról belépni egy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stanfordi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számítógépre</a:t>
            </a:r>
          </a:p>
          <a:p>
            <a:pPr marL="0" indent="0">
              <a:buNone/>
            </a:pP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hu-HU" u="sng" dirty="0">
                <a:solidFill>
                  <a:schemeClr val="accent1">
                    <a:lumMod val="75000"/>
                  </a:schemeClr>
                </a:solidFill>
              </a:rPr>
              <a:t>UCLA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							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									</a:t>
            </a:r>
            <a:r>
              <a:rPr lang="hu-HU" u="sng" dirty="0">
                <a:solidFill>
                  <a:srgbClr val="C00000"/>
                </a:solidFill>
              </a:rPr>
              <a:t>Stanford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059FB846-6BCD-4280-AAD5-CA36B7F1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Interneten átküldött első üzenet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9515A83-E816-46AF-B213-6E88F1239091}"/>
              </a:ext>
            </a:extLst>
          </p:cNvPr>
          <p:cNvSpPr txBox="1"/>
          <p:nvPr/>
        </p:nvSpPr>
        <p:spPr>
          <a:xfrm>
            <a:off x="3714044" y="2980267"/>
            <a:ext cx="52493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typed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L…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Do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see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algn="r"/>
            <a:r>
              <a:rPr lang="hu-HU" sz="2800" dirty="0" err="1">
                <a:solidFill>
                  <a:srgbClr val="C00000"/>
                </a:solidFill>
              </a:rPr>
              <a:t>Yes</a:t>
            </a:r>
            <a:r>
              <a:rPr lang="hu-HU" sz="2800" dirty="0">
                <a:solidFill>
                  <a:srgbClr val="C00000"/>
                </a:solidFill>
              </a:rPr>
              <a:t>! </a:t>
            </a:r>
            <a:r>
              <a:rPr lang="hu-HU" sz="2800" dirty="0" err="1">
                <a:solidFill>
                  <a:srgbClr val="C00000"/>
                </a:solidFill>
              </a:rPr>
              <a:t>We</a:t>
            </a:r>
            <a:r>
              <a:rPr lang="hu-HU" sz="2800" dirty="0">
                <a:solidFill>
                  <a:srgbClr val="C00000"/>
                </a:solidFill>
              </a:rPr>
              <a:t> </a:t>
            </a:r>
            <a:r>
              <a:rPr lang="hu-HU" sz="2800" dirty="0" err="1">
                <a:solidFill>
                  <a:srgbClr val="C00000"/>
                </a:solidFill>
              </a:rPr>
              <a:t>see</a:t>
            </a:r>
            <a:r>
              <a:rPr lang="hu-HU" sz="2800" dirty="0">
                <a:solidFill>
                  <a:srgbClr val="C00000"/>
                </a:solidFill>
              </a:rPr>
              <a:t> </a:t>
            </a:r>
            <a:r>
              <a:rPr lang="hu-HU" sz="2800" dirty="0" err="1">
                <a:solidFill>
                  <a:srgbClr val="C00000"/>
                </a:solidFill>
              </a:rPr>
              <a:t>the</a:t>
            </a:r>
            <a:r>
              <a:rPr lang="hu-HU" sz="2800" dirty="0">
                <a:solidFill>
                  <a:srgbClr val="C00000"/>
                </a:solidFill>
              </a:rPr>
              <a:t> L</a:t>
            </a:r>
          </a:p>
          <a:p>
            <a:endParaRPr lang="hu-HU" sz="2800" dirty="0"/>
          </a:p>
          <a:p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typed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O…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Do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see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algn="r"/>
            <a:r>
              <a:rPr lang="hu-HU" sz="2800" dirty="0" err="1">
                <a:solidFill>
                  <a:srgbClr val="C00000"/>
                </a:solidFill>
              </a:rPr>
              <a:t>Yes</a:t>
            </a:r>
            <a:r>
              <a:rPr lang="hu-HU" sz="2800" dirty="0">
                <a:solidFill>
                  <a:srgbClr val="C00000"/>
                </a:solidFill>
              </a:rPr>
              <a:t>! </a:t>
            </a:r>
            <a:r>
              <a:rPr lang="hu-HU" sz="2800" dirty="0" err="1">
                <a:solidFill>
                  <a:srgbClr val="C00000"/>
                </a:solidFill>
              </a:rPr>
              <a:t>We</a:t>
            </a:r>
            <a:r>
              <a:rPr lang="hu-HU" sz="2800" dirty="0">
                <a:solidFill>
                  <a:srgbClr val="C00000"/>
                </a:solidFill>
              </a:rPr>
              <a:t> </a:t>
            </a:r>
            <a:r>
              <a:rPr lang="hu-HU" sz="2800" dirty="0" err="1">
                <a:solidFill>
                  <a:srgbClr val="C00000"/>
                </a:solidFill>
              </a:rPr>
              <a:t>see</a:t>
            </a:r>
            <a:r>
              <a:rPr lang="hu-HU" sz="2800" dirty="0">
                <a:solidFill>
                  <a:srgbClr val="C00000"/>
                </a:solidFill>
              </a:rPr>
              <a:t> </a:t>
            </a:r>
            <a:r>
              <a:rPr lang="hu-HU" sz="2800" dirty="0" err="1">
                <a:solidFill>
                  <a:srgbClr val="C00000"/>
                </a:solidFill>
              </a:rPr>
              <a:t>the</a:t>
            </a:r>
            <a:r>
              <a:rPr lang="hu-HU" sz="2800" dirty="0">
                <a:solidFill>
                  <a:srgbClr val="C00000"/>
                </a:solidFill>
              </a:rPr>
              <a:t> O</a:t>
            </a:r>
          </a:p>
          <a:p>
            <a:endParaRPr lang="hu-HU" sz="2800" dirty="0"/>
          </a:p>
          <a:p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typed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G.</a:t>
            </a:r>
            <a:endParaRPr lang="hu-HU" sz="2800" dirty="0"/>
          </a:p>
          <a:p>
            <a:pPr algn="ctr"/>
            <a:r>
              <a:rPr lang="hu-HU" sz="2800" b="1" dirty="0">
                <a:solidFill>
                  <a:srgbClr val="FF0000"/>
                </a:solidFill>
              </a:rPr>
              <a:t>… és a rendszer összeomlott…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0587520-E3F5-43EA-84C5-4EF671FAE207}"/>
              </a:ext>
            </a:extLst>
          </p:cNvPr>
          <p:cNvSpPr txBox="1"/>
          <p:nvPr/>
        </p:nvSpPr>
        <p:spPr>
          <a:xfrm>
            <a:off x="79022" y="6519697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*</a:t>
            </a:r>
            <a:r>
              <a:rPr lang="hu-HU" dirty="0"/>
              <a:t>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http://ftp.cs.ucla.edu/csd/first_words.html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D95A18E-9B47-413A-8540-7E777653D230}"/>
              </a:ext>
            </a:extLst>
          </p:cNvPr>
          <p:cNvSpPr txBox="1"/>
          <p:nvPr/>
        </p:nvSpPr>
        <p:spPr>
          <a:xfrm>
            <a:off x="8782755" y="256580"/>
            <a:ext cx="2223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: </a:t>
            </a:r>
            <a:r>
              <a:rPr lang="hu-HU" sz="4000" b="1" dirty="0">
                <a:solidFill>
                  <a:srgbClr val="FF0000"/>
                </a:solidFill>
              </a:rPr>
              <a:t>„LO”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0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EE82ADB-E17D-4C7A-A9F9-A1E68F4C8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422" y="1583360"/>
            <a:ext cx="8836378" cy="4593603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1971		</a:t>
            </a:r>
            <a:r>
              <a:rPr lang="hu-HU" b="1" dirty="0"/>
              <a:t>Network </a:t>
            </a:r>
            <a:r>
              <a:rPr lang="hu-HU" b="1" dirty="0" err="1"/>
              <a:t>Control</a:t>
            </a:r>
            <a:r>
              <a:rPr lang="hu-HU" b="1" dirty="0"/>
              <a:t> Program (NCP)</a:t>
            </a:r>
          </a:p>
          <a:p>
            <a:pPr marL="0" indent="0">
              <a:buNone/>
            </a:pPr>
            <a:r>
              <a:rPr lang="hu-HU" dirty="0"/>
              <a:t>		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A TCP/IP elődje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1972		</a:t>
            </a:r>
            <a:r>
              <a:rPr lang="hu-HU" b="1" dirty="0"/>
              <a:t>Email és Telnet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1973		</a:t>
            </a:r>
            <a:r>
              <a:rPr lang="hu-HU" b="1" dirty="0"/>
              <a:t>Ethernet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1974		</a:t>
            </a:r>
            <a:r>
              <a:rPr lang="hu-HU" b="1" dirty="0"/>
              <a:t>TCP/IP</a:t>
            </a:r>
          </a:p>
          <a:p>
            <a:pPr marL="0" indent="0">
              <a:buNone/>
            </a:pPr>
            <a:r>
              <a:rPr lang="hu-HU" dirty="0"/>
              <a:t>		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Vint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Cerf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és Bob Kahn cikke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C20F798B-CC52-48AD-B4C5-02883BC6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70-es évek már az Ethernet, TCP/IP és az email korszaka volt…</a:t>
            </a:r>
          </a:p>
        </p:txBody>
      </p:sp>
    </p:spTree>
    <p:extLst>
      <p:ext uri="{BB962C8B-B14F-4D97-AF65-F5344CB8AC3E}">
        <p14:creationId xmlns:p14="http://schemas.microsoft.com/office/powerpoint/2010/main" val="35710574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EE82ADB-E17D-4C7A-A9F9-A1E68F4C8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422" y="1583360"/>
            <a:ext cx="8836378" cy="4593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1983		</a:t>
            </a:r>
            <a:r>
              <a:rPr lang="hu-HU" b="1" dirty="0"/>
              <a:t>NCP-</a:t>
            </a:r>
            <a:r>
              <a:rPr lang="hu-HU" b="1" dirty="0" err="1"/>
              <a:t>ről</a:t>
            </a:r>
            <a:r>
              <a:rPr lang="hu-HU" b="1" dirty="0"/>
              <a:t> TCP/IP-re</a:t>
            </a:r>
          </a:p>
          <a:p>
            <a:pPr marL="0" indent="0">
              <a:buNone/>
            </a:pPr>
            <a:r>
              <a:rPr lang="hu-HU" b="1" dirty="0"/>
              <a:t>		</a:t>
            </a:r>
            <a:r>
              <a:rPr lang="hu-HU" b="1" dirty="0" err="1"/>
              <a:t>Domain</a:t>
            </a:r>
            <a:r>
              <a:rPr lang="hu-HU" b="1" dirty="0"/>
              <a:t> </a:t>
            </a:r>
            <a:r>
              <a:rPr lang="hu-HU" b="1" dirty="0" err="1"/>
              <a:t>Name</a:t>
            </a:r>
            <a:r>
              <a:rPr lang="hu-HU" b="1" dirty="0"/>
              <a:t> Service (DNS)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1985		</a:t>
            </a:r>
            <a:r>
              <a:rPr lang="hu-HU" b="1" dirty="0" err="1"/>
              <a:t>NSFNet</a:t>
            </a:r>
            <a:r>
              <a:rPr lang="hu-HU" b="1" dirty="0"/>
              <a:t> (TCP/IP) az ARPANET utódja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198x		</a:t>
            </a:r>
            <a:r>
              <a:rPr lang="hu-HU" b="1" dirty="0"/>
              <a:t>Internet összeomlások a torlódások miatt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1986		</a:t>
            </a:r>
            <a:r>
              <a:rPr lang="hu-HU" b="1" dirty="0"/>
              <a:t>Van Jacobson megmenti az Internetet</a:t>
            </a:r>
          </a:p>
          <a:p>
            <a:pPr marL="0" indent="0">
              <a:buNone/>
            </a:pPr>
            <a:r>
              <a:rPr lang="hu-HU" dirty="0"/>
              <a:t>		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torlódásvezérlés –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congestion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control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C20F798B-CC52-48AD-B4C5-02883BC6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80-as években minden a TCP/IP-ről szól…</a:t>
            </a:r>
          </a:p>
        </p:txBody>
      </p:sp>
    </p:spTree>
    <p:extLst>
      <p:ext uri="{BB962C8B-B14F-4D97-AF65-F5344CB8AC3E}">
        <p14:creationId xmlns:p14="http://schemas.microsoft.com/office/powerpoint/2010/main" val="16061582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3C22B6AD-3496-4C9B-A236-B4FC25B64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537CE4B3-1891-4AA6-8078-29673D22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B90DB4A7-08E3-41E1-A126-07A513FD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5999"/>
            <a:ext cx="12192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7C07222-9ABD-47D9-8FE1-2DFF8383E93C}"/>
              </a:ext>
            </a:extLst>
          </p:cNvPr>
          <p:cNvSpPr txBox="1"/>
          <p:nvPr/>
        </p:nvSpPr>
        <p:spPr>
          <a:xfrm>
            <a:off x="8171543" y="5997612"/>
            <a:ext cx="381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dirty="0">
                <a:solidFill>
                  <a:schemeClr val="bg1"/>
                </a:solidFill>
              </a:rPr>
              <a:t>Van Jacobson</a:t>
            </a:r>
          </a:p>
        </p:txBody>
      </p:sp>
    </p:spTree>
    <p:extLst>
      <p:ext uri="{BB962C8B-B14F-4D97-AF65-F5344CB8AC3E}">
        <p14:creationId xmlns:p14="http://schemas.microsoft.com/office/powerpoint/2010/main" val="11720846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EE82ADB-E17D-4C7A-A9F9-A1E68F4C8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422" y="1583360"/>
            <a:ext cx="8836378" cy="4593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1989		</a:t>
            </a:r>
            <a:r>
              <a:rPr lang="hu-HU" b="1" dirty="0"/>
              <a:t>ARPANET vége</a:t>
            </a:r>
          </a:p>
          <a:p>
            <a:pPr marL="0" indent="0">
              <a:buNone/>
            </a:pPr>
            <a:r>
              <a:rPr lang="hu-HU" b="1" dirty="0"/>
              <a:t>		A WEB megszületése</a:t>
            </a:r>
          </a:p>
          <a:p>
            <a:pPr marL="0" indent="0">
              <a:buNone/>
            </a:pPr>
            <a:r>
              <a:rPr lang="hu-HU" b="1" dirty="0"/>
              <a:t>		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Tim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Berners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Lee (CERN)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1993		</a:t>
            </a:r>
            <a:r>
              <a:rPr lang="hu-HU" b="1" dirty="0"/>
              <a:t>Első kereső motor (</a:t>
            </a:r>
            <a:r>
              <a:rPr lang="hu-HU" b="1" dirty="0" err="1"/>
              <a:t>Excite</a:t>
            </a:r>
            <a:r>
              <a:rPr lang="hu-HU" b="1" dirty="0"/>
              <a:t>)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1995		</a:t>
            </a:r>
            <a:r>
              <a:rPr lang="hu-HU" b="1" dirty="0" err="1"/>
              <a:t>NSFNet</a:t>
            </a:r>
            <a:r>
              <a:rPr lang="hu-HU" b="1" dirty="0"/>
              <a:t> vége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1998		</a:t>
            </a:r>
            <a:r>
              <a:rPr lang="hu-HU" b="1" dirty="0"/>
              <a:t>A Google megújítja a keresést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C20F798B-CC52-48AD-B4C5-02883BC6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90-as évek – minden az Internetről </a:t>
            </a:r>
            <a:br>
              <a:rPr lang="hu-HU" dirty="0"/>
            </a:br>
            <a:r>
              <a:rPr lang="hu-HU" dirty="0"/>
              <a:t>							és a webről szól…</a:t>
            </a:r>
          </a:p>
        </p:txBody>
      </p:sp>
      <p:pic>
        <p:nvPicPr>
          <p:cNvPr id="10244" name="Picture 4" descr="Related image">
            <a:extLst>
              <a:ext uri="{FF2B5EF4-FFF2-40B4-BE49-F238E27FC236}">
                <a16:creationId xmlns:a16="http://schemas.microsoft.com/office/drawing/2014/main" id="{573187C7-AB10-4AED-9D35-A99BFA75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10" y="1583360"/>
            <a:ext cx="2230891" cy="14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0AACC1-4207-4108-8061-A7A8B2D6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Folytatása következik…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95AD5F8-6CA1-49C3-9E70-4D4B78C56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Vége az első résznek.</a:t>
            </a:r>
          </a:p>
        </p:txBody>
      </p:sp>
    </p:spTree>
    <p:extLst>
      <p:ext uri="{BB962C8B-B14F-4D97-AF65-F5344CB8AC3E}">
        <p14:creationId xmlns:p14="http://schemas.microsoft.com/office/powerpoint/2010/main" val="334307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B8E499-C477-4312-960E-84D89D35B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D44A0AB-CAB0-46CE-875C-1478A4638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356046FA-E0FC-4CFA-B494-C9EC916B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338DC67-0DA3-4FDB-9A74-3E50C496A1FD}"/>
              </a:ext>
            </a:extLst>
          </p:cNvPr>
          <p:cNvSpPr txBox="1"/>
          <p:nvPr/>
        </p:nvSpPr>
        <p:spPr>
          <a:xfrm>
            <a:off x="2175641" y="1986455"/>
            <a:ext cx="7236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solidFill>
                  <a:schemeClr val="bg1"/>
                </a:solidFill>
              </a:rPr>
              <a:t>~ 1 </a:t>
            </a:r>
            <a:r>
              <a:rPr lang="hu-HU" sz="5400" dirty="0" err="1">
                <a:solidFill>
                  <a:schemeClr val="bg1"/>
                </a:solidFill>
              </a:rPr>
              <a:t>exabájt</a:t>
            </a:r>
            <a:endParaRPr lang="hu-H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97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702639-A1D2-4DF8-A69D-F6218737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~9 </a:t>
            </a:r>
            <a:r>
              <a:rPr lang="hu-HU" dirty="0" err="1">
                <a:solidFill>
                  <a:srgbClr val="FF0000"/>
                </a:solidFill>
              </a:rPr>
              <a:t>exabájt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7DC41A-7F8B-4168-B6B6-384909827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egy napi Internetes forgalom 2021-ban (becslés</a:t>
            </a:r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)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en-US" dirty="0"/>
              <a:t>Cisco Visual Networking Index </a:t>
            </a:r>
            <a:r>
              <a:rPr lang="hu-HU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44524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702639-A1D2-4DF8-A69D-F6218737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~55%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7DC41A-7F8B-4168-B6B6-384909827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video forgalom a teljes IP forgalomban 2016-ban  (becslés</a:t>
            </a:r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)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en-US" dirty="0" err="1"/>
              <a:t>Sandvine</a:t>
            </a:r>
            <a:r>
              <a:rPr lang="en-US" dirty="0"/>
              <a:t> 2016 Global Internet Phenomena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5009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BC57E557-FA89-4D8C-A098-CB0056DC6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en-US" sz="2600" dirty="0" err="1">
                <a:solidFill>
                  <a:schemeClr val="bg2">
                    <a:lumMod val="50000"/>
                  </a:schemeClr>
                </a:solidFill>
              </a:rPr>
              <a:t>Sandvine</a:t>
            </a:r>
            <a:r>
              <a:rPr lang="en-US" sz="2600" dirty="0">
                <a:solidFill>
                  <a:schemeClr val="bg2">
                    <a:lumMod val="50000"/>
                  </a:schemeClr>
                </a:solidFill>
              </a:rPr>
              <a:t> 2016 Global Internet Phenomena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hu-HU" sz="1500" dirty="0">
                <a:solidFill>
                  <a:schemeClr val="bg2">
                    <a:lumMod val="50000"/>
                  </a:schemeClr>
                </a:solidFill>
              </a:rPr>
              <a:t>(https://www.sandvine.com/hubfs/downloads/archive/2016-global-internet-phenomena-report-latin-america-and-north-america.pdf)</a:t>
            </a:r>
            <a:endParaRPr lang="hu-HU" sz="3000" dirty="0">
              <a:solidFill>
                <a:schemeClr val="bg2">
                  <a:lumMod val="50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4BFB3572-9573-44ED-B939-59E2B218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B32C1D5-B1D1-4682-BCD5-AA279889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947862"/>
            <a:ext cx="69437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702639-A1D2-4DF8-A69D-F6218737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~80%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7DC41A-7F8B-4168-B6B6-384909827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video forgalom a teljes IP forgalomban 2021-ben  (becslés</a:t>
            </a:r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)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en-US" dirty="0"/>
              <a:t>Cisco Visual Networking Index 2017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72569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EE776E-CE2F-44C7-AD46-E019F3FFD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Van másik oldala is…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1E8A084-280D-44D3-88E1-BA9753C40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1143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AF81F97A-AC2C-45CC-9F24-BE496F09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Internetes forgalom Egyiptomból/-</a:t>
            </a:r>
            <a:r>
              <a:rPr lang="hu-HU" dirty="0" err="1"/>
              <a:t>ba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(2011. január)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4203821-61C8-4CAC-9268-136FA613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509712"/>
            <a:ext cx="6943725" cy="383857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B38A525D-D290-4A4E-9578-99F9A11EA72A}"/>
              </a:ext>
            </a:extLst>
          </p:cNvPr>
          <p:cNvSpPr/>
          <p:nvPr/>
        </p:nvSpPr>
        <p:spPr>
          <a:xfrm>
            <a:off x="2624137" y="5353345"/>
            <a:ext cx="2458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http://huff.to/1KxxoZF</a:t>
            </a:r>
          </a:p>
        </p:txBody>
      </p:sp>
    </p:spTree>
    <p:extLst>
      <p:ext uri="{BB962C8B-B14F-4D97-AF65-F5344CB8AC3E}">
        <p14:creationId xmlns:p14="http://schemas.microsoft.com/office/powerpoint/2010/main" val="3521206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75ED9E3B-62FA-4743-9572-6B52FE98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Szíria - 2013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8992933-BE67-4FEB-97D4-17F4FCCAE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23" y="1587254"/>
            <a:ext cx="7153275" cy="437197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F245637B-0C20-4DE1-98E6-AEE2748BA544}"/>
              </a:ext>
            </a:extLst>
          </p:cNvPr>
          <p:cNvSpPr/>
          <p:nvPr/>
        </p:nvSpPr>
        <p:spPr>
          <a:xfrm>
            <a:off x="2414286" y="5959229"/>
            <a:ext cx="1644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aljazeera.com</a:t>
            </a:r>
            <a:endParaRPr lang="hu-H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78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értelme ennek a tárgynak</a:t>
            </a:r>
            <a:r>
              <a:rPr lang="en-US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676400" y="1600200"/>
            <a:ext cx="8839200" cy="5257800"/>
          </a:xfrm>
        </p:spPr>
        <p:txBody>
          <a:bodyPr>
            <a:normAutofit/>
          </a:bodyPr>
          <a:lstStyle/>
          <a:p>
            <a:r>
              <a:rPr lang="hu-HU" dirty="0"/>
              <a:t>Hányan nézték meg az</a:t>
            </a:r>
            <a:r>
              <a:rPr lang="en-US" dirty="0"/>
              <a:t> e-mail</a:t>
            </a:r>
            <a:r>
              <a:rPr lang="hu-HU" dirty="0" err="1"/>
              <a:t>jeiket</a:t>
            </a:r>
            <a:r>
              <a:rPr lang="en-US" dirty="0"/>
              <a:t>, FB</a:t>
            </a:r>
            <a:r>
              <a:rPr lang="hu-HU" dirty="0" err="1"/>
              <a:t>-ot</a:t>
            </a:r>
            <a:r>
              <a:rPr lang="en-US" dirty="0"/>
              <a:t>,</a:t>
            </a:r>
            <a:r>
              <a:rPr lang="hu-HU" dirty="0"/>
              <a:t> </a:t>
            </a:r>
            <a:r>
              <a:rPr lang="hu-HU" dirty="0" err="1"/>
              <a:t>Twittert</a:t>
            </a:r>
            <a:r>
              <a:rPr lang="hu-HU" dirty="0"/>
              <a:t>…</a:t>
            </a:r>
            <a:endParaRPr lang="en-US" dirty="0"/>
          </a:p>
          <a:p>
            <a:pPr lvl="1"/>
            <a:r>
              <a:rPr lang="hu-HU" dirty="0"/>
              <a:t>ma</a:t>
            </a:r>
            <a:r>
              <a:rPr lang="en-US" dirty="0"/>
              <a:t>?</a:t>
            </a:r>
          </a:p>
          <a:p>
            <a:pPr lvl="1"/>
            <a:r>
              <a:rPr lang="hu-HU" dirty="0"/>
              <a:t>az elmúlt órában</a:t>
            </a:r>
            <a:r>
              <a:rPr lang="en-US" dirty="0"/>
              <a:t>?</a:t>
            </a:r>
          </a:p>
          <a:p>
            <a:pPr lvl="1"/>
            <a:r>
              <a:rPr lang="hu-HU" dirty="0"/>
              <a:t>amióta elkezdtem beszélni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588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A8C14B06-FB68-4EC8-80CC-9413E967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287" y="366712"/>
            <a:ext cx="4543425" cy="612457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5FE9562-A493-436C-97E0-E7E22D387428}"/>
              </a:ext>
            </a:extLst>
          </p:cNvPr>
          <p:cNvSpPr/>
          <p:nvPr/>
        </p:nvSpPr>
        <p:spPr>
          <a:xfrm>
            <a:off x="3889403" y="6209395"/>
            <a:ext cx="6643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https://www.wired.co.uk/article/over-50-internet-shutdowns-2016</a:t>
            </a:r>
            <a:endParaRPr lang="hu-H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00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A108D60-A0FD-4FBE-9CCF-020A0B411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8" y="180975"/>
            <a:ext cx="8872538" cy="572476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746390D-B1FC-4717-8E5E-DEBBCC7E3FDC}"/>
              </a:ext>
            </a:extLst>
          </p:cNvPr>
          <p:cNvSpPr/>
          <p:nvPr/>
        </p:nvSpPr>
        <p:spPr>
          <a:xfrm>
            <a:off x="1062038" y="6019614"/>
            <a:ext cx="2703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http://wapo.st/1UVKamr</a:t>
            </a:r>
          </a:p>
        </p:txBody>
      </p:sp>
    </p:spTree>
    <p:extLst>
      <p:ext uri="{BB962C8B-B14F-4D97-AF65-F5344CB8AC3E}">
        <p14:creationId xmlns:p14="http://schemas.microsoft.com/office/powerpoint/2010/main" val="3924729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C9BCBBBF-5730-4B82-BA01-6A8F3D52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top-</a:t>
            </a:r>
            <a:r>
              <a:rPr lang="hu-HU" dirty="0" err="1"/>
              <a:t>secret</a:t>
            </a:r>
            <a:r>
              <a:rPr lang="hu-HU" dirty="0"/>
              <a:t> PRISM program</a:t>
            </a:r>
          </a:p>
        </p:txBody>
      </p:sp>
      <p:pic>
        <p:nvPicPr>
          <p:cNvPr id="1026" name="Picture 2" descr="https://www.washingtonpost.com/wp-srv/special/politics/prism-collection-documents/images/prism-slide-2.jpg">
            <a:extLst>
              <a:ext uri="{FF2B5EF4-FFF2-40B4-BE49-F238E27FC236}">
                <a16:creationId xmlns:a16="http://schemas.microsoft.com/office/drawing/2014/main" id="{A9A21049-C889-45AD-9B49-2674763D0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997700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583858C-3E74-4950-918E-CB27EFC173C0}"/>
              </a:ext>
            </a:extLst>
          </p:cNvPr>
          <p:cNvSpPr/>
          <p:nvPr/>
        </p:nvSpPr>
        <p:spPr>
          <a:xfrm>
            <a:off x="1062038" y="6019614"/>
            <a:ext cx="8574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https://www.washingtonpost.com/wp-srv/special/politics/prism-collection-documents/</a:t>
            </a:r>
          </a:p>
        </p:txBody>
      </p:sp>
    </p:spTree>
    <p:extLst>
      <p:ext uri="{BB962C8B-B14F-4D97-AF65-F5344CB8AC3E}">
        <p14:creationId xmlns:p14="http://schemas.microsoft.com/office/powerpoint/2010/main" val="1601020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34588159-52EF-4D01-9620-0714C7154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Internet szolgáltató (ISP) szabadon eldöntheti-e, </a:t>
            </a:r>
            <a:br>
              <a:rPr lang="hu-HU" dirty="0"/>
            </a:br>
            <a:r>
              <a:rPr lang="hu-HU" dirty="0"/>
              <a:t>						hogy mely forgalmakat lassítja?</a:t>
            </a: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25189C35-260C-40C5-803F-FB1C5357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„Netsemlegesség” – Network </a:t>
            </a:r>
            <a:r>
              <a:rPr lang="hu-HU" dirty="0" err="1"/>
              <a:t>Neutrality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3AA97D4-A9F0-41B0-8B4D-CD3B9E62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2908789"/>
            <a:ext cx="4174191" cy="316816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BA6A1DA-C3E1-4081-92B3-E7963B443F91}"/>
              </a:ext>
            </a:extLst>
          </p:cNvPr>
          <p:cNvSpPr txBox="1"/>
          <p:nvPr/>
        </p:nvSpPr>
        <p:spPr>
          <a:xfrm rot="2074800">
            <a:off x="3665668" y="2998879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C9790B10-1FC7-45AC-ABEE-AECB0C5CFDC0}"/>
              </a:ext>
            </a:extLst>
          </p:cNvPr>
          <p:cNvSpPr/>
          <p:nvPr/>
        </p:nvSpPr>
        <p:spPr>
          <a:xfrm>
            <a:off x="838200" y="6071003"/>
            <a:ext cx="2631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http://nyti.ms/2kZUnDA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A63C074-1D93-4576-BD3F-A604A4B96D62}"/>
              </a:ext>
            </a:extLst>
          </p:cNvPr>
          <p:cNvSpPr/>
          <p:nvPr/>
        </p:nvSpPr>
        <p:spPr>
          <a:xfrm>
            <a:off x="7355824" y="6045277"/>
            <a:ext cx="25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http://nyti.ms/2CkTbRR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EBC72D5-9216-422B-B902-B06B9C6A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020" y="2735639"/>
            <a:ext cx="3833813" cy="333536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8E11906-A063-4AA5-B568-BB9FD69667EF}"/>
              </a:ext>
            </a:extLst>
          </p:cNvPr>
          <p:cNvSpPr txBox="1"/>
          <p:nvPr/>
        </p:nvSpPr>
        <p:spPr>
          <a:xfrm rot="2074800">
            <a:off x="10139116" y="2801797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FF000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831038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77A737F-67EC-4CD2-A69D-17761DD4D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2" y="800100"/>
            <a:ext cx="70770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02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9E66F22-F1AD-4D3B-8ED7-7DFD39338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02385"/>
            <a:ext cx="10515600" cy="4593603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/>
              <a:t>Netflix</a:t>
            </a:r>
            <a:r>
              <a:rPr lang="hu-HU" dirty="0"/>
              <a:t> VS </a:t>
            </a:r>
            <a:r>
              <a:rPr lang="hu-HU" dirty="0" err="1"/>
              <a:t>ISPs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dirty="0"/>
              <a:t>Előzmények – </a:t>
            </a:r>
            <a:r>
              <a:rPr lang="hu-HU" dirty="0" err="1"/>
              <a:t>Comcast</a:t>
            </a:r>
            <a:r>
              <a:rPr lang="hu-HU" dirty="0"/>
              <a:t> eset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47F2F39D-84C4-4A7E-B897-62C89A6A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Kinek kell fizetni az Internet kapcsolatért?</a:t>
            </a:r>
          </a:p>
        </p:txBody>
      </p:sp>
      <p:pic>
        <p:nvPicPr>
          <p:cNvPr id="2050" name="Picture 2" descr="http://ftt-uploads.s3.amazonaws.com/netflix-cogent.png">
            <a:extLst>
              <a:ext uri="{FF2B5EF4-FFF2-40B4-BE49-F238E27FC236}">
                <a16:creationId xmlns:a16="http://schemas.microsoft.com/office/drawing/2014/main" id="{430B2429-1F37-433F-8CB1-65430660B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80" y="2887033"/>
            <a:ext cx="7220039" cy="31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0D196F6-26C7-41DF-A8BE-F562637F680B}"/>
              </a:ext>
            </a:extLst>
          </p:cNvPr>
          <p:cNvSpPr/>
          <p:nvPr/>
        </p:nvSpPr>
        <p:spPr>
          <a:xfrm>
            <a:off x="1062038" y="6019614"/>
            <a:ext cx="85026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dirty="0">
                <a:solidFill>
                  <a:schemeClr val="accent2"/>
                </a:solidFill>
              </a:rPr>
              <a:t>*</a:t>
            </a:r>
            <a:r>
              <a:rPr lang="hu-HU" sz="1100" dirty="0"/>
              <a:t> </a:t>
            </a:r>
            <a:r>
              <a:rPr lang="hu-HU" sz="1100" dirty="0">
                <a:solidFill>
                  <a:schemeClr val="bg2">
                    <a:lumMod val="50000"/>
                  </a:schemeClr>
                </a:solidFill>
              </a:rPr>
              <a:t>https://freedom-to-tinker.com/2015/03/25/why-your-netflix-traffic-is-slow-and-why-the-open-internet-order-wont-necessarily-make-it-faster/</a:t>
            </a:r>
          </a:p>
        </p:txBody>
      </p:sp>
    </p:spTree>
    <p:extLst>
      <p:ext uri="{BB962C8B-B14F-4D97-AF65-F5344CB8AC3E}">
        <p14:creationId xmlns:p14="http://schemas.microsoft.com/office/powerpoint/2010/main" val="1557522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end of a highway traffic jam">
            <a:extLst>
              <a:ext uri="{FF2B5EF4-FFF2-40B4-BE49-F238E27FC236}">
                <a16:creationId xmlns:a16="http://schemas.microsoft.com/office/drawing/2014/main" id="{5B5D91DE-5316-42E7-ABAA-B788684B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7" y="1"/>
            <a:ext cx="13062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12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9E66F22-F1AD-4D3B-8ED7-7DFD39338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147313"/>
            <a:ext cx="10515600" cy="4848675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/>
              <a:t>Netflix</a:t>
            </a:r>
            <a:r>
              <a:rPr lang="hu-HU" dirty="0"/>
              <a:t> VS </a:t>
            </a:r>
            <a:r>
              <a:rPr lang="hu-HU" dirty="0" err="1"/>
              <a:t>ISPs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47F2F39D-84C4-4A7E-B897-62C89A6A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Kinek kell fizetni az Internet kapcsolatért?</a:t>
            </a:r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49AE5C47-3E68-4C62-9412-B07A6FFFB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7752"/>
            <a:ext cx="12192000" cy="5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BE8B1FF-875A-412B-BDCB-B8F14FACE284}"/>
              </a:ext>
            </a:extLst>
          </p:cNvPr>
          <p:cNvSpPr txBox="1"/>
          <p:nvPr/>
        </p:nvSpPr>
        <p:spPr>
          <a:xfrm>
            <a:off x="3562709" y="2465204"/>
            <a:ext cx="4235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A torlódás miatt a </a:t>
            </a:r>
            <a:r>
              <a:rPr lang="hu-HU" b="1" dirty="0" err="1">
                <a:solidFill>
                  <a:srgbClr val="FF0000"/>
                </a:solidFill>
              </a:rPr>
              <a:t>Cogenten</a:t>
            </a:r>
            <a:r>
              <a:rPr lang="hu-HU" b="1" dirty="0">
                <a:solidFill>
                  <a:srgbClr val="FF0000"/>
                </a:solidFill>
              </a:rPr>
              <a:t> keresztüli </a:t>
            </a:r>
            <a:r>
              <a:rPr lang="hu-HU" b="1" dirty="0" err="1">
                <a:solidFill>
                  <a:srgbClr val="FF0000"/>
                </a:solidFill>
              </a:rPr>
              <a:t>Netflix</a:t>
            </a:r>
            <a:r>
              <a:rPr lang="hu-HU" b="1" dirty="0">
                <a:solidFill>
                  <a:srgbClr val="FF0000"/>
                </a:solidFill>
              </a:rPr>
              <a:t> letöltési ráta 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0.5 </a:t>
            </a:r>
            <a:r>
              <a:rPr lang="hu-HU" b="1" dirty="0" err="1">
                <a:solidFill>
                  <a:srgbClr val="FF0000"/>
                </a:solidFill>
              </a:rPr>
              <a:t>Mbps</a:t>
            </a:r>
            <a:r>
              <a:rPr lang="hu-HU" b="1" dirty="0">
                <a:solidFill>
                  <a:srgbClr val="FF0000"/>
                </a:solidFill>
              </a:rPr>
              <a:t>-re esett vissza New Yorkban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776F373-D9FA-4123-82FD-B28AE9FD809F}"/>
              </a:ext>
            </a:extLst>
          </p:cNvPr>
          <p:cNvSpPr/>
          <p:nvPr/>
        </p:nvSpPr>
        <p:spPr>
          <a:xfrm>
            <a:off x="3689351" y="5710136"/>
            <a:ext cx="80762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dirty="0">
                <a:solidFill>
                  <a:schemeClr val="accent2"/>
                </a:solidFill>
              </a:rPr>
              <a:t>*</a:t>
            </a:r>
            <a:r>
              <a:rPr lang="hu-HU" sz="1100" dirty="0"/>
              <a:t> </a:t>
            </a:r>
            <a:r>
              <a:rPr lang="hu-HU" sz="1100" dirty="0">
                <a:solidFill>
                  <a:schemeClr val="bg2">
                    <a:lumMod val="50000"/>
                  </a:schemeClr>
                </a:solidFill>
              </a:rPr>
              <a:t>https://arstechnica.com/information-technology/2014/10/study-comcast-and-verizon-connections-to-cogent-dropped-below-0-5mbps/</a:t>
            </a:r>
          </a:p>
        </p:txBody>
      </p:sp>
    </p:spTree>
    <p:extLst>
      <p:ext uri="{BB962C8B-B14F-4D97-AF65-F5344CB8AC3E}">
        <p14:creationId xmlns:p14="http://schemas.microsoft.com/office/powerpoint/2010/main" val="3784266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9E66F22-F1AD-4D3B-8ED7-7DFD39338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147313"/>
            <a:ext cx="10515600" cy="4848675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/>
              <a:t>Netflix</a:t>
            </a:r>
            <a:r>
              <a:rPr lang="hu-HU" dirty="0"/>
              <a:t> VS </a:t>
            </a:r>
            <a:r>
              <a:rPr lang="hu-HU" dirty="0" err="1"/>
              <a:t>ISPs</a:t>
            </a:r>
            <a:endParaRPr lang="hu-HU" dirty="0"/>
          </a:p>
          <a:p>
            <a:pPr marL="0" indent="0" algn="ctr">
              <a:buNone/>
            </a:pP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47F2F39D-84C4-4A7E-B897-62C89A6A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Kinek kell fizetni az Internet kapcsolatért?</a:t>
            </a:r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49AE5C47-3E68-4C62-9412-B07A6FFFB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7752"/>
            <a:ext cx="12192000" cy="5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D7FEB197-4040-4CA3-9102-68800C214515}"/>
              </a:ext>
            </a:extLst>
          </p:cNvPr>
          <p:cNvCxnSpPr/>
          <p:nvPr/>
        </p:nvCxnSpPr>
        <p:spPr>
          <a:xfrm>
            <a:off x="8151962" y="2018581"/>
            <a:ext cx="0" cy="4166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FC3BD534-E0B7-4141-AAC4-194BDED1C910}"/>
              </a:ext>
            </a:extLst>
          </p:cNvPr>
          <p:cNvCxnSpPr>
            <a:cxnSpLocks/>
          </p:cNvCxnSpPr>
          <p:nvPr/>
        </p:nvCxnSpPr>
        <p:spPr>
          <a:xfrm>
            <a:off x="8151962" y="2378015"/>
            <a:ext cx="1745412" cy="0"/>
          </a:xfrm>
          <a:prstGeom prst="line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93370F0-4105-4EDA-A68A-CD6B46CF4DE5}"/>
              </a:ext>
            </a:extLst>
          </p:cNvPr>
          <p:cNvSpPr txBox="1"/>
          <p:nvPr/>
        </p:nvSpPr>
        <p:spPr>
          <a:xfrm>
            <a:off x="3715017" y="2472876"/>
            <a:ext cx="423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A </a:t>
            </a:r>
            <a:r>
              <a:rPr lang="hu-HU" b="1" dirty="0" err="1">
                <a:solidFill>
                  <a:srgbClr val="FF0000"/>
                </a:solidFill>
              </a:rPr>
              <a:t>Netflix</a:t>
            </a:r>
            <a:r>
              <a:rPr lang="hu-HU" b="1" dirty="0">
                <a:solidFill>
                  <a:srgbClr val="FF0000"/>
                </a:solidFill>
              </a:rPr>
              <a:t> megegyezik a szolgáltatókkal </a:t>
            </a:r>
            <a:br>
              <a:rPr lang="hu-HU" b="1" dirty="0">
                <a:solidFill>
                  <a:srgbClr val="FF0000"/>
                </a:solidFill>
              </a:rPr>
            </a:br>
            <a:r>
              <a:rPr lang="hu-HU" b="1" dirty="0">
                <a:solidFill>
                  <a:srgbClr val="FF0000"/>
                </a:solidFill>
              </a:rPr>
              <a:t>a közvetlen kapcsolatról és elkezd fizetni.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7AF4386F-EAE5-450F-8F31-9E0FF7F64405}"/>
              </a:ext>
            </a:extLst>
          </p:cNvPr>
          <p:cNvSpPr/>
          <p:nvPr/>
        </p:nvSpPr>
        <p:spPr>
          <a:xfrm>
            <a:off x="3689351" y="5710136"/>
            <a:ext cx="80762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dirty="0">
                <a:solidFill>
                  <a:schemeClr val="accent2"/>
                </a:solidFill>
              </a:rPr>
              <a:t>*</a:t>
            </a:r>
            <a:r>
              <a:rPr lang="hu-HU" sz="1100" dirty="0"/>
              <a:t> </a:t>
            </a:r>
            <a:r>
              <a:rPr lang="hu-HU" sz="1100" dirty="0">
                <a:solidFill>
                  <a:schemeClr val="bg2">
                    <a:lumMod val="50000"/>
                  </a:schemeClr>
                </a:solidFill>
              </a:rPr>
              <a:t>https://arstechnica.com/information-technology/2014/10/study-comcast-and-verizon-connections-to-cogent-dropped-below-0-5mbps/</a:t>
            </a:r>
          </a:p>
        </p:txBody>
      </p:sp>
    </p:spTree>
    <p:extLst>
      <p:ext uri="{BB962C8B-B14F-4D97-AF65-F5344CB8AC3E}">
        <p14:creationId xmlns:p14="http://schemas.microsoft.com/office/powerpoint/2010/main" val="3337848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6F5F0B-A01E-4744-9D58-C2435939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Sérülékenység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048C7EC-8A00-4667-845A-01B9B0CA9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162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számítógépes hálózatok </a:t>
            </a:r>
            <a:br>
              <a:rPr lang="hu-HU" dirty="0"/>
            </a:br>
            <a:r>
              <a:rPr lang="hu-HU" dirty="0"/>
              <a:t>				mindenhol jelen vannak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676400" y="1600200"/>
            <a:ext cx="8839200" cy="5257800"/>
          </a:xfrm>
        </p:spPr>
        <p:txBody>
          <a:bodyPr>
            <a:normAutofit/>
          </a:bodyPr>
          <a:lstStyle/>
          <a:p>
            <a:r>
              <a:rPr lang="hu-HU" dirty="0"/>
              <a:t>A hálózatok az élet minden részét érintik</a:t>
            </a:r>
            <a:endParaRPr lang="en-US" dirty="0"/>
          </a:p>
          <a:p>
            <a:pPr lvl="1"/>
            <a:r>
              <a:rPr lang="en-US" dirty="0"/>
              <a:t>Web </a:t>
            </a:r>
            <a:r>
              <a:rPr lang="hu-HU" dirty="0"/>
              <a:t>keresés</a:t>
            </a:r>
            <a:endParaRPr lang="en-US" dirty="0"/>
          </a:p>
          <a:p>
            <a:pPr lvl="1"/>
            <a:r>
              <a:rPr lang="hu-HU" dirty="0"/>
              <a:t>Közösségi hálók</a:t>
            </a:r>
            <a:endParaRPr lang="en-US" dirty="0"/>
          </a:p>
          <a:p>
            <a:pPr lvl="1"/>
            <a:r>
              <a:rPr lang="hu-HU" dirty="0"/>
              <a:t>Film nézés</a:t>
            </a:r>
            <a:endParaRPr lang="en-US" dirty="0"/>
          </a:p>
          <a:p>
            <a:pPr lvl="1"/>
            <a:r>
              <a:rPr lang="hu-HU" dirty="0"/>
              <a:t>Termékek rendelése</a:t>
            </a:r>
            <a:endParaRPr lang="en-US" dirty="0"/>
          </a:p>
          <a:p>
            <a:pPr lvl="1"/>
            <a:r>
              <a:rPr lang="hu-HU" dirty="0"/>
              <a:t>Időpocsékolás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2146300"/>
            <a:ext cx="2628900" cy="928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1" y="2438400"/>
            <a:ext cx="1832131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946400"/>
            <a:ext cx="1752600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0" y="4171131"/>
            <a:ext cx="2819400" cy="1023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386" y="3327400"/>
            <a:ext cx="2776615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432AD497-DA72-4A7B-8072-E2271624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A56725F-7D29-4660-98FA-A924FD1A95A6}"/>
              </a:ext>
            </a:extLst>
          </p:cNvPr>
          <p:cNvSpPr/>
          <p:nvPr/>
        </p:nvSpPr>
        <p:spPr>
          <a:xfrm>
            <a:off x="838200" y="6440335"/>
            <a:ext cx="46746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dirty="0">
                <a:solidFill>
                  <a:schemeClr val="accent2"/>
                </a:solidFill>
              </a:rPr>
              <a:t>*</a:t>
            </a:r>
            <a:r>
              <a:rPr lang="hu-HU" sz="1100" dirty="0"/>
              <a:t> </a:t>
            </a:r>
            <a:r>
              <a:rPr lang="hu-HU" sz="1100" dirty="0">
                <a:solidFill>
                  <a:schemeClr val="bg2">
                    <a:lumMod val="50000"/>
                  </a:schemeClr>
                </a:solidFill>
              </a:rPr>
              <a:t>https://dyn.com/blog/widespread-impact-caused-by-level-3-bgp-route-leak/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7A0E170-D851-4301-82B9-F99766F3E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8" y="156055"/>
            <a:ext cx="11888464" cy="56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56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03AC41E0-C5A9-410F-A750-69C3EC3A6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Egy kis időre kiesés történt </a:t>
            </a:r>
            <a:br>
              <a:rPr lang="hu-HU" dirty="0"/>
            </a:br>
            <a:r>
              <a:rPr lang="hu-HU" dirty="0"/>
              <a:t>		– </a:t>
            </a:r>
            <a:r>
              <a:rPr lang="hu-HU" b="1" dirty="0">
                <a:solidFill>
                  <a:srgbClr val="FF0000"/>
                </a:solidFill>
              </a:rPr>
              <a:t>több mint 90 perce</a:t>
            </a:r>
          </a:p>
          <a:p>
            <a:endParaRPr lang="hu-HU" dirty="0"/>
          </a:p>
          <a:p>
            <a:r>
              <a:rPr lang="hu-HU" b="1" dirty="0">
                <a:solidFill>
                  <a:srgbClr val="FF0000"/>
                </a:solidFill>
              </a:rPr>
              <a:t>Felhasználók millióit </a:t>
            </a:r>
            <a:r>
              <a:rPr lang="hu-HU" dirty="0"/>
              <a:t>érintette az </a:t>
            </a:r>
            <a:r>
              <a:rPr lang="hu-HU" dirty="0" err="1"/>
              <a:t>USÁban</a:t>
            </a:r>
            <a:r>
              <a:rPr lang="hu-HU" dirty="0"/>
              <a:t> és világszerte</a:t>
            </a:r>
          </a:p>
          <a:p>
            <a:endParaRPr lang="hu-HU" dirty="0"/>
          </a:p>
          <a:p>
            <a:r>
              <a:rPr lang="hu-HU" dirty="0"/>
              <a:t>A probléma oka: BGP </a:t>
            </a:r>
            <a:r>
              <a:rPr lang="hu-HU" dirty="0" err="1"/>
              <a:t>route</a:t>
            </a:r>
            <a:r>
              <a:rPr lang="hu-HU" dirty="0"/>
              <a:t> szivárgás</a:t>
            </a:r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egy rosszul felkonfigurált router </a:t>
            </a:r>
            <a:r>
              <a:rPr lang="hu-HU" dirty="0"/>
              <a:t>az Internetes forgalmat nem az elvárt cél felé irányította, hanem valahova máshova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E56F20B2-2B6D-4E37-8493-DDBACC43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 kis probléma…</a:t>
            </a:r>
          </a:p>
        </p:txBody>
      </p:sp>
      <p:pic>
        <p:nvPicPr>
          <p:cNvPr id="7170" name="Picture 2" descr="Image result for little problem road construction hole big">
            <a:extLst>
              <a:ext uri="{FF2B5EF4-FFF2-40B4-BE49-F238E27FC236}">
                <a16:creationId xmlns:a16="http://schemas.microsoft.com/office/drawing/2014/main" id="{CDA1E5A3-9813-431C-93CF-8A0CB6607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083" y="137886"/>
            <a:ext cx="5538537" cy="31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649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yn.com/wp-content/uploads/2017/11/measurements_to_comcast-2.png">
            <a:extLst>
              <a:ext uri="{FF2B5EF4-FFF2-40B4-BE49-F238E27FC236}">
                <a16:creationId xmlns:a16="http://schemas.microsoft.com/office/drawing/2014/main" id="{08F76743-56AE-40ED-9938-442EB913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47" y="1928721"/>
            <a:ext cx="9107905" cy="390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1EFCEAC0-5156-410D-94D9-A2B09FC6E279}"/>
              </a:ext>
            </a:extLst>
          </p:cNvPr>
          <p:cNvSpPr/>
          <p:nvPr/>
        </p:nvSpPr>
        <p:spPr>
          <a:xfrm>
            <a:off x="1542047" y="5831601"/>
            <a:ext cx="46746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dirty="0">
                <a:solidFill>
                  <a:schemeClr val="accent2"/>
                </a:solidFill>
              </a:rPr>
              <a:t>*</a:t>
            </a:r>
            <a:r>
              <a:rPr lang="hu-HU" sz="1100" dirty="0"/>
              <a:t> </a:t>
            </a:r>
            <a:r>
              <a:rPr lang="hu-HU" sz="1100" dirty="0">
                <a:solidFill>
                  <a:schemeClr val="bg2">
                    <a:lumMod val="50000"/>
                  </a:schemeClr>
                </a:solidFill>
              </a:rPr>
              <a:t>https://dyn.com/blog/widespread-impact-caused-by-level-3-bgp-route-leak/</a:t>
            </a:r>
          </a:p>
        </p:txBody>
      </p:sp>
    </p:spTree>
    <p:extLst>
      <p:ext uri="{BB962C8B-B14F-4D97-AF65-F5344CB8AC3E}">
        <p14:creationId xmlns:p14="http://schemas.microsoft.com/office/powerpoint/2010/main" val="2988217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D44916FD-EF18-4C68-B711-271438116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2017 augusztus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4EAAB43-BBE8-4DFA-A15E-695E8F478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708" y="231107"/>
            <a:ext cx="6438900" cy="596265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D4CA8C8-0F79-4538-8E29-9D93254E1A3E}"/>
              </a:ext>
            </a:extLst>
          </p:cNvPr>
          <p:cNvSpPr/>
          <p:nvPr/>
        </p:nvSpPr>
        <p:spPr>
          <a:xfrm>
            <a:off x="5222708" y="6193757"/>
            <a:ext cx="58897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dirty="0">
                <a:solidFill>
                  <a:schemeClr val="accent2"/>
                </a:solidFill>
              </a:rPr>
              <a:t>*</a:t>
            </a:r>
            <a:r>
              <a:rPr lang="hu-HU" sz="1100" dirty="0"/>
              <a:t> </a:t>
            </a:r>
            <a:r>
              <a:rPr lang="hu-HU" sz="1100" dirty="0">
                <a:solidFill>
                  <a:schemeClr val="bg2">
                    <a:lumMod val="50000"/>
                  </a:schemeClr>
                </a:solidFill>
              </a:rPr>
              <a:t>https://www.theregister.co.uk/2017/08/27/google_routing_blunder_sent_japans_internet_dark/</a:t>
            </a:r>
          </a:p>
        </p:txBody>
      </p:sp>
    </p:spTree>
    <p:extLst>
      <p:ext uri="{BB962C8B-B14F-4D97-AF65-F5344CB8AC3E}">
        <p14:creationId xmlns:p14="http://schemas.microsoft.com/office/powerpoint/2010/main" val="4270063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6E7131CE-B078-494F-B518-854F0CECE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Gyakran az ember a probléma…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51C1FD24-998A-4EC3-97FF-7A8D51F6D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humán faktor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0A905DB-6248-4E03-91E9-41C5A309C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600075"/>
            <a:ext cx="4324350" cy="56578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12634F5-8577-416B-8BF6-9EE678827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51786"/>
            <a:ext cx="2495245" cy="39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30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6E7131CE-B078-494F-B518-854F0CECE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Gyakran az ember a probléma…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51C1FD24-998A-4EC3-97FF-7A8D51F6D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humán faktor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0A905DB-6248-4E03-91E9-41C5A309C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600075"/>
            <a:ext cx="4324350" cy="56578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12634F5-8577-416B-8BF6-9EE678827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51786"/>
            <a:ext cx="2495245" cy="396565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0F44630-DD5D-4DC5-8B72-861C1AB572D4}"/>
              </a:ext>
            </a:extLst>
          </p:cNvPr>
          <p:cNvSpPr txBox="1"/>
          <p:nvPr/>
        </p:nvSpPr>
        <p:spPr>
          <a:xfrm>
            <a:off x="3619099" y="3429000"/>
            <a:ext cx="34103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„A hálózati kiesések 50-80%-át emberi tényező okozza.”</a:t>
            </a:r>
          </a:p>
          <a:p>
            <a:r>
              <a:rPr lang="hu-HU" sz="1000" i="1" dirty="0"/>
              <a:t>Jupiter </a:t>
            </a:r>
            <a:r>
              <a:rPr lang="hu-HU" sz="1000" i="1" dirty="0" err="1"/>
              <a:t>Networks</a:t>
            </a:r>
            <a:r>
              <a:rPr lang="hu-HU" sz="1000" i="1" dirty="0"/>
              <a:t>, </a:t>
            </a:r>
            <a:r>
              <a:rPr lang="hu-HU" sz="1000" i="1" dirty="0" err="1"/>
              <a:t>What’s</a:t>
            </a:r>
            <a:r>
              <a:rPr lang="hu-HU" sz="1000" i="1" dirty="0"/>
              <a:t> </a:t>
            </a:r>
            <a:r>
              <a:rPr lang="hu-HU" sz="1000" i="1" dirty="0" err="1"/>
              <a:t>Behind</a:t>
            </a:r>
            <a:r>
              <a:rPr lang="hu-HU" sz="1000" i="1" dirty="0"/>
              <a:t> Network </a:t>
            </a:r>
            <a:r>
              <a:rPr lang="hu-HU" sz="1000" i="1" dirty="0" err="1"/>
              <a:t>Downtime</a:t>
            </a:r>
            <a:r>
              <a:rPr lang="hu-HU" sz="1000" i="1" dirty="0"/>
              <a:t>?, 2008</a:t>
            </a:r>
          </a:p>
        </p:txBody>
      </p:sp>
    </p:spTree>
    <p:extLst>
      <p:ext uri="{BB962C8B-B14F-4D97-AF65-F5344CB8AC3E}">
        <p14:creationId xmlns:p14="http://schemas.microsoft.com/office/powerpoint/2010/main" val="1791571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CEDD41F3-25F1-48C1-9FA1-D5B9A42A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Hétvégén minden jobban működik </a:t>
            </a:r>
            <a:r>
              <a:rPr lang="hu-HU" dirty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33D13F3-E77F-4766-99D8-C8CA8061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37" y="1419225"/>
            <a:ext cx="412432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82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AD331D-6EDA-4521-8ED8-DEC218C6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>
            <a:normAutofit/>
          </a:bodyPr>
          <a:lstStyle/>
          <a:p>
            <a:r>
              <a:rPr lang="hu-HU" dirty="0"/>
              <a:t>Számítógépes Hálózatok</a:t>
            </a:r>
          </a:p>
        </p:txBody>
      </p:sp>
    </p:spTree>
    <p:extLst>
      <p:ext uri="{BB962C8B-B14F-4D97-AF65-F5344CB8AC3E}">
        <p14:creationId xmlns:p14="http://schemas.microsoft.com/office/powerpoint/2010/main" val="3146860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 kis logisztika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Előadás</a:t>
            </a:r>
          </a:p>
          <a:p>
            <a:pPr lvl="1"/>
            <a:r>
              <a:rPr lang="hu-HU" sz="2800" b="1" dirty="0"/>
              <a:t>Nappali/Esti</a:t>
            </a:r>
            <a:r>
              <a:rPr lang="hu-HU" sz="2800" dirty="0"/>
              <a:t>: 	  </a:t>
            </a:r>
            <a:r>
              <a:rPr lang="hu-HU" sz="2800" i="1" dirty="0"/>
              <a:t>Csütörtök 16:00-17:30</a:t>
            </a:r>
            <a:br>
              <a:rPr lang="hu-HU" sz="2800" i="1" dirty="0"/>
            </a:br>
            <a:r>
              <a:rPr lang="hu-HU" sz="2800" i="1" dirty="0"/>
              <a:t>			  Déli tömb, Bolyai terem</a:t>
            </a:r>
          </a:p>
          <a:p>
            <a:endParaRPr lang="hu-HU" dirty="0"/>
          </a:p>
          <a:p>
            <a:r>
              <a:rPr lang="hu-HU" dirty="0"/>
              <a:t>Előadó</a:t>
            </a:r>
            <a:endParaRPr lang="en-US" dirty="0"/>
          </a:p>
          <a:p>
            <a:pPr lvl="1"/>
            <a:r>
              <a:rPr lang="hu-HU" dirty="0"/>
              <a:t>Dr. Laki Sándor</a:t>
            </a:r>
          </a:p>
          <a:p>
            <a:pPr lvl="1"/>
            <a:r>
              <a:rPr lang="hu-HU" dirty="0"/>
              <a:t>Adjunktus, Információs Rendszerek Tanszék</a:t>
            </a:r>
            <a:endParaRPr lang="en-US" dirty="0"/>
          </a:p>
          <a:p>
            <a:pPr lvl="1"/>
            <a:r>
              <a:rPr lang="hu-HU" dirty="0" err="1">
                <a:hlinkClick r:id="rId2"/>
              </a:rPr>
              <a:t>lakis</a:t>
            </a:r>
            <a:r>
              <a:rPr lang="hu-HU" dirty="0">
                <a:hlinkClick r:id="rId2"/>
              </a:rPr>
              <a:t>@</a:t>
            </a:r>
            <a:r>
              <a:rPr lang="hu-HU" dirty="0" err="1">
                <a:hlinkClick r:id="rId2"/>
              </a:rPr>
              <a:t>inf.elte.hu</a:t>
            </a:r>
            <a:endParaRPr lang="hu-HU" dirty="0">
              <a:hlinkClick r:id="rId2"/>
            </a:endParaRPr>
          </a:p>
          <a:p>
            <a:pPr lvl="1"/>
            <a:r>
              <a:rPr lang="hu-HU" dirty="0">
                <a:hlinkClick r:id="rId2"/>
              </a:rPr>
              <a:t>http://lakis.web.elte.hu</a:t>
            </a:r>
          </a:p>
          <a:p>
            <a:pPr lvl="1"/>
            <a:r>
              <a:rPr lang="hu-HU" dirty="0"/>
              <a:t>Iroda: Déli tömb, 2.506 </a:t>
            </a:r>
            <a:r>
              <a:rPr lang="hu-HU" i="1" dirty="0"/>
              <a:t>[Fogadó óra: Hétfő 16:00-17:00]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8807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32C397B7-D178-450C-8EE0-046168ACF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b="1" dirty="0"/>
              <a:t>Megérteni, hogyan és egyáltalán miért működik az Internet…</a:t>
            </a:r>
          </a:p>
          <a:p>
            <a:endParaRPr lang="hu-HU" b="1" dirty="0"/>
          </a:p>
          <a:p>
            <a:r>
              <a:rPr lang="hu-HU" dirty="0"/>
              <a:t>Főbb kérdések</a:t>
            </a:r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Címzés</a:t>
            </a:r>
          </a:p>
          <a:p>
            <a:pPr lvl="2"/>
            <a:r>
              <a:rPr lang="hu-HU" dirty="0"/>
              <a:t>Hogyan címezhetők meg eszközök, szolgáltatások és protokollok?</a:t>
            </a:r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Rétegek</a:t>
            </a:r>
          </a:p>
          <a:p>
            <a:pPr lvl="2"/>
            <a:r>
              <a:rPr lang="hu-HU" dirty="0"/>
              <a:t>Hogyan lehet a komplexitást kezelni?</a:t>
            </a:r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Forgalomirányítás (</a:t>
            </a:r>
            <a:r>
              <a:rPr lang="hu-HU" b="1" dirty="0" err="1">
                <a:solidFill>
                  <a:srgbClr val="FF0000"/>
                </a:solidFill>
              </a:rPr>
              <a:t>routing</a:t>
            </a:r>
            <a:r>
              <a:rPr lang="hu-HU" b="1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hu-HU" dirty="0"/>
              <a:t>Hogyan jutunk el A-</a:t>
            </a:r>
            <a:r>
              <a:rPr lang="hu-HU" dirty="0" err="1"/>
              <a:t>ból</a:t>
            </a:r>
            <a:r>
              <a:rPr lang="hu-HU" dirty="0"/>
              <a:t> B-be?</a:t>
            </a:r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Megbízhatóság</a:t>
            </a:r>
          </a:p>
          <a:p>
            <a:pPr lvl="2"/>
            <a:r>
              <a:rPr lang="hu-HU" dirty="0"/>
              <a:t>Hogyan tudunk megbízhatóan üzenetet továbbítani megbízhatatlan közegeken (médium) keresztül?</a:t>
            </a:r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Erőforrás megosztás</a:t>
            </a:r>
          </a:p>
          <a:p>
            <a:pPr lvl="2"/>
            <a:r>
              <a:rPr lang="hu-HU" dirty="0"/>
              <a:t>Hogyan </a:t>
            </a:r>
            <a:r>
              <a:rPr lang="hu-HU" dirty="0" err="1"/>
              <a:t>osszuk</a:t>
            </a:r>
            <a:r>
              <a:rPr lang="hu-HU" dirty="0"/>
              <a:t> meg a </a:t>
            </a:r>
            <a:r>
              <a:rPr lang="hu-HU" dirty="0" err="1"/>
              <a:t>korlátos</a:t>
            </a:r>
            <a:r>
              <a:rPr lang="hu-HU" dirty="0"/>
              <a:t> hálózati erőforrásokat a versengő résztvevők között?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75A4FE64-0CAC-4DCB-8BF0-A0CF8958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tárgy célja</a:t>
            </a:r>
          </a:p>
        </p:txBody>
      </p:sp>
    </p:spTree>
    <p:extLst>
      <p:ext uri="{BB962C8B-B14F-4D97-AF65-F5344CB8AC3E}">
        <p14:creationId xmlns:p14="http://schemas.microsoft.com/office/powerpoint/2010/main" val="3074529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számítógépes hálózatok </a:t>
            </a:r>
            <a:br>
              <a:rPr lang="hu-HU" dirty="0"/>
            </a:br>
            <a:r>
              <a:rPr lang="hu-HU" dirty="0"/>
              <a:t>				mindenhol jelen vannak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676400" y="1600200"/>
            <a:ext cx="8839200" cy="5257800"/>
          </a:xfrm>
        </p:spPr>
        <p:txBody>
          <a:bodyPr>
            <a:normAutofit/>
          </a:bodyPr>
          <a:lstStyle/>
          <a:p>
            <a:r>
              <a:rPr lang="hu-HU" dirty="0"/>
              <a:t>A hálózatok az egyik legkritikusabb terület napjainkban</a:t>
            </a:r>
            <a:endParaRPr lang="en-US" dirty="0"/>
          </a:p>
          <a:p>
            <a:pPr lvl="1"/>
            <a:r>
              <a:rPr lang="hu-HU" dirty="0"/>
              <a:t>Hálózatok nélkül nem lenne</a:t>
            </a:r>
            <a:r>
              <a:rPr lang="en-US" dirty="0"/>
              <a:t>…</a:t>
            </a:r>
          </a:p>
          <a:p>
            <a:pPr lvl="2"/>
            <a:r>
              <a:rPr lang="en-US" dirty="0"/>
              <a:t>Big Data</a:t>
            </a:r>
          </a:p>
          <a:p>
            <a:pPr lvl="2"/>
            <a:r>
              <a:rPr lang="en-US" dirty="0"/>
              <a:t>Cloud</a:t>
            </a:r>
          </a:p>
          <a:p>
            <a:pPr lvl="2"/>
            <a:r>
              <a:rPr lang="en-US" dirty="0"/>
              <a:t>Apps or Mobile Computing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32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0AB805C5-A81E-4430-B2C9-F873C8E9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75"/>
            <a:ext cx="11000874" cy="1325563"/>
          </a:xfrm>
        </p:spPr>
        <p:txBody>
          <a:bodyPr/>
          <a:lstStyle/>
          <a:p>
            <a:r>
              <a:rPr lang="hu-HU" dirty="0" err="1"/>
              <a:t>Skillek</a:t>
            </a:r>
            <a:r>
              <a:rPr lang="hu-HU" dirty="0"/>
              <a:t> – amik a Mátrixban is elengedhetetlenek</a:t>
            </a:r>
          </a:p>
        </p:txBody>
      </p:sp>
      <p:pic>
        <p:nvPicPr>
          <p:cNvPr id="11266" name="Picture 2" descr="Image result for trinity portscanner">
            <a:extLst>
              <a:ext uri="{FF2B5EF4-FFF2-40B4-BE49-F238E27FC236}">
                <a16:creationId xmlns:a16="http://schemas.microsoft.com/office/drawing/2014/main" id="{440A8B44-1E1D-4C46-8BFE-2E097EB6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" y="1894973"/>
            <a:ext cx="4045995" cy="306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trinity portscanner">
            <a:extLst>
              <a:ext uri="{FF2B5EF4-FFF2-40B4-BE49-F238E27FC236}">
                <a16:creationId xmlns:a16="http://schemas.microsoft.com/office/drawing/2014/main" id="{80072CA1-21ED-4EFB-992E-D35997B21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14" y="1894973"/>
            <a:ext cx="6545180" cy="306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7ED35E6-7A0F-4837-A6D1-2CA43847D7F6}"/>
              </a:ext>
            </a:extLst>
          </p:cNvPr>
          <p:cNvSpPr txBox="1"/>
          <p:nvPr/>
        </p:nvSpPr>
        <p:spPr>
          <a:xfrm>
            <a:off x="1174282" y="5573027"/>
            <a:ext cx="847023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Trinity</a:t>
            </a:r>
            <a:r>
              <a:rPr lang="hu-HU" dirty="0"/>
              <a:t> a </a:t>
            </a:r>
            <a:r>
              <a:rPr lang="hu-HU" dirty="0" err="1"/>
              <a:t>Matrix</a:t>
            </a:r>
            <a:r>
              <a:rPr lang="hu-HU" dirty="0"/>
              <a:t> </a:t>
            </a:r>
            <a:r>
              <a:rPr lang="hu-HU" dirty="0" err="1"/>
              <a:t>Reloaded-ből</a:t>
            </a:r>
            <a:r>
              <a:rPr lang="hu-HU" dirty="0"/>
              <a:t> épp egy port </a:t>
            </a:r>
            <a:r>
              <a:rPr lang="hu-HU" dirty="0" err="1"/>
              <a:t>szkent</a:t>
            </a:r>
            <a:r>
              <a:rPr lang="hu-HU" dirty="0"/>
              <a:t> (</a:t>
            </a:r>
            <a:r>
              <a:rPr lang="hu-HU" b="1" dirty="0"/>
              <a:t>port </a:t>
            </a:r>
            <a:r>
              <a:rPr lang="hu-HU" b="1" dirty="0" err="1"/>
              <a:t>scan</a:t>
            </a:r>
            <a:r>
              <a:rPr lang="hu-HU" dirty="0"/>
              <a:t>) futtat </a:t>
            </a:r>
            <a:r>
              <a:rPr lang="hu-HU" b="1" dirty="0" err="1"/>
              <a:t>nmap</a:t>
            </a:r>
            <a:r>
              <a:rPr lang="hu-HU" dirty="0"/>
              <a:t> segítségével…</a:t>
            </a:r>
          </a:p>
        </p:txBody>
      </p:sp>
    </p:spTree>
    <p:extLst>
      <p:ext uri="{BB962C8B-B14F-4D97-AF65-F5344CB8AC3E}">
        <p14:creationId xmlns:p14="http://schemas.microsoft.com/office/powerpoint/2010/main" val="1952826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Források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00" y="1600200"/>
            <a:ext cx="9144000" cy="5105400"/>
          </a:xfrm>
        </p:spPr>
        <p:txBody>
          <a:bodyPr>
            <a:normAutofit/>
          </a:bodyPr>
          <a:lstStyle/>
          <a:p>
            <a:r>
              <a:rPr lang="hu-HU" dirty="0"/>
              <a:t>A diák elérhetők:</a:t>
            </a:r>
          </a:p>
          <a:p>
            <a:pPr lvl="1"/>
            <a:r>
              <a:rPr lang="hu-HU" dirty="0">
                <a:hlinkClick r:id="rId2"/>
              </a:rPr>
              <a:t>http://lakis.web.elte.hu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Könyvek </a:t>
            </a:r>
            <a:r>
              <a:rPr lang="hu-HU" dirty="0">
                <a:sym typeface="Wingdings" panose="05000000000000000000" pitchFamily="2" charset="2"/>
              </a:rPr>
              <a:t>       </a:t>
            </a:r>
            <a:endParaRPr lang="hu-H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06865"/>
            <a:ext cx="2404220" cy="306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6F0C5C0-9A63-4731-A93E-33A88D8C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480" y="2383433"/>
            <a:ext cx="2482801" cy="298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57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244DBC57-1CC1-4988-9BE6-A107B3CF5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Kérdések előadáshoz előadás alatt és után</a:t>
            </a:r>
          </a:p>
          <a:p>
            <a:endParaRPr lang="hu-HU" dirty="0"/>
          </a:p>
          <a:p>
            <a:r>
              <a:rPr lang="hu-HU" dirty="0">
                <a:hlinkClick r:id="rId2"/>
              </a:rPr>
              <a:t>https://comnetelte2020.slack.com/</a:t>
            </a:r>
            <a:endParaRPr lang="hu-HU" dirty="0"/>
          </a:p>
          <a:p>
            <a:endParaRPr lang="hu-HU" dirty="0"/>
          </a:p>
          <a:p>
            <a:r>
              <a:rPr lang="hu-HU" dirty="0"/>
              <a:t>Átalános kérdések:</a:t>
            </a:r>
          </a:p>
          <a:p>
            <a:pPr lvl="1"/>
            <a:r>
              <a:rPr lang="hu-HU" dirty="0"/>
              <a:t>#magyar-előadás alcsatorna</a:t>
            </a:r>
          </a:p>
          <a:p>
            <a:pPr lvl="1"/>
            <a:endParaRPr lang="hu-HU" dirty="0"/>
          </a:p>
          <a:p>
            <a:r>
              <a:rPr lang="hu-HU" dirty="0"/>
              <a:t>Előadás kérdések:</a:t>
            </a:r>
          </a:p>
          <a:p>
            <a:pPr lvl="1"/>
            <a:r>
              <a:rPr lang="hu-HU" dirty="0"/>
              <a:t>Minden témacsoportnak külön alcsatornája lesz</a:t>
            </a:r>
          </a:p>
          <a:p>
            <a:pPr lvl="1"/>
            <a:r>
              <a:rPr lang="hu-HU" dirty="0"/>
              <a:t>1-2. előadások: #1_2ea-bevezetes alcsatorna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34352E78-E881-4BDF-AB1F-3A48D90C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Slack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7905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Számonkérés - Vizsgajegy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2000" dirty="0"/>
              <a:t>A vizsga előfeltétele a </a:t>
            </a:r>
            <a:r>
              <a:rPr lang="hu-HU" sz="2000" b="1" dirty="0"/>
              <a:t>legalább elégséges</a:t>
            </a:r>
            <a:r>
              <a:rPr lang="hu-HU" sz="2000" dirty="0"/>
              <a:t> gyakorlati jegy.</a:t>
            </a:r>
          </a:p>
          <a:p>
            <a:r>
              <a:rPr lang="hu-HU" sz="2000" dirty="0"/>
              <a:t>Járványhelyzettől függően online vagy írásbeli vizsga.</a:t>
            </a:r>
          </a:p>
          <a:p>
            <a:r>
              <a:rPr lang="hu-HU" sz="2000" dirty="0"/>
              <a:t>A vizsga az egész féléves anyagra épülő elméleti és gyakorlati feladatokból összeállított kérdéssor kitöltését jelenti. A vizsga időtartama </a:t>
            </a:r>
            <a:r>
              <a:rPr lang="hu-HU" sz="2000" b="1" dirty="0"/>
              <a:t>60 perc</a:t>
            </a:r>
            <a:r>
              <a:rPr lang="hu-HU" sz="2000" dirty="0"/>
              <a:t>.</a:t>
            </a:r>
          </a:p>
          <a:p>
            <a:r>
              <a:rPr lang="hu-HU" sz="2000" b="1" u="sng" dirty="0">
                <a:solidFill>
                  <a:srgbClr val="FF0000"/>
                </a:solidFill>
              </a:rPr>
              <a:t>Teszt részből és kifejtős részből áll.</a:t>
            </a:r>
          </a:p>
          <a:p>
            <a:pPr lvl="1"/>
            <a:r>
              <a:rPr lang="hu-HU" sz="1600" b="1" dirty="0">
                <a:solidFill>
                  <a:srgbClr val="FF0000"/>
                </a:solidFill>
              </a:rPr>
              <a:t>Teszt</a:t>
            </a:r>
            <a:r>
              <a:rPr lang="hu-HU" sz="1600" dirty="0">
                <a:solidFill>
                  <a:srgbClr val="FF0000"/>
                </a:solidFill>
              </a:rPr>
              <a:t> (20 kérdés): 20 pont – 20 perc – min. 11 pont</a:t>
            </a:r>
          </a:p>
          <a:p>
            <a:pPr lvl="1"/>
            <a:r>
              <a:rPr lang="hu-HU" sz="1600" b="1" dirty="0">
                <a:solidFill>
                  <a:srgbClr val="FF0000"/>
                </a:solidFill>
              </a:rPr>
              <a:t>Esszé rész</a:t>
            </a:r>
            <a:r>
              <a:rPr lang="hu-HU" sz="1600" dirty="0">
                <a:solidFill>
                  <a:srgbClr val="FF0000"/>
                </a:solidFill>
              </a:rPr>
              <a:t> (5 kérdés): 25 pont – 40 perc – </a:t>
            </a:r>
            <a:r>
              <a:rPr lang="hu-HU" sz="1600" dirty="0" err="1">
                <a:solidFill>
                  <a:srgbClr val="FF0000"/>
                </a:solidFill>
              </a:rPr>
              <a:t>open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book</a:t>
            </a:r>
            <a:r>
              <a:rPr lang="hu-HU" sz="1600" dirty="0">
                <a:solidFill>
                  <a:srgbClr val="FF0000"/>
                </a:solidFill>
              </a:rPr>
              <a:t>, azaz könyv, jegyzet használható</a:t>
            </a:r>
          </a:p>
          <a:p>
            <a:r>
              <a:rPr lang="hu-HU" sz="2000" b="1" dirty="0"/>
              <a:t>A teszt rész esetén </a:t>
            </a:r>
            <a:r>
              <a:rPr lang="hu-HU" sz="2000" b="1" dirty="0">
                <a:solidFill>
                  <a:srgbClr val="FF0000"/>
                </a:solidFill>
              </a:rPr>
              <a:t>55% minimum </a:t>
            </a:r>
            <a:r>
              <a:rPr lang="hu-HU" sz="2000" b="1" dirty="0"/>
              <a:t>követelménnyel!  [</a:t>
            </a:r>
            <a:r>
              <a:rPr lang="hu-HU" sz="2000" b="1" dirty="0">
                <a:solidFill>
                  <a:srgbClr val="FF0000"/>
                </a:solidFill>
              </a:rPr>
              <a:t>beugró is egyben</a:t>
            </a:r>
            <a:r>
              <a:rPr lang="hu-HU" sz="2000" b="1" dirty="0"/>
              <a:t>]</a:t>
            </a:r>
          </a:p>
          <a:p>
            <a:r>
              <a:rPr lang="hu-HU" sz="2000" dirty="0"/>
              <a:t>A féléves anyag a fóliákon is szereplő fogalmakat, összefüggéseket és a belőlük levonható következtetéseket jelenti.</a:t>
            </a:r>
          </a:p>
          <a:p>
            <a:r>
              <a:rPr lang="hu-HU" sz="2000" b="1" dirty="0"/>
              <a:t>Értékelés</a:t>
            </a:r>
          </a:p>
          <a:p>
            <a:pPr marL="457200" lvl="1" indent="0">
              <a:buNone/>
            </a:pPr>
            <a:r>
              <a:rPr lang="hu-HU" sz="2000" dirty="0"/>
              <a:t>[85%, 100%] – jeles(5)</a:t>
            </a:r>
          </a:p>
          <a:p>
            <a:pPr marL="457200" lvl="1" indent="0">
              <a:buNone/>
            </a:pPr>
            <a:r>
              <a:rPr lang="hu-HU" sz="2000" dirty="0"/>
              <a:t>[75%,   85%) – jó(4)</a:t>
            </a:r>
          </a:p>
          <a:p>
            <a:pPr marL="457200" lvl="1" indent="0">
              <a:buNone/>
            </a:pPr>
            <a:r>
              <a:rPr lang="hu-HU" sz="2000" dirty="0"/>
              <a:t>[60%,   75%) – közepes(3)</a:t>
            </a:r>
          </a:p>
          <a:p>
            <a:pPr marL="457200" lvl="1" indent="0">
              <a:buNone/>
            </a:pPr>
            <a:r>
              <a:rPr lang="hu-HU" sz="2000" dirty="0"/>
              <a:t>[50%,   60%) – elégséges(2)</a:t>
            </a:r>
          </a:p>
          <a:p>
            <a:pPr marL="457200" lvl="1" indent="0">
              <a:buNone/>
            </a:pPr>
            <a:r>
              <a:rPr lang="hu-HU" sz="2000" dirty="0"/>
              <a:t>[  0%,   50%) – elégtelen(1)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29637A9-119A-49DA-BD12-AAC58B377D8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14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A7C48BA1-5F86-4B37-9AEA-1DE976FB3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Tegyük fel, hogy begépeled a böngészőbe, hogy </a:t>
            </a:r>
            <a:r>
              <a:rPr lang="hu-HU" dirty="0">
                <a:hlinkClick r:id="rId2"/>
              </a:rPr>
              <a:t>www.google.com</a:t>
            </a:r>
            <a:r>
              <a:rPr lang="hu-HU" dirty="0"/>
              <a:t>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Nyomd le az entert…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Mi történik ekkor?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Fel tudnád sorolni az összes </a:t>
            </a:r>
          </a:p>
          <a:p>
            <a:pPr marL="0" indent="0">
              <a:buNone/>
            </a:pPr>
            <a:r>
              <a:rPr lang="hu-HU" dirty="0"/>
              <a:t>		technológiát, alapelvet, protokollt, alkalmazást…</a:t>
            </a:r>
          </a:p>
          <a:p>
            <a:pPr marL="0" indent="0">
              <a:buNone/>
            </a:pPr>
            <a:r>
              <a:rPr lang="hu-HU" dirty="0"/>
              <a:t>			  			        ami felhasználásra kerül???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CBDA2110-0F41-420D-9ED0-EA16474E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483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FC9638-204A-4426-B733-49199707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Áttekintés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A3D4412-A3B2-478A-8AFE-9E251DC8A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Milyen elemekből épülnek fel a hálózatok?</a:t>
            </a:r>
          </a:p>
        </p:txBody>
      </p:sp>
    </p:spTree>
    <p:extLst>
      <p:ext uri="{BB962C8B-B14F-4D97-AF65-F5344CB8AC3E}">
        <p14:creationId xmlns:p14="http://schemas.microsoft.com/office/powerpoint/2010/main" val="2516119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0209BD9-61A3-4101-9908-0A951D6454E1}"/>
              </a:ext>
            </a:extLst>
          </p:cNvPr>
          <p:cNvCxnSpPr/>
          <p:nvPr/>
        </p:nvCxnSpPr>
        <p:spPr>
          <a:xfrm flipV="1">
            <a:off x="4080933" y="2153355"/>
            <a:ext cx="1783644" cy="4713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497D9E2C-50AA-4A99-B92B-F7B7CE05C98C}"/>
              </a:ext>
            </a:extLst>
          </p:cNvPr>
          <p:cNvCxnSpPr>
            <a:cxnSpLocks/>
          </p:cNvCxnSpPr>
          <p:nvPr/>
        </p:nvCxnSpPr>
        <p:spPr>
          <a:xfrm>
            <a:off x="4080933" y="2632322"/>
            <a:ext cx="417689" cy="198483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712309C-0BA3-4E3E-9A39-9E9DB21673C8}"/>
              </a:ext>
            </a:extLst>
          </p:cNvPr>
          <p:cNvCxnSpPr>
            <a:cxnSpLocks/>
          </p:cNvCxnSpPr>
          <p:nvPr/>
        </p:nvCxnSpPr>
        <p:spPr>
          <a:xfrm flipV="1">
            <a:off x="4515556" y="2192460"/>
            <a:ext cx="1349021" cy="241704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9C877DC6-FF92-49B3-AEC3-5BFA7F632952}"/>
              </a:ext>
            </a:extLst>
          </p:cNvPr>
          <p:cNvCxnSpPr>
            <a:cxnSpLocks/>
          </p:cNvCxnSpPr>
          <p:nvPr/>
        </p:nvCxnSpPr>
        <p:spPr>
          <a:xfrm>
            <a:off x="4450644" y="4653032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5B1100ED-86B6-488A-987F-4F22E8A4CD15}"/>
              </a:ext>
            </a:extLst>
          </p:cNvPr>
          <p:cNvCxnSpPr>
            <a:cxnSpLocks/>
          </p:cNvCxnSpPr>
          <p:nvPr/>
        </p:nvCxnSpPr>
        <p:spPr>
          <a:xfrm>
            <a:off x="5864577" y="2160507"/>
            <a:ext cx="2173111" cy="285175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6B64D8DE-8E34-4758-89F2-806545FD6E24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5207F415-98F1-40F9-9B33-C94DC17D0D58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184754A3-50B1-45AC-B038-6773ACB50D9B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218DE579-A7C7-42E5-998A-54852E409EDD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73CA028A-0E6D-40BD-937E-7AE2C82534B5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E3919BEC-2D76-4814-BD9D-7E163D5FD981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DC585E08-64DC-4602-932E-7C6B30AC55CA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15CACEB6-B6A5-443E-8D1E-F3A5D4432255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C6AAF620-B978-4093-89B4-840470556E83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E81D8B83-E231-487A-BC0D-FD5DF1990795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3FD4638-1A8F-4619-8528-1FE5172BA819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28F526E7-FAD5-4EA4-8BB8-DAA058995B5D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Három alapvető komponens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60B9CEB-9BEC-421B-B644-C42E8D7C2E7B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1E4913-71BB-4385-93A3-D864B544CA16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897C9329-0595-49C3-A97C-BC1E038268A9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CA61115C-8D6B-4E73-9B6D-77FD94CD5961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3318D84-7FAE-44B6-99B1-EA08C9C669B6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6920F78-DC27-4668-868E-11409AF571F6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1ACE177-9E05-4F33-86B6-C76BF11F4408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B544AE3-D269-49B7-A334-8E250AF98BBF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D6021771-4201-492D-A0E9-F7E8B721CE0E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695949-413C-48C6-B5C7-8318FAC22E25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FEAC217C-2333-4338-BFDF-2DB2B41D9B4B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9E9F135F-672B-490C-909C-3360385A2CD3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36B9410-34D3-4BF0-BA5F-1ECD9207412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F6D856B-1783-49DA-9EAB-DC5A0EC81F2C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C2F2751-0CE4-4D60-8243-39D4C7D398AB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4476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0209BD9-61A3-4101-9908-0A951D6454E1}"/>
              </a:ext>
            </a:extLst>
          </p:cNvPr>
          <p:cNvCxnSpPr/>
          <p:nvPr/>
        </p:nvCxnSpPr>
        <p:spPr>
          <a:xfrm flipV="1">
            <a:off x="4080933" y="2153355"/>
            <a:ext cx="1783644" cy="4713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497D9E2C-50AA-4A99-B92B-F7B7CE05C98C}"/>
              </a:ext>
            </a:extLst>
          </p:cNvPr>
          <p:cNvCxnSpPr>
            <a:cxnSpLocks/>
          </p:cNvCxnSpPr>
          <p:nvPr/>
        </p:nvCxnSpPr>
        <p:spPr>
          <a:xfrm>
            <a:off x="4080933" y="2632322"/>
            <a:ext cx="417689" cy="198483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712309C-0BA3-4E3E-9A39-9E9DB21673C8}"/>
              </a:ext>
            </a:extLst>
          </p:cNvPr>
          <p:cNvCxnSpPr>
            <a:cxnSpLocks/>
          </p:cNvCxnSpPr>
          <p:nvPr/>
        </p:nvCxnSpPr>
        <p:spPr>
          <a:xfrm flipV="1">
            <a:off x="4515556" y="2192460"/>
            <a:ext cx="1349021" cy="241704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9C877DC6-FF92-49B3-AEC3-5BFA7F632952}"/>
              </a:ext>
            </a:extLst>
          </p:cNvPr>
          <p:cNvCxnSpPr>
            <a:cxnSpLocks/>
          </p:cNvCxnSpPr>
          <p:nvPr/>
        </p:nvCxnSpPr>
        <p:spPr>
          <a:xfrm>
            <a:off x="4450644" y="4653032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5B1100ED-86B6-488A-987F-4F22E8A4CD15}"/>
              </a:ext>
            </a:extLst>
          </p:cNvPr>
          <p:cNvCxnSpPr>
            <a:cxnSpLocks/>
          </p:cNvCxnSpPr>
          <p:nvPr/>
        </p:nvCxnSpPr>
        <p:spPr>
          <a:xfrm>
            <a:off x="5864577" y="2160507"/>
            <a:ext cx="2173111" cy="285175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6B64D8DE-8E34-4758-89F2-806545FD6E24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5207F415-98F1-40F9-9B33-C94DC17D0D58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184754A3-50B1-45AC-B038-6773ACB50D9B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218DE579-A7C7-42E5-998A-54852E409EDD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73CA028A-0E6D-40BD-937E-7AE2C82534B5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E3919BEC-2D76-4814-BD9D-7E163D5FD981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DC585E08-64DC-4602-932E-7C6B30AC55CA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15CACEB6-B6A5-443E-8D1E-F3A5D4432255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C6AAF620-B978-4093-89B4-840470556E83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E81D8B83-E231-487A-BC0D-FD5DF1990795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3FD4638-1A8F-4619-8528-1FE5172BA819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28F526E7-FAD5-4EA4-8BB8-DAA058995B5D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 küldő és fogadó </a:t>
            </a:r>
            <a:r>
              <a:rPr lang="hu-HU" b="1" dirty="0">
                <a:solidFill>
                  <a:srgbClr val="00B050"/>
                </a:solidFill>
              </a:rPr>
              <a:t>végpontok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60B9CEB-9BEC-421B-B644-C42E8D7C2E7B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1E4913-71BB-4385-93A3-D864B544CA16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897C9329-0595-49C3-A97C-BC1E038268A9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CA61115C-8D6B-4E73-9B6D-77FD94CD5961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3318D84-7FAE-44B6-99B1-EA08C9C669B6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6920F78-DC27-4668-868E-11409AF571F6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1ACE177-9E05-4F33-86B6-C76BF11F4408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B544AE3-D269-49B7-A334-8E250AF98BBF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D6021771-4201-492D-A0E9-F7E8B721CE0E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695949-413C-48C6-B5C7-8318FAC22E25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FEAC217C-2333-4338-BFDF-2DB2B41D9B4B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9E9F135F-672B-490C-909C-3360385A2CD3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36B9410-34D3-4BF0-BA5F-1ECD9207412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F6D856B-1783-49DA-9EAB-DC5A0EC81F2C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C2F2751-0CE4-4D60-8243-39D4C7D398AB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4ED6AE-3993-49C7-A7D8-DFE011D09788}"/>
              </a:ext>
            </a:extLst>
          </p:cNvPr>
          <p:cNvSpPr txBox="1"/>
          <p:nvPr/>
        </p:nvSpPr>
        <p:spPr>
          <a:xfrm>
            <a:off x="6970888" y="1398198"/>
            <a:ext cx="189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Autó fedélzeti számítógépe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E68CC008-0906-48DB-AF3C-307C9445FCE1}"/>
              </a:ext>
            </a:extLst>
          </p:cNvPr>
          <p:cNvSpPr txBox="1"/>
          <p:nvPr/>
        </p:nvSpPr>
        <p:spPr>
          <a:xfrm>
            <a:off x="222954" y="2072092"/>
            <a:ext cx="189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Pacemaker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5E6302BC-96AB-4626-B2FA-F515C28252DA}"/>
              </a:ext>
            </a:extLst>
          </p:cNvPr>
          <p:cNvSpPr txBox="1"/>
          <p:nvPr/>
        </p:nvSpPr>
        <p:spPr>
          <a:xfrm>
            <a:off x="7432320" y="2860077"/>
            <a:ext cx="189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Okostelefon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322D887F-E73F-40E3-86AE-8C286F9F01A4}"/>
              </a:ext>
            </a:extLst>
          </p:cNvPr>
          <p:cNvSpPr txBox="1"/>
          <p:nvPr/>
        </p:nvSpPr>
        <p:spPr>
          <a:xfrm>
            <a:off x="9804400" y="3924073"/>
            <a:ext cx="189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Windows PC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320D2AF2-DC20-4A86-988B-11BBB42A3D24}"/>
              </a:ext>
            </a:extLst>
          </p:cNvPr>
          <p:cNvSpPr txBox="1"/>
          <p:nvPr/>
        </p:nvSpPr>
        <p:spPr>
          <a:xfrm>
            <a:off x="9352846" y="5790448"/>
            <a:ext cx="189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iPad</a:t>
            </a:r>
            <a:endParaRPr lang="hu-HU" b="1" dirty="0"/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DB6C12BB-5FE7-4079-A011-22C7C683D045}"/>
              </a:ext>
            </a:extLst>
          </p:cNvPr>
          <p:cNvSpPr txBox="1"/>
          <p:nvPr/>
        </p:nvSpPr>
        <p:spPr>
          <a:xfrm>
            <a:off x="4096455" y="5853535"/>
            <a:ext cx="189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Okoshűtő</a:t>
            </a: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43DCB5A4-4DBE-4F22-8549-870FEBF279D0}"/>
              </a:ext>
            </a:extLst>
          </p:cNvPr>
          <p:cNvSpPr txBox="1"/>
          <p:nvPr/>
        </p:nvSpPr>
        <p:spPr>
          <a:xfrm>
            <a:off x="1619957" y="4252034"/>
            <a:ext cx="189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Okos TV</a:t>
            </a:r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F136586C-7A70-4FE9-9EFB-BF97DF7514E8}"/>
              </a:ext>
            </a:extLst>
          </p:cNvPr>
          <p:cNvSpPr txBox="1"/>
          <p:nvPr/>
        </p:nvSpPr>
        <p:spPr>
          <a:xfrm>
            <a:off x="1636887" y="1030757"/>
            <a:ext cx="189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Linux szerver</a:t>
            </a:r>
          </a:p>
        </p:txBody>
      </p:sp>
      <p:sp>
        <p:nvSpPr>
          <p:cNvPr id="60" name="Szövegdoboz 59">
            <a:extLst>
              <a:ext uri="{FF2B5EF4-FFF2-40B4-BE49-F238E27FC236}">
                <a16:creationId xmlns:a16="http://schemas.microsoft.com/office/drawing/2014/main" id="{524829EF-7398-45C7-94D6-555678070AFC}"/>
              </a:ext>
            </a:extLst>
          </p:cNvPr>
          <p:cNvSpPr txBox="1"/>
          <p:nvPr/>
        </p:nvSpPr>
        <p:spPr>
          <a:xfrm>
            <a:off x="780696" y="6061377"/>
            <a:ext cx="189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Drone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440942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0209BD9-61A3-4101-9908-0A951D6454E1}"/>
              </a:ext>
            </a:extLst>
          </p:cNvPr>
          <p:cNvCxnSpPr/>
          <p:nvPr/>
        </p:nvCxnSpPr>
        <p:spPr>
          <a:xfrm flipV="1">
            <a:off x="4080933" y="2153355"/>
            <a:ext cx="1783644" cy="4713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497D9E2C-50AA-4A99-B92B-F7B7CE05C98C}"/>
              </a:ext>
            </a:extLst>
          </p:cNvPr>
          <p:cNvCxnSpPr>
            <a:cxnSpLocks/>
          </p:cNvCxnSpPr>
          <p:nvPr/>
        </p:nvCxnSpPr>
        <p:spPr>
          <a:xfrm>
            <a:off x="4080933" y="2632322"/>
            <a:ext cx="417689" cy="198483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712309C-0BA3-4E3E-9A39-9E9DB21673C8}"/>
              </a:ext>
            </a:extLst>
          </p:cNvPr>
          <p:cNvCxnSpPr>
            <a:cxnSpLocks/>
          </p:cNvCxnSpPr>
          <p:nvPr/>
        </p:nvCxnSpPr>
        <p:spPr>
          <a:xfrm flipV="1">
            <a:off x="4515556" y="2192460"/>
            <a:ext cx="1349021" cy="241704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9C877DC6-FF92-49B3-AEC3-5BFA7F632952}"/>
              </a:ext>
            </a:extLst>
          </p:cNvPr>
          <p:cNvCxnSpPr>
            <a:cxnSpLocks/>
          </p:cNvCxnSpPr>
          <p:nvPr/>
        </p:nvCxnSpPr>
        <p:spPr>
          <a:xfrm>
            <a:off x="4450644" y="4653032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5B1100ED-86B6-488A-987F-4F22E8A4CD15}"/>
              </a:ext>
            </a:extLst>
          </p:cNvPr>
          <p:cNvCxnSpPr>
            <a:cxnSpLocks/>
          </p:cNvCxnSpPr>
          <p:nvPr/>
        </p:nvCxnSpPr>
        <p:spPr>
          <a:xfrm>
            <a:off x="5864577" y="2160507"/>
            <a:ext cx="2173111" cy="285175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6B64D8DE-8E34-4758-89F2-806545FD6E24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5207F415-98F1-40F9-9B33-C94DC17D0D58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184754A3-50B1-45AC-B038-6773ACB50D9B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218DE579-A7C7-42E5-998A-54852E409EDD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73CA028A-0E6D-40BD-937E-7AE2C82534B5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E3919BEC-2D76-4814-BD9D-7E163D5FD981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DC585E08-64DC-4602-932E-7C6B30AC55CA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15CACEB6-B6A5-443E-8D1E-F3A5D4432255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C6AAF620-B978-4093-89B4-840470556E83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E81D8B83-E231-487A-BC0D-FD5DF1990795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3FD4638-1A8F-4619-8528-1FE5172BA819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28F526E7-FAD5-4EA4-8BB8-DAA058995B5D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Adattovábbító </a:t>
            </a:r>
            <a:r>
              <a:rPr lang="hu-HU" b="1" dirty="0" err="1">
                <a:solidFill>
                  <a:srgbClr val="FF0000"/>
                </a:solidFill>
              </a:rPr>
              <a:t>switchek</a:t>
            </a:r>
            <a:r>
              <a:rPr lang="hu-HU" b="1" dirty="0">
                <a:solidFill>
                  <a:srgbClr val="FF0000"/>
                </a:solidFill>
              </a:rPr>
              <a:t> és routerek</a:t>
            </a:r>
            <a:br>
              <a:rPr lang="hu-HU" b="1" dirty="0">
                <a:solidFill>
                  <a:srgbClr val="FF0000"/>
                </a:solidFill>
              </a:rPr>
            </a:br>
            <a:r>
              <a:rPr lang="hu-HU" sz="3200" dirty="0">
                <a:solidFill>
                  <a:schemeClr val="tx1"/>
                </a:solidFill>
              </a:rPr>
              <a:t>Adat továbbítása a célállomás felé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60B9CEB-9BEC-421B-B644-C42E8D7C2E7B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1E4913-71BB-4385-93A3-D864B544CA16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897C9329-0595-49C3-A97C-BC1E038268A9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CA61115C-8D6B-4E73-9B6D-77FD94CD5961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3318D84-7FAE-44B6-99B1-EA08C9C669B6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6920F78-DC27-4668-868E-11409AF571F6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1ACE177-9E05-4F33-86B6-C76BF11F4408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B544AE3-D269-49B7-A334-8E250AF98BBF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D6021771-4201-492D-A0E9-F7E8B721CE0E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695949-413C-48C6-B5C7-8318FAC22E25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FEAC217C-2333-4338-BFDF-2DB2B41D9B4B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9E9F135F-672B-490C-909C-3360385A2CD3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36B9410-34D3-4BF0-BA5F-1ECD9207412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F6D856B-1783-49DA-9EAB-DC5A0EC81F2C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C2F2751-0CE4-4D60-8243-39D4C7D398AB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6DBB423-C7AE-4A81-B967-EBC7261E8A2F}"/>
              </a:ext>
            </a:extLst>
          </p:cNvPr>
          <p:cNvSpPr txBox="1"/>
          <p:nvPr/>
        </p:nvSpPr>
        <p:spPr>
          <a:xfrm>
            <a:off x="7828844" y="4108739"/>
            <a:ext cx="99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switch</a:t>
            </a:r>
            <a:r>
              <a:rPr lang="hu-HU" b="1" dirty="0"/>
              <a:t>/</a:t>
            </a:r>
            <a:br>
              <a:rPr lang="hu-HU" b="1" dirty="0"/>
            </a:br>
            <a:r>
              <a:rPr lang="hu-HU" b="1" dirty="0"/>
              <a:t>router</a:t>
            </a:r>
          </a:p>
        </p:txBody>
      </p:sp>
    </p:spTree>
    <p:extLst>
      <p:ext uri="{BB962C8B-B14F-4D97-AF65-F5344CB8AC3E}">
        <p14:creationId xmlns:p14="http://schemas.microsoft.com/office/powerpoint/2010/main" val="1162898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205BD54-E172-435F-A6DA-79BE9B4E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810" y="1886824"/>
            <a:ext cx="3329759" cy="4152731"/>
          </a:xfrm>
          <a:prstGeom prst="rect">
            <a:avLst/>
          </a:prstGeom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id="{1BF1D50D-33E5-41A4-A351-62803B810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360"/>
            <a:ext cx="10515600" cy="5088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Otthoni router		     </a:t>
            </a:r>
            <a:r>
              <a:rPr lang="hu-HU" dirty="0" err="1"/>
              <a:t>ToR</a:t>
            </a:r>
            <a:r>
              <a:rPr lang="hu-HU" dirty="0"/>
              <a:t> </a:t>
            </a:r>
            <a:r>
              <a:rPr lang="hu-HU" dirty="0" err="1"/>
              <a:t>switch</a:t>
            </a:r>
            <a:r>
              <a:rPr lang="hu-HU" dirty="0"/>
              <a:t>/router		Internet </a:t>
            </a:r>
            <a:r>
              <a:rPr lang="hu-HU" dirty="0" err="1"/>
              <a:t>core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									router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~20 cm				~50cm			&gt;200 cm</a:t>
            </a:r>
          </a:p>
          <a:p>
            <a:pPr marL="0" indent="0">
              <a:buNone/>
            </a:pPr>
            <a:r>
              <a:rPr lang="hu-HU" dirty="0"/>
              <a:t>0,5 kg					~ 5 kg				~700 kg</a:t>
            </a:r>
          </a:p>
          <a:p>
            <a:pPr marL="0" indent="0">
              <a:buNone/>
            </a:pPr>
            <a:r>
              <a:rPr lang="hu-HU" dirty="0"/>
              <a:t>1 </a:t>
            </a:r>
            <a:r>
              <a:rPr lang="hu-HU" dirty="0" err="1"/>
              <a:t>Gbps</a:t>
            </a:r>
            <a:r>
              <a:rPr lang="hu-HU" dirty="0"/>
              <a:t>				1,8-6,5 </a:t>
            </a:r>
            <a:r>
              <a:rPr lang="hu-HU" dirty="0" err="1"/>
              <a:t>Tbps</a:t>
            </a:r>
            <a:r>
              <a:rPr lang="hu-HU" dirty="0"/>
              <a:t>			12,8 </a:t>
            </a:r>
            <a:r>
              <a:rPr lang="hu-HU" dirty="0" err="1"/>
              <a:t>Tbps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									</a:t>
            </a:r>
            <a:r>
              <a:rPr lang="hu-HU" sz="2400" dirty="0"/>
              <a:t>(</a:t>
            </a:r>
            <a:r>
              <a:rPr lang="hu-HU" sz="2400" dirty="0" err="1"/>
              <a:t>up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922 </a:t>
            </a:r>
            <a:r>
              <a:rPr lang="hu-HU" sz="2400" dirty="0" err="1"/>
              <a:t>Tbps</a:t>
            </a:r>
            <a:r>
              <a:rPr lang="hu-HU" sz="2400" dirty="0"/>
              <a:t>)</a:t>
            </a: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EC549586-1A09-4D02-B4C6-B8C72738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routerek </a:t>
            </a:r>
            <a:br>
              <a:rPr lang="hu-HU" dirty="0"/>
            </a:br>
            <a:r>
              <a:rPr lang="hu-HU" sz="3600" dirty="0"/>
              <a:t>mérete, képességei és felhasználása is változó</a:t>
            </a:r>
          </a:p>
        </p:txBody>
      </p:sp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13E8DA9F-FDC2-4931-93C5-DBBCCD65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49" y="2149299"/>
            <a:ext cx="3186921" cy="21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>
            <a:extLst>
              <a:ext uri="{FF2B5EF4-FFF2-40B4-BE49-F238E27FC236}">
                <a16:creationId xmlns:a16="http://schemas.microsoft.com/office/drawing/2014/main" id="{36F8707C-F638-4E87-A44A-79C9A0221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3" y="2328938"/>
            <a:ext cx="2251956" cy="16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024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A55D9B-C2C0-411B-8A99-4B3F2691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Az Internet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AFAC66A-DDA4-4153-9390-E74A2626E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igazán izgalmas hely…</a:t>
            </a:r>
          </a:p>
        </p:txBody>
      </p:sp>
    </p:spTree>
    <p:extLst>
      <p:ext uri="{BB962C8B-B14F-4D97-AF65-F5344CB8AC3E}">
        <p14:creationId xmlns:p14="http://schemas.microsoft.com/office/powerpoint/2010/main" val="2926420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Kbps</a:t>
            </a:r>
            <a:r>
              <a:rPr lang="hu-HU" dirty="0"/>
              <a:t>? </a:t>
            </a:r>
            <a:r>
              <a:rPr lang="hu-HU" dirty="0" err="1"/>
              <a:t>Mbps</a:t>
            </a:r>
            <a:r>
              <a:rPr lang="hu-HU" dirty="0"/>
              <a:t>? </a:t>
            </a:r>
            <a:r>
              <a:rPr lang="hu-HU" dirty="0" err="1"/>
              <a:t>Tbps</a:t>
            </a:r>
            <a:r>
              <a:rPr lang="hu-HU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591231"/>
            <a:ext cx="7886700" cy="2168859"/>
          </a:xfrm>
        </p:spPr>
        <p:txBody>
          <a:bodyPr>
            <a:noAutofit/>
          </a:bodyPr>
          <a:lstStyle/>
          <a:p>
            <a:r>
              <a:rPr lang="hu-HU" sz="1800" b="1" dirty="0"/>
              <a:t>Hálózati sávszélesség</a:t>
            </a:r>
            <a:endParaRPr lang="hu-HU" sz="1800" dirty="0"/>
          </a:p>
          <a:p>
            <a:pPr marL="216000" indent="0">
              <a:spcBef>
                <a:spcPts val="0"/>
              </a:spcBef>
              <a:buNone/>
            </a:pPr>
            <a:r>
              <a:rPr lang="hu-HU" sz="1800" dirty="0"/>
              <a:t>Az adat átviteléhez elérhető vagy felhasznált kommunikációs erőforrás mérésére szolgáló mennyiség, amelyet bit per másodpercben szoktak kifejezni.</a:t>
            </a:r>
          </a:p>
          <a:p>
            <a:pPr marL="216000" indent="0">
              <a:spcBef>
                <a:spcPts val="0"/>
              </a:spcBef>
              <a:buNone/>
            </a:pPr>
            <a:endParaRPr lang="hu-HU" sz="1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99738" y="4170168"/>
          <a:ext cx="3839508" cy="2252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4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524">
                <a:tc>
                  <a:txBody>
                    <a:bodyPr/>
                    <a:lstStyle/>
                    <a:p>
                      <a:r>
                        <a:rPr lang="hu-HU" sz="1600" dirty="0"/>
                        <a:t>8*10</a:t>
                      </a:r>
                      <a:r>
                        <a:rPr lang="hu-HU" sz="1600" baseline="30000" dirty="0"/>
                        <a:t>3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KB/s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 kiló-bájt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8*10</a:t>
                      </a:r>
                      <a:r>
                        <a:rPr lang="hu-HU" sz="1600" baseline="30000" dirty="0"/>
                        <a:t>6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MB/s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 mega-bájt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8*10</a:t>
                      </a:r>
                      <a:r>
                        <a:rPr lang="hu-HU" sz="1600" baseline="30000" dirty="0"/>
                        <a:t>9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GB/s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 giga-bájt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8*10</a:t>
                      </a:r>
                      <a:r>
                        <a:rPr lang="hu-HU" sz="1600" baseline="30000" dirty="0"/>
                        <a:t>12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TB/s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 terra-bájt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8*10</a:t>
                      </a:r>
                      <a:r>
                        <a:rPr lang="hu-HU" sz="1600" baseline="30000" dirty="0"/>
                        <a:t>15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PB/s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</a:t>
                      </a:r>
                      <a:r>
                        <a:rPr lang="hu-HU" sz="1600" baseline="0" dirty="0"/>
                        <a:t> </a:t>
                      </a:r>
                      <a:r>
                        <a:rPr lang="hu-HU" sz="1600" baseline="0" dirty="0" err="1"/>
                        <a:t>peta-</a:t>
                      </a:r>
                      <a:r>
                        <a:rPr lang="hu-HU" sz="1600" dirty="0" err="1"/>
                        <a:t>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8*10</a:t>
                      </a:r>
                      <a:r>
                        <a:rPr lang="hu-HU" sz="1600" baseline="30000" dirty="0"/>
                        <a:t>18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EB/s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</a:t>
                      </a:r>
                      <a:r>
                        <a:rPr lang="hu-HU" sz="1600" baseline="0" dirty="0"/>
                        <a:t> </a:t>
                      </a:r>
                      <a:r>
                        <a:rPr lang="hu-HU" sz="1600" baseline="0" dirty="0" err="1"/>
                        <a:t>exa-</a:t>
                      </a:r>
                      <a:r>
                        <a:rPr lang="hu-HU" sz="1600" dirty="0" err="1"/>
                        <a:t>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98848" y="4170947"/>
          <a:ext cx="3620958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8*2</a:t>
                      </a:r>
                      <a:r>
                        <a:rPr lang="hu-HU" sz="1600" baseline="30000" dirty="0"/>
                        <a:t>10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</a:t>
                      </a:r>
                      <a:r>
                        <a:rPr lang="hu-HU" sz="1600" dirty="0" err="1"/>
                        <a:t>KiB</a:t>
                      </a:r>
                      <a:r>
                        <a:rPr lang="hu-HU" sz="1600" dirty="0"/>
                        <a:t>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 </a:t>
                      </a:r>
                      <a:r>
                        <a:rPr lang="hu-HU" sz="1600" dirty="0" err="1"/>
                        <a:t>kibi-bájt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8*2</a:t>
                      </a:r>
                      <a:r>
                        <a:rPr lang="hu-HU" sz="1600" baseline="30000" dirty="0"/>
                        <a:t>20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</a:t>
                      </a:r>
                      <a:r>
                        <a:rPr lang="hu-HU" sz="1600" dirty="0" err="1"/>
                        <a:t>MiB</a:t>
                      </a:r>
                      <a:r>
                        <a:rPr lang="hu-HU" sz="1600" dirty="0"/>
                        <a:t>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 </a:t>
                      </a:r>
                      <a:r>
                        <a:rPr lang="hu-HU" sz="1600" dirty="0" err="1"/>
                        <a:t>mebi-bájt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8*2</a:t>
                      </a:r>
                      <a:r>
                        <a:rPr lang="hu-HU" sz="1600" baseline="30000" dirty="0"/>
                        <a:t>30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</a:t>
                      </a:r>
                      <a:r>
                        <a:rPr lang="hu-HU" sz="1600" dirty="0" err="1"/>
                        <a:t>GiB</a:t>
                      </a:r>
                      <a:r>
                        <a:rPr lang="hu-HU" sz="1600" dirty="0"/>
                        <a:t>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 </a:t>
                      </a:r>
                      <a:r>
                        <a:rPr lang="hu-HU" sz="1600" dirty="0" err="1"/>
                        <a:t>gibi-bájt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8*2</a:t>
                      </a:r>
                      <a:r>
                        <a:rPr lang="hu-HU" sz="1600" baseline="30000" dirty="0"/>
                        <a:t>40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</a:t>
                      </a:r>
                      <a:r>
                        <a:rPr lang="hu-HU" sz="1600" dirty="0" err="1"/>
                        <a:t>TiB</a:t>
                      </a:r>
                      <a:r>
                        <a:rPr lang="hu-HU" sz="1600" dirty="0"/>
                        <a:t>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 </a:t>
                      </a:r>
                      <a:r>
                        <a:rPr lang="hu-HU" sz="1600" dirty="0" err="1"/>
                        <a:t>tebi-bájt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8*2</a:t>
                      </a:r>
                      <a:r>
                        <a:rPr lang="hu-HU" sz="1600" baseline="30000" dirty="0"/>
                        <a:t>50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</a:t>
                      </a:r>
                      <a:r>
                        <a:rPr lang="hu-HU" sz="1600" dirty="0" err="1"/>
                        <a:t>PiB</a:t>
                      </a:r>
                      <a:r>
                        <a:rPr lang="hu-HU" sz="1600" dirty="0"/>
                        <a:t>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</a:t>
                      </a:r>
                      <a:r>
                        <a:rPr lang="hu-HU" sz="1600" baseline="0" dirty="0"/>
                        <a:t> </a:t>
                      </a:r>
                      <a:r>
                        <a:rPr lang="hu-HU" sz="1600" baseline="0" dirty="0" err="1"/>
                        <a:t>pebi-</a:t>
                      </a:r>
                      <a:r>
                        <a:rPr lang="hu-HU" sz="1600" dirty="0" err="1"/>
                        <a:t>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/>
                        <a:t>8*2</a:t>
                      </a:r>
                      <a:r>
                        <a:rPr lang="hu-HU" sz="1600" baseline="30000" dirty="0"/>
                        <a:t>60</a:t>
                      </a:r>
                      <a:r>
                        <a:rPr lang="hu-HU" sz="1600" baseline="0" dirty="0"/>
                        <a:t> bit/sec</a:t>
                      </a:r>
                      <a:endParaRPr lang="en-US" sz="1600" baseline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1 </a:t>
                      </a:r>
                      <a:r>
                        <a:rPr lang="hu-HU" sz="1600" dirty="0" err="1"/>
                        <a:t>EiB</a:t>
                      </a:r>
                      <a:r>
                        <a:rPr lang="hu-HU" sz="1600" dirty="0"/>
                        <a:t>/s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hu-HU" sz="1600" dirty="0"/>
                        <a:t>egy</a:t>
                      </a:r>
                      <a:r>
                        <a:rPr lang="hu-HU" sz="1600" baseline="0" dirty="0"/>
                        <a:t> </a:t>
                      </a:r>
                      <a:r>
                        <a:rPr lang="hu-HU" sz="1600" baseline="0" dirty="0" err="1"/>
                        <a:t>exbi-</a:t>
                      </a:r>
                      <a:r>
                        <a:rPr lang="hu-HU" sz="1600" dirty="0" err="1"/>
                        <a:t>bájt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78897" y="3809818"/>
            <a:ext cx="1391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IEC szabvány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192113" y="3760089"/>
            <a:ext cx="1269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/>
              <a:t>SI szabvány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29637A9-119A-49DA-BD12-AAC58B377D80}" type="slidenum">
              <a:rPr lang="en-US" smtClean="0"/>
              <a:t>50</a:t>
            </a:fld>
            <a:endParaRPr lang="en-US"/>
          </a:p>
        </p:txBody>
      </p:sp>
      <p:sp>
        <p:nvSpPr>
          <p:cNvPr id="4" name="Téglalap 3"/>
          <p:cNvSpPr/>
          <p:nvPr/>
        </p:nvSpPr>
        <p:spPr>
          <a:xfrm>
            <a:off x="1759132" y="3605350"/>
            <a:ext cx="4493623" cy="30436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2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6ABBC81B-5726-44F9-9C54-1EB07149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Linkek</a:t>
            </a:r>
            <a:r>
              <a:rPr lang="hu-HU" dirty="0"/>
              <a:t> </a:t>
            </a:r>
            <a:br>
              <a:rPr lang="hu-HU" dirty="0"/>
            </a:br>
            <a:r>
              <a:rPr lang="hu-HU" sz="3100" dirty="0"/>
              <a:t>a végpontokat kapcsolják a </a:t>
            </a:r>
            <a:r>
              <a:rPr lang="hu-HU" sz="3100" dirty="0" err="1"/>
              <a:t>switchekhez</a:t>
            </a:r>
            <a:r>
              <a:rPr lang="hu-HU" sz="3100" dirty="0"/>
              <a:t> és a </a:t>
            </a:r>
            <a:r>
              <a:rPr lang="hu-HU" sz="3100" dirty="0" err="1"/>
              <a:t>switcheket</a:t>
            </a:r>
            <a:r>
              <a:rPr lang="hu-HU" sz="3100" dirty="0"/>
              <a:t> egymáshoz</a:t>
            </a:r>
            <a:endParaRPr lang="hu-HU" dirty="0"/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9648A507-AECE-4954-B6D7-F66126F7E9B5}"/>
              </a:ext>
            </a:extLst>
          </p:cNvPr>
          <p:cNvCxnSpPr/>
          <p:nvPr/>
        </p:nvCxnSpPr>
        <p:spPr>
          <a:xfrm flipV="1">
            <a:off x="4080933" y="2153355"/>
            <a:ext cx="1783644" cy="4713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7DBC3E06-438B-4CC3-8CE6-53C2693D3C3B}"/>
              </a:ext>
            </a:extLst>
          </p:cNvPr>
          <p:cNvCxnSpPr>
            <a:cxnSpLocks/>
          </p:cNvCxnSpPr>
          <p:nvPr/>
        </p:nvCxnSpPr>
        <p:spPr>
          <a:xfrm>
            <a:off x="4080933" y="2632322"/>
            <a:ext cx="417689" cy="19848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6BC4F5EB-297A-4064-BBD1-DFC7AD953B35}"/>
              </a:ext>
            </a:extLst>
          </p:cNvPr>
          <p:cNvCxnSpPr>
            <a:cxnSpLocks/>
          </p:cNvCxnSpPr>
          <p:nvPr/>
        </p:nvCxnSpPr>
        <p:spPr>
          <a:xfrm flipV="1">
            <a:off x="4515556" y="2192460"/>
            <a:ext cx="1349021" cy="24170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49E99868-6B03-4BDA-AA88-2F492B2A53B1}"/>
              </a:ext>
            </a:extLst>
          </p:cNvPr>
          <p:cNvCxnSpPr>
            <a:cxnSpLocks/>
          </p:cNvCxnSpPr>
          <p:nvPr/>
        </p:nvCxnSpPr>
        <p:spPr>
          <a:xfrm>
            <a:off x="4450644" y="4653032"/>
            <a:ext cx="3587044" cy="359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3BE7BC8A-DD4A-4B69-A35D-B9D70B3C3E53}"/>
              </a:ext>
            </a:extLst>
          </p:cNvPr>
          <p:cNvCxnSpPr>
            <a:cxnSpLocks/>
          </p:cNvCxnSpPr>
          <p:nvPr/>
        </p:nvCxnSpPr>
        <p:spPr>
          <a:xfrm>
            <a:off x="5864577" y="2160507"/>
            <a:ext cx="2173111" cy="28517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D87A3AB0-D93B-476E-A5BC-F6E0671C85BF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5E35E11A-615B-49C2-927A-A0A790BC9730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002596C6-09E5-4029-972E-01D79F277BB0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8ACB7920-A26C-447E-807A-C0A711746EFF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0BBFD8A9-13E7-4331-B90F-DC342F22F9D3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3BC6E3C1-0A1F-4875-94A0-0913F59AA3C7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B64A604A-2619-4DCB-BBC2-543C222B24D2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13DD8899-A259-4A61-9E8A-1DD30B1D54D4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9FA79F0B-8D77-4651-BAAB-2CF4CA7BD0A4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2D954A42-424D-4668-A8D2-F3BA541B8CBE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606F3FCC-8672-4BC5-BBC8-F8DB971672F1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E66191D6-0FCA-4E48-B294-3F2A3473BDFC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78284F33-DC36-42B3-99C9-F42413FA2924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35EEBCC0-5A4B-4897-AA0A-00B567D951D7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A9127320-9BAE-473E-9FAA-B8C73B3D6684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0C1CD36B-BF65-4A59-9B6E-1B30C9F9CBFF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églalap: lekerekített 24">
            <a:extLst>
              <a:ext uri="{FF2B5EF4-FFF2-40B4-BE49-F238E27FC236}">
                <a16:creationId xmlns:a16="http://schemas.microsoft.com/office/drawing/2014/main" id="{0142742C-F840-4DAC-9AEF-64146124FDBA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: lekerekített 25">
            <a:extLst>
              <a:ext uri="{FF2B5EF4-FFF2-40B4-BE49-F238E27FC236}">
                <a16:creationId xmlns:a16="http://schemas.microsoft.com/office/drawing/2014/main" id="{BD0FB07E-F10F-449E-933D-9F8D656C7DD1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: lekerekített 26">
            <a:extLst>
              <a:ext uri="{FF2B5EF4-FFF2-40B4-BE49-F238E27FC236}">
                <a16:creationId xmlns:a16="http://schemas.microsoft.com/office/drawing/2014/main" id="{80FF8790-CF8C-4846-A6EC-E0AB5FF072FB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: lekerekített 27">
            <a:extLst>
              <a:ext uri="{FF2B5EF4-FFF2-40B4-BE49-F238E27FC236}">
                <a16:creationId xmlns:a16="http://schemas.microsoft.com/office/drawing/2014/main" id="{A7D17B3D-50D0-4D13-BD25-BDDF90F2D8ED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Ellipszis 28">
            <a:extLst>
              <a:ext uri="{FF2B5EF4-FFF2-40B4-BE49-F238E27FC236}">
                <a16:creationId xmlns:a16="http://schemas.microsoft.com/office/drawing/2014/main" id="{6694EBC6-D935-4CF1-ADCE-F6C646DA35AF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Ellipszis 29">
            <a:extLst>
              <a:ext uri="{FF2B5EF4-FFF2-40B4-BE49-F238E27FC236}">
                <a16:creationId xmlns:a16="http://schemas.microsoft.com/office/drawing/2014/main" id="{72C2FBAF-DBCA-475F-9197-E7E4DBA77BBF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Ellipszis 30">
            <a:extLst>
              <a:ext uri="{FF2B5EF4-FFF2-40B4-BE49-F238E27FC236}">
                <a16:creationId xmlns:a16="http://schemas.microsoft.com/office/drawing/2014/main" id="{C2F789D6-A652-4210-97D6-E08F67151ADC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A85F996F-6192-4909-B1C2-8FE7608DFF7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3211CB3B-A84C-468C-8F5E-4EAA0091BDD7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Ellipszis 33">
            <a:extLst>
              <a:ext uri="{FF2B5EF4-FFF2-40B4-BE49-F238E27FC236}">
                <a16:creationId xmlns:a16="http://schemas.microsoft.com/office/drawing/2014/main" id="{338F7565-439A-43D5-B6B9-19684FFDCBDE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Ellipszis 34">
            <a:extLst>
              <a:ext uri="{FF2B5EF4-FFF2-40B4-BE49-F238E27FC236}">
                <a16:creationId xmlns:a16="http://schemas.microsoft.com/office/drawing/2014/main" id="{BE366FB1-FF27-4995-9467-5B59425B738E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3572BF44-7228-4C88-BA71-73C827FF578B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Ellipszis 36">
            <a:extLst>
              <a:ext uri="{FF2B5EF4-FFF2-40B4-BE49-F238E27FC236}">
                <a16:creationId xmlns:a16="http://schemas.microsoft.com/office/drawing/2014/main" id="{135CD54B-1514-42C4-8FDA-A0C40186D346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37">
            <a:extLst>
              <a:ext uri="{FF2B5EF4-FFF2-40B4-BE49-F238E27FC236}">
                <a16:creationId xmlns:a16="http://schemas.microsoft.com/office/drawing/2014/main" id="{B833AA15-ED83-4E9A-835C-C143B0AB2D36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38">
            <a:extLst>
              <a:ext uri="{FF2B5EF4-FFF2-40B4-BE49-F238E27FC236}">
                <a16:creationId xmlns:a16="http://schemas.microsoft.com/office/drawing/2014/main" id="{2E75EF25-AA04-4494-80CD-5133529EBE91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39">
            <a:extLst>
              <a:ext uri="{FF2B5EF4-FFF2-40B4-BE49-F238E27FC236}">
                <a16:creationId xmlns:a16="http://schemas.microsoft.com/office/drawing/2014/main" id="{4ADB630C-67E8-40C1-A278-950895C25801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0">
            <a:extLst>
              <a:ext uri="{FF2B5EF4-FFF2-40B4-BE49-F238E27FC236}">
                <a16:creationId xmlns:a16="http://schemas.microsoft.com/office/drawing/2014/main" id="{FCDD4AE8-9BA2-45F2-B46A-94DC89DE444E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1">
            <a:extLst>
              <a:ext uri="{FF2B5EF4-FFF2-40B4-BE49-F238E27FC236}">
                <a16:creationId xmlns:a16="http://schemas.microsoft.com/office/drawing/2014/main" id="{DBD88079-CEA4-422C-8509-2A3F63B87BF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CBF02EC7-4181-4F84-94CF-DAED3AA64455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3">
            <a:extLst>
              <a:ext uri="{FF2B5EF4-FFF2-40B4-BE49-F238E27FC236}">
                <a16:creationId xmlns:a16="http://schemas.microsoft.com/office/drawing/2014/main" id="{9C540502-7980-4C0F-9625-9D6A3B6AE515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399B5CA6-5CAB-4918-85AE-A606D503CECF}"/>
              </a:ext>
            </a:extLst>
          </p:cNvPr>
          <p:cNvSpPr txBox="1"/>
          <p:nvPr/>
        </p:nvSpPr>
        <p:spPr>
          <a:xfrm>
            <a:off x="7151509" y="3544711"/>
            <a:ext cx="104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linkek</a:t>
            </a:r>
          </a:p>
        </p:txBody>
      </p:sp>
    </p:spTree>
    <p:extLst>
      <p:ext uri="{BB962C8B-B14F-4D97-AF65-F5344CB8AC3E}">
        <p14:creationId xmlns:p14="http://schemas.microsoft.com/office/powerpoint/2010/main" val="1222544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Image result for optical fiber">
            <a:extLst>
              <a:ext uri="{FF2B5EF4-FFF2-40B4-BE49-F238E27FC236}">
                <a16:creationId xmlns:a16="http://schemas.microsoft.com/office/drawing/2014/main" id="{610518C5-CEEB-414D-81A7-9331D0AF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4" y="2909064"/>
            <a:ext cx="3113736" cy="194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id="{F7D27887-FC8A-4C29-8A80-5890C9DD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0063" y="1319988"/>
            <a:ext cx="3113736" cy="48569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Rézvezeték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bg1">
                    <a:lumMod val="50000"/>
                  </a:schemeClr>
                </a:solidFill>
              </a:rPr>
              <a:t>ADSL, RJ-45, </a:t>
            </a:r>
            <a:r>
              <a:rPr lang="hu-HU" sz="2000" dirty="0" err="1">
                <a:solidFill>
                  <a:schemeClr val="bg1">
                    <a:lumMod val="50000"/>
                  </a:schemeClr>
                </a:solidFill>
              </a:rPr>
              <a:t>Coax</a:t>
            </a:r>
            <a:endParaRPr lang="hu-HU" sz="2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Optikai szál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Vezetéknélküli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2E488655-C7EF-4BE8-8C35-5D274C49F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Linkek - példák</a:t>
            </a:r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CF5D95F3-45C4-41B1-A162-9DDFE2D31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98" y="876559"/>
            <a:ext cx="1942193" cy="194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copper cable coax">
            <a:extLst>
              <a:ext uri="{FF2B5EF4-FFF2-40B4-BE49-F238E27FC236}">
                <a16:creationId xmlns:a16="http://schemas.microsoft.com/office/drawing/2014/main" id="{9D9371BA-6E22-42A3-B99B-44869882C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89" y="430582"/>
            <a:ext cx="2547257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 result for optical fiber photo">
            <a:extLst>
              <a:ext uri="{FF2B5EF4-FFF2-40B4-BE49-F238E27FC236}">
                <a16:creationId xmlns:a16="http://schemas.microsoft.com/office/drawing/2014/main" id="{359DC509-CF70-4EA1-97EF-D4D7161D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6" y="2977839"/>
            <a:ext cx="2709637" cy="16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Image result for wireless base station lte">
            <a:extLst>
              <a:ext uri="{FF2B5EF4-FFF2-40B4-BE49-F238E27FC236}">
                <a16:creationId xmlns:a16="http://schemas.microsoft.com/office/drawing/2014/main" id="{21E8BC11-FCF7-4B96-AAD6-0E0E276E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41" y="4851257"/>
            <a:ext cx="3297242" cy="18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B269404-43ED-4630-87DA-F813CB2BE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750" y="4851257"/>
            <a:ext cx="1853050" cy="18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89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A66603BD-4E08-4034-927A-A4271C3FD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2" y="337230"/>
            <a:ext cx="7924800" cy="545782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B97E147-5F71-486E-A55F-42FCFA13F210}"/>
              </a:ext>
            </a:extLst>
          </p:cNvPr>
          <p:cNvSpPr/>
          <p:nvPr/>
        </p:nvSpPr>
        <p:spPr>
          <a:xfrm>
            <a:off x="2002972" y="5795055"/>
            <a:ext cx="2566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dirty="0">
                <a:solidFill>
                  <a:schemeClr val="accent2"/>
                </a:solidFill>
              </a:rPr>
              <a:t>*</a:t>
            </a:r>
            <a:r>
              <a:rPr lang="hu-HU" sz="1100" dirty="0"/>
              <a:t> </a:t>
            </a:r>
            <a:r>
              <a:rPr lang="hu-HU" sz="1100" dirty="0">
                <a:solidFill>
                  <a:schemeClr val="bg2">
                    <a:lumMod val="50000"/>
                  </a:schemeClr>
                </a:solidFill>
              </a:rPr>
              <a:t>https://www.submarinecablemap.com/</a:t>
            </a:r>
          </a:p>
        </p:txBody>
      </p:sp>
    </p:spTree>
    <p:extLst>
      <p:ext uri="{BB962C8B-B14F-4D97-AF65-F5344CB8AC3E}">
        <p14:creationId xmlns:p14="http://schemas.microsoft.com/office/powerpoint/2010/main" val="2194464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FCA13DA5-A067-4E26-AEC0-242F339A1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9" y="2738061"/>
            <a:ext cx="2647547" cy="1985660"/>
          </a:xfrm>
        </p:spPr>
      </p:pic>
      <p:pic>
        <p:nvPicPr>
          <p:cNvPr id="15362" name="Picture 2" descr="https://upload.wikimedia.org/wikipedia/commons/d/d1/France_Telecom_Marine_Rene_Descartes_p1150247.jpg">
            <a:extLst>
              <a:ext uri="{FF2B5EF4-FFF2-40B4-BE49-F238E27FC236}">
                <a16:creationId xmlns:a16="http://schemas.microsoft.com/office/drawing/2014/main" id="{FE3145FC-28EA-40E0-BADF-BC0AC179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57" y="201639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B0CE7C7-B29A-4393-95CB-E673401BE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828" y="2315968"/>
            <a:ext cx="3534952" cy="282984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F3E2BA93-BB05-4DC0-9E60-2F9DF27F24A5}"/>
              </a:ext>
            </a:extLst>
          </p:cNvPr>
          <p:cNvSpPr txBox="1"/>
          <p:nvPr/>
        </p:nvSpPr>
        <p:spPr>
          <a:xfrm>
            <a:off x="8636000" y="5210629"/>
            <a:ext cx="320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Valahol </a:t>
            </a:r>
            <a:r>
              <a:rPr lang="hu-HU" dirty="0" err="1"/>
              <a:t>Manhattenben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AB28763-5CE3-4B84-9D6C-1D99C9B35341}"/>
              </a:ext>
            </a:extLst>
          </p:cNvPr>
          <p:cNvSpPr txBox="1"/>
          <p:nvPr/>
        </p:nvSpPr>
        <p:spPr>
          <a:xfrm>
            <a:off x="3962400" y="5445391"/>
            <a:ext cx="336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René </a:t>
            </a:r>
            <a:r>
              <a:rPr lang="hu-HU" dirty="0" err="1"/>
              <a:t>Descart</a:t>
            </a:r>
            <a:r>
              <a:rPr lang="hu-HU" dirty="0"/>
              <a:t> </a:t>
            </a:r>
          </a:p>
          <a:p>
            <a:pPr algn="ctr"/>
            <a:r>
              <a:rPr lang="hu-HU" dirty="0"/>
              <a:t>mélytengeri kábelfektető hajó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03DA4A4-C0DC-400D-A3AC-66DCC8E5CF8A}"/>
              </a:ext>
            </a:extLst>
          </p:cNvPr>
          <p:cNvSpPr txBox="1"/>
          <p:nvPr/>
        </p:nvSpPr>
        <p:spPr>
          <a:xfrm>
            <a:off x="206425" y="4822647"/>
            <a:ext cx="272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Mélytengeri kábelek </a:t>
            </a:r>
          </a:p>
          <a:p>
            <a:pPr algn="ctr"/>
            <a:r>
              <a:rPr lang="hu-HU" dirty="0"/>
              <a:t>javítása</a:t>
            </a:r>
          </a:p>
        </p:txBody>
      </p:sp>
    </p:spTree>
    <p:extLst>
      <p:ext uri="{BB962C8B-B14F-4D97-AF65-F5344CB8AC3E}">
        <p14:creationId xmlns:p14="http://schemas.microsoft.com/office/powerpoint/2010/main" val="1872028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69D7B78F-7E6B-4E48-805B-1C5E86EA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Alternatives</a:t>
            </a:r>
            <a:r>
              <a:rPr lang="hu-HU" dirty="0"/>
              <a:t> – </a:t>
            </a:r>
            <a:r>
              <a:rPr lang="hu-HU" dirty="0" err="1"/>
              <a:t>Elon</a:t>
            </a:r>
            <a:r>
              <a:rPr lang="hu-HU" dirty="0"/>
              <a:t> </a:t>
            </a:r>
            <a:r>
              <a:rPr lang="hu-HU" dirty="0" err="1"/>
              <a:t>Musk’s</a:t>
            </a:r>
            <a:r>
              <a:rPr lang="hu-HU" dirty="0"/>
              <a:t> StarLink </a:t>
            </a:r>
          </a:p>
        </p:txBody>
      </p:sp>
      <p:pic>
        <p:nvPicPr>
          <p:cNvPr id="1026" name="Picture 2" descr="Starlink constellation">
            <a:extLst>
              <a:ext uri="{FF2B5EF4-FFF2-40B4-BE49-F238E27FC236}">
                <a16:creationId xmlns:a16="http://schemas.microsoft.com/office/drawing/2014/main" id="{658BBC40-5479-42B5-9C44-A3F2DC4A6C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98" y="978795"/>
            <a:ext cx="7997517" cy="451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5C540C2-6844-42FD-AAB4-6E8144E2F7CE}"/>
              </a:ext>
            </a:extLst>
          </p:cNvPr>
          <p:cNvSpPr txBox="1"/>
          <p:nvPr/>
        </p:nvSpPr>
        <p:spPr>
          <a:xfrm>
            <a:off x="1841679" y="5705341"/>
            <a:ext cx="874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>
                <a:hlinkClick r:id="rId3"/>
              </a:rPr>
              <a:t>https://www.geekwire.com/2019/spacex-fcc-starlink-million-earth-stations/</a:t>
            </a:r>
            <a:endParaRPr lang="hu-HU" dirty="0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AAA6E436-B63C-48B5-8130-D8080C5A66D0}"/>
              </a:ext>
            </a:extLst>
          </p:cNvPr>
          <p:cNvSpPr/>
          <p:nvPr/>
        </p:nvSpPr>
        <p:spPr>
          <a:xfrm>
            <a:off x="8051045" y="697191"/>
            <a:ext cx="2588654" cy="1325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2325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5199749F-C29F-469D-91F3-54FA0A116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Hálózati </a:t>
            </a:r>
            <a:r>
              <a:rPr lang="hu-HU" b="1" dirty="0" err="1"/>
              <a:t>hoszt</a:t>
            </a:r>
            <a:r>
              <a:rPr lang="hu-HU" b="1" dirty="0"/>
              <a:t> </a:t>
            </a:r>
          </a:p>
          <a:p>
            <a:pPr lvl="1"/>
            <a:r>
              <a:rPr lang="hu-HU" dirty="0"/>
              <a:t>Olyan eszköz, amely egy számítógépes hálózattal áll összeköttetésben. Egy </a:t>
            </a:r>
            <a:r>
              <a:rPr lang="hu-HU" dirty="0" err="1"/>
              <a:t>hoszt</a:t>
            </a:r>
            <a:r>
              <a:rPr lang="hu-HU" dirty="0"/>
              <a:t> információkat oszthat meg, szolgáltatást és alkalmazásokat biztosíthat a hálózat további csomópontjainak. (Továbbiakban csak </a:t>
            </a:r>
            <a:r>
              <a:rPr lang="hu-HU" dirty="0" err="1"/>
              <a:t>hosztként</a:t>
            </a:r>
            <a:r>
              <a:rPr lang="hu-HU" dirty="0"/>
              <a:t> hivatkozunk rá.)</a:t>
            </a:r>
          </a:p>
          <a:p>
            <a:pPr lvl="1"/>
            <a:endParaRPr lang="hu-HU" dirty="0"/>
          </a:p>
          <a:p>
            <a:r>
              <a:rPr lang="hu-HU" b="1" dirty="0"/>
              <a:t>Átviteli csatorna, médium, fizikai közeg</a:t>
            </a:r>
          </a:p>
          <a:p>
            <a:pPr lvl="1"/>
            <a:r>
              <a:rPr lang="hu-HU" dirty="0"/>
              <a:t>Az a közeg, amelyen a kommunikáció folyik a résztvevő </a:t>
            </a:r>
            <a:r>
              <a:rPr lang="hu-HU" dirty="0" err="1"/>
              <a:t>hosztok</a:t>
            </a:r>
            <a:r>
              <a:rPr lang="hu-HU" dirty="0"/>
              <a:t> között. Ez a közeg lehet egy </a:t>
            </a:r>
            <a:r>
              <a:rPr lang="hu-HU" dirty="0" err="1"/>
              <a:t>koaxális</a:t>
            </a:r>
            <a:r>
              <a:rPr lang="hu-HU" dirty="0"/>
              <a:t> kábel, a levegő, optikai kábel, stb.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DF27D8F1-D3C3-465B-BE7B-E665554E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További fogalmak</a:t>
            </a:r>
          </a:p>
        </p:txBody>
      </p:sp>
    </p:spTree>
    <p:extLst>
      <p:ext uri="{BB962C8B-B14F-4D97-AF65-F5344CB8AC3E}">
        <p14:creationId xmlns:p14="http://schemas.microsoft.com/office/powerpoint/2010/main" val="6313813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0209BD9-61A3-4101-9908-0A951D6454E1}"/>
              </a:ext>
            </a:extLst>
          </p:cNvPr>
          <p:cNvCxnSpPr/>
          <p:nvPr/>
        </p:nvCxnSpPr>
        <p:spPr>
          <a:xfrm flipV="1">
            <a:off x="4080933" y="2153355"/>
            <a:ext cx="1783644" cy="4713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497D9E2C-50AA-4A99-B92B-F7B7CE05C98C}"/>
              </a:ext>
            </a:extLst>
          </p:cNvPr>
          <p:cNvCxnSpPr>
            <a:cxnSpLocks/>
          </p:cNvCxnSpPr>
          <p:nvPr/>
        </p:nvCxnSpPr>
        <p:spPr>
          <a:xfrm>
            <a:off x="4080933" y="2632322"/>
            <a:ext cx="417689" cy="198483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712309C-0BA3-4E3E-9A39-9E9DB21673C8}"/>
              </a:ext>
            </a:extLst>
          </p:cNvPr>
          <p:cNvCxnSpPr>
            <a:cxnSpLocks/>
          </p:cNvCxnSpPr>
          <p:nvPr/>
        </p:nvCxnSpPr>
        <p:spPr>
          <a:xfrm flipV="1">
            <a:off x="4515556" y="2192460"/>
            <a:ext cx="1349021" cy="241704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9C877DC6-FF92-49B3-AEC3-5BFA7F632952}"/>
              </a:ext>
            </a:extLst>
          </p:cNvPr>
          <p:cNvCxnSpPr>
            <a:cxnSpLocks/>
          </p:cNvCxnSpPr>
          <p:nvPr/>
        </p:nvCxnSpPr>
        <p:spPr>
          <a:xfrm>
            <a:off x="4450644" y="4653032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5B1100ED-86B6-488A-987F-4F22E8A4CD15}"/>
              </a:ext>
            </a:extLst>
          </p:cNvPr>
          <p:cNvCxnSpPr>
            <a:cxnSpLocks/>
          </p:cNvCxnSpPr>
          <p:nvPr/>
        </p:nvCxnSpPr>
        <p:spPr>
          <a:xfrm>
            <a:off x="5864577" y="2160507"/>
            <a:ext cx="2173111" cy="285175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6B64D8DE-8E34-4758-89F2-806545FD6E24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5207F415-98F1-40F9-9B33-C94DC17D0D58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184754A3-50B1-45AC-B038-6773ACB50D9B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218DE579-A7C7-42E5-998A-54852E409EDD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73CA028A-0E6D-40BD-937E-7AE2C82534B5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E3919BEC-2D76-4814-BD9D-7E163D5FD981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DC585E08-64DC-4602-932E-7C6B30AC55CA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15CACEB6-B6A5-443E-8D1E-F3A5D4432255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C6AAF620-B978-4093-89B4-840470556E83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E81D8B83-E231-487A-BC0D-FD5DF1990795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3FD4638-1A8F-4619-8528-1FE5172BA819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28F526E7-FAD5-4EA4-8BB8-DAA058995B5D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/>
              <a:t>Inter</a:t>
            </a:r>
            <a:r>
              <a:rPr lang="hu-HU" dirty="0"/>
              <a:t>net = </a:t>
            </a:r>
            <a:r>
              <a:rPr lang="hu-HU" b="1" dirty="0">
                <a:solidFill>
                  <a:srgbClr val="FF0000"/>
                </a:solidFill>
              </a:rPr>
              <a:t>hálózatok hálózata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60B9CEB-9BEC-421B-B644-C42E8D7C2E7B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1E4913-71BB-4385-93A3-D864B544CA16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897C9329-0595-49C3-A97C-BC1E038268A9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CA61115C-8D6B-4E73-9B6D-77FD94CD5961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3318D84-7FAE-44B6-99B1-EA08C9C669B6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6920F78-DC27-4668-868E-11409AF571F6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1ACE177-9E05-4F33-86B6-C76BF11F4408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B544AE3-D269-49B7-A334-8E250AF98BBF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D6021771-4201-492D-A0E9-F7E8B721CE0E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695949-413C-48C6-B5C7-8318FAC22E25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FEAC217C-2333-4338-BFDF-2DB2B41D9B4B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9E9F135F-672B-490C-909C-3360385A2CD3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36B9410-34D3-4BF0-BA5F-1ECD9207412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F6D856B-1783-49DA-9EAB-DC5A0EC81F2C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C2F2751-0CE4-4D60-8243-39D4C7D398AB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6207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lipszis 45">
            <a:extLst>
              <a:ext uri="{FF2B5EF4-FFF2-40B4-BE49-F238E27FC236}">
                <a16:creationId xmlns:a16="http://schemas.microsoft.com/office/drawing/2014/main" id="{F14E1122-0E7B-49D5-B328-16F044F18B92}"/>
              </a:ext>
            </a:extLst>
          </p:cNvPr>
          <p:cNvSpPr/>
          <p:nvPr/>
        </p:nvSpPr>
        <p:spPr>
          <a:xfrm>
            <a:off x="5404554" y="1022658"/>
            <a:ext cx="3321757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>
            <a:extLst>
              <a:ext uri="{FF2B5EF4-FFF2-40B4-BE49-F238E27FC236}">
                <a16:creationId xmlns:a16="http://schemas.microsoft.com/office/drawing/2014/main" id="{71109D5D-575D-4AE5-9F14-9DA387946C9E}"/>
              </a:ext>
            </a:extLst>
          </p:cNvPr>
          <p:cNvSpPr/>
          <p:nvPr/>
        </p:nvSpPr>
        <p:spPr>
          <a:xfrm>
            <a:off x="7119054" y="3704178"/>
            <a:ext cx="3321757" cy="31538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9">
            <a:extLst>
              <a:ext uri="{FF2B5EF4-FFF2-40B4-BE49-F238E27FC236}">
                <a16:creationId xmlns:a16="http://schemas.microsoft.com/office/drawing/2014/main" id="{F1E69A61-B927-4352-AE6C-EF3513BCFDE4}"/>
              </a:ext>
            </a:extLst>
          </p:cNvPr>
          <p:cNvSpPr/>
          <p:nvPr/>
        </p:nvSpPr>
        <p:spPr>
          <a:xfrm>
            <a:off x="885821" y="4094233"/>
            <a:ext cx="4622101" cy="2436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4607D0DC-08A0-4682-9BA5-5CA564AE6AED}"/>
              </a:ext>
            </a:extLst>
          </p:cNvPr>
          <p:cNvSpPr/>
          <p:nvPr/>
        </p:nvSpPr>
        <p:spPr>
          <a:xfrm>
            <a:off x="587022" y="1027289"/>
            <a:ext cx="4258732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0209BD9-61A3-4101-9908-0A951D6454E1}"/>
              </a:ext>
            </a:extLst>
          </p:cNvPr>
          <p:cNvCxnSpPr/>
          <p:nvPr/>
        </p:nvCxnSpPr>
        <p:spPr>
          <a:xfrm flipV="1">
            <a:off x="4080933" y="2153355"/>
            <a:ext cx="1783644" cy="4713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497D9E2C-50AA-4A99-B92B-F7B7CE05C98C}"/>
              </a:ext>
            </a:extLst>
          </p:cNvPr>
          <p:cNvCxnSpPr>
            <a:cxnSpLocks/>
          </p:cNvCxnSpPr>
          <p:nvPr/>
        </p:nvCxnSpPr>
        <p:spPr>
          <a:xfrm>
            <a:off x="4080933" y="2632322"/>
            <a:ext cx="417689" cy="198483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712309C-0BA3-4E3E-9A39-9E9DB21673C8}"/>
              </a:ext>
            </a:extLst>
          </p:cNvPr>
          <p:cNvCxnSpPr>
            <a:cxnSpLocks/>
          </p:cNvCxnSpPr>
          <p:nvPr/>
        </p:nvCxnSpPr>
        <p:spPr>
          <a:xfrm flipV="1">
            <a:off x="4515556" y="2192460"/>
            <a:ext cx="1349021" cy="241704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9C877DC6-FF92-49B3-AEC3-5BFA7F632952}"/>
              </a:ext>
            </a:extLst>
          </p:cNvPr>
          <p:cNvCxnSpPr>
            <a:cxnSpLocks/>
          </p:cNvCxnSpPr>
          <p:nvPr/>
        </p:nvCxnSpPr>
        <p:spPr>
          <a:xfrm>
            <a:off x="4450644" y="4653032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5B1100ED-86B6-488A-987F-4F22E8A4CD15}"/>
              </a:ext>
            </a:extLst>
          </p:cNvPr>
          <p:cNvCxnSpPr>
            <a:cxnSpLocks/>
          </p:cNvCxnSpPr>
          <p:nvPr/>
        </p:nvCxnSpPr>
        <p:spPr>
          <a:xfrm>
            <a:off x="5864577" y="2160507"/>
            <a:ext cx="2173111" cy="285175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6B64D8DE-8E34-4758-89F2-806545FD6E24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5207F415-98F1-40F9-9B33-C94DC17D0D58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184754A3-50B1-45AC-B038-6773ACB50D9B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218DE579-A7C7-42E5-998A-54852E409EDD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73CA028A-0E6D-40BD-937E-7AE2C82534B5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E3919BEC-2D76-4814-BD9D-7E163D5FD981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DC585E08-64DC-4602-932E-7C6B30AC55CA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15CACEB6-B6A5-443E-8D1E-F3A5D4432255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C6AAF620-B978-4093-89B4-840470556E83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E81D8B83-E231-487A-BC0D-FD5DF1990795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3FD4638-1A8F-4619-8528-1FE5172BA819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28F526E7-FAD5-4EA4-8BB8-DAA058995B5D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/>
              <a:t>Inter</a:t>
            </a:r>
            <a:r>
              <a:rPr lang="hu-HU" dirty="0"/>
              <a:t>net = </a:t>
            </a:r>
            <a:r>
              <a:rPr lang="hu-HU" b="1" dirty="0">
                <a:solidFill>
                  <a:srgbClr val="FF0000"/>
                </a:solidFill>
              </a:rPr>
              <a:t>hálózatok hálózata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60B9CEB-9BEC-421B-B644-C42E8D7C2E7B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1E4913-71BB-4385-93A3-D864B544CA16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897C9329-0595-49C3-A97C-BC1E038268A9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CA61115C-8D6B-4E73-9B6D-77FD94CD5961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3318D84-7FAE-44B6-99B1-EA08C9C669B6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6920F78-DC27-4668-868E-11409AF571F6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1ACE177-9E05-4F33-86B6-C76BF11F4408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B544AE3-D269-49B7-A334-8E250AF98BBF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D6021771-4201-492D-A0E9-F7E8B721CE0E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695949-413C-48C6-B5C7-8318FAC22E25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FEAC217C-2333-4338-BFDF-2DB2B41D9B4B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9E9F135F-672B-490C-909C-3360385A2CD3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36B9410-34D3-4BF0-BA5F-1ECD9207412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F6D856B-1783-49DA-9EAB-DC5A0EC81F2C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C2F2751-0CE4-4D60-8243-39D4C7D398AB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38841AE-6ECB-4409-87EC-01AD2099B32A}"/>
              </a:ext>
            </a:extLst>
          </p:cNvPr>
          <p:cNvSpPr txBox="1"/>
          <p:nvPr/>
        </p:nvSpPr>
        <p:spPr>
          <a:xfrm>
            <a:off x="606778" y="199673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Telefon társaság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4FD60577-A357-4740-85E5-BDA3A27C17BD}"/>
              </a:ext>
            </a:extLst>
          </p:cNvPr>
          <p:cNvSpPr txBox="1"/>
          <p:nvPr/>
        </p:nvSpPr>
        <p:spPr>
          <a:xfrm>
            <a:off x="1624012" y="428535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KábelTV</a:t>
            </a:r>
            <a:r>
              <a:rPr lang="hu-HU" dirty="0"/>
              <a:t> társaság</a:t>
            </a: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33653381-83C8-4109-A531-6AFBD4EB19E2}"/>
              </a:ext>
            </a:extLst>
          </p:cNvPr>
          <p:cNvSpPr txBox="1"/>
          <p:nvPr/>
        </p:nvSpPr>
        <p:spPr>
          <a:xfrm>
            <a:off x="6261806" y="129720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Egyetemi hálózat</a:t>
            </a: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8FF0FCFA-2801-47C8-B147-B1B0C93171BA}"/>
              </a:ext>
            </a:extLst>
          </p:cNvPr>
          <p:cNvSpPr txBox="1"/>
          <p:nvPr/>
        </p:nvSpPr>
        <p:spPr>
          <a:xfrm>
            <a:off x="7759700" y="621594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Céges privát hálózat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6FC6E293-DF7C-4B6B-90E5-3F107051CBCF}"/>
              </a:ext>
            </a:extLst>
          </p:cNvPr>
          <p:cNvSpPr txBox="1"/>
          <p:nvPr/>
        </p:nvSpPr>
        <p:spPr>
          <a:xfrm>
            <a:off x="8304387" y="2940766"/>
            <a:ext cx="378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Internet szolgáltatók</a:t>
            </a:r>
          </a:p>
          <a:p>
            <a:r>
              <a:rPr lang="hu-HU" b="1" dirty="0">
                <a:solidFill>
                  <a:srgbClr val="FF0000"/>
                </a:solidFill>
              </a:rPr>
              <a:t>Internet Service </a:t>
            </a:r>
            <a:r>
              <a:rPr lang="hu-HU" b="1" dirty="0" err="1">
                <a:solidFill>
                  <a:srgbClr val="FF0000"/>
                </a:solidFill>
              </a:rPr>
              <a:t>Providers</a:t>
            </a:r>
            <a:r>
              <a:rPr lang="hu-HU" b="1" dirty="0">
                <a:solidFill>
                  <a:srgbClr val="FF0000"/>
                </a:solidFill>
              </a:rPr>
              <a:t> = </a:t>
            </a:r>
            <a:r>
              <a:rPr lang="hu-HU" b="1" dirty="0" err="1">
                <a:solidFill>
                  <a:srgbClr val="FF0000"/>
                </a:solidFill>
              </a:rPr>
              <a:t>ISPs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95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4607D0DC-08A0-4682-9BA5-5CA564AE6AED}"/>
              </a:ext>
            </a:extLst>
          </p:cNvPr>
          <p:cNvSpPr/>
          <p:nvPr/>
        </p:nvSpPr>
        <p:spPr>
          <a:xfrm>
            <a:off x="587022" y="1027289"/>
            <a:ext cx="4258732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Internet kapcsolat telefon hálózat felett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38841AE-6ECB-4409-87EC-01AD2099B32A}"/>
              </a:ext>
            </a:extLst>
          </p:cNvPr>
          <p:cNvSpPr txBox="1"/>
          <p:nvPr/>
        </p:nvSpPr>
        <p:spPr>
          <a:xfrm>
            <a:off x="606778" y="199673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Telefon társaság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DFA70B62-5916-4370-8984-42C1BD27E57C}"/>
              </a:ext>
            </a:extLst>
          </p:cNvPr>
          <p:cNvSpPr txBox="1"/>
          <p:nvPr/>
        </p:nvSpPr>
        <p:spPr>
          <a:xfrm>
            <a:off x="5080000" y="1319987"/>
            <a:ext cx="6708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Digital </a:t>
            </a:r>
            <a:r>
              <a:rPr lang="hu-HU" sz="2400" b="1" dirty="0" err="1"/>
              <a:t>Subscriber</a:t>
            </a:r>
            <a:r>
              <a:rPr lang="hu-HU" sz="2400" b="1" dirty="0"/>
              <a:t> Line (DSL)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Nagy sávszélességű hozzáférés  biztosítása </a:t>
            </a:r>
            <a:br>
              <a:rPr lang="hu-HU" sz="2000" dirty="0"/>
            </a:br>
            <a:r>
              <a:rPr lang="hu-HU" sz="2000" dirty="0"/>
              <a:t>háztartások számára </a:t>
            </a:r>
            <a:r>
              <a:rPr lang="hu-HU" sz="2000" b="1" dirty="0">
                <a:solidFill>
                  <a:srgbClr val="FF0000"/>
                </a:solidFill>
              </a:rPr>
              <a:t>telefon vonalon</a:t>
            </a:r>
            <a:r>
              <a:rPr lang="hu-HU" sz="2000" dirty="0"/>
              <a:t> keresztül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554D8FA0-93D2-4603-B683-665E43695D3A}"/>
              </a:ext>
            </a:extLst>
          </p:cNvPr>
          <p:cNvSpPr txBox="1"/>
          <p:nvPr/>
        </p:nvSpPr>
        <p:spPr>
          <a:xfrm>
            <a:off x="7868356" y="2822222"/>
            <a:ext cx="240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?????????????</a:t>
            </a:r>
          </a:p>
        </p:txBody>
      </p: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2F973538-B016-47E0-BACF-FAD35E5E56B0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8647291" y="2335650"/>
            <a:ext cx="423332" cy="4865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071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702639-A1D2-4DF8-A69D-F6218737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17,1 milliárd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7DC41A-7F8B-4168-B6B6-384909827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58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4607D0DC-08A0-4682-9BA5-5CA564AE6AED}"/>
              </a:ext>
            </a:extLst>
          </p:cNvPr>
          <p:cNvSpPr/>
          <p:nvPr/>
        </p:nvSpPr>
        <p:spPr>
          <a:xfrm>
            <a:off x="587022" y="1027289"/>
            <a:ext cx="4258732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Internet kapcsolat telefon hálózat felett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38841AE-6ECB-4409-87EC-01AD2099B32A}"/>
              </a:ext>
            </a:extLst>
          </p:cNvPr>
          <p:cNvSpPr txBox="1"/>
          <p:nvPr/>
        </p:nvSpPr>
        <p:spPr>
          <a:xfrm>
            <a:off x="606778" y="199673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Telefon társaság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DFA70B62-5916-4370-8984-42C1BD27E57C}"/>
              </a:ext>
            </a:extLst>
          </p:cNvPr>
          <p:cNvSpPr txBox="1"/>
          <p:nvPr/>
        </p:nvSpPr>
        <p:spPr>
          <a:xfrm>
            <a:off x="5080000" y="1319987"/>
            <a:ext cx="67084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Digital </a:t>
            </a:r>
            <a:r>
              <a:rPr lang="hu-HU" sz="2400" b="1" dirty="0" err="1"/>
              <a:t>Subscriber</a:t>
            </a:r>
            <a:r>
              <a:rPr lang="hu-HU" sz="2400" b="1" dirty="0"/>
              <a:t> Line (DSL)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Nagy sávszélességű hozzáférés  biztosítása </a:t>
            </a:r>
            <a:br>
              <a:rPr lang="hu-HU" sz="2000" dirty="0"/>
            </a:br>
            <a:r>
              <a:rPr lang="hu-HU" sz="2000" dirty="0"/>
              <a:t>háztartások számára </a:t>
            </a:r>
            <a:r>
              <a:rPr lang="hu-HU" sz="2000" b="1" dirty="0">
                <a:solidFill>
                  <a:srgbClr val="FF0000"/>
                </a:solidFill>
              </a:rPr>
              <a:t>telefon vonalon</a:t>
            </a:r>
            <a:r>
              <a:rPr lang="hu-HU" sz="2000" dirty="0"/>
              <a:t> keresztül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3 csatorna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000" b="1" dirty="0"/>
              <a:t>Letöltési csatorna </a:t>
            </a:r>
            <a:r>
              <a:rPr lang="hu-HU" sz="2000" dirty="0"/>
              <a:t>(</a:t>
            </a:r>
            <a:r>
              <a:rPr lang="hu-HU" sz="2000" dirty="0" err="1"/>
              <a:t>downstream</a:t>
            </a:r>
            <a:r>
              <a:rPr lang="hu-HU" sz="2000" dirty="0"/>
              <a:t> </a:t>
            </a:r>
            <a:r>
              <a:rPr lang="hu-HU" sz="2000" dirty="0" err="1"/>
              <a:t>data</a:t>
            </a:r>
            <a:r>
              <a:rPr lang="hu-HU" sz="2000" dirty="0"/>
              <a:t> </a:t>
            </a:r>
            <a:r>
              <a:rPr lang="hu-HU" sz="2000" dirty="0" err="1"/>
              <a:t>channel</a:t>
            </a:r>
            <a:r>
              <a:rPr lang="hu-HU" sz="2000" dirty="0"/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hu-HU" sz="2000" dirty="0"/>
              <a:t>Max. néhány száz </a:t>
            </a:r>
            <a:r>
              <a:rPr lang="hu-HU" sz="2000" dirty="0" err="1"/>
              <a:t>Mbps</a:t>
            </a:r>
            <a:endParaRPr lang="hu-HU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000" b="1" dirty="0"/>
              <a:t>Feltöltési csatorna </a:t>
            </a:r>
            <a:r>
              <a:rPr lang="hu-HU" sz="2000" dirty="0"/>
              <a:t>(</a:t>
            </a:r>
            <a:r>
              <a:rPr lang="hu-HU" sz="2000" dirty="0" err="1"/>
              <a:t>upstream</a:t>
            </a:r>
            <a:r>
              <a:rPr lang="hu-HU" sz="2000" dirty="0"/>
              <a:t> </a:t>
            </a:r>
            <a:r>
              <a:rPr lang="hu-HU" sz="2000" dirty="0" err="1"/>
              <a:t>data</a:t>
            </a:r>
            <a:r>
              <a:rPr lang="hu-HU" sz="2000" dirty="0"/>
              <a:t> </a:t>
            </a:r>
            <a:r>
              <a:rPr lang="hu-HU" sz="2000" dirty="0" err="1"/>
              <a:t>channel</a:t>
            </a:r>
            <a:r>
              <a:rPr lang="hu-HU" sz="2000" dirty="0"/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hu-HU" sz="2000" dirty="0"/>
              <a:t>Max. néhányszor tíz </a:t>
            </a:r>
            <a:r>
              <a:rPr lang="hu-HU" sz="2000" dirty="0" err="1"/>
              <a:t>Mbps</a:t>
            </a:r>
            <a:endParaRPr lang="hu-HU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000" b="1" i="1" dirty="0"/>
              <a:t>Két-irányú telefon csatorna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hu-HU" sz="2000" dirty="0"/>
              <a:t>Csak hangátvitel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49F6500-F214-44AE-9888-441BF06A2C35}"/>
              </a:ext>
            </a:extLst>
          </p:cNvPr>
          <p:cNvSpPr txBox="1"/>
          <p:nvPr/>
        </p:nvSpPr>
        <p:spPr>
          <a:xfrm>
            <a:off x="5384800" y="5689600"/>
            <a:ext cx="583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Miért aszimmetrikus a kapcsolat?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24D7FE54-B74C-4CC6-B9FE-406722576505}"/>
              </a:ext>
            </a:extLst>
          </p:cNvPr>
          <p:cNvCxnSpPr>
            <a:cxnSpLocks/>
          </p:cNvCxnSpPr>
          <p:nvPr/>
        </p:nvCxnSpPr>
        <p:spPr>
          <a:xfrm flipV="1">
            <a:off x="10668000" y="3973689"/>
            <a:ext cx="1" cy="17159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4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llipszis 49">
            <a:extLst>
              <a:ext uri="{FF2B5EF4-FFF2-40B4-BE49-F238E27FC236}">
                <a16:creationId xmlns:a16="http://schemas.microsoft.com/office/drawing/2014/main" id="{F1E69A61-B927-4352-AE6C-EF3513BCFDE4}"/>
              </a:ext>
            </a:extLst>
          </p:cNvPr>
          <p:cNvSpPr/>
          <p:nvPr/>
        </p:nvSpPr>
        <p:spPr>
          <a:xfrm>
            <a:off x="885821" y="4094233"/>
            <a:ext cx="4622101" cy="2436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6B64D8DE-8E34-4758-89F2-806545FD6E24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5207F415-98F1-40F9-9B33-C94DC17D0D58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184754A3-50B1-45AC-B038-6773ACB50D9B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218DE579-A7C7-42E5-998A-54852E409EDD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Kábel TV hálózaton keresztül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1E4913-71BB-4385-93A3-D864B544CA16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B544AE3-D269-49B7-A334-8E250AF98BBF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D6021771-4201-492D-A0E9-F7E8B721CE0E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695949-413C-48C6-B5C7-8318FAC22E25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FEAC217C-2333-4338-BFDF-2DB2B41D9B4B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4FD60577-A357-4740-85E5-BDA3A27C17BD}"/>
              </a:ext>
            </a:extLst>
          </p:cNvPr>
          <p:cNvSpPr txBox="1"/>
          <p:nvPr/>
        </p:nvSpPr>
        <p:spPr>
          <a:xfrm>
            <a:off x="1624012" y="428535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KábelTV</a:t>
            </a:r>
            <a:r>
              <a:rPr lang="hu-HU" dirty="0"/>
              <a:t> társaság</a:t>
            </a:r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9E765F82-99D1-48DF-8FAA-F5A2C7F00414}"/>
              </a:ext>
            </a:extLst>
          </p:cNvPr>
          <p:cNvSpPr txBox="1"/>
          <p:nvPr/>
        </p:nvSpPr>
        <p:spPr>
          <a:xfrm>
            <a:off x="5080000" y="1319987"/>
            <a:ext cx="67084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Cable</a:t>
            </a:r>
            <a:r>
              <a:rPr lang="hu-HU" sz="2400" b="1" dirty="0"/>
              <a:t> Access </a:t>
            </a:r>
            <a:r>
              <a:rPr lang="hu-HU" sz="2400" b="1" dirty="0" err="1"/>
              <a:t>Technology</a:t>
            </a:r>
            <a:r>
              <a:rPr lang="hu-HU" sz="2400" b="1" dirty="0"/>
              <a:t> (CATV)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Nagy sávszélességű hozzáférés  biztosítása </a:t>
            </a:r>
            <a:br>
              <a:rPr lang="hu-HU" sz="2000" dirty="0"/>
            </a:br>
            <a:r>
              <a:rPr lang="hu-HU" sz="2000" dirty="0"/>
              <a:t>háztartások számára </a:t>
            </a:r>
            <a:r>
              <a:rPr lang="hu-HU" sz="2000" b="1" dirty="0">
                <a:solidFill>
                  <a:srgbClr val="FF0000"/>
                </a:solidFill>
              </a:rPr>
              <a:t>kábel TV hálózaton</a:t>
            </a:r>
            <a:r>
              <a:rPr lang="hu-HU" sz="2000" dirty="0"/>
              <a:t> keresztül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b="1" dirty="0"/>
              <a:t>Letöltési csatorna </a:t>
            </a:r>
            <a:r>
              <a:rPr lang="hu-HU" sz="2000" dirty="0"/>
              <a:t>(</a:t>
            </a:r>
            <a:r>
              <a:rPr lang="hu-HU" sz="2000" dirty="0" err="1"/>
              <a:t>downstream</a:t>
            </a:r>
            <a:r>
              <a:rPr lang="hu-HU" sz="2000" dirty="0"/>
              <a:t> </a:t>
            </a:r>
            <a:r>
              <a:rPr lang="hu-HU" sz="2000" dirty="0" err="1"/>
              <a:t>data</a:t>
            </a:r>
            <a:r>
              <a:rPr lang="hu-HU" sz="2000" dirty="0"/>
              <a:t> </a:t>
            </a:r>
            <a:r>
              <a:rPr lang="hu-HU" sz="2000" dirty="0" err="1"/>
              <a:t>channel</a:t>
            </a:r>
            <a:r>
              <a:rPr lang="hu-HU" sz="2000" dirty="0"/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hu-HU" sz="2000" dirty="0"/>
              <a:t>Max. néhány száz </a:t>
            </a:r>
            <a:r>
              <a:rPr lang="hu-HU" sz="2000" dirty="0" err="1"/>
              <a:t>Mbps</a:t>
            </a:r>
            <a:endParaRPr lang="hu-HU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b="1" dirty="0"/>
              <a:t>Feltöltési csatorna </a:t>
            </a:r>
            <a:r>
              <a:rPr lang="hu-HU" sz="2000" dirty="0"/>
              <a:t>(</a:t>
            </a:r>
            <a:r>
              <a:rPr lang="hu-HU" sz="2000" dirty="0" err="1"/>
              <a:t>upstream</a:t>
            </a:r>
            <a:r>
              <a:rPr lang="hu-HU" sz="2000" dirty="0"/>
              <a:t> </a:t>
            </a:r>
            <a:r>
              <a:rPr lang="hu-HU" sz="2000" dirty="0" err="1"/>
              <a:t>data</a:t>
            </a:r>
            <a:r>
              <a:rPr lang="hu-HU" sz="2000" dirty="0"/>
              <a:t> </a:t>
            </a:r>
            <a:r>
              <a:rPr lang="hu-HU" sz="2000" dirty="0" err="1"/>
              <a:t>channel</a:t>
            </a:r>
            <a:r>
              <a:rPr lang="hu-HU" sz="2000" dirty="0"/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hu-HU" sz="2000" dirty="0"/>
              <a:t>Max. néhányszor tíz </a:t>
            </a:r>
            <a:r>
              <a:rPr lang="hu-HU" sz="2000" dirty="0" err="1"/>
              <a:t>Mbps</a:t>
            </a:r>
            <a:endParaRPr lang="hu-HU" sz="2000" dirty="0"/>
          </a:p>
          <a:p>
            <a:pPr lvl="3"/>
            <a:endParaRPr lang="hu-H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Az ADSL-lel ellentétben a közeg </a:t>
            </a:r>
            <a:r>
              <a:rPr lang="hu-HU" sz="2000" dirty="0">
                <a:solidFill>
                  <a:srgbClr val="FF0000"/>
                </a:solidFill>
              </a:rPr>
              <a:t>meg van osztva </a:t>
            </a:r>
            <a:r>
              <a:rPr lang="hu-HU" sz="2000" dirty="0"/>
              <a:t>a háztartások között.</a:t>
            </a:r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860996DD-3E59-452A-93E3-EBCD6FED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78" y="990447"/>
            <a:ext cx="3639837" cy="2729878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1CE96776-C69D-42CC-90E0-B20E6AB9250D}"/>
              </a:ext>
            </a:extLst>
          </p:cNvPr>
          <p:cNvSpPr txBox="1"/>
          <p:nvPr/>
        </p:nvSpPr>
        <p:spPr>
          <a:xfrm>
            <a:off x="1203902" y="3159872"/>
            <a:ext cx="292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Réz </a:t>
            </a:r>
            <a:r>
              <a:rPr lang="hu-HU" dirty="0" err="1"/>
              <a:t>koax</a:t>
            </a:r>
            <a:r>
              <a:rPr lang="hu-HU" dirty="0"/>
              <a:t> </a:t>
            </a:r>
            <a:r>
              <a:rPr lang="hu-HU" dirty="0" err="1"/>
              <a:t>cábel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769519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lipszis 45">
            <a:extLst>
              <a:ext uri="{FF2B5EF4-FFF2-40B4-BE49-F238E27FC236}">
                <a16:creationId xmlns:a16="http://schemas.microsoft.com/office/drawing/2014/main" id="{F14E1122-0E7B-49D5-B328-16F044F18B92}"/>
              </a:ext>
            </a:extLst>
          </p:cNvPr>
          <p:cNvSpPr/>
          <p:nvPr/>
        </p:nvSpPr>
        <p:spPr>
          <a:xfrm>
            <a:off x="5404554" y="1022658"/>
            <a:ext cx="3321757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>
            <a:extLst>
              <a:ext uri="{FF2B5EF4-FFF2-40B4-BE49-F238E27FC236}">
                <a16:creationId xmlns:a16="http://schemas.microsoft.com/office/drawing/2014/main" id="{71109D5D-575D-4AE5-9F14-9DA387946C9E}"/>
              </a:ext>
            </a:extLst>
          </p:cNvPr>
          <p:cNvSpPr/>
          <p:nvPr/>
        </p:nvSpPr>
        <p:spPr>
          <a:xfrm>
            <a:off x="7119054" y="3704178"/>
            <a:ext cx="3321757" cy="31538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73CA028A-0E6D-40BD-937E-7AE2C82534B5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E3919BEC-2D76-4814-BD9D-7E163D5FD981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DC585E08-64DC-4602-932E-7C6B30AC55CA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15CACEB6-B6A5-443E-8D1E-F3A5D4432255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C6AAF620-B978-4093-89B4-840470556E83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E81D8B83-E231-487A-BC0D-FD5DF1990795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3FD4638-1A8F-4619-8528-1FE5172BA819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28F526E7-FAD5-4EA4-8BB8-DAA058995B5D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75"/>
            <a:ext cx="10732911" cy="1325563"/>
          </a:xfrm>
        </p:spPr>
        <p:txBody>
          <a:bodyPr>
            <a:normAutofit/>
          </a:bodyPr>
          <a:lstStyle/>
          <a:p>
            <a:r>
              <a:rPr lang="hu-HU" sz="2800" dirty="0"/>
              <a:t>Az Ethernet a leggyakrabban használt Helyi Hálózati - Local </a:t>
            </a:r>
            <a:r>
              <a:rPr lang="hu-HU" sz="2800" dirty="0" err="1"/>
              <a:t>Area</a:t>
            </a:r>
            <a:r>
              <a:rPr lang="hu-HU" sz="2800" dirty="0"/>
              <a:t> Network (LAN) technológia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60B9CEB-9BEC-421B-B644-C42E8D7C2E7B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897C9329-0595-49C3-A97C-BC1E038268A9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CA61115C-8D6B-4E73-9B6D-77FD94CD5961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3318D84-7FAE-44B6-99B1-EA08C9C669B6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6920F78-DC27-4668-868E-11409AF571F6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1ACE177-9E05-4F33-86B6-C76BF11F4408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9E9F135F-672B-490C-909C-3360385A2CD3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36B9410-34D3-4BF0-BA5F-1ECD9207412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F6D856B-1783-49DA-9EAB-DC5A0EC81F2C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C2F2751-0CE4-4D60-8243-39D4C7D398AB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33653381-83C8-4109-A531-6AFBD4EB19E2}"/>
              </a:ext>
            </a:extLst>
          </p:cNvPr>
          <p:cNvSpPr txBox="1"/>
          <p:nvPr/>
        </p:nvSpPr>
        <p:spPr>
          <a:xfrm>
            <a:off x="6261806" y="129720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Egyetemi hálózat</a:t>
            </a: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8FF0FCFA-2801-47C8-B147-B1B0C93171BA}"/>
              </a:ext>
            </a:extLst>
          </p:cNvPr>
          <p:cNvSpPr txBox="1"/>
          <p:nvPr/>
        </p:nvSpPr>
        <p:spPr>
          <a:xfrm>
            <a:off x="7759700" y="621594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Céges privát hálózat</a:t>
            </a:r>
          </a:p>
        </p:txBody>
      </p:sp>
      <p:pic>
        <p:nvPicPr>
          <p:cNvPr id="16386" name="Picture 2" descr="Image result for twisted pair ethernet">
            <a:extLst>
              <a:ext uri="{FF2B5EF4-FFF2-40B4-BE49-F238E27FC236}">
                <a16:creationId xmlns:a16="http://schemas.microsoft.com/office/drawing/2014/main" id="{47F3AC05-BCCA-4297-80C1-AD220180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4" y="1492141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lated image">
            <a:extLst>
              <a:ext uri="{FF2B5EF4-FFF2-40B4-BE49-F238E27FC236}">
                <a16:creationId xmlns:a16="http://schemas.microsoft.com/office/drawing/2014/main" id="{A98969B0-2DF9-408C-8FB8-C7C4401A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57" y="1149471"/>
            <a:ext cx="3009537" cy="200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4B1FD9A4-245A-469D-8D55-82349AE6F400}"/>
              </a:ext>
            </a:extLst>
          </p:cNvPr>
          <p:cNvSpPr txBox="1"/>
          <p:nvPr/>
        </p:nvSpPr>
        <p:spPr>
          <a:xfrm>
            <a:off x="0" y="2782669"/>
            <a:ext cx="2178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Sodort érpár</a:t>
            </a:r>
          </a:p>
          <a:p>
            <a:pPr algn="ctr"/>
            <a:r>
              <a:rPr lang="hu-HU" dirty="0"/>
              <a:t>(Twisted </a:t>
            </a:r>
            <a:r>
              <a:rPr lang="hu-HU" dirty="0" err="1"/>
              <a:t>pair</a:t>
            </a:r>
            <a:r>
              <a:rPr lang="hu-HU" dirty="0"/>
              <a:t> </a:t>
            </a:r>
            <a:r>
              <a:rPr lang="hu-HU" dirty="0" err="1"/>
              <a:t>copper</a:t>
            </a:r>
            <a:r>
              <a:rPr lang="hu-HU" dirty="0"/>
              <a:t>)</a:t>
            </a:r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77DB5AA0-08E1-43B6-9BF1-02A2BC5DE844}"/>
              </a:ext>
            </a:extLst>
          </p:cNvPr>
          <p:cNvSpPr txBox="1"/>
          <p:nvPr/>
        </p:nvSpPr>
        <p:spPr>
          <a:xfrm>
            <a:off x="2275427" y="2968246"/>
            <a:ext cx="2178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Optikai kábel</a:t>
            </a:r>
          </a:p>
          <a:p>
            <a:pPr algn="ctr"/>
            <a:r>
              <a:rPr lang="hu-HU" dirty="0"/>
              <a:t>(SFP+ </a:t>
            </a:r>
            <a:r>
              <a:rPr lang="hu-HU" dirty="0" err="1"/>
              <a:t>Active</a:t>
            </a:r>
            <a:r>
              <a:rPr lang="hu-HU" dirty="0"/>
              <a:t> </a:t>
            </a:r>
            <a:r>
              <a:rPr lang="hu-HU" dirty="0" err="1"/>
              <a:t>Optical</a:t>
            </a:r>
            <a:r>
              <a:rPr lang="hu-HU" dirty="0"/>
              <a:t>)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8362ADB1-C2E9-429E-A9C4-FF9B00D75314}"/>
              </a:ext>
            </a:extLst>
          </p:cNvPr>
          <p:cNvSpPr txBox="1"/>
          <p:nvPr/>
        </p:nvSpPr>
        <p:spPr>
          <a:xfrm>
            <a:off x="464804" y="4425640"/>
            <a:ext cx="434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 </a:t>
            </a:r>
            <a:r>
              <a:rPr lang="hu-HU" dirty="0" err="1"/>
              <a:t>Gbps</a:t>
            </a:r>
            <a:r>
              <a:rPr lang="hu-HU" dirty="0"/>
              <a:t>, 10 </a:t>
            </a:r>
            <a:r>
              <a:rPr lang="hu-HU" dirty="0" err="1"/>
              <a:t>Gbps</a:t>
            </a:r>
            <a:r>
              <a:rPr lang="hu-HU" dirty="0"/>
              <a:t>, 40 </a:t>
            </a:r>
            <a:r>
              <a:rPr lang="hu-HU" dirty="0" err="1"/>
              <a:t>Gbps</a:t>
            </a:r>
            <a:r>
              <a:rPr lang="hu-HU" dirty="0"/>
              <a:t>, 100 </a:t>
            </a:r>
            <a:r>
              <a:rPr lang="hu-HU" dirty="0" err="1"/>
              <a:t>Gbps</a:t>
            </a:r>
            <a:r>
              <a:rPr lang="hu-HU" dirty="0"/>
              <a:t>, …</a:t>
            </a:r>
          </a:p>
          <a:p>
            <a:r>
              <a:rPr lang="hu-HU" b="1" dirty="0">
                <a:solidFill>
                  <a:srgbClr val="FF0000"/>
                </a:solidFill>
              </a:rPr>
              <a:t>Szimmetrikus – </a:t>
            </a:r>
            <a:r>
              <a:rPr lang="hu-HU" b="1" dirty="0" err="1">
                <a:solidFill>
                  <a:srgbClr val="FF0000"/>
                </a:solidFill>
              </a:rPr>
              <a:t>full</a:t>
            </a:r>
            <a:r>
              <a:rPr lang="hu-HU" b="1" dirty="0">
                <a:solidFill>
                  <a:srgbClr val="FF0000"/>
                </a:solidFill>
              </a:rPr>
              <a:t>-duplex</a:t>
            </a:r>
          </a:p>
          <a:p>
            <a:endParaRPr lang="hu-HU" dirty="0"/>
          </a:p>
        </p:txBody>
      </p:sp>
      <p:pic>
        <p:nvPicPr>
          <p:cNvPr id="16390" name="Picture 6" descr="Product Image Medium">
            <a:extLst>
              <a:ext uri="{FF2B5EF4-FFF2-40B4-BE49-F238E27FC236}">
                <a16:creationId xmlns:a16="http://schemas.microsoft.com/office/drawing/2014/main" id="{38BD683F-DD8A-4263-8A03-A85DFBE4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9" y="3731989"/>
            <a:ext cx="2490609" cy="186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DE85FD97-9788-4619-9EEA-870AE5C30D03}"/>
              </a:ext>
            </a:extLst>
          </p:cNvPr>
          <p:cNvSpPr txBox="1"/>
          <p:nvPr/>
        </p:nvSpPr>
        <p:spPr>
          <a:xfrm>
            <a:off x="4454182" y="5475207"/>
            <a:ext cx="266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100 </a:t>
            </a:r>
            <a:r>
              <a:rPr lang="hu-HU" dirty="0" err="1"/>
              <a:t>Gbps</a:t>
            </a:r>
            <a:r>
              <a:rPr lang="hu-HU" dirty="0"/>
              <a:t> hálókártya (NIC) </a:t>
            </a:r>
          </a:p>
        </p:txBody>
      </p:sp>
    </p:spTree>
    <p:extLst>
      <p:ext uri="{BB962C8B-B14F-4D97-AF65-F5344CB8AC3E}">
        <p14:creationId xmlns:p14="http://schemas.microsoft.com/office/powerpoint/2010/main" val="16026540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442225B3-D5D3-4E65-B044-C573F671A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b="1" dirty="0"/>
              <a:t>Mobil</a:t>
            </a:r>
            <a:r>
              <a:rPr lang="hu-HU" dirty="0"/>
              <a:t> – okostelefonok</a:t>
            </a:r>
          </a:p>
          <a:p>
            <a:endParaRPr lang="hu-HU" dirty="0"/>
          </a:p>
          <a:p>
            <a:r>
              <a:rPr lang="hu-HU" b="1" dirty="0"/>
              <a:t>Műholdas</a:t>
            </a:r>
            <a:r>
              <a:rPr lang="hu-HU" dirty="0"/>
              <a:t> – távoli elérés ott is, ahol nincs infrastruktúra</a:t>
            </a:r>
          </a:p>
          <a:p>
            <a:endParaRPr lang="hu-HU" dirty="0"/>
          </a:p>
          <a:p>
            <a:r>
              <a:rPr lang="hu-HU" b="1" dirty="0"/>
              <a:t>FTTH</a:t>
            </a:r>
            <a:r>
              <a:rPr lang="hu-HU" dirty="0"/>
              <a:t> – háztartások</a:t>
            </a:r>
          </a:p>
          <a:p>
            <a:endParaRPr lang="hu-HU" dirty="0"/>
          </a:p>
          <a:p>
            <a:r>
              <a:rPr lang="hu-HU" b="1" dirty="0"/>
              <a:t>Optikai kábelek </a:t>
            </a:r>
            <a:r>
              <a:rPr lang="hu-HU" dirty="0"/>
              <a:t>(</a:t>
            </a:r>
            <a:r>
              <a:rPr lang="hu-HU" dirty="0" err="1"/>
              <a:t>fibers</a:t>
            </a:r>
            <a:r>
              <a:rPr lang="hu-HU" dirty="0"/>
              <a:t>, </a:t>
            </a:r>
            <a:r>
              <a:rPr lang="hu-HU" dirty="0" err="1"/>
              <a:t>dark</a:t>
            </a:r>
            <a:r>
              <a:rPr lang="hu-HU" dirty="0"/>
              <a:t> </a:t>
            </a:r>
            <a:r>
              <a:rPr lang="hu-HU" dirty="0" err="1"/>
              <a:t>fibers</a:t>
            </a:r>
            <a:r>
              <a:rPr lang="hu-HU" dirty="0"/>
              <a:t>) – Internet gerinchálózatok</a:t>
            </a:r>
          </a:p>
          <a:p>
            <a:endParaRPr lang="hu-HU" dirty="0"/>
          </a:p>
          <a:p>
            <a:r>
              <a:rPr lang="hu-HU" b="1" dirty="0" err="1"/>
              <a:t>Infiniband</a:t>
            </a:r>
            <a:r>
              <a:rPr lang="hu-HU" dirty="0"/>
              <a:t> – HPC klaszterek</a:t>
            </a:r>
          </a:p>
          <a:p>
            <a:r>
              <a:rPr lang="hu-HU" dirty="0"/>
              <a:t>…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72A92AE6-D23B-42FF-A514-CB3F74EE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Vannak további technológiák is</a:t>
            </a:r>
          </a:p>
        </p:txBody>
      </p:sp>
    </p:spTree>
    <p:extLst>
      <p:ext uri="{BB962C8B-B14F-4D97-AF65-F5344CB8AC3E}">
        <p14:creationId xmlns:p14="http://schemas.microsoft.com/office/powerpoint/2010/main" val="13157798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2D96EF-87D8-4E1A-B102-78286C76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Áttekintés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0FCC1A3-DCDC-470B-827E-CDF4207C2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Hogyan </a:t>
            </a:r>
            <a:r>
              <a:rPr lang="hu-HU" dirty="0" err="1"/>
              <a:t>osszuk</a:t>
            </a:r>
            <a:r>
              <a:rPr lang="hu-HU" dirty="0"/>
              <a:t> meg az erőforrásokat?</a:t>
            </a:r>
          </a:p>
        </p:txBody>
      </p:sp>
    </p:spTree>
    <p:extLst>
      <p:ext uri="{BB962C8B-B14F-4D97-AF65-F5344CB8AC3E}">
        <p14:creationId xmlns:p14="http://schemas.microsoft.com/office/powerpoint/2010/main" val="28144149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03D52106-516C-4DF3-AEE3-F1F7C4CA8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3 fontos követelmény a hálózat topológiájával kapcsolatban</a:t>
            </a:r>
          </a:p>
          <a:p>
            <a:pPr marL="0" indent="0">
              <a:buNone/>
            </a:pPr>
            <a:endParaRPr lang="hu-HU" dirty="0"/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Hibatolerancia</a:t>
            </a:r>
          </a:p>
          <a:p>
            <a:pPr lvl="2"/>
            <a:r>
              <a:rPr lang="hu-HU" dirty="0"/>
              <a:t>Több útvonal a források és célok között</a:t>
            </a:r>
          </a:p>
          <a:p>
            <a:pPr lvl="1"/>
            <a:endParaRPr lang="hu-HU" dirty="0"/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Rugalmasság</a:t>
            </a:r>
          </a:p>
          <a:p>
            <a:pPr lvl="2"/>
            <a:r>
              <a:rPr lang="hu-HU" dirty="0"/>
              <a:t>Erőforrásmegosztás költséghatékonyság és megvalósíthatóság érdekében</a:t>
            </a:r>
          </a:p>
          <a:p>
            <a:pPr lvl="2"/>
            <a:r>
              <a:rPr lang="hu-HU" dirty="0"/>
              <a:t>Azaz a linkek száma nem lehet túl nagy</a:t>
            </a:r>
          </a:p>
          <a:p>
            <a:pPr lvl="1"/>
            <a:endParaRPr lang="hu-HU" dirty="0"/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Megfelelő csomópont-kapacitás</a:t>
            </a:r>
          </a:p>
          <a:p>
            <a:pPr lvl="2"/>
            <a:r>
              <a:rPr lang="hu-HU" dirty="0"/>
              <a:t>Azaz a linkek száma nem lehet túl kicsi</a:t>
            </a:r>
          </a:p>
          <a:p>
            <a:pPr lvl="1"/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B64BC480-2870-4671-B7C2-4098DABA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Hogy néz ki az Internet „belseje”?</a:t>
            </a:r>
          </a:p>
        </p:txBody>
      </p:sp>
    </p:spTree>
    <p:extLst>
      <p:ext uri="{BB962C8B-B14F-4D97-AF65-F5344CB8AC3E}">
        <p14:creationId xmlns:p14="http://schemas.microsoft.com/office/powerpoint/2010/main" val="15954833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1FA2A08A-F813-447E-B3C2-693D2C324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44" y="1583360"/>
            <a:ext cx="8757356" cy="4593603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Teljesen			Lánc/Gyűrű			Busz</a:t>
            </a:r>
            <a:br>
              <a:rPr lang="hu-HU" dirty="0"/>
            </a:br>
            <a:r>
              <a:rPr lang="hu-HU" dirty="0"/>
              <a:t> </a:t>
            </a:r>
            <a:r>
              <a:rPr lang="hu-HU" dirty="0" err="1"/>
              <a:t>összkötött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Full-mesh</a:t>
            </a:r>
            <a:r>
              <a:rPr lang="hu-HU" dirty="0"/>
              <a:t>)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C7861847-C540-4DB3-A335-FD76E42EF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Nézzünk néhány speciális topológiát…</a:t>
            </a:r>
            <a:br>
              <a:rPr lang="hu-HU" dirty="0"/>
            </a:br>
            <a:r>
              <a:rPr lang="hu-HU" sz="2800" dirty="0"/>
              <a:t>Az Internet nem ilyen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566BB51-551F-4D83-B914-A1F5103E7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405" y="2718111"/>
            <a:ext cx="2657475" cy="23241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7EBE393-67C5-4AC0-B0D5-E72F519FB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177" y="2784786"/>
            <a:ext cx="2695575" cy="219075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1360AE7-C6F4-44CF-97CC-68A9DB9C9553}"/>
              </a:ext>
            </a:extLst>
          </p:cNvPr>
          <p:cNvSpPr txBox="1"/>
          <p:nvPr/>
        </p:nvSpPr>
        <p:spPr>
          <a:xfrm>
            <a:off x="35377" y="5232510"/>
            <a:ext cx="2302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>
                    <a:lumMod val="50000"/>
                  </a:schemeClr>
                </a:solidFill>
              </a:rPr>
              <a:t>Előnyök</a:t>
            </a:r>
          </a:p>
          <a:p>
            <a:endParaRPr lang="hu-H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hu-HU" sz="2400" b="1" dirty="0">
                <a:solidFill>
                  <a:schemeClr val="bg1">
                    <a:lumMod val="50000"/>
                  </a:schemeClr>
                </a:solidFill>
              </a:rPr>
              <a:t>Hátrányok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7783D68-B048-42B0-A116-E108F19EA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017" y="2984811"/>
            <a:ext cx="30670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54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1FA2A08A-F813-447E-B3C2-693D2C324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44" y="1583360"/>
            <a:ext cx="8757356" cy="4593603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 			     </a:t>
            </a:r>
            <a:r>
              <a:rPr lang="hu-HU" dirty="0" err="1"/>
              <a:t>Switchelt</a:t>
            </a:r>
            <a:r>
              <a:rPr lang="hu-HU" dirty="0"/>
              <a:t>/kapcsolt kialakítás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C7861847-C540-4DB3-A335-FD76E42E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92"/>
            <a:ext cx="10515601" cy="1325563"/>
          </a:xfrm>
        </p:spPr>
        <p:txBody>
          <a:bodyPr>
            <a:normAutofit fontScale="90000"/>
          </a:bodyPr>
          <a:lstStyle/>
          <a:p>
            <a:r>
              <a:rPr lang="hu-HU" dirty="0"/>
              <a:t>A kompromisszumos megoldás:</a:t>
            </a:r>
            <a:br>
              <a:rPr lang="hu-HU" dirty="0"/>
            </a:br>
            <a:r>
              <a:rPr lang="hu-HU" dirty="0" err="1"/>
              <a:t>switchelt</a:t>
            </a:r>
            <a:r>
              <a:rPr lang="hu-HU" dirty="0"/>
              <a:t>/kapcsolt hálózatok (</a:t>
            </a:r>
            <a:r>
              <a:rPr lang="hu-HU" dirty="0" err="1"/>
              <a:t>switched</a:t>
            </a:r>
            <a:r>
              <a:rPr lang="hu-HU" dirty="0"/>
              <a:t> </a:t>
            </a:r>
            <a:r>
              <a:rPr lang="hu-HU" dirty="0" err="1"/>
              <a:t>networks</a:t>
            </a:r>
            <a:r>
              <a:rPr lang="hu-HU" dirty="0"/>
              <a:t>)</a:t>
            </a:r>
            <a:br>
              <a:rPr lang="hu-HU" dirty="0"/>
            </a:br>
            <a:r>
              <a:rPr lang="hu-HU" sz="2800" dirty="0"/>
              <a:t>észszerűség és rugalmasság</a:t>
            </a: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1360AE7-C6F4-44CF-97CC-68A9DB9C9553}"/>
              </a:ext>
            </a:extLst>
          </p:cNvPr>
          <p:cNvSpPr txBox="1"/>
          <p:nvPr/>
        </p:nvSpPr>
        <p:spPr>
          <a:xfrm>
            <a:off x="35377" y="4724512"/>
            <a:ext cx="2302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>
                    <a:lumMod val="50000"/>
                  </a:schemeClr>
                </a:solidFill>
              </a:rPr>
              <a:t>Előnyök</a:t>
            </a:r>
          </a:p>
          <a:p>
            <a:endParaRPr lang="hu-HU" sz="2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hu-HU" sz="2400" b="1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hu-HU" sz="2400" b="1" dirty="0">
                <a:solidFill>
                  <a:schemeClr val="bg1">
                    <a:lumMod val="50000"/>
                  </a:schemeClr>
                </a:solidFill>
              </a:rPr>
              <a:t>Hátrányok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B82118FF-EE1E-426D-B27D-4F7A34BE9F0B}"/>
              </a:ext>
            </a:extLst>
          </p:cNvPr>
          <p:cNvGrpSpPr/>
          <p:nvPr/>
        </p:nvGrpSpPr>
        <p:grpSpPr>
          <a:xfrm>
            <a:off x="5396089" y="2097474"/>
            <a:ext cx="3973689" cy="2357549"/>
            <a:chOff x="1151467" y="1161537"/>
            <a:chExt cx="8585200" cy="5093512"/>
          </a:xfrm>
        </p:grpSpPr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8776DA88-72A7-44B5-AB1F-60F7475BDC51}"/>
                </a:ext>
              </a:extLst>
            </p:cNvPr>
            <p:cNvCxnSpPr/>
            <p:nvPr/>
          </p:nvCxnSpPr>
          <p:spPr>
            <a:xfrm flipV="1">
              <a:off x="4080933" y="2153355"/>
              <a:ext cx="1783644" cy="471311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4A225BD7-6292-40D4-A80F-DE0474E99AE2}"/>
                </a:ext>
              </a:extLst>
            </p:cNvPr>
            <p:cNvCxnSpPr>
              <a:cxnSpLocks/>
            </p:cNvCxnSpPr>
            <p:nvPr/>
          </p:nvCxnSpPr>
          <p:spPr>
            <a:xfrm>
              <a:off x="4080933" y="2632322"/>
              <a:ext cx="417689" cy="1984833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49A34E0F-F4AE-4470-AA3C-7B166D1B94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5556" y="2192460"/>
              <a:ext cx="1349021" cy="241704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EAC046F6-FBC4-4567-B0C6-4728E863D156}"/>
                </a:ext>
              </a:extLst>
            </p:cNvPr>
            <p:cNvCxnSpPr>
              <a:cxnSpLocks/>
            </p:cNvCxnSpPr>
            <p:nvPr/>
          </p:nvCxnSpPr>
          <p:spPr>
            <a:xfrm>
              <a:off x="4450644" y="4653032"/>
              <a:ext cx="3587044" cy="359234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903BB30F-BCC3-41DA-9AA2-DA844568B86C}"/>
                </a:ext>
              </a:extLst>
            </p:cNvPr>
            <p:cNvCxnSpPr>
              <a:cxnSpLocks/>
            </p:cNvCxnSpPr>
            <p:nvPr/>
          </p:nvCxnSpPr>
          <p:spPr>
            <a:xfrm>
              <a:off x="5864577" y="2160507"/>
              <a:ext cx="2173111" cy="2851759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1F458F12-D400-4F02-8585-AD2AC1A81FCC}"/>
                </a:ext>
              </a:extLst>
            </p:cNvPr>
            <p:cNvCxnSpPr>
              <a:cxnSpLocks/>
            </p:cNvCxnSpPr>
            <p:nvPr/>
          </p:nvCxnSpPr>
          <p:spPr>
            <a:xfrm>
              <a:off x="3364088" y="1319987"/>
              <a:ext cx="705556" cy="127645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5D0F7882-C0F1-43D0-AF82-64C0CB904A46}"/>
                </a:ext>
              </a:extLst>
            </p:cNvPr>
            <p:cNvCxnSpPr>
              <a:cxnSpLocks/>
            </p:cNvCxnSpPr>
            <p:nvPr/>
          </p:nvCxnSpPr>
          <p:spPr>
            <a:xfrm>
              <a:off x="2812345" y="1579225"/>
              <a:ext cx="1251656" cy="1095431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FF9A8325-54A8-40CD-A234-E676A952C386}"/>
                </a:ext>
              </a:extLst>
            </p:cNvPr>
            <p:cNvCxnSpPr>
              <a:cxnSpLocks/>
            </p:cNvCxnSpPr>
            <p:nvPr/>
          </p:nvCxnSpPr>
          <p:spPr>
            <a:xfrm>
              <a:off x="1281288" y="1478437"/>
              <a:ext cx="2780597" cy="1157113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43C1DEF7-42EC-4F67-91E6-238259E25638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40" y="2519634"/>
              <a:ext cx="2586567" cy="125916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46CD4CD3-72DB-4B76-B8B1-01E6964245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9089" y="4666207"/>
              <a:ext cx="1778000" cy="148503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CDB37F2D-A9FB-45E4-8CAB-9C2874B51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9957" y="4660688"/>
              <a:ext cx="2935111" cy="1277460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16A78B3F-DFF3-4E1B-BB57-25E4979D13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7910" y="4689794"/>
              <a:ext cx="767646" cy="1094949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4E2E93FF-20A3-4E45-A301-5005C4C50F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3777" y="4628539"/>
              <a:ext cx="301977" cy="997753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E73586B7-9E2A-42D9-9E95-5381DA48B6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4577" y="1500224"/>
              <a:ext cx="379589" cy="717231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3B804D57-BF64-48C4-B9F4-98823164C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0221" y="1886752"/>
              <a:ext cx="953911" cy="254793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08F16D12-4CC3-4F89-BD13-96C5B7E3F0BF}"/>
                </a:ext>
              </a:extLst>
            </p:cNvPr>
            <p:cNvCxnSpPr>
              <a:cxnSpLocks/>
            </p:cNvCxnSpPr>
            <p:nvPr/>
          </p:nvCxnSpPr>
          <p:spPr>
            <a:xfrm>
              <a:off x="5805310" y="2195274"/>
              <a:ext cx="1538112" cy="688234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9B3D059C-8966-47BE-BDE4-508BDF34D445}"/>
                </a:ext>
              </a:extLst>
            </p:cNvPr>
            <p:cNvCxnSpPr>
              <a:cxnSpLocks/>
            </p:cNvCxnSpPr>
            <p:nvPr/>
          </p:nvCxnSpPr>
          <p:spPr>
            <a:xfrm>
              <a:off x="5820832" y="2138742"/>
              <a:ext cx="2425700" cy="217615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0E7EFA77-0AB5-487C-AB27-D0E433CB74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9956" y="4278885"/>
              <a:ext cx="1619955" cy="716367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1B742D28-CAE9-4A26-ACDB-209CC38B5BCC}"/>
                </a:ext>
              </a:extLst>
            </p:cNvPr>
            <p:cNvCxnSpPr>
              <a:cxnSpLocks/>
            </p:cNvCxnSpPr>
            <p:nvPr/>
          </p:nvCxnSpPr>
          <p:spPr>
            <a:xfrm>
              <a:off x="8032046" y="5012267"/>
              <a:ext cx="1247421" cy="144664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732ABC2D-6106-447B-805E-338750AF6C36}"/>
                </a:ext>
              </a:extLst>
            </p:cNvPr>
            <p:cNvCxnSpPr>
              <a:cxnSpLocks/>
            </p:cNvCxnSpPr>
            <p:nvPr/>
          </p:nvCxnSpPr>
          <p:spPr>
            <a:xfrm>
              <a:off x="8032046" y="5012267"/>
              <a:ext cx="1117598" cy="925881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2DCABCB7-C733-4B33-AB7E-B3F4B55ED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7122" y="5019962"/>
              <a:ext cx="292104" cy="1093652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églalap: lekerekített 29">
              <a:extLst>
                <a:ext uri="{FF2B5EF4-FFF2-40B4-BE49-F238E27FC236}">
                  <a16:creationId xmlns:a16="http://schemas.microsoft.com/office/drawing/2014/main" id="{CE45E962-66E3-4CB4-A576-15EB8DAE1E77}"/>
                </a:ext>
              </a:extLst>
            </p:cNvPr>
            <p:cNvSpPr/>
            <p:nvPr/>
          </p:nvSpPr>
          <p:spPr>
            <a:xfrm>
              <a:off x="3872089" y="2427111"/>
              <a:ext cx="417689" cy="39511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Téglalap: lekerekített 30">
              <a:extLst>
                <a:ext uri="{FF2B5EF4-FFF2-40B4-BE49-F238E27FC236}">
                  <a16:creationId xmlns:a16="http://schemas.microsoft.com/office/drawing/2014/main" id="{EEA8C081-E5EE-4056-A580-30EB2A526EC6}"/>
                </a:ext>
              </a:extLst>
            </p:cNvPr>
            <p:cNvSpPr/>
            <p:nvPr/>
          </p:nvSpPr>
          <p:spPr>
            <a:xfrm>
              <a:off x="5655733" y="1955800"/>
              <a:ext cx="417689" cy="39511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Téglalap: lekerekített 31">
              <a:extLst>
                <a:ext uri="{FF2B5EF4-FFF2-40B4-BE49-F238E27FC236}">
                  <a16:creationId xmlns:a16="http://schemas.microsoft.com/office/drawing/2014/main" id="{6B5B97E3-3A95-4D8E-BE22-AB5C2CC72297}"/>
                </a:ext>
              </a:extLst>
            </p:cNvPr>
            <p:cNvSpPr/>
            <p:nvPr/>
          </p:nvSpPr>
          <p:spPr>
            <a:xfrm>
              <a:off x="4289778" y="4419600"/>
              <a:ext cx="417689" cy="39511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Téglalap: lekerekített 32">
              <a:extLst>
                <a:ext uri="{FF2B5EF4-FFF2-40B4-BE49-F238E27FC236}">
                  <a16:creationId xmlns:a16="http://schemas.microsoft.com/office/drawing/2014/main" id="{582C630A-13C0-4991-9152-202B5393C8C9}"/>
                </a:ext>
              </a:extLst>
            </p:cNvPr>
            <p:cNvSpPr/>
            <p:nvPr/>
          </p:nvSpPr>
          <p:spPr>
            <a:xfrm>
              <a:off x="7828844" y="4814711"/>
              <a:ext cx="417689" cy="39511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Ellipszis 33">
              <a:extLst>
                <a:ext uri="{FF2B5EF4-FFF2-40B4-BE49-F238E27FC236}">
                  <a16:creationId xmlns:a16="http://schemas.microsoft.com/office/drawing/2014/main" id="{DEA917CA-1904-489D-872E-C1C21FD3E9F8}"/>
                </a:ext>
              </a:extLst>
            </p:cNvPr>
            <p:cNvSpPr/>
            <p:nvPr/>
          </p:nvSpPr>
          <p:spPr>
            <a:xfrm>
              <a:off x="1151467" y="1319988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Ellipszis 34">
              <a:extLst>
                <a:ext uri="{FF2B5EF4-FFF2-40B4-BE49-F238E27FC236}">
                  <a16:creationId xmlns:a16="http://schemas.microsoft.com/office/drawing/2014/main" id="{1E674BF4-54FD-49FC-A421-2B3072CB75F8}"/>
                </a:ext>
              </a:extLst>
            </p:cNvPr>
            <p:cNvSpPr/>
            <p:nvPr/>
          </p:nvSpPr>
          <p:spPr>
            <a:xfrm>
              <a:off x="1298222" y="2350911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Ellipszis 35">
              <a:extLst>
                <a:ext uri="{FF2B5EF4-FFF2-40B4-BE49-F238E27FC236}">
                  <a16:creationId xmlns:a16="http://schemas.microsoft.com/office/drawing/2014/main" id="{0DA4EE20-02E0-49C7-AA24-71BAF2C56D0A}"/>
                </a:ext>
              </a:extLst>
            </p:cNvPr>
            <p:cNvSpPr/>
            <p:nvPr/>
          </p:nvSpPr>
          <p:spPr>
            <a:xfrm>
              <a:off x="2635956" y="1398198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Ellipszis 36">
              <a:extLst>
                <a:ext uri="{FF2B5EF4-FFF2-40B4-BE49-F238E27FC236}">
                  <a16:creationId xmlns:a16="http://schemas.microsoft.com/office/drawing/2014/main" id="{A8F2D7E2-4809-4E5D-AFC6-EBD468242E5C}"/>
                </a:ext>
              </a:extLst>
            </p:cNvPr>
            <p:cNvSpPr/>
            <p:nvPr/>
          </p:nvSpPr>
          <p:spPr>
            <a:xfrm>
              <a:off x="3234267" y="1161537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Ellipszis 37">
              <a:extLst>
                <a:ext uri="{FF2B5EF4-FFF2-40B4-BE49-F238E27FC236}">
                  <a16:creationId xmlns:a16="http://schemas.microsoft.com/office/drawing/2014/main" id="{D6646805-6885-4983-8EC8-746039B9D9C0}"/>
                </a:ext>
              </a:extLst>
            </p:cNvPr>
            <p:cNvSpPr/>
            <p:nvPr/>
          </p:nvSpPr>
          <p:spPr>
            <a:xfrm>
              <a:off x="6107288" y="1319987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Ellipszis 38">
              <a:extLst>
                <a:ext uri="{FF2B5EF4-FFF2-40B4-BE49-F238E27FC236}">
                  <a16:creationId xmlns:a16="http://schemas.microsoft.com/office/drawing/2014/main" id="{217A9805-45A3-43F8-A085-7D041BD61CC8}"/>
                </a:ext>
              </a:extLst>
            </p:cNvPr>
            <p:cNvSpPr/>
            <p:nvPr/>
          </p:nvSpPr>
          <p:spPr>
            <a:xfrm>
              <a:off x="6677377" y="1715099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Ellipszis 39">
              <a:extLst>
                <a:ext uri="{FF2B5EF4-FFF2-40B4-BE49-F238E27FC236}">
                  <a16:creationId xmlns:a16="http://schemas.microsoft.com/office/drawing/2014/main" id="{B52996AD-8E8B-4D07-9384-24150CCA861F}"/>
                </a:ext>
              </a:extLst>
            </p:cNvPr>
            <p:cNvSpPr/>
            <p:nvPr/>
          </p:nvSpPr>
          <p:spPr>
            <a:xfrm>
              <a:off x="8099777" y="2192460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1" name="Ellipszis 40">
              <a:extLst>
                <a:ext uri="{FF2B5EF4-FFF2-40B4-BE49-F238E27FC236}">
                  <a16:creationId xmlns:a16="http://schemas.microsoft.com/office/drawing/2014/main" id="{67D72B0C-4699-40FC-A0EC-082C41226567}"/>
                </a:ext>
              </a:extLst>
            </p:cNvPr>
            <p:cNvSpPr/>
            <p:nvPr/>
          </p:nvSpPr>
          <p:spPr>
            <a:xfrm>
              <a:off x="7196667" y="2728875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Ellipszis 41">
              <a:extLst>
                <a:ext uri="{FF2B5EF4-FFF2-40B4-BE49-F238E27FC236}">
                  <a16:creationId xmlns:a16="http://schemas.microsoft.com/office/drawing/2014/main" id="{C0A294FE-550A-4149-97A7-C067ABDA19B3}"/>
                </a:ext>
              </a:extLst>
            </p:cNvPr>
            <p:cNvSpPr/>
            <p:nvPr/>
          </p:nvSpPr>
          <p:spPr>
            <a:xfrm>
              <a:off x="2582334" y="4656260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Ellipszis 42">
              <a:extLst>
                <a:ext uri="{FF2B5EF4-FFF2-40B4-BE49-F238E27FC236}">
                  <a16:creationId xmlns:a16="http://schemas.microsoft.com/office/drawing/2014/main" id="{19302BBD-301F-4791-82EC-F54FDF18E85D}"/>
                </a:ext>
              </a:extLst>
            </p:cNvPr>
            <p:cNvSpPr/>
            <p:nvPr/>
          </p:nvSpPr>
          <p:spPr>
            <a:xfrm>
              <a:off x="1490132" y="5784744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4" name="Ellipszis 43">
              <a:extLst>
                <a:ext uri="{FF2B5EF4-FFF2-40B4-BE49-F238E27FC236}">
                  <a16:creationId xmlns:a16="http://schemas.microsoft.com/office/drawing/2014/main" id="{9F713131-BBE7-4DFF-9F1A-8B388D70CA31}"/>
                </a:ext>
              </a:extLst>
            </p:cNvPr>
            <p:cNvSpPr/>
            <p:nvPr/>
          </p:nvSpPr>
          <p:spPr>
            <a:xfrm>
              <a:off x="3589866" y="5626293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" name="Ellipszis 44">
              <a:extLst>
                <a:ext uri="{FF2B5EF4-FFF2-40B4-BE49-F238E27FC236}">
                  <a16:creationId xmlns:a16="http://schemas.microsoft.com/office/drawing/2014/main" id="{925DF429-E0A0-43AF-9CAE-E7E501F8F196}"/>
                </a:ext>
              </a:extLst>
            </p:cNvPr>
            <p:cNvSpPr/>
            <p:nvPr/>
          </p:nvSpPr>
          <p:spPr>
            <a:xfrm>
              <a:off x="4707467" y="5467842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6" name="Ellipszis 45">
              <a:extLst>
                <a:ext uri="{FF2B5EF4-FFF2-40B4-BE49-F238E27FC236}">
                  <a16:creationId xmlns:a16="http://schemas.microsoft.com/office/drawing/2014/main" id="{440AF671-954D-4CD2-8B85-0205CFB7221A}"/>
                </a:ext>
              </a:extLst>
            </p:cNvPr>
            <p:cNvSpPr/>
            <p:nvPr/>
          </p:nvSpPr>
          <p:spPr>
            <a:xfrm>
              <a:off x="7591777" y="5938148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7" name="Ellipszis 46">
              <a:extLst>
                <a:ext uri="{FF2B5EF4-FFF2-40B4-BE49-F238E27FC236}">
                  <a16:creationId xmlns:a16="http://schemas.microsoft.com/office/drawing/2014/main" id="{BBA58CCD-0D59-44FC-B845-E7F426CF085A}"/>
                </a:ext>
              </a:extLst>
            </p:cNvPr>
            <p:cNvSpPr/>
            <p:nvPr/>
          </p:nvSpPr>
          <p:spPr>
            <a:xfrm>
              <a:off x="9002889" y="5779698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8" name="Ellipszis 47">
              <a:extLst>
                <a:ext uri="{FF2B5EF4-FFF2-40B4-BE49-F238E27FC236}">
                  <a16:creationId xmlns:a16="http://schemas.microsoft.com/office/drawing/2014/main" id="{A2216EA1-3E7B-4D8F-B83D-7B446B403621}"/>
                </a:ext>
              </a:extLst>
            </p:cNvPr>
            <p:cNvSpPr/>
            <p:nvPr/>
          </p:nvSpPr>
          <p:spPr>
            <a:xfrm>
              <a:off x="9132712" y="4973161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9" name="Ellipszis 48">
              <a:extLst>
                <a:ext uri="{FF2B5EF4-FFF2-40B4-BE49-F238E27FC236}">
                  <a16:creationId xmlns:a16="http://schemas.microsoft.com/office/drawing/2014/main" id="{03938417-CCBE-4B5A-8145-9D108958FF66}"/>
                </a:ext>
              </a:extLst>
            </p:cNvPr>
            <p:cNvSpPr/>
            <p:nvPr/>
          </p:nvSpPr>
          <p:spPr>
            <a:xfrm>
              <a:off x="9443156" y="4108739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F4B0FE26-5DDB-4892-8AE2-9221B940F15F}"/>
              </a:ext>
            </a:extLst>
          </p:cNvPr>
          <p:cNvSpPr txBox="1"/>
          <p:nvPr/>
        </p:nvSpPr>
        <p:spPr>
          <a:xfrm>
            <a:off x="2494844" y="4775202"/>
            <a:ext cx="8858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Az erőforrás megosztás és csomópontok kapacitása úgy alakítható, hogy megfeleljen a hálózati igényeknek.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F922B18C-F164-4799-A545-5E374E8CAAC3}"/>
              </a:ext>
            </a:extLst>
          </p:cNvPr>
          <p:cNvSpPr txBox="1"/>
          <p:nvPr/>
        </p:nvSpPr>
        <p:spPr>
          <a:xfrm>
            <a:off x="2494844" y="5875273"/>
            <a:ext cx="8858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Okos eszközöket igényel, melyek támogatják a </a:t>
            </a:r>
            <a:r>
              <a:rPr lang="hu-HU" sz="2000" dirty="0">
                <a:solidFill>
                  <a:srgbClr val="FF0000"/>
                </a:solidFill>
              </a:rPr>
              <a:t>csomagtovábbítást</a:t>
            </a:r>
            <a:r>
              <a:rPr lang="hu-HU" sz="2000" dirty="0"/>
              <a:t>, </a:t>
            </a:r>
            <a:r>
              <a:rPr lang="hu-HU" sz="2000" dirty="0">
                <a:solidFill>
                  <a:srgbClr val="FF0000"/>
                </a:solidFill>
              </a:rPr>
              <a:t>forgalomirányítást</a:t>
            </a:r>
            <a:r>
              <a:rPr lang="hu-HU" sz="2000" dirty="0"/>
              <a:t> és az </a:t>
            </a:r>
            <a:r>
              <a:rPr lang="hu-HU" sz="2000" dirty="0">
                <a:solidFill>
                  <a:srgbClr val="FF0000"/>
                </a:solidFill>
              </a:rPr>
              <a:t>erőforrás kiosztást</a:t>
            </a:r>
            <a:r>
              <a:rPr lang="hu-H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477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lipszis 45">
            <a:extLst>
              <a:ext uri="{FF2B5EF4-FFF2-40B4-BE49-F238E27FC236}">
                <a16:creationId xmlns:a16="http://schemas.microsoft.com/office/drawing/2014/main" id="{F14E1122-0E7B-49D5-B328-16F044F18B92}"/>
              </a:ext>
            </a:extLst>
          </p:cNvPr>
          <p:cNvSpPr/>
          <p:nvPr/>
        </p:nvSpPr>
        <p:spPr>
          <a:xfrm>
            <a:off x="5404554" y="1022658"/>
            <a:ext cx="3321757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>
            <a:extLst>
              <a:ext uri="{FF2B5EF4-FFF2-40B4-BE49-F238E27FC236}">
                <a16:creationId xmlns:a16="http://schemas.microsoft.com/office/drawing/2014/main" id="{71109D5D-575D-4AE5-9F14-9DA387946C9E}"/>
              </a:ext>
            </a:extLst>
          </p:cNvPr>
          <p:cNvSpPr/>
          <p:nvPr/>
        </p:nvSpPr>
        <p:spPr>
          <a:xfrm>
            <a:off x="7119054" y="3704178"/>
            <a:ext cx="3321757" cy="31538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9">
            <a:extLst>
              <a:ext uri="{FF2B5EF4-FFF2-40B4-BE49-F238E27FC236}">
                <a16:creationId xmlns:a16="http://schemas.microsoft.com/office/drawing/2014/main" id="{F1E69A61-B927-4352-AE6C-EF3513BCFDE4}"/>
              </a:ext>
            </a:extLst>
          </p:cNvPr>
          <p:cNvSpPr/>
          <p:nvPr/>
        </p:nvSpPr>
        <p:spPr>
          <a:xfrm>
            <a:off x="885821" y="4094233"/>
            <a:ext cx="4622101" cy="2436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4607D0DC-08A0-4682-9BA5-5CA564AE6AED}"/>
              </a:ext>
            </a:extLst>
          </p:cNvPr>
          <p:cNvSpPr/>
          <p:nvPr/>
        </p:nvSpPr>
        <p:spPr>
          <a:xfrm>
            <a:off x="587022" y="1027289"/>
            <a:ext cx="4258732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0209BD9-61A3-4101-9908-0A951D6454E1}"/>
              </a:ext>
            </a:extLst>
          </p:cNvPr>
          <p:cNvCxnSpPr/>
          <p:nvPr/>
        </p:nvCxnSpPr>
        <p:spPr>
          <a:xfrm flipV="1">
            <a:off x="4080933" y="2153355"/>
            <a:ext cx="1783644" cy="4713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497D9E2C-50AA-4A99-B92B-F7B7CE05C98C}"/>
              </a:ext>
            </a:extLst>
          </p:cNvPr>
          <p:cNvCxnSpPr>
            <a:cxnSpLocks/>
          </p:cNvCxnSpPr>
          <p:nvPr/>
        </p:nvCxnSpPr>
        <p:spPr>
          <a:xfrm>
            <a:off x="4080933" y="2632322"/>
            <a:ext cx="417689" cy="198483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712309C-0BA3-4E3E-9A39-9E9DB21673C8}"/>
              </a:ext>
            </a:extLst>
          </p:cNvPr>
          <p:cNvCxnSpPr>
            <a:cxnSpLocks/>
          </p:cNvCxnSpPr>
          <p:nvPr/>
        </p:nvCxnSpPr>
        <p:spPr>
          <a:xfrm flipV="1">
            <a:off x="4515556" y="2192460"/>
            <a:ext cx="1349021" cy="241704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9C877DC6-FF92-49B3-AEC3-5BFA7F632952}"/>
              </a:ext>
            </a:extLst>
          </p:cNvPr>
          <p:cNvCxnSpPr>
            <a:cxnSpLocks/>
          </p:cNvCxnSpPr>
          <p:nvPr/>
        </p:nvCxnSpPr>
        <p:spPr>
          <a:xfrm>
            <a:off x="4450644" y="4653032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5B1100ED-86B6-488A-987F-4F22E8A4CD15}"/>
              </a:ext>
            </a:extLst>
          </p:cNvPr>
          <p:cNvCxnSpPr>
            <a:cxnSpLocks/>
          </p:cNvCxnSpPr>
          <p:nvPr/>
        </p:nvCxnSpPr>
        <p:spPr>
          <a:xfrm>
            <a:off x="5864577" y="2160507"/>
            <a:ext cx="2173111" cy="285175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6B64D8DE-8E34-4758-89F2-806545FD6E24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5207F415-98F1-40F9-9B33-C94DC17D0D58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184754A3-50B1-45AC-B038-6773ACB50D9B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218DE579-A7C7-42E5-998A-54852E409EDD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73CA028A-0E6D-40BD-937E-7AE2C82534B5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E3919BEC-2D76-4814-BD9D-7E163D5FD981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DC585E08-64DC-4602-932E-7C6B30AC55CA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15CACEB6-B6A5-443E-8D1E-F3A5D4432255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C6AAF620-B978-4093-89B4-840470556E83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E81D8B83-E231-487A-BC0D-FD5DF1990795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3FD4638-1A8F-4619-8528-1FE5172BA819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28F526E7-FAD5-4EA4-8BB8-DAA058995B5D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Linkek és </a:t>
            </a:r>
            <a:r>
              <a:rPr lang="hu-HU" dirty="0" err="1"/>
              <a:t>switchek</a:t>
            </a:r>
            <a:r>
              <a:rPr lang="hu-HU" dirty="0"/>
              <a:t> megosztott használata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60B9CEB-9BEC-421B-B644-C42E8D7C2E7B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1E4913-71BB-4385-93A3-D864B544CA16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897C9329-0595-49C3-A97C-BC1E038268A9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CA61115C-8D6B-4E73-9B6D-77FD94CD5961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3318D84-7FAE-44B6-99B1-EA08C9C669B6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6920F78-DC27-4668-868E-11409AF571F6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1ACE177-9E05-4F33-86B6-C76BF11F4408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B544AE3-D269-49B7-A334-8E250AF98BBF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D6021771-4201-492D-A0E9-F7E8B721CE0E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695949-413C-48C6-B5C7-8318FAC22E25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FEAC217C-2333-4338-BFDF-2DB2B41D9B4B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9E9F135F-672B-490C-909C-3360385A2CD3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36B9410-34D3-4BF0-BA5F-1ECD9207412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F6D856B-1783-49DA-9EAB-DC5A0EC81F2C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C2F2751-0CE4-4D60-8243-39D4C7D398AB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abadkézi sokszög: alakzat 29">
            <a:extLst>
              <a:ext uri="{FF2B5EF4-FFF2-40B4-BE49-F238E27FC236}">
                <a16:creationId xmlns:a16="http://schemas.microsoft.com/office/drawing/2014/main" id="{0A2BC1F5-F4B8-46BF-9DCD-3D817504EF5D}"/>
              </a:ext>
            </a:extLst>
          </p:cNvPr>
          <p:cNvSpPr/>
          <p:nvPr/>
        </p:nvSpPr>
        <p:spPr>
          <a:xfrm>
            <a:off x="5770996" y="1478844"/>
            <a:ext cx="3316560" cy="4526845"/>
          </a:xfrm>
          <a:custGeom>
            <a:avLst/>
            <a:gdLst>
              <a:gd name="connsiteX0" fmla="*/ 3316560 w 3316560"/>
              <a:gd name="connsiteY0" fmla="*/ 4526845 h 4526845"/>
              <a:gd name="connsiteX1" fmla="*/ 2131226 w 3316560"/>
              <a:gd name="connsiteY1" fmla="*/ 3522134 h 4526845"/>
              <a:gd name="connsiteX2" fmla="*/ 776560 w 3316560"/>
              <a:gd name="connsiteY2" fmla="*/ 2077156 h 4526845"/>
              <a:gd name="connsiteX3" fmla="*/ 8915 w 3316560"/>
              <a:gd name="connsiteY3" fmla="*/ 745067 h 4526845"/>
              <a:gd name="connsiteX4" fmla="*/ 426604 w 3316560"/>
              <a:gd name="connsiteY4" fmla="*/ 0 h 45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6560" h="4526845">
                <a:moveTo>
                  <a:pt x="3316560" y="4526845"/>
                </a:moveTo>
                <a:cubicBezTo>
                  <a:pt x="2935559" y="4228630"/>
                  <a:pt x="2554559" y="3930415"/>
                  <a:pt x="2131226" y="3522134"/>
                </a:cubicBezTo>
                <a:cubicBezTo>
                  <a:pt x="1707893" y="3113852"/>
                  <a:pt x="1130278" y="2540000"/>
                  <a:pt x="776560" y="2077156"/>
                </a:cubicBezTo>
                <a:cubicBezTo>
                  <a:pt x="422841" y="1614311"/>
                  <a:pt x="67241" y="1091260"/>
                  <a:pt x="8915" y="745067"/>
                </a:cubicBezTo>
                <a:cubicBezTo>
                  <a:pt x="-49411" y="398874"/>
                  <a:pt x="188596" y="199437"/>
                  <a:pt x="426604" y="0"/>
                </a:cubicBezTo>
              </a:path>
            </a:pathLst>
          </a:custGeom>
          <a:noFill/>
          <a:ln w="76200">
            <a:solidFill>
              <a:schemeClr val="accent2"/>
            </a:solidFill>
            <a:prstDash val="sysDot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: alakzat 30">
            <a:extLst>
              <a:ext uri="{FF2B5EF4-FFF2-40B4-BE49-F238E27FC236}">
                <a16:creationId xmlns:a16="http://schemas.microsoft.com/office/drawing/2014/main" id="{E8DD0852-56EE-4437-B22E-C2343E92EEEB}"/>
              </a:ext>
            </a:extLst>
          </p:cNvPr>
          <p:cNvSpPr/>
          <p:nvPr/>
        </p:nvSpPr>
        <p:spPr>
          <a:xfrm>
            <a:off x="5882205" y="2089277"/>
            <a:ext cx="3690773" cy="2816166"/>
          </a:xfrm>
          <a:custGeom>
            <a:avLst/>
            <a:gdLst>
              <a:gd name="connsiteX0" fmla="*/ 3690773 w 3690773"/>
              <a:gd name="connsiteY0" fmla="*/ 2144056 h 2816166"/>
              <a:gd name="connsiteX1" fmla="*/ 3013439 w 3690773"/>
              <a:gd name="connsiteY1" fmla="*/ 2448856 h 2816166"/>
              <a:gd name="connsiteX2" fmla="*/ 2437706 w 3690773"/>
              <a:gd name="connsiteY2" fmla="*/ 2674634 h 2816166"/>
              <a:gd name="connsiteX3" fmla="*/ 2132906 w 3690773"/>
              <a:gd name="connsiteY3" fmla="*/ 2810101 h 2816166"/>
              <a:gd name="connsiteX4" fmla="*/ 1805528 w 3690773"/>
              <a:gd name="connsiteY4" fmla="*/ 2539167 h 2816166"/>
              <a:gd name="connsiteX5" fmla="*/ 213795 w 3690773"/>
              <a:gd name="connsiteY5" fmla="*/ 495879 h 2816166"/>
              <a:gd name="connsiteX6" fmla="*/ 89617 w 3690773"/>
              <a:gd name="connsiteY6" fmla="*/ 33034 h 2816166"/>
              <a:gd name="connsiteX7" fmla="*/ 902417 w 3690773"/>
              <a:gd name="connsiteY7" fmla="*/ 55612 h 2816166"/>
              <a:gd name="connsiteX8" fmla="*/ 2347395 w 3690773"/>
              <a:gd name="connsiteY8" fmla="*/ 202367 h 281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0773" h="2816166">
                <a:moveTo>
                  <a:pt x="3690773" y="2144056"/>
                </a:moveTo>
                <a:cubicBezTo>
                  <a:pt x="3456528" y="2252241"/>
                  <a:pt x="3222283" y="2360426"/>
                  <a:pt x="3013439" y="2448856"/>
                </a:cubicBezTo>
                <a:cubicBezTo>
                  <a:pt x="2804595" y="2537286"/>
                  <a:pt x="2584461" y="2614427"/>
                  <a:pt x="2437706" y="2674634"/>
                </a:cubicBezTo>
                <a:cubicBezTo>
                  <a:pt x="2290950" y="2734842"/>
                  <a:pt x="2238269" y="2832679"/>
                  <a:pt x="2132906" y="2810101"/>
                </a:cubicBezTo>
                <a:cubicBezTo>
                  <a:pt x="2027543" y="2787523"/>
                  <a:pt x="2125380" y="2924871"/>
                  <a:pt x="1805528" y="2539167"/>
                </a:cubicBezTo>
                <a:cubicBezTo>
                  <a:pt x="1485676" y="2153463"/>
                  <a:pt x="499780" y="913568"/>
                  <a:pt x="213795" y="495879"/>
                </a:cubicBezTo>
                <a:cubicBezTo>
                  <a:pt x="-72190" y="78190"/>
                  <a:pt x="-25153" y="106412"/>
                  <a:pt x="89617" y="33034"/>
                </a:cubicBezTo>
                <a:cubicBezTo>
                  <a:pt x="204387" y="-40344"/>
                  <a:pt x="526121" y="27390"/>
                  <a:pt x="902417" y="55612"/>
                </a:cubicBezTo>
                <a:cubicBezTo>
                  <a:pt x="1278713" y="83834"/>
                  <a:pt x="1813054" y="143100"/>
                  <a:pt x="2347395" y="202367"/>
                </a:cubicBezTo>
              </a:path>
            </a:pathLst>
          </a:custGeom>
          <a:noFill/>
          <a:ln w="762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Szabadkézi sokszög: alakzat 32">
            <a:extLst>
              <a:ext uri="{FF2B5EF4-FFF2-40B4-BE49-F238E27FC236}">
                <a16:creationId xmlns:a16="http://schemas.microsoft.com/office/drawing/2014/main" id="{676172E4-9BE3-44EA-A7E8-68247E390944}"/>
              </a:ext>
            </a:extLst>
          </p:cNvPr>
          <p:cNvSpPr/>
          <p:nvPr/>
        </p:nvSpPr>
        <p:spPr>
          <a:xfrm>
            <a:off x="1354667" y="1557867"/>
            <a:ext cx="6549379" cy="4470400"/>
          </a:xfrm>
          <a:custGeom>
            <a:avLst/>
            <a:gdLst>
              <a:gd name="connsiteX0" fmla="*/ 6355644 w 6549379"/>
              <a:gd name="connsiteY0" fmla="*/ 4470400 h 4470400"/>
              <a:gd name="connsiteX1" fmla="*/ 6524977 w 6549379"/>
              <a:gd name="connsiteY1" fmla="*/ 3578577 h 4470400"/>
              <a:gd name="connsiteX2" fmla="*/ 6412089 w 6549379"/>
              <a:gd name="connsiteY2" fmla="*/ 2889955 h 4470400"/>
              <a:gd name="connsiteX3" fmla="*/ 5294489 w 6549379"/>
              <a:gd name="connsiteY3" fmla="*/ 1354666 h 4470400"/>
              <a:gd name="connsiteX4" fmla="*/ 4504266 w 6549379"/>
              <a:gd name="connsiteY4" fmla="*/ 587022 h 4470400"/>
              <a:gd name="connsiteX5" fmla="*/ 2822222 w 6549379"/>
              <a:gd name="connsiteY5" fmla="*/ 936977 h 4470400"/>
              <a:gd name="connsiteX6" fmla="*/ 0 w 6549379"/>
              <a:gd name="connsiteY6" fmla="*/ 0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9379" h="4470400">
                <a:moveTo>
                  <a:pt x="6355644" y="4470400"/>
                </a:moveTo>
                <a:cubicBezTo>
                  <a:pt x="6435607" y="4156192"/>
                  <a:pt x="6515570" y="3841984"/>
                  <a:pt x="6524977" y="3578577"/>
                </a:cubicBezTo>
                <a:cubicBezTo>
                  <a:pt x="6534385" y="3315169"/>
                  <a:pt x="6617170" y="3260607"/>
                  <a:pt x="6412089" y="2889955"/>
                </a:cubicBezTo>
                <a:cubicBezTo>
                  <a:pt x="6207008" y="2519303"/>
                  <a:pt x="5612459" y="1738488"/>
                  <a:pt x="5294489" y="1354666"/>
                </a:cubicBezTo>
                <a:cubicBezTo>
                  <a:pt x="4976518" y="970844"/>
                  <a:pt x="4916311" y="656637"/>
                  <a:pt x="4504266" y="587022"/>
                </a:cubicBezTo>
                <a:cubicBezTo>
                  <a:pt x="4092221" y="517407"/>
                  <a:pt x="3572933" y="1034814"/>
                  <a:pt x="2822222" y="936977"/>
                </a:cubicBezTo>
                <a:cubicBezTo>
                  <a:pt x="2071511" y="839140"/>
                  <a:pt x="1035755" y="419570"/>
                  <a:pt x="0" y="0"/>
                </a:cubicBezTo>
              </a:path>
            </a:pathLst>
          </a:custGeom>
          <a:noFill/>
          <a:ln w="76200">
            <a:solidFill>
              <a:srgbClr val="7030A0"/>
            </a:solidFill>
            <a:prstDash val="sysDot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6" name="Egyenes összekötő nyíllal 35">
            <a:extLst>
              <a:ext uri="{FF2B5EF4-FFF2-40B4-BE49-F238E27FC236}">
                <a16:creationId xmlns:a16="http://schemas.microsoft.com/office/drawing/2014/main" id="{EB43A8A8-2A17-4341-B8C9-FDB0E6A83844}"/>
              </a:ext>
            </a:extLst>
          </p:cNvPr>
          <p:cNvCxnSpPr>
            <a:cxnSpLocks/>
          </p:cNvCxnSpPr>
          <p:nvPr/>
        </p:nvCxnSpPr>
        <p:spPr>
          <a:xfrm flipH="1" flipV="1">
            <a:off x="6335442" y="2307372"/>
            <a:ext cx="2895600" cy="6660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>
            <a:extLst>
              <a:ext uri="{FF2B5EF4-FFF2-40B4-BE49-F238E27FC236}">
                <a16:creationId xmlns:a16="http://schemas.microsoft.com/office/drawing/2014/main" id="{0054A625-6E4C-4CD0-BCCA-36634B1F84A4}"/>
              </a:ext>
            </a:extLst>
          </p:cNvPr>
          <p:cNvCxnSpPr>
            <a:cxnSpLocks/>
          </p:cNvCxnSpPr>
          <p:nvPr/>
        </p:nvCxnSpPr>
        <p:spPr>
          <a:xfrm flipH="1">
            <a:off x="7591777" y="3331634"/>
            <a:ext cx="1687690" cy="292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>
            <a:extLst>
              <a:ext uri="{FF2B5EF4-FFF2-40B4-BE49-F238E27FC236}">
                <a16:creationId xmlns:a16="http://schemas.microsoft.com/office/drawing/2014/main" id="{76C49BCE-7F13-43E3-9939-21B59D9EF865}"/>
              </a:ext>
            </a:extLst>
          </p:cNvPr>
          <p:cNvCxnSpPr/>
          <p:nvPr/>
        </p:nvCxnSpPr>
        <p:spPr>
          <a:xfrm flipH="1">
            <a:off x="8246532" y="3704178"/>
            <a:ext cx="1343379" cy="9856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3B4BAE3C-EF29-48CF-8540-AECC6FFEEA5E}"/>
              </a:ext>
            </a:extLst>
          </p:cNvPr>
          <p:cNvSpPr txBox="1"/>
          <p:nvPr/>
        </p:nvSpPr>
        <p:spPr>
          <a:xfrm>
            <a:off x="9121870" y="2427111"/>
            <a:ext cx="27072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Megosztott link és </a:t>
            </a:r>
            <a:r>
              <a:rPr lang="hu-HU" b="1" dirty="0" err="1">
                <a:solidFill>
                  <a:srgbClr val="FF0000"/>
                </a:solidFill>
              </a:rPr>
              <a:t>switch</a:t>
            </a:r>
            <a:r>
              <a:rPr lang="hu-HU" b="1" dirty="0">
                <a:solidFill>
                  <a:srgbClr val="FF0000"/>
                </a:solidFill>
              </a:rPr>
              <a:t> (hálózati) erőforrások</a:t>
            </a:r>
            <a:r>
              <a:rPr lang="hu-HU" dirty="0"/>
              <a:t>: egyszerre több folyam (flow) is keresztül halad rajtuk</a:t>
            </a:r>
          </a:p>
        </p:txBody>
      </p:sp>
      <p:sp>
        <p:nvSpPr>
          <p:cNvPr id="64" name="Szövegdoboz 63">
            <a:extLst>
              <a:ext uri="{FF2B5EF4-FFF2-40B4-BE49-F238E27FC236}">
                <a16:creationId xmlns:a16="http://schemas.microsoft.com/office/drawing/2014/main" id="{E3F0FC3A-C315-4062-A1A9-E6A0A8115DFD}"/>
              </a:ext>
            </a:extLst>
          </p:cNvPr>
          <p:cNvSpPr txBox="1"/>
          <p:nvPr/>
        </p:nvSpPr>
        <p:spPr>
          <a:xfrm>
            <a:off x="7350225" y="829498"/>
            <a:ext cx="4755199" cy="1200329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Hálózati folyam (flow): többnyire két fél közötti hálózati forgalom/kommunikáció</a:t>
            </a:r>
          </a:p>
          <a:p>
            <a:r>
              <a:rPr lang="hu-HU" dirty="0"/>
              <a:t>(más definíciók is lehetségesek – valamilyen szempont szerint összetartozó hálózati forgalom)</a:t>
            </a:r>
          </a:p>
        </p:txBody>
      </p:sp>
    </p:spTree>
    <p:extLst>
      <p:ext uri="{BB962C8B-B14F-4D97-AF65-F5344CB8AC3E}">
        <p14:creationId xmlns:p14="http://schemas.microsoft.com/office/powerpoint/2010/main" val="42671326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AE27FE93-A935-477A-A2C6-082C1A62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Erőforrások kezelése</a:t>
            </a:r>
            <a:br>
              <a:rPr lang="hu-HU" dirty="0"/>
            </a:br>
            <a:r>
              <a:rPr lang="hu-HU" dirty="0"/>
              <a:t>    Két alapvetően eltérő megközelítés hálózati</a:t>
            </a:r>
          </a:p>
        </p:txBody>
      </p:sp>
      <p:sp>
        <p:nvSpPr>
          <p:cNvPr id="48" name="Téglalap 47">
            <a:extLst>
              <a:ext uri="{FF2B5EF4-FFF2-40B4-BE49-F238E27FC236}">
                <a16:creationId xmlns:a16="http://schemas.microsoft.com/office/drawing/2014/main" id="{015558C6-F8C2-4C23-8AE3-C16F884ABF63}"/>
              </a:ext>
            </a:extLst>
          </p:cNvPr>
          <p:cNvSpPr/>
          <p:nvPr/>
        </p:nvSpPr>
        <p:spPr>
          <a:xfrm>
            <a:off x="1151467" y="2370667"/>
            <a:ext cx="3443111" cy="10583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Előre foglalással</a:t>
            </a:r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id="{CCC39311-0E08-4319-83DB-3E4B961AC6E7}"/>
              </a:ext>
            </a:extLst>
          </p:cNvPr>
          <p:cNvSpPr/>
          <p:nvPr/>
        </p:nvSpPr>
        <p:spPr>
          <a:xfrm>
            <a:off x="7597422" y="2370667"/>
            <a:ext cx="3443111" cy="10583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Igény szerinti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AC0289B6-07D1-42EA-A813-1349AA37A7AF}"/>
              </a:ext>
            </a:extLst>
          </p:cNvPr>
          <p:cNvSpPr txBox="1"/>
          <p:nvPr/>
        </p:nvSpPr>
        <p:spPr>
          <a:xfrm>
            <a:off x="1151467" y="3804356"/>
            <a:ext cx="3443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rgbClr val="FF0000"/>
                </a:solidFill>
              </a:rPr>
              <a:t>Előre lefoglalja a szükséges sávszélességet.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/>
              <a:t>Folyam szintű </a:t>
            </a:r>
            <a:r>
              <a:rPr lang="hu-HU" sz="2000" b="1" dirty="0" err="1"/>
              <a:t>multiplexálás</a:t>
            </a:r>
            <a:endParaRPr lang="hu-HU" sz="2000" b="1" dirty="0"/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58E6CC97-3DB9-4854-A79C-C8ECDC0500B8}"/>
              </a:ext>
            </a:extLst>
          </p:cNvPr>
          <p:cNvSpPr txBox="1"/>
          <p:nvPr/>
        </p:nvSpPr>
        <p:spPr>
          <a:xfrm>
            <a:off x="7597422" y="3798712"/>
            <a:ext cx="3443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rgbClr val="FF0000"/>
                </a:solidFill>
              </a:rPr>
              <a:t>Akkor küld adatot, amikor szükséges.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/>
              <a:t>Csomag szintű </a:t>
            </a:r>
            <a:r>
              <a:rPr lang="hu-HU" sz="2000" b="1" dirty="0" err="1"/>
              <a:t>multiplexálás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26250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702639-A1D2-4DF8-A69D-F6218737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17,1 milliárd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7DC41A-7F8B-4168-B6B6-384909827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az Internetre kötött eszközök száma 2016-ban (becslés</a:t>
            </a:r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)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en-US" dirty="0"/>
              <a:t>Cisco Visual Networking Index 2016—2021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76172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749C3864-88E8-40F1-B5DB-AFE00A0B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088" y="1583360"/>
            <a:ext cx="5449711" cy="4593603"/>
          </a:xfrm>
        </p:spPr>
        <p:txBody>
          <a:bodyPr/>
          <a:lstStyle/>
          <a:p>
            <a:r>
              <a:rPr lang="hu-HU" dirty="0"/>
              <a:t>Tegyük fel, hogy mindegyik forrásnak 10 </a:t>
            </a:r>
            <a:r>
              <a:rPr lang="hu-HU" dirty="0" err="1"/>
              <a:t>Mbps</a:t>
            </a:r>
            <a:r>
              <a:rPr lang="hu-HU" dirty="0"/>
              <a:t> sávszélességre van szüksége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Mit kapnak az alábbi módszerkel:</a:t>
            </a:r>
          </a:p>
          <a:p>
            <a:pPr lvl="1"/>
            <a:r>
              <a:rPr lang="hu-HU" dirty="0"/>
              <a:t>Előre foglalás</a:t>
            </a:r>
          </a:p>
          <a:p>
            <a:pPr lvl="1"/>
            <a:r>
              <a:rPr lang="hu-HU" dirty="0"/>
              <a:t>Igény szerinti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3B24617D-E573-43DE-AED4-FBCE2D4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Melyik a jobb?</a:t>
            </a:r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E7E72BDB-F8FB-46F9-B342-E27C0F0E8063}"/>
              </a:ext>
            </a:extLst>
          </p:cNvPr>
          <p:cNvCxnSpPr>
            <a:cxnSpLocks/>
          </p:cNvCxnSpPr>
          <p:nvPr/>
        </p:nvCxnSpPr>
        <p:spPr>
          <a:xfrm>
            <a:off x="2089149" y="2405998"/>
            <a:ext cx="999420" cy="689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83C7AB2-25EC-4CA5-BD61-95438E30E6D8}"/>
              </a:ext>
            </a:extLst>
          </p:cNvPr>
          <p:cNvCxnSpPr>
            <a:cxnSpLocks/>
          </p:cNvCxnSpPr>
          <p:nvPr/>
        </p:nvCxnSpPr>
        <p:spPr>
          <a:xfrm>
            <a:off x="1054804" y="1636888"/>
            <a:ext cx="985661" cy="75212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69E97706-92CA-47C5-9382-B9C430A524C3}"/>
              </a:ext>
            </a:extLst>
          </p:cNvPr>
          <p:cNvCxnSpPr>
            <a:cxnSpLocks/>
          </p:cNvCxnSpPr>
          <p:nvPr/>
        </p:nvCxnSpPr>
        <p:spPr>
          <a:xfrm>
            <a:off x="978251" y="2405998"/>
            <a:ext cx="1062216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1CB12F23-4452-488B-9544-A502E9B1A5F7}"/>
              </a:ext>
            </a:extLst>
          </p:cNvPr>
          <p:cNvCxnSpPr>
            <a:cxnSpLocks/>
          </p:cNvCxnSpPr>
          <p:nvPr/>
        </p:nvCxnSpPr>
        <p:spPr>
          <a:xfrm flipV="1">
            <a:off x="965904" y="2405998"/>
            <a:ext cx="1112662" cy="79822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B070401C-19F8-46E8-9922-C58D96036273}"/>
              </a:ext>
            </a:extLst>
          </p:cNvPr>
          <p:cNvCxnSpPr>
            <a:cxnSpLocks/>
          </p:cNvCxnSpPr>
          <p:nvPr/>
        </p:nvCxnSpPr>
        <p:spPr>
          <a:xfrm flipV="1">
            <a:off x="3132663" y="1829720"/>
            <a:ext cx="1097844" cy="54184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D71910F7-3179-43BA-B923-864CBB81B347}"/>
              </a:ext>
            </a:extLst>
          </p:cNvPr>
          <p:cNvCxnSpPr>
            <a:cxnSpLocks/>
          </p:cNvCxnSpPr>
          <p:nvPr/>
        </p:nvCxnSpPr>
        <p:spPr>
          <a:xfrm>
            <a:off x="3088569" y="2416043"/>
            <a:ext cx="1118658" cy="52978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5FDBECBF-7988-43AF-B562-BAE4A3AC281A}"/>
              </a:ext>
            </a:extLst>
          </p:cNvPr>
          <p:cNvSpPr/>
          <p:nvPr/>
        </p:nvSpPr>
        <p:spPr>
          <a:xfrm>
            <a:off x="1869722" y="2208443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id="{25030A5E-369C-4242-9B0C-090B92FDA751}"/>
              </a:ext>
            </a:extLst>
          </p:cNvPr>
          <p:cNvSpPr/>
          <p:nvPr/>
        </p:nvSpPr>
        <p:spPr>
          <a:xfrm>
            <a:off x="2889955" y="220844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3242F2BA-6AC2-48BF-B142-A7C09E5D70B0}"/>
              </a:ext>
            </a:extLst>
          </p:cNvPr>
          <p:cNvSpPr/>
          <p:nvPr/>
        </p:nvSpPr>
        <p:spPr>
          <a:xfrm>
            <a:off x="824088" y="224754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AD99CB2D-F3F2-4B36-B908-B463B46CDC0D}"/>
              </a:ext>
            </a:extLst>
          </p:cNvPr>
          <p:cNvSpPr/>
          <p:nvPr/>
        </p:nvSpPr>
        <p:spPr>
          <a:xfrm>
            <a:off x="819152" y="3045776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3F8FD490-8D93-48F4-BB7D-F0C1A15AFF33}"/>
              </a:ext>
            </a:extLst>
          </p:cNvPr>
          <p:cNvSpPr/>
          <p:nvPr/>
        </p:nvSpPr>
        <p:spPr>
          <a:xfrm>
            <a:off x="819149" y="144372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5B234860-42AD-4CA2-AD4C-6FBAA6EA44D9}"/>
              </a:ext>
            </a:extLst>
          </p:cNvPr>
          <p:cNvSpPr/>
          <p:nvPr/>
        </p:nvSpPr>
        <p:spPr>
          <a:xfrm>
            <a:off x="4085164" y="1643726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20FB878B-06E4-49EC-8A98-CC434F930845}"/>
              </a:ext>
            </a:extLst>
          </p:cNvPr>
          <p:cNvSpPr/>
          <p:nvPr/>
        </p:nvSpPr>
        <p:spPr>
          <a:xfrm>
            <a:off x="4083752" y="2787376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4D1368A2-22DD-452C-9A2C-D7760A9805FB}"/>
              </a:ext>
            </a:extLst>
          </p:cNvPr>
          <p:cNvSpPr txBox="1"/>
          <p:nvPr/>
        </p:nvSpPr>
        <p:spPr>
          <a:xfrm>
            <a:off x="406400" y="3362677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források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156E2386-41E2-4275-B9D4-2006EE381E55}"/>
              </a:ext>
            </a:extLst>
          </p:cNvPr>
          <p:cNvSpPr txBox="1"/>
          <p:nvPr/>
        </p:nvSpPr>
        <p:spPr>
          <a:xfrm>
            <a:off x="3709107" y="3361637"/>
            <a:ext cx="151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célállomások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C1F05CEC-FE53-4D87-A98D-44F832579026}"/>
              </a:ext>
            </a:extLst>
          </p:cNvPr>
          <p:cNvSpPr txBox="1"/>
          <p:nvPr/>
        </p:nvSpPr>
        <p:spPr>
          <a:xfrm>
            <a:off x="2021417" y="1888260"/>
            <a:ext cx="115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30 </a:t>
            </a:r>
            <a:r>
              <a:rPr lang="hu-HU" dirty="0" err="1"/>
              <a:t>Mbps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382335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F693828E-88D7-4E5B-901B-41D35E12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Tekintsük</a:t>
            </a:r>
            <a:r>
              <a:rPr lang="hu-HU" dirty="0"/>
              <a:t> a lenti hálózati csúcsigényeket </a:t>
            </a:r>
            <a:br>
              <a:rPr lang="hu-HU" dirty="0"/>
            </a:br>
            <a:r>
              <a:rPr lang="hu-HU" dirty="0"/>
              <a:t>és folyam időtartamokat</a:t>
            </a:r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F9B5BA61-446C-4050-92C2-86A3F66B6333}"/>
              </a:ext>
            </a:extLst>
          </p:cNvPr>
          <p:cNvSpPr/>
          <p:nvPr/>
        </p:nvSpPr>
        <p:spPr>
          <a:xfrm>
            <a:off x="2799644" y="1535289"/>
            <a:ext cx="2246489" cy="925689"/>
          </a:xfrm>
          <a:custGeom>
            <a:avLst/>
            <a:gdLst>
              <a:gd name="connsiteX0" fmla="*/ 0 w 2246489"/>
              <a:gd name="connsiteY0" fmla="*/ 925689 h 925689"/>
              <a:gd name="connsiteX1" fmla="*/ 587023 w 2246489"/>
              <a:gd name="connsiteY1" fmla="*/ 0 h 925689"/>
              <a:gd name="connsiteX2" fmla="*/ 1704623 w 2246489"/>
              <a:gd name="connsiteY2" fmla="*/ 0 h 925689"/>
              <a:gd name="connsiteX3" fmla="*/ 2246489 w 2246489"/>
              <a:gd name="connsiteY3" fmla="*/ 914400 h 925689"/>
              <a:gd name="connsiteX4" fmla="*/ 0 w 2246489"/>
              <a:gd name="connsiteY4" fmla="*/ 925689 h 9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489" h="925689">
                <a:moveTo>
                  <a:pt x="0" y="925689"/>
                </a:moveTo>
                <a:lnTo>
                  <a:pt x="587023" y="0"/>
                </a:lnTo>
                <a:lnTo>
                  <a:pt x="1704623" y="0"/>
                </a:lnTo>
                <a:lnTo>
                  <a:pt x="2246489" y="914400"/>
                </a:lnTo>
                <a:lnTo>
                  <a:pt x="0" y="92568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D68BB48E-537D-4008-AA16-38DE7E98C03B}"/>
              </a:ext>
            </a:extLst>
          </p:cNvPr>
          <p:cNvSpPr/>
          <p:nvPr/>
        </p:nvSpPr>
        <p:spPr>
          <a:xfrm>
            <a:off x="4916310" y="2522254"/>
            <a:ext cx="1800579" cy="1045035"/>
          </a:xfrm>
          <a:custGeom>
            <a:avLst/>
            <a:gdLst>
              <a:gd name="connsiteX0" fmla="*/ 0 w 2246489"/>
              <a:gd name="connsiteY0" fmla="*/ 925689 h 925689"/>
              <a:gd name="connsiteX1" fmla="*/ 587023 w 2246489"/>
              <a:gd name="connsiteY1" fmla="*/ 0 h 925689"/>
              <a:gd name="connsiteX2" fmla="*/ 1704623 w 2246489"/>
              <a:gd name="connsiteY2" fmla="*/ 0 h 925689"/>
              <a:gd name="connsiteX3" fmla="*/ 2246489 w 2246489"/>
              <a:gd name="connsiteY3" fmla="*/ 914400 h 925689"/>
              <a:gd name="connsiteX4" fmla="*/ 0 w 2246489"/>
              <a:gd name="connsiteY4" fmla="*/ 925689 h 9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489" h="925689">
                <a:moveTo>
                  <a:pt x="0" y="925689"/>
                </a:moveTo>
                <a:lnTo>
                  <a:pt x="587023" y="0"/>
                </a:lnTo>
                <a:lnTo>
                  <a:pt x="1704623" y="0"/>
                </a:lnTo>
                <a:lnTo>
                  <a:pt x="2246489" y="914400"/>
                </a:lnTo>
                <a:lnTo>
                  <a:pt x="0" y="9256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4B2431FF-A30A-4158-9961-25B9CAC7F1A5}"/>
              </a:ext>
            </a:extLst>
          </p:cNvPr>
          <p:cNvSpPr/>
          <p:nvPr/>
        </p:nvSpPr>
        <p:spPr>
          <a:xfrm>
            <a:off x="6389511" y="3613258"/>
            <a:ext cx="2889957" cy="1133720"/>
          </a:xfrm>
          <a:custGeom>
            <a:avLst/>
            <a:gdLst>
              <a:gd name="connsiteX0" fmla="*/ 0 w 2246489"/>
              <a:gd name="connsiteY0" fmla="*/ 925689 h 925689"/>
              <a:gd name="connsiteX1" fmla="*/ 587023 w 2246489"/>
              <a:gd name="connsiteY1" fmla="*/ 0 h 925689"/>
              <a:gd name="connsiteX2" fmla="*/ 1704623 w 2246489"/>
              <a:gd name="connsiteY2" fmla="*/ 0 h 925689"/>
              <a:gd name="connsiteX3" fmla="*/ 2246489 w 2246489"/>
              <a:gd name="connsiteY3" fmla="*/ 914400 h 925689"/>
              <a:gd name="connsiteX4" fmla="*/ 0 w 2246489"/>
              <a:gd name="connsiteY4" fmla="*/ 925689 h 9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489" h="925689">
                <a:moveTo>
                  <a:pt x="0" y="925689"/>
                </a:moveTo>
                <a:lnTo>
                  <a:pt x="587023" y="0"/>
                </a:lnTo>
                <a:lnTo>
                  <a:pt x="1704623" y="0"/>
                </a:lnTo>
                <a:lnTo>
                  <a:pt x="2246489" y="914400"/>
                </a:lnTo>
                <a:lnTo>
                  <a:pt x="0" y="925689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BA6C65E3-F54C-4BFD-9299-B86ABE667B64}"/>
              </a:ext>
            </a:extLst>
          </p:cNvPr>
          <p:cNvCxnSpPr/>
          <p:nvPr/>
        </p:nvCxnSpPr>
        <p:spPr>
          <a:xfrm>
            <a:off x="2799644" y="4752622"/>
            <a:ext cx="64798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73C60242-604E-4893-B673-4E399E988313}"/>
              </a:ext>
            </a:extLst>
          </p:cNvPr>
          <p:cNvCxnSpPr/>
          <p:nvPr/>
        </p:nvCxnSpPr>
        <p:spPr>
          <a:xfrm>
            <a:off x="2799644" y="3572933"/>
            <a:ext cx="64798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1B98403B-AFA5-431D-BEDA-47205A841C4D}"/>
              </a:ext>
            </a:extLst>
          </p:cNvPr>
          <p:cNvCxnSpPr/>
          <p:nvPr/>
        </p:nvCxnSpPr>
        <p:spPr>
          <a:xfrm>
            <a:off x="2799644" y="2466622"/>
            <a:ext cx="64798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4A2040D4-64D0-4933-B3C6-D47D5E3FA21C}"/>
              </a:ext>
            </a:extLst>
          </p:cNvPr>
          <p:cNvCxnSpPr>
            <a:cxnSpLocks/>
          </p:cNvCxnSpPr>
          <p:nvPr/>
        </p:nvCxnSpPr>
        <p:spPr>
          <a:xfrm>
            <a:off x="2799644" y="5266266"/>
            <a:ext cx="6479823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652BD7D-0C5F-4E0B-B873-796EFCBC4DB3}"/>
              </a:ext>
            </a:extLst>
          </p:cNvPr>
          <p:cNvSpPr txBox="1"/>
          <p:nvPr/>
        </p:nvSpPr>
        <p:spPr>
          <a:xfrm>
            <a:off x="2799644" y="5384800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Idő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756C5EA-D58D-49ED-AD7F-03DF68D91FE6}"/>
              </a:ext>
            </a:extLst>
          </p:cNvPr>
          <p:cNvSpPr txBox="1"/>
          <p:nvPr/>
        </p:nvSpPr>
        <p:spPr>
          <a:xfrm>
            <a:off x="1174044" y="1772356"/>
            <a:ext cx="11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 #1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6D369B1-2470-416E-B258-1798A5106768}"/>
              </a:ext>
            </a:extLst>
          </p:cNvPr>
          <p:cNvSpPr txBox="1"/>
          <p:nvPr/>
        </p:nvSpPr>
        <p:spPr>
          <a:xfrm>
            <a:off x="1174044" y="2754434"/>
            <a:ext cx="11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 #2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25C42201-5AFF-472F-A4AB-E747A893B09B}"/>
              </a:ext>
            </a:extLst>
          </p:cNvPr>
          <p:cNvSpPr txBox="1"/>
          <p:nvPr/>
        </p:nvSpPr>
        <p:spPr>
          <a:xfrm>
            <a:off x="1174044" y="3995452"/>
            <a:ext cx="11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 #3</a:t>
            </a:r>
          </a:p>
        </p:txBody>
      </p:sp>
      <p:sp>
        <p:nvSpPr>
          <p:cNvPr id="17" name="Jobb oldali kapcsos zárójel 16">
            <a:extLst>
              <a:ext uri="{FF2B5EF4-FFF2-40B4-BE49-F238E27FC236}">
                <a16:creationId xmlns:a16="http://schemas.microsoft.com/office/drawing/2014/main" id="{34F2927D-E926-415C-B5BD-9CD3A3EBE968}"/>
              </a:ext>
            </a:extLst>
          </p:cNvPr>
          <p:cNvSpPr/>
          <p:nvPr/>
        </p:nvSpPr>
        <p:spPr>
          <a:xfrm>
            <a:off x="9279467" y="1535289"/>
            <a:ext cx="361244" cy="87570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Jobb oldali kapcsos zárójel 17">
            <a:extLst>
              <a:ext uri="{FF2B5EF4-FFF2-40B4-BE49-F238E27FC236}">
                <a16:creationId xmlns:a16="http://schemas.microsoft.com/office/drawing/2014/main" id="{F9F9D100-4FA0-4CCF-9B53-F6717582166F}"/>
              </a:ext>
            </a:extLst>
          </p:cNvPr>
          <p:cNvSpPr/>
          <p:nvPr/>
        </p:nvSpPr>
        <p:spPr>
          <a:xfrm>
            <a:off x="9279467" y="2522254"/>
            <a:ext cx="361244" cy="101035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Jobb oldali kapcsos zárójel 18">
            <a:extLst>
              <a:ext uri="{FF2B5EF4-FFF2-40B4-BE49-F238E27FC236}">
                <a16:creationId xmlns:a16="http://schemas.microsoft.com/office/drawing/2014/main" id="{0F492F8B-6C2E-4080-B3F6-2AF7BF183414}"/>
              </a:ext>
            </a:extLst>
          </p:cNvPr>
          <p:cNvSpPr/>
          <p:nvPr/>
        </p:nvSpPr>
        <p:spPr>
          <a:xfrm>
            <a:off x="9313334" y="3601156"/>
            <a:ext cx="361244" cy="113372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CA19F3C-FA9B-4C5D-8B62-96E4F8A1C184}"/>
              </a:ext>
            </a:extLst>
          </p:cNvPr>
          <p:cNvSpPr txBox="1"/>
          <p:nvPr/>
        </p:nvSpPr>
        <p:spPr>
          <a:xfrm>
            <a:off x="9798756" y="1783645"/>
            <a:ext cx="146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10 </a:t>
            </a:r>
            <a:r>
              <a:rPr lang="hu-HU" dirty="0" err="1"/>
              <a:t>Mbps</a:t>
            </a:r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C4A9DF4-6D9C-4421-A4E7-44DEF67ED968}"/>
              </a:ext>
            </a:extLst>
          </p:cNvPr>
          <p:cNvSpPr txBox="1"/>
          <p:nvPr/>
        </p:nvSpPr>
        <p:spPr>
          <a:xfrm>
            <a:off x="9798756" y="2856089"/>
            <a:ext cx="146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11 </a:t>
            </a:r>
            <a:r>
              <a:rPr lang="hu-HU" dirty="0" err="1"/>
              <a:t>Mbps</a:t>
            </a:r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BA7C471F-E415-4BFC-9905-7132FC6F9282}"/>
              </a:ext>
            </a:extLst>
          </p:cNvPr>
          <p:cNvSpPr txBox="1"/>
          <p:nvPr/>
        </p:nvSpPr>
        <p:spPr>
          <a:xfrm>
            <a:off x="9798756" y="3979334"/>
            <a:ext cx="146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13 </a:t>
            </a:r>
            <a:r>
              <a:rPr lang="hu-HU" dirty="0" err="1"/>
              <a:t>Mbps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6911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F693828E-88D7-4E5B-901B-41D35E12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Tekintsük</a:t>
            </a:r>
            <a:r>
              <a:rPr lang="hu-HU" dirty="0"/>
              <a:t> a lenti hálózati csúcsigényeket </a:t>
            </a:r>
            <a:br>
              <a:rPr lang="hu-HU" dirty="0"/>
            </a:br>
            <a:r>
              <a:rPr lang="hu-HU" dirty="0"/>
              <a:t>és folyam időtartamokat</a:t>
            </a:r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F9B5BA61-446C-4050-92C2-86A3F66B6333}"/>
              </a:ext>
            </a:extLst>
          </p:cNvPr>
          <p:cNvSpPr/>
          <p:nvPr/>
        </p:nvSpPr>
        <p:spPr>
          <a:xfrm>
            <a:off x="2799644" y="1535289"/>
            <a:ext cx="2246489" cy="925689"/>
          </a:xfrm>
          <a:custGeom>
            <a:avLst/>
            <a:gdLst>
              <a:gd name="connsiteX0" fmla="*/ 0 w 2246489"/>
              <a:gd name="connsiteY0" fmla="*/ 925689 h 925689"/>
              <a:gd name="connsiteX1" fmla="*/ 587023 w 2246489"/>
              <a:gd name="connsiteY1" fmla="*/ 0 h 925689"/>
              <a:gd name="connsiteX2" fmla="*/ 1704623 w 2246489"/>
              <a:gd name="connsiteY2" fmla="*/ 0 h 925689"/>
              <a:gd name="connsiteX3" fmla="*/ 2246489 w 2246489"/>
              <a:gd name="connsiteY3" fmla="*/ 914400 h 925689"/>
              <a:gd name="connsiteX4" fmla="*/ 0 w 2246489"/>
              <a:gd name="connsiteY4" fmla="*/ 925689 h 9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489" h="925689">
                <a:moveTo>
                  <a:pt x="0" y="925689"/>
                </a:moveTo>
                <a:lnTo>
                  <a:pt x="587023" y="0"/>
                </a:lnTo>
                <a:lnTo>
                  <a:pt x="1704623" y="0"/>
                </a:lnTo>
                <a:lnTo>
                  <a:pt x="2246489" y="914400"/>
                </a:lnTo>
                <a:lnTo>
                  <a:pt x="0" y="92568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D68BB48E-537D-4008-AA16-38DE7E98C03B}"/>
              </a:ext>
            </a:extLst>
          </p:cNvPr>
          <p:cNvSpPr/>
          <p:nvPr/>
        </p:nvSpPr>
        <p:spPr>
          <a:xfrm>
            <a:off x="4916310" y="2522254"/>
            <a:ext cx="1800579" cy="1045035"/>
          </a:xfrm>
          <a:custGeom>
            <a:avLst/>
            <a:gdLst>
              <a:gd name="connsiteX0" fmla="*/ 0 w 2246489"/>
              <a:gd name="connsiteY0" fmla="*/ 925689 h 925689"/>
              <a:gd name="connsiteX1" fmla="*/ 587023 w 2246489"/>
              <a:gd name="connsiteY1" fmla="*/ 0 h 925689"/>
              <a:gd name="connsiteX2" fmla="*/ 1704623 w 2246489"/>
              <a:gd name="connsiteY2" fmla="*/ 0 h 925689"/>
              <a:gd name="connsiteX3" fmla="*/ 2246489 w 2246489"/>
              <a:gd name="connsiteY3" fmla="*/ 914400 h 925689"/>
              <a:gd name="connsiteX4" fmla="*/ 0 w 2246489"/>
              <a:gd name="connsiteY4" fmla="*/ 925689 h 9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489" h="925689">
                <a:moveTo>
                  <a:pt x="0" y="925689"/>
                </a:moveTo>
                <a:lnTo>
                  <a:pt x="587023" y="0"/>
                </a:lnTo>
                <a:lnTo>
                  <a:pt x="1704623" y="0"/>
                </a:lnTo>
                <a:lnTo>
                  <a:pt x="2246489" y="914400"/>
                </a:lnTo>
                <a:lnTo>
                  <a:pt x="0" y="9256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4B2431FF-A30A-4158-9961-25B9CAC7F1A5}"/>
              </a:ext>
            </a:extLst>
          </p:cNvPr>
          <p:cNvSpPr/>
          <p:nvPr/>
        </p:nvSpPr>
        <p:spPr>
          <a:xfrm>
            <a:off x="6389511" y="3613258"/>
            <a:ext cx="2889957" cy="1133720"/>
          </a:xfrm>
          <a:custGeom>
            <a:avLst/>
            <a:gdLst>
              <a:gd name="connsiteX0" fmla="*/ 0 w 2246489"/>
              <a:gd name="connsiteY0" fmla="*/ 925689 h 925689"/>
              <a:gd name="connsiteX1" fmla="*/ 587023 w 2246489"/>
              <a:gd name="connsiteY1" fmla="*/ 0 h 925689"/>
              <a:gd name="connsiteX2" fmla="*/ 1704623 w 2246489"/>
              <a:gd name="connsiteY2" fmla="*/ 0 h 925689"/>
              <a:gd name="connsiteX3" fmla="*/ 2246489 w 2246489"/>
              <a:gd name="connsiteY3" fmla="*/ 914400 h 925689"/>
              <a:gd name="connsiteX4" fmla="*/ 0 w 2246489"/>
              <a:gd name="connsiteY4" fmla="*/ 925689 h 9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489" h="925689">
                <a:moveTo>
                  <a:pt x="0" y="925689"/>
                </a:moveTo>
                <a:lnTo>
                  <a:pt x="587023" y="0"/>
                </a:lnTo>
                <a:lnTo>
                  <a:pt x="1704623" y="0"/>
                </a:lnTo>
                <a:lnTo>
                  <a:pt x="2246489" y="914400"/>
                </a:lnTo>
                <a:lnTo>
                  <a:pt x="0" y="925689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BA6C65E3-F54C-4BFD-9299-B86ABE667B64}"/>
              </a:ext>
            </a:extLst>
          </p:cNvPr>
          <p:cNvCxnSpPr/>
          <p:nvPr/>
        </p:nvCxnSpPr>
        <p:spPr>
          <a:xfrm>
            <a:off x="2799644" y="4752622"/>
            <a:ext cx="64798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73C60242-604E-4893-B673-4E399E988313}"/>
              </a:ext>
            </a:extLst>
          </p:cNvPr>
          <p:cNvCxnSpPr/>
          <p:nvPr/>
        </p:nvCxnSpPr>
        <p:spPr>
          <a:xfrm>
            <a:off x="2799644" y="3572933"/>
            <a:ext cx="64798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1B98403B-AFA5-431D-BEDA-47205A841C4D}"/>
              </a:ext>
            </a:extLst>
          </p:cNvPr>
          <p:cNvCxnSpPr/>
          <p:nvPr/>
        </p:nvCxnSpPr>
        <p:spPr>
          <a:xfrm>
            <a:off x="2799644" y="2466622"/>
            <a:ext cx="64798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4A2040D4-64D0-4933-B3C6-D47D5E3FA21C}"/>
              </a:ext>
            </a:extLst>
          </p:cNvPr>
          <p:cNvCxnSpPr>
            <a:cxnSpLocks/>
          </p:cNvCxnSpPr>
          <p:nvPr/>
        </p:nvCxnSpPr>
        <p:spPr>
          <a:xfrm>
            <a:off x="2799644" y="5266266"/>
            <a:ext cx="6479823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652BD7D-0C5F-4E0B-B873-796EFCBC4DB3}"/>
              </a:ext>
            </a:extLst>
          </p:cNvPr>
          <p:cNvSpPr txBox="1"/>
          <p:nvPr/>
        </p:nvSpPr>
        <p:spPr>
          <a:xfrm>
            <a:off x="2799644" y="5384800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Idő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756C5EA-D58D-49ED-AD7F-03DF68D91FE6}"/>
              </a:ext>
            </a:extLst>
          </p:cNvPr>
          <p:cNvSpPr txBox="1"/>
          <p:nvPr/>
        </p:nvSpPr>
        <p:spPr>
          <a:xfrm>
            <a:off x="1174044" y="1772356"/>
            <a:ext cx="11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 #1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6D369B1-2470-416E-B258-1798A5106768}"/>
              </a:ext>
            </a:extLst>
          </p:cNvPr>
          <p:cNvSpPr txBox="1"/>
          <p:nvPr/>
        </p:nvSpPr>
        <p:spPr>
          <a:xfrm>
            <a:off x="1174044" y="2754434"/>
            <a:ext cx="11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 #2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25C42201-5AFF-472F-A4AB-E747A893B09B}"/>
              </a:ext>
            </a:extLst>
          </p:cNvPr>
          <p:cNvSpPr txBox="1"/>
          <p:nvPr/>
        </p:nvSpPr>
        <p:spPr>
          <a:xfrm>
            <a:off x="1174044" y="3995452"/>
            <a:ext cx="11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 #3</a:t>
            </a:r>
          </a:p>
        </p:txBody>
      </p:sp>
      <p:sp>
        <p:nvSpPr>
          <p:cNvPr id="17" name="Jobb oldali kapcsos zárójel 16">
            <a:extLst>
              <a:ext uri="{FF2B5EF4-FFF2-40B4-BE49-F238E27FC236}">
                <a16:creationId xmlns:a16="http://schemas.microsoft.com/office/drawing/2014/main" id="{34F2927D-E926-415C-B5BD-9CD3A3EBE968}"/>
              </a:ext>
            </a:extLst>
          </p:cNvPr>
          <p:cNvSpPr/>
          <p:nvPr/>
        </p:nvSpPr>
        <p:spPr>
          <a:xfrm>
            <a:off x="9279467" y="1535289"/>
            <a:ext cx="361244" cy="87570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Jobb oldali kapcsos zárójel 17">
            <a:extLst>
              <a:ext uri="{FF2B5EF4-FFF2-40B4-BE49-F238E27FC236}">
                <a16:creationId xmlns:a16="http://schemas.microsoft.com/office/drawing/2014/main" id="{F9F9D100-4FA0-4CCF-9B53-F6717582166F}"/>
              </a:ext>
            </a:extLst>
          </p:cNvPr>
          <p:cNvSpPr/>
          <p:nvPr/>
        </p:nvSpPr>
        <p:spPr>
          <a:xfrm>
            <a:off x="9279467" y="2522254"/>
            <a:ext cx="361244" cy="101035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Jobb oldali kapcsos zárójel 18">
            <a:extLst>
              <a:ext uri="{FF2B5EF4-FFF2-40B4-BE49-F238E27FC236}">
                <a16:creationId xmlns:a16="http://schemas.microsoft.com/office/drawing/2014/main" id="{0F492F8B-6C2E-4080-B3F6-2AF7BF183414}"/>
              </a:ext>
            </a:extLst>
          </p:cNvPr>
          <p:cNvSpPr/>
          <p:nvPr/>
        </p:nvSpPr>
        <p:spPr>
          <a:xfrm>
            <a:off x="9313334" y="3601156"/>
            <a:ext cx="361244" cy="113372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CA19F3C-FA9B-4C5D-8B62-96E4F8A1C184}"/>
              </a:ext>
            </a:extLst>
          </p:cNvPr>
          <p:cNvSpPr txBox="1"/>
          <p:nvPr/>
        </p:nvSpPr>
        <p:spPr>
          <a:xfrm>
            <a:off x="9798756" y="1783645"/>
            <a:ext cx="146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10 </a:t>
            </a:r>
            <a:r>
              <a:rPr lang="hu-HU" dirty="0" err="1"/>
              <a:t>Mbps</a:t>
            </a:r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C4A9DF4-6D9C-4421-A4E7-44DEF67ED968}"/>
              </a:ext>
            </a:extLst>
          </p:cNvPr>
          <p:cNvSpPr txBox="1"/>
          <p:nvPr/>
        </p:nvSpPr>
        <p:spPr>
          <a:xfrm>
            <a:off x="9798756" y="2856089"/>
            <a:ext cx="146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11 </a:t>
            </a:r>
            <a:r>
              <a:rPr lang="hu-HU" dirty="0" err="1"/>
              <a:t>Mbps</a:t>
            </a:r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BA7C471F-E415-4BFC-9905-7132FC6F9282}"/>
              </a:ext>
            </a:extLst>
          </p:cNvPr>
          <p:cNvSpPr txBox="1"/>
          <p:nvPr/>
        </p:nvSpPr>
        <p:spPr>
          <a:xfrm>
            <a:off x="9798756" y="3979334"/>
            <a:ext cx="146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13 </a:t>
            </a:r>
            <a:r>
              <a:rPr lang="hu-HU" dirty="0" err="1"/>
              <a:t>Mbps</a:t>
            </a:r>
            <a:endParaRPr lang="hu-HU" dirty="0"/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FCAC9E59-6D0B-4D05-969D-F5D9AD64D624}"/>
              </a:ext>
            </a:extLst>
          </p:cNvPr>
          <p:cNvSpPr txBox="1"/>
          <p:nvPr/>
        </p:nvSpPr>
        <p:spPr>
          <a:xfrm>
            <a:off x="1174044" y="5892800"/>
            <a:ext cx="850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Mit kapnak a források </a:t>
            </a:r>
            <a:r>
              <a:rPr lang="hu-HU" b="1" dirty="0">
                <a:solidFill>
                  <a:srgbClr val="FF0000"/>
                </a:solidFill>
              </a:rPr>
              <a:t>előre foglalás </a:t>
            </a:r>
            <a:r>
              <a:rPr lang="hu-HU" dirty="0"/>
              <a:t>és igény szerinti megosztási stratégiák esetén?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4B45A7F3-A05B-4DE0-A739-D215EDA78B2B}"/>
              </a:ext>
            </a:extLst>
          </p:cNvPr>
          <p:cNvSpPr txBox="1"/>
          <p:nvPr/>
        </p:nvSpPr>
        <p:spPr>
          <a:xfrm>
            <a:off x="3984978" y="6211669"/>
            <a:ext cx="273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0000"/>
                </a:solidFill>
              </a:rPr>
              <a:t>First-come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first-served</a:t>
            </a:r>
            <a:endParaRPr lang="hu-HU" dirty="0">
              <a:solidFill>
                <a:srgbClr val="FF0000"/>
              </a:solidFill>
            </a:endParaRPr>
          </a:p>
          <a:p>
            <a:r>
              <a:rPr lang="hu-HU" dirty="0">
                <a:solidFill>
                  <a:srgbClr val="FF0000"/>
                </a:solidFill>
              </a:rPr>
              <a:t>Egyenlő elosztás (10 </a:t>
            </a:r>
            <a:r>
              <a:rPr lang="hu-HU" dirty="0" err="1">
                <a:solidFill>
                  <a:srgbClr val="FF0000"/>
                </a:solidFill>
              </a:rPr>
              <a:t>Mbps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7BF1CF52-1557-4037-BFAF-B91CA473905F}"/>
              </a:ext>
            </a:extLst>
          </p:cNvPr>
          <p:cNvCxnSpPr/>
          <p:nvPr/>
        </p:nvCxnSpPr>
        <p:spPr>
          <a:xfrm>
            <a:off x="3922888" y="6212090"/>
            <a:ext cx="0" cy="582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59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2D52A785-C089-494C-8323-74FCE6F4A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dirty="0"/>
              <a:t>Minden folyam (flow) rendelkezik</a:t>
            </a:r>
          </a:p>
          <a:p>
            <a:pPr lvl="1"/>
            <a:r>
              <a:rPr lang="hu-HU" b="1" dirty="0"/>
              <a:t>Csúcsrátával (</a:t>
            </a:r>
            <a:r>
              <a:rPr lang="hu-HU" b="1" dirty="0" err="1"/>
              <a:t>peak</a:t>
            </a:r>
            <a:r>
              <a:rPr lang="hu-HU" b="1" dirty="0"/>
              <a:t> </a:t>
            </a:r>
            <a:r>
              <a:rPr lang="hu-HU" b="1" dirty="0" err="1"/>
              <a:t>rate</a:t>
            </a:r>
            <a:r>
              <a:rPr lang="hu-HU" b="1" dirty="0"/>
              <a:t>): P</a:t>
            </a:r>
          </a:p>
          <a:p>
            <a:pPr lvl="1"/>
            <a:r>
              <a:rPr lang="hu-HU" b="1" dirty="0"/>
              <a:t>Átlagos rátával: A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Előre foglalás esetén </a:t>
            </a:r>
            <a:r>
              <a:rPr lang="hu-HU" b="1" dirty="0">
                <a:solidFill>
                  <a:srgbClr val="FF0000"/>
                </a:solidFill>
              </a:rPr>
              <a:t>P erőforrást kell</a:t>
            </a:r>
            <a:r>
              <a:rPr lang="hu-HU" dirty="0"/>
              <a:t> lefoglalni.</a:t>
            </a:r>
          </a:p>
          <a:p>
            <a:pPr lvl="1"/>
            <a:r>
              <a:rPr lang="hu-HU" dirty="0"/>
              <a:t>A lefoglalt erőforrás átlagos kihasználtsági szintjét ekkor </a:t>
            </a:r>
            <a:r>
              <a:rPr lang="hu-HU" b="1" dirty="0">
                <a:solidFill>
                  <a:srgbClr val="FF0000"/>
                </a:solidFill>
              </a:rPr>
              <a:t>A/P</a:t>
            </a:r>
            <a:r>
              <a:rPr lang="hu-HU" dirty="0"/>
              <a:t> adja meg.</a:t>
            </a:r>
          </a:p>
          <a:p>
            <a:pPr lvl="1"/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P=100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Mbps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, A=10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Mbps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, a kihasználtsági szint = 10%</a:t>
            </a:r>
          </a:p>
          <a:p>
            <a:pPr lvl="1"/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u-HU" dirty="0"/>
              <a:t>Igény szerinti erőforrás-kezelés esetén általában nagyobb kihasználtsági szintet tudunk elérni.</a:t>
            </a:r>
          </a:p>
          <a:p>
            <a:pPr lvl="1"/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Függ a versengő források számától és a folyamok forgalmi löketeitől (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burstiness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0D27FFF9-D0CC-4CBB-B59D-2EAD304D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Csúcs és átlagos ráták kapcsolata</a:t>
            </a:r>
          </a:p>
        </p:txBody>
      </p:sp>
    </p:spTree>
    <p:extLst>
      <p:ext uri="{BB962C8B-B14F-4D97-AF65-F5344CB8AC3E}">
        <p14:creationId xmlns:p14="http://schemas.microsoft.com/office/powerpoint/2010/main" val="31355975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44E2368C-1748-4BFF-9669-D0EA69D05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/>
              <a:t>Ha P/A kicsi</a:t>
            </a:r>
            <a:r>
              <a:rPr lang="hu-HU" dirty="0"/>
              <a:t>, akkor általában az előre foglalásnak </a:t>
            </a:r>
            <a:r>
              <a:rPr lang="hu-HU" b="1" dirty="0"/>
              <a:t>van értelme</a:t>
            </a:r>
          </a:p>
          <a:p>
            <a:pPr lvl="1"/>
            <a:r>
              <a:rPr lang="hu-HU" dirty="0"/>
              <a:t>Hang forgalom esetén ez az arány 3 vagy kisebb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Ha P/A nagy</a:t>
            </a:r>
            <a:r>
              <a:rPr lang="hu-HU" dirty="0"/>
              <a:t>, akkor az előre foglalás jelentősen </a:t>
            </a:r>
            <a:r>
              <a:rPr lang="hu-HU" b="1" dirty="0">
                <a:solidFill>
                  <a:srgbClr val="FF0000"/>
                </a:solidFill>
              </a:rPr>
              <a:t>erőforrás-pazarló</a:t>
            </a:r>
          </a:p>
          <a:p>
            <a:pPr lvl="1"/>
            <a:r>
              <a:rPr lang="hu-HU" dirty="0"/>
              <a:t>Az adatkommunikáció esetén a forgalom </a:t>
            </a:r>
            <a:r>
              <a:rPr lang="hu-HU" dirty="0" err="1"/>
              <a:t>löketekben</a:t>
            </a:r>
            <a:r>
              <a:rPr lang="hu-HU" dirty="0"/>
              <a:t> érkezik 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bursty</a:t>
            </a:r>
            <a:r>
              <a:rPr lang="hu-HU" dirty="0"/>
              <a:t> - „</a:t>
            </a:r>
            <a:r>
              <a:rPr lang="hu-HU" dirty="0" err="1"/>
              <a:t>börsztös</a:t>
            </a:r>
            <a:r>
              <a:rPr lang="hu-HU" dirty="0"/>
              <a:t>”)</a:t>
            </a:r>
          </a:p>
          <a:p>
            <a:pPr lvl="1"/>
            <a:r>
              <a:rPr lang="hu-HU" dirty="0"/>
              <a:t>A P/A arány jellemzően &gt;100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hu-HU" b="1" dirty="0">
                <a:solidFill>
                  <a:schemeClr val="bg1"/>
                </a:solidFill>
              </a:rPr>
              <a:t>..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47617BC3-CB0C-4A3C-8BBE-28384E52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Melyik a jobb?</a:t>
            </a:r>
            <a:br>
              <a:rPr lang="hu-HU" dirty="0">
                <a:solidFill>
                  <a:schemeClr val="tx1"/>
                </a:solidFill>
              </a:rPr>
            </a:br>
            <a:r>
              <a:rPr lang="hu-HU" dirty="0">
                <a:solidFill>
                  <a:srgbClr val="FF0000"/>
                </a:solidFill>
              </a:rPr>
              <a:t>Jó válasz nincs, a felhasználástól függ</a:t>
            </a:r>
          </a:p>
        </p:txBody>
      </p:sp>
    </p:spTree>
    <p:extLst>
      <p:ext uri="{BB962C8B-B14F-4D97-AF65-F5344CB8AC3E}">
        <p14:creationId xmlns:p14="http://schemas.microsoft.com/office/powerpoint/2010/main" val="13496913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44E2368C-1748-4BFF-9669-D0EA69D05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/>
              <a:t>Ha P/A kicsi</a:t>
            </a:r>
            <a:r>
              <a:rPr lang="hu-HU" dirty="0"/>
              <a:t>, akkor általában az előre foglalásnak </a:t>
            </a:r>
            <a:r>
              <a:rPr lang="hu-HU" b="1" dirty="0"/>
              <a:t>van értelme</a:t>
            </a:r>
          </a:p>
          <a:p>
            <a:pPr lvl="1"/>
            <a:r>
              <a:rPr lang="hu-HU" dirty="0"/>
              <a:t>Hang forgalom esetén ez az arány 3 vagy kisebb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Ha P/A nagy</a:t>
            </a:r>
            <a:r>
              <a:rPr lang="hu-HU" dirty="0"/>
              <a:t>, akkor az előre foglalás jelentősen </a:t>
            </a:r>
            <a:r>
              <a:rPr lang="hu-HU" b="1" dirty="0">
                <a:solidFill>
                  <a:srgbClr val="FF0000"/>
                </a:solidFill>
              </a:rPr>
              <a:t>erőforrás-pazarló</a:t>
            </a:r>
          </a:p>
          <a:p>
            <a:pPr lvl="1"/>
            <a:r>
              <a:rPr lang="hu-HU" dirty="0"/>
              <a:t>Az adatkommunikáció esetén a forgalom </a:t>
            </a:r>
            <a:r>
              <a:rPr lang="hu-HU" dirty="0" err="1"/>
              <a:t>löketekben</a:t>
            </a:r>
            <a:r>
              <a:rPr lang="hu-HU" dirty="0"/>
              <a:t> érkezik 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bursty</a:t>
            </a:r>
            <a:r>
              <a:rPr lang="hu-HU" dirty="0"/>
              <a:t> - „</a:t>
            </a:r>
            <a:r>
              <a:rPr lang="hu-HU" dirty="0" err="1"/>
              <a:t>börsztös</a:t>
            </a:r>
            <a:r>
              <a:rPr lang="hu-HU" dirty="0"/>
              <a:t>”)</a:t>
            </a:r>
          </a:p>
          <a:p>
            <a:pPr lvl="1"/>
            <a:r>
              <a:rPr lang="hu-HU" dirty="0"/>
              <a:t>A P/A arány jellemzően &gt;100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Ez az oka, hogy …</a:t>
            </a:r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A telefon hálózat előre foglalást használ, </a:t>
            </a:r>
          </a:p>
          <a:p>
            <a:pPr lvl="1"/>
            <a:r>
              <a:rPr lang="hu-HU" b="1" dirty="0">
                <a:solidFill>
                  <a:srgbClr val="FF0000"/>
                </a:solidFill>
              </a:rPr>
              <a:t>…míg az Internet igény szerinti erőforrás kezelést alkalmaz.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47617BC3-CB0C-4A3C-8BBE-28384E52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Melyik a jobb?</a:t>
            </a:r>
            <a:br>
              <a:rPr lang="hu-HU" dirty="0">
                <a:solidFill>
                  <a:schemeClr val="tx1"/>
                </a:solidFill>
              </a:rPr>
            </a:br>
            <a:r>
              <a:rPr lang="hu-HU" dirty="0">
                <a:solidFill>
                  <a:srgbClr val="FF0000"/>
                </a:solidFill>
              </a:rPr>
              <a:t>Jó válasz nincs, a felhasználástól függ</a:t>
            </a:r>
          </a:p>
        </p:txBody>
      </p:sp>
    </p:spTree>
    <p:extLst>
      <p:ext uri="{BB962C8B-B14F-4D97-AF65-F5344CB8AC3E}">
        <p14:creationId xmlns:p14="http://schemas.microsoft.com/office/powerpoint/2010/main" val="28985652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AE27FE93-A935-477A-A2C6-082C1A62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Megvalósítások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9880EF7D-A60F-42C8-8F14-8D7780BBDB78}"/>
              </a:ext>
            </a:extLst>
          </p:cNvPr>
          <p:cNvGrpSpPr/>
          <p:nvPr/>
        </p:nvGrpSpPr>
        <p:grpSpPr>
          <a:xfrm>
            <a:off x="7173547" y="3210957"/>
            <a:ext cx="4508500" cy="2819400"/>
            <a:chOff x="457200" y="1828800"/>
            <a:chExt cx="8458200" cy="4267200"/>
          </a:xfrm>
        </p:grpSpPr>
        <p:sp>
          <p:nvSpPr>
            <p:cNvPr id="5" name="Rectangle 48">
              <a:extLst>
                <a:ext uri="{FF2B5EF4-FFF2-40B4-BE49-F238E27FC236}">
                  <a16:creationId xmlns:a16="http://schemas.microsoft.com/office/drawing/2014/main" id="{B02AC62E-CC08-4DB2-A444-4179B7764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828800"/>
              <a:ext cx="8458200" cy="426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3">
              <a:extLst>
                <a:ext uri="{FF2B5EF4-FFF2-40B4-BE49-F238E27FC236}">
                  <a16:creationId xmlns:a16="http://schemas.microsoft.com/office/drawing/2014/main" id="{6DB94190-9830-40C5-9EB2-CC951C97C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5300" y="3409950"/>
              <a:ext cx="990600" cy="914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350B1A-9756-42E8-AC0B-64FE770FA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3500" y="3409950"/>
              <a:ext cx="990600" cy="914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35DB698C-32D0-4DAA-B7C2-F4CB4C812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8575" y="3849688"/>
              <a:ext cx="4572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E87EF26E-DD3C-4B8D-AA61-44410C64B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64288" y="3863975"/>
              <a:ext cx="4572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8C55C5-1641-42A5-98CC-4CBDEA4AB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00" y="3638550"/>
              <a:ext cx="76200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D839EF-A0FF-469C-BC59-2467F24A0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3638550"/>
              <a:ext cx="76200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DC1541-8373-4B28-8C50-DAEADAB04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900" y="3638550"/>
              <a:ext cx="228600" cy="4572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BE706E-2AD8-4A0E-A8E1-2F56DE825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100" y="3638550"/>
              <a:ext cx="228600" cy="457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F790DB-0B44-4096-9B2A-A7CB5BC35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3638550"/>
              <a:ext cx="76200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2FE85F-069A-43D6-A93A-A48418804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3638550"/>
              <a:ext cx="762000" cy="4572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75DC2C-7540-439F-9953-155738940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638550"/>
              <a:ext cx="76200" cy="457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FF2C58-861E-43BF-91C8-E94B96534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100" y="3638550"/>
              <a:ext cx="228600" cy="457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954C0E-7420-4759-85D3-8F5D8B83D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3638550"/>
              <a:ext cx="76200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" name="Group 59">
              <a:extLst>
                <a:ext uri="{FF2B5EF4-FFF2-40B4-BE49-F238E27FC236}">
                  <a16:creationId xmlns:a16="http://schemas.microsoft.com/office/drawing/2014/main" id="{C37BE6CA-01A6-4812-9E1D-FD7BF25A8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9938" y="3690938"/>
              <a:ext cx="504825" cy="354012"/>
              <a:chOff x="1285" y="2229"/>
              <a:chExt cx="318" cy="223"/>
            </a:xfrm>
          </p:grpSpPr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D9D950F9-75C7-4CDC-B04D-9B694A1D8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2229"/>
                <a:ext cx="318" cy="215"/>
              </a:xfrm>
              <a:custGeom>
                <a:avLst/>
                <a:gdLst>
                  <a:gd name="T0" fmla="*/ 0 w 1012"/>
                  <a:gd name="T1" fmla="*/ 0 h 292"/>
                  <a:gd name="T2" fmla="*/ 1009 w 1012"/>
                  <a:gd name="T3" fmla="*/ 0 h 292"/>
                  <a:gd name="T4" fmla="*/ 1012 w 1012"/>
                  <a:gd name="T5" fmla="*/ 292 h 292"/>
                  <a:gd name="T6" fmla="*/ 18 w 1012"/>
                  <a:gd name="T7" fmla="*/ 29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292">
                    <a:moveTo>
                      <a:pt x="0" y="0"/>
                    </a:moveTo>
                    <a:lnTo>
                      <a:pt x="1009" y="0"/>
                    </a:lnTo>
                    <a:lnTo>
                      <a:pt x="1012" y="292"/>
                    </a:lnTo>
                    <a:lnTo>
                      <a:pt x="18" y="291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9">
                <a:extLst>
                  <a:ext uri="{FF2B5EF4-FFF2-40B4-BE49-F238E27FC236}">
                    <a16:creationId xmlns:a16="http://schemas.microsoft.com/office/drawing/2014/main" id="{BA847C96-E6AC-49C5-9B9E-880A7FBD3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2238"/>
                <a:ext cx="0" cy="2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20">
                <a:extLst>
                  <a:ext uri="{FF2B5EF4-FFF2-40B4-BE49-F238E27FC236}">
                    <a16:creationId xmlns:a16="http://schemas.microsoft.com/office/drawing/2014/main" id="{2AD7FD3A-D92D-4ACE-A7E0-D50A4C8AD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2237"/>
                <a:ext cx="0" cy="2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A7D3DB52-0680-4A30-85E1-770B04C702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0788" y="2590800"/>
              <a:ext cx="11400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hu-HU" dirty="0">
                  <a:solidFill>
                    <a:srgbClr val="000000"/>
                  </a:solidFill>
                </a:rPr>
                <a:t>Csomagok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21" name="Picture 39" descr="Click To Preview">
              <a:extLst>
                <a:ext uri="{FF2B5EF4-FFF2-40B4-BE49-F238E27FC236}">
                  <a16:creationId xmlns:a16="http://schemas.microsoft.com/office/drawing/2014/main" id="{EDE17C43-B098-4749-B1EC-16B2A403A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31838" cy="7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1" descr="Click To Preview">
              <a:extLst>
                <a:ext uri="{FF2B5EF4-FFF2-40B4-BE49-F238E27FC236}">
                  <a16:creationId xmlns:a16="http://schemas.microsoft.com/office/drawing/2014/main" id="{DB314CAC-FFB5-466B-8558-B80760DBE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602163"/>
              <a:ext cx="731838" cy="73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3" descr="Click To Preview">
              <a:extLst>
                <a:ext uri="{FF2B5EF4-FFF2-40B4-BE49-F238E27FC236}">
                  <a16:creationId xmlns:a16="http://schemas.microsoft.com/office/drawing/2014/main" id="{3CF46CED-3A86-47FA-8BB6-34FB28D27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63" y="3505200"/>
              <a:ext cx="731837" cy="7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4" descr="Click To Preview">
              <a:extLst>
                <a:ext uri="{FF2B5EF4-FFF2-40B4-BE49-F238E27FC236}">
                  <a16:creationId xmlns:a16="http://schemas.microsoft.com/office/drawing/2014/main" id="{B360593A-46DB-45D9-999F-AE99808EC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63" y="2392363"/>
              <a:ext cx="731837" cy="73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5" descr="Click To Preview">
              <a:extLst>
                <a:ext uri="{FF2B5EF4-FFF2-40B4-BE49-F238E27FC236}">
                  <a16:creationId xmlns:a16="http://schemas.microsoft.com/office/drawing/2014/main" id="{4C82499D-881D-4D43-AF05-90A7CED5D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163" y="2514600"/>
              <a:ext cx="731837" cy="7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7" descr="Click To Preview">
              <a:extLst>
                <a:ext uri="{FF2B5EF4-FFF2-40B4-BE49-F238E27FC236}">
                  <a16:creationId xmlns:a16="http://schemas.microsoft.com/office/drawing/2014/main" id="{8BAA1602-5AB4-47B2-9050-EFFB52F37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3535363"/>
              <a:ext cx="731838" cy="73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Line 4">
              <a:extLst>
                <a:ext uri="{FF2B5EF4-FFF2-40B4-BE49-F238E27FC236}">
                  <a16:creationId xmlns:a16="http://schemas.microsoft.com/office/drawing/2014/main" id="{490D66F6-A629-4264-A618-A75464162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9700" y="4095750"/>
              <a:ext cx="3810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5">
              <a:extLst>
                <a:ext uri="{FF2B5EF4-FFF2-40B4-BE49-F238E27FC236}">
                  <a16:creationId xmlns:a16="http://schemas.microsoft.com/office/drawing/2014/main" id="{FFFEAF0B-E8FA-475F-978B-512149487C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9700" y="3638550"/>
              <a:ext cx="3810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49">
              <a:extLst>
                <a:ext uri="{FF2B5EF4-FFF2-40B4-BE49-F238E27FC236}">
                  <a16:creationId xmlns:a16="http://schemas.microsoft.com/office/drawing/2014/main" id="{5F3DD5AC-366E-4EBD-AC65-FFD28B9A0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3400" y="2971800"/>
              <a:ext cx="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0" name="Group 54">
              <a:extLst>
                <a:ext uri="{FF2B5EF4-FFF2-40B4-BE49-F238E27FC236}">
                  <a16:creationId xmlns:a16="http://schemas.microsoft.com/office/drawing/2014/main" id="{08D4BE7B-2F7E-446F-8688-61BFD3C21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2895600"/>
              <a:ext cx="914400" cy="2057400"/>
              <a:chOff x="864" y="1728"/>
              <a:chExt cx="576" cy="1296"/>
            </a:xfrm>
          </p:grpSpPr>
          <p:sp>
            <p:nvSpPr>
              <p:cNvPr id="39" name="Line 50">
                <a:extLst>
                  <a:ext uri="{FF2B5EF4-FFF2-40B4-BE49-F238E27FC236}">
                    <a16:creationId xmlns:a16="http://schemas.microsoft.com/office/drawing/2014/main" id="{F9723CD1-D669-457F-B736-CB2E6DC6B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28"/>
                <a:ext cx="528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0" name="Line 52">
                <a:extLst>
                  <a:ext uri="{FF2B5EF4-FFF2-40B4-BE49-F238E27FC236}">
                    <a16:creationId xmlns:a16="http://schemas.microsoft.com/office/drawing/2014/main" id="{AB8AFE92-836D-4821-AFB4-EC431966B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352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" name="Line 53">
                <a:extLst>
                  <a:ext uri="{FF2B5EF4-FFF2-40B4-BE49-F238E27FC236}">
                    <a16:creationId xmlns:a16="http://schemas.microsoft.com/office/drawing/2014/main" id="{A9A3DA70-B2F8-4F05-A465-C6C6CEE2E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4" y="2352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31" name="Group 55">
              <a:extLst>
                <a:ext uri="{FF2B5EF4-FFF2-40B4-BE49-F238E27FC236}">
                  <a16:creationId xmlns:a16="http://schemas.microsoft.com/office/drawing/2014/main" id="{06568001-F4FB-497E-992C-0C4767566F7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010400" y="2819400"/>
              <a:ext cx="914400" cy="2057400"/>
              <a:chOff x="864" y="1728"/>
              <a:chExt cx="576" cy="1296"/>
            </a:xfrm>
          </p:grpSpPr>
          <p:sp>
            <p:nvSpPr>
              <p:cNvPr id="36" name="Line 56">
                <a:extLst>
                  <a:ext uri="{FF2B5EF4-FFF2-40B4-BE49-F238E27FC236}">
                    <a16:creationId xmlns:a16="http://schemas.microsoft.com/office/drawing/2014/main" id="{3F00C128-330D-4070-A6F8-13E01E789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28"/>
                <a:ext cx="528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7" name="Line 57">
                <a:extLst>
                  <a:ext uri="{FF2B5EF4-FFF2-40B4-BE49-F238E27FC236}">
                    <a16:creationId xmlns:a16="http://schemas.microsoft.com/office/drawing/2014/main" id="{62FBA28F-E56C-4DE5-AF66-39E3E0546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352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" name="Line 58">
                <a:extLst>
                  <a:ext uri="{FF2B5EF4-FFF2-40B4-BE49-F238E27FC236}">
                    <a16:creationId xmlns:a16="http://schemas.microsoft.com/office/drawing/2014/main" id="{5F00F6EB-CD42-4589-AFA7-2D696676F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4" y="2352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32" name="Group 60">
              <a:extLst>
                <a:ext uri="{FF2B5EF4-FFF2-40B4-BE49-F238E27FC236}">
                  <a16:creationId xmlns:a16="http://schemas.microsoft.com/office/drawing/2014/main" id="{0EF953A3-EDCE-44E4-B74F-9BC3AE2DC8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3690938"/>
              <a:ext cx="504825" cy="354012"/>
              <a:chOff x="1285" y="2229"/>
              <a:chExt cx="318" cy="223"/>
            </a:xfrm>
          </p:grpSpPr>
          <p:sp>
            <p:nvSpPr>
              <p:cNvPr id="33" name="Freeform 61">
                <a:extLst>
                  <a:ext uri="{FF2B5EF4-FFF2-40B4-BE49-F238E27FC236}">
                    <a16:creationId xmlns:a16="http://schemas.microsoft.com/office/drawing/2014/main" id="{EB229B2D-9187-4CD4-B1C9-C81E02BAB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2229"/>
                <a:ext cx="318" cy="215"/>
              </a:xfrm>
              <a:custGeom>
                <a:avLst/>
                <a:gdLst>
                  <a:gd name="T0" fmla="*/ 0 w 1012"/>
                  <a:gd name="T1" fmla="*/ 0 h 292"/>
                  <a:gd name="T2" fmla="*/ 1009 w 1012"/>
                  <a:gd name="T3" fmla="*/ 0 h 292"/>
                  <a:gd name="T4" fmla="*/ 1012 w 1012"/>
                  <a:gd name="T5" fmla="*/ 292 h 292"/>
                  <a:gd name="T6" fmla="*/ 18 w 1012"/>
                  <a:gd name="T7" fmla="*/ 29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292">
                    <a:moveTo>
                      <a:pt x="0" y="0"/>
                    </a:moveTo>
                    <a:lnTo>
                      <a:pt x="1009" y="0"/>
                    </a:lnTo>
                    <a:lnTo>
                      <a:pt x="1012" y="292"/>
                    </a:lnTo>
                    <a:lnTo>
                      <a:pt x="18" y="291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62">
                <a:extLst>
                  <a:ext uri="{FF2B5EF4-FFF2-40B4-BE49-F238E27FC236}">
                    <a16:creationId xmlns:a16="http://schemas.microsoft.com/office/drawing/2014/main" id="{E5DCCF2F-B523-42AB-9155-2ABD874F19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2238"/>
                <a:ext cx="0" cy="2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63">
                <a:extLst>
                  <a:ext uri="{FF2B5EF4-FFF2-40B4-BE49-F238E27FC236}">
                    <a16:creationId xmlns:a16="http://schemas.microsoft.com/office/drawing/2014/main" id="{35A71A98-BF85-4A72-BCB8-6C4ECD3E54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2237"/>
                <a:ext cx="0" cy="2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5" name="Picture 2" descr="http://ironbark.xtelco.com.au/subjects/DC/lectures/19/rnb1.png">
            <a:extLst>
              <a:ext uri="{FF2B5EF4-FFF2-40B4-BE49-F238E27FC236}">
                <a16:creationId xmlns:a16="http://schemas.microsoft.com/office/drawing/2014/main" id="{0770FA80-81B8-419E-ADF6-3511DCFAD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0" y="3156326"/>
            <a:ext cx="3472649" cy="284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zövegdoboz 45">
            <a:extLst>
              <a:ext uri="{FF2B5EF4-FFF2-40B4-BE49-F238E27FC236}">
                <a16:creationId xmlns:a16="http://schemas.microsoft.com/office/drawing/2014/main" id="{B8A58811-42E0-4F91-BAF2-30A545BEA2C8}"/>
              </a:ext>
            </a:extLst>
          </p:cNvPr>
          <p:cNvSpPr txBox="1"/>
          <p:nvPr/>
        </p:nvSpPr>
        <p:spPr>
          <a:xfrm>
            <a:off x="7368170" y="2564626"/>
            <a:ext cx="4313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Csomagkapcsolt hálózat </a:t>
            </a:r>
          </a:p>
          <a:p>
            <a:pPr algn="ctr"/>
            <a:r>
              <a:rPr lang="hu-HU" dirty="0"/>
              <a:t>Pl. Internet</a:t>
            </a:r>
            <a:endParaRPr lang="en-US" dirty="0"/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E68DA152-A2A8-4A5F-9035-43DE87549995}"/>
              </a:ext>
            </a:extLst>
          </p:cNvPr>
          <p:cNvSpPr txBox="1"/>
          <p:nvPr/>
        </p:nvSpPr>
        <p:spPr>
          <a:xfrm>
            <a:off x="546533" y="2564625"/>
            <a:ext cx="4313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Áramkörkapcsolt hálózat</a:t>
            </a:r>
          </a:p>
          <a:p>
            <a:pPr algn="ctr"/>
            <a:r>
              <a:rPr lang="hu-HU" dirty="0"/>
              <a:t>Pl. vezetékes telefon</a:t>
            </a:r>
            <a:endParaRPr lang="en-US" dirty="0"/>
          </a:p>
        </p:txBody>
      </p:sp>
      <p:sp>
        <p:nvSpPr>
          <p:cNvPr id="48" name="Téglalap 47">
            <a:extLst>
              <a:ext uri="{FF2B5EF4-FFF2-40B4-BE49-F238E27FC236}">
                <a16:creationId xmlns:a16="http://schemas.microsoft.com/office/drawing/2014/main" id="{FCA1FC4C-C352-4B49-9F31-FEE14C34A296}"/>
              </a:ext>
            </a:extLst>
          </p:cNvPr>
          <p:cNvSpPr/>
          <p:nvPr/>
        </p:nvSpPr>
        <p:spPr>
          <a:xfrm>
            <a:off x="1203918" y="1239062"/>
            <a:ext cx="3443111" cy="10583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Előre foglalással</a:t>
            </a:r>
          </a:p>
        </p:txBody>
      </p:sp>
      <p:sp>
        <p:nvSpPr>
          <p:cNvPr id="49" name="Téglalap 48">
            <a:extLst>
              <a:ext uri="{FF2B5EF4-FFF2-40B4-BE49-F238E27FC236}">
                <a16:creationId xmlns:a16="http://schemas.microsoft.com/office/drawing/2014/main" id="{366AB6B1-F134-497B-9061-40715DC9EB28}"/>
              </a:ext>
            </a:extLst>
          </p:cNvPr>
          <p:cNvSpPr/>
          <p:nvPr/>
        </p:nvSpPr>
        <p:spPr>
          <a:xfrm>
            <a:off x="7649873" y="1239062"/>
            <a:ext cx="3443111" cy="10583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Igény szerinti</a:t>
            </a:r>
          </a:p>
        </p:txBody>
      </p:sp>
    </p:spTree>
    <p:extLst>
      <p:ext uri="{BB962C8B-B14F-4D97-AF65-F5344CB8AC3E}">
        <p14:creationId xmlns:p14="http://schemas.microsoft.com/office/powerpoint/2010/main" val="25514542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EEED97CB-3C2C-4089-B995-E66CA03A7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Erőforrás-foglaló protokoll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514350" indent="-514350">
              <a:buAutoNum type="arabicPeriod"/>
            </a:pPr>
            <a:r>
              <a:rPr lang="hu-HU" dirty="0"/>
              <a:t>A </a:t>
            </a:r>
            <a:r>
              <a:rPr lang="hu-HU" dirty="0">
                <a:solidFill>
                  <a:srgbClr val="FF0000"/>
                </a:solidFill>
              </a:rPr>
              <a:t>forrás foglalási kérést küld</a:t>
            </a:r>
            <a:r>
              <a:rPr lang="hu-HU" dirty="0"/>
              <a:t> 10 </a:t>
            </a:r>
            <a:r>
              <a:rPr lang="hu-HU" dirty="0" err="1"/>
              <a:t>Mbps</a:t>
            </a:r>
            <a:r>
              <a:rPr lang="hu-HU" dirty="0"/>
              <a:t> igényről a célállomásnak</a:t>
            </a:r>
          </a:p>
          <a:p>
            <a:pPr marL="514350" indent="-514350">
              <a:buAutoNum type="arabicPeriod"/>
            </a:pPr>
            <a:r>
              <a:rPr lang="hu-HU" dirty="0"/>
              <a:t>A </a:t>
            </a:r>
            <a:r>
              <a:rPr lang="hu-HU" dirty="0" err="1"/>
              <a:t>switchek</a:t>
            </a: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kialakítják az „áramkört”</a:t>
            </a:r>
          </a:p>
          <a:p>
            <a:pPr marL="514350" indent="-514350">
              <a:buAutoNum type="arabicPeriod"/>
            </a:pPr>
            <a:r>
              <a:rPr lang="hu-HU" dirty="0"/>
              <a:t>A forrás megkezdi az </a:t>
            </a:r>
            <a:r>
              <a:rPr lang="hu-HU" dirty="0">
                <a:solidFill>
                  <a:srgbClr val="FF0000"/>
                </a:solidFill>
              </a:rPr>
              <a:t>adatküldést</a:t>
            </a:r>
          </a:p>
          <a:p>
            <a:pPr marL="514350" indent="-514350">
              <a:buAutoNum type="arabicPeriod"/>
            </a:pPr>
            <a:r>
              <a:rPr lang="hu-HU" dirty="0"/>
              <a:t>A forrás </a:t>
            </a:r>
            <a:r>
              <a:rPr lang="hu-HU" dirty="0">
                <a:solidFill>
                  <a:srgbClr val="FF0000"/>
                </a:solidFill>
              </a:rPr>
              <a:t>áramkör-lebontó üzenetet</a:t>
            </a:r>
            <a:r>
              <a:rPr lang="hu-HU" dirty="0"/>
              <a:t> küld a cél felé (</a:t>
            </a:r>
            <a:r>
              <a:rPr lang="hu-HU" dirty="0" err="1"/>
              <a:t>teardown</a:t>
            </a:r>
            <a:r>
              <a:rPr lang="hu-HU" dirty="0"/>
              <a:t>)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BB36094D-9672-4AE2-8DCF-5DD96052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áramkörkapcsolt hálózat alapja</a:t>
            </a:r>
            <a:br>
              <a:rPr lang="hu-HU" dirty="0"/>
            </a:br>
            <a:r>
              <a:rPr lang="hu-HU" dirty="0"/>
              <a:t>	a </a:t>
            </a:r>
            <a:r>
              <a:rPr lang="hu-HU" b="1" dirty="0" err="1">
                <a:solidFill>
                  <a:srgbClr val="FF0000"/>
                </a:solidFill>
              </a:rPr>
              <a:t>Resource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Reservation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Protocol</a:t>
            </a:r>
            <a:endParaRPr lang="hu-HU" b="1" dirty="0">
              <a:solidFill>
                <a:srgbClr val="FF0000"/>
              </a:solidFill>
            </a:endParaRP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5A82FFCB-91F3-4A85-8681-CD4A950C1F4E}"/>
              </a:ext>
            </a:extLst>
          </p:cNvPr>
          <p:cNvGrpSpPr/>
          <p:nvPr/>
        </p:nvGrpSpPr>
        <p:grpSpPr>
          <a:xfrm>
            <a:off x="4842297" y="1749745"/>
            <a:ext cx="3973689" cy="2357549"/>
            <a:chOff x="1151467" y="1161537"/>
            <a:chExt cx="8585200" cy="5093512"/>
          </a:xfrm>
        </p:grpSpPr>
        <p:cxnSp>
          <p:nvCxnSpPr>
            <p:cNvPr id="5" name="Egyenes összekötő 4">
              <a:extLst>
                <a:ext uri="{FF2B5EF4-FFF2-40B4-BE49-F238E27FC236}">
                  <a16:creationId xmlns:a16="http://schemas.microsoft.com/office/drawing/2014/main" id="{3F72D6C6-94A6-4C7E-9646-21325BACB00A}"/>
                </a:ext>
              </a:extLst>
            </p:cNvPr>
            <p:cNvCxnSpPr/>
            <p:nvPr/>
          </p:nvCxnSpPr>
          <p:spPr>
            <a:xfrm flipV="1">
              <a:off x="4080933" y="2153355"/>
              <a:ext cx="1783644" cy="471311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27DFF1EE-5A38-4F6D-9498-22599A1943F5}"/>
                </a:ext>
              </a:extLst>
            </p:cNvPr>
            <p:cNvCxnSpPr>
              <a:cxnSpLocks/>
            </p:cNvCxnSpPr>
            <p:nvPr/>
          </p:nvCxnSpPr>
          <p:spPr>
            <a:xfrm>
              <a:off x="4080933" y="2632322"/>
              <a:ext cx="417689" cy="1984833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6">
              <a:extLst>
                <a:ext uri="{FF2B5EF4-FFF2-40B4-BE49-F238E27FC236}">
                  <a16:creationId xmlns:a16="http://schemas.microsoft.com/office/drawing/2014/main" id="{B8F14BC2-C0E6-4E86-85F8-71F5D2930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5556" y="2192460"/>
              <a:ext cx="1349021" cy="241704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046A2D94-3BEE-4CD7-8197-4270203C703A}"/>
                </a:ext>
              </a:extLst>
            </p:cNvPr>
            <p:cNvCxnSpPr>
              <a:cxnSpLocks/>
            </p:cNvCxnSpPr>
            <p:nvPr/>
          </p:nvCxnSpPr>
          <p:spPr>
            <a:xfrm>
              <a:off x="4450644" y="4653032"/>
              <a:ext cx="3587044" cy="359234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71E23BF1-E3D5-421E-B2E6-40A39A7D0C02}"/>
                </a:ext>
              </a:extLst>
            </p:cNvPr>
            <p:cNvCxnSpPr>
              <a:cxnSpLocks/>
            </p:cNvCxnSpPr>
            <p:nvPr/>
          </p:nvCxnSpPr>
          <p:spPr>
            <a:xfrm>
              <a:off x="5864577" y="2160507"/>
              <a:ext cx="2173111" cy="2851759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2A320B38-2109-4E7B-85C3-491748DEE19C}"/>
                </a:ext>
              </a:extLst>
            </p:cNvPr>
            <p:cNvCxnSpPr>
              <a:cxnSpLocks/>
            </p:cNvCxnSpPr>
            <p:nvPr/>
          </p:nvCxnSpPr>
          <p:spPr>
            <a:xfrm>
              <a:off x="3364088" y="1319987"/>
              <a:ext cx="705556" cy="127645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>
              <a:extLst>
                <a:ext uri="{FF2B5EF4-FFF2-40B4-BE49-F238E27FC236}">
                  <a16:creationId xmlns:a16="http://schemas.microsoft.com/office/drawing/2014/main" id="{40CB4CA1-D9A1-41F7-9E82-1A4BAF7D8A5A}"/>
                </a:ext>
              </a:extLst>
            </p:cNvPr>
            <p:cNvCxnSpPr>
              <a:cxnSpLocks/>
            </p:cNvCxnSpPr>
            <p:nvPr/>
          </p:nvCxnSpPr>
          <p:spPr>
            <a:xfrm>
              <a:off x="2812345" y="1579225"/>
              <a:ext cx="1251656" cy="1095431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B570D1C4-D9F4-497C-A6E4-3757958B1540}"/>
                </a:ext>
              </a:extLst>
            </p:cNvPr>
            <p:cNvCxnSpPr>
              <a:cxnSpLocks/>
            </p:cNvCxnSpPr>
            <p:nvPr/>
          </p:nvCxnSpPr>
          <p:spPr>
            <a:xfrm>
              <a:off x="1281288" y="1478437"/>
              <a:ext cx="2780597" cy="1157113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2BDE225D-F55D-4059-B13D-E87FFC9D3019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40" y="2519634"/>
              <a:ext cx="2586567" cy="125916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0FCF22B2-C10E-4639-93C4-BAABD4235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9089" y="4666207"/>
              <a:ext cx="1778000" cy="148503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8E6347D5-F499-4155-AAC5-7C57BA96E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9957" y="4660688"/>
              <a:ext cx="2935111" cy="1277460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FD199E2D-1CB0-45F0-9A9B-227F4F2B5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7910" y="4689794"/>
              <a:ext cx="767646" cy="1094949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D2104179-669D-4B18-9BEA-9034E3AB8D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3777" y="4628539"/>
              <a:ext cx="301977" cy="997753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3B07C8A9-25EB-494B-AC01-44C9C8A15E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4577" y="1500224"/>
              <a:ext cx="379589" cy="717231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418A3464-67FA-4B04-BD63-9EE418718B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0221" y="1886752"/>
              <a:ext cx="953911" cy="254793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02059FCE-979E-46F7-845E-4E72E69B4675}"/>
                </a:ext>
              </a:extLst>
            </p:cNvPr>
            <p:cNvCxnSpPr>
              <a:cxnSpLocks/>
            </p:cNvCxnSpPr>
            <p:nvPr/>
          </p:nvCxnSpPr>
          <p:spPr>
            <a:xfrm>
              <a:off x="5805310" y="2195274"/>
              <a:ext cx="1538112" cy="688234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EBA4BD61-C486-4F74-BEA9-D603544695C2}"/>
                </a:ext>
              </a:extLst>
            </p:cNvPr>
            <p:cNvCxnSpPr>
              <a:cxnSpLocks/>
            </p:cNvCxnSpPr>
            <p:nvPr/>
          </p:nvCxnSpPr>
          <p:spPr>
            <a:xfrm>
              <a:off x="5820832" y="2138742"/>
              <a:ext cx="2425700" cy="217615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FC2EDC26-5D4C-41EB-81D6-3F3F97D02A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9956" y="4278885"/>
              <a:ext cx="1619955" cy="716367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9F16F84E-A9F7-47C9-90CC-DE1D3C5F1F22}"/>
                </a:ext>
              </a:extLst>
            </p:cNvPr>
            <p:cNvCxnSpPr>
              <a:cxnSpLocks/>
            </p:cNvCxnSpPr>
            <p:nvPr/>
          </p:nvCxnSpPr>
          <p:spPr>
            <a:xfrm>
              <a:off x="8032046" y="5012267"/>
              <a:ext cx="1247421" cy="144664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0EC57B95-FD06-47FD-95E3-C7DDF12F960B}"/>
                </a:ext>
              </a:extLst>
            </p:cNvPr>
            <p:cNvCxnSpPr>
              <a:cxnSpLocks/>
            </p:cNvCxnSpPr>
            <p:nvPr/>
          </p:nvCxnSpPr>
          <p:spPr>
            <a:xfrm>
              <a:off x="8032046" y="5012267"/>
              <a:ext cx="1117598" cy="925881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EB239EE6-101D-4E5A-98DD-2B4FC16BDB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7122" y="5019962"/>
              <a:ext cx="292104" cy="1093652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églalap: lekerekített 25">
              <a:extLst>
                <a:ext uri="{FF2B5EF4-FFF2-40B4-BE49-F238E27FC236}">
                  <a16:creationId xmlns:a16="http://schemas.microsoft.com/office/drawing/2014/main" id="{28066AEA-0BC6-4606-A44E-B96C6752A8F3}"/>
                </a:ext>
              </a:extLst>
            </p:cNvPr>
            <p:cNvSpPr/>
            <p:nvPr/>
          </p:nvSpPr>
          <p:spPr>
            <a:xfrm>
              <a:off x="3872089" y="2427111"/>
              <a:ext cx="417689" cy="39511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: lekerekített 26">
              <a:extLst>
                <a:ext uri="{FF2B5EF4-FFF2-40B4-BE49-F238E27FC236}">
                  <a16:creationId xmlns:a16="http://schemas.microsoft.com/office/drawing/2014/main" id="{499C3454-6881-430B-9CCB-084DBF847B11}"/>
                </a:ext>
              </a:extLst>
            </p:cNvPr>
            <p:cNvSpPr/>
            <p:nvPr/>
          </p:nvSpPr>
          <p:spPr>
            <a:xfrm>
              <a:off x="5655733" y="1955800"/>
              <a:ext cx="417689" cy="39511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Téglalap: lekerekített 27">
              <a:extLst>
                <a:ext uri="{FF2B5EF4-FFF2-40B4-BE49-F238E27FC236}">
                  <a16:creationId xmlns:a16="http://schemas.microsoft.com/office/drawing/2014/main" id="{7FE8379E-EE53-40BB-923D-377A62AADB67}"/>
                </a:ext>
              </a:extLst>
            </p:cNvPr>
            <p:cNvSpPr/>
            <p:nvPr/>
          </p:nvSpPr>
          <p:spPr>
            <a:xfrm>
              <a:off x="4289778" y="4419600"/>
              <a:ext cx="417689" cy="39511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" name="Téglalap: lekerekített 28">
              <a:extLst>
                <a:ext uri="{FF2B5EF4-FFF2-40B4-BE49-F238E27FC236}">
                  <a16:creationId xmlns:a16="http://schemas.microsoft.com/office/drawing/2014/main" id="{1435D9DA-9534-443B-8596-60CD2E203EE2}"/>
                </a:ext>
              </a:extLst>
            </p:cNvPr>
            <p:cNvSpPr/>
            <p:nvPr/>
          </p:nvSpPr>
          <p:spPr>
            <a:xfrm>
              <a:off x="7828844" y="4814711"/>
              <a:ext cx="417689" cy="39511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Ellipszis 29">
              <a:extLst>
                <a:ext uri="{FF2B5EF4-FFF2-40B4-BE49-F238E27FC236}">
                  <a16:creationId xmlns:a16="http://schemas.microsoft.com/office/drawing/2014/main" id="{44115B8E-4DFC-437D-8AC8-80714C414BE8}"/>
                </a:ext>
              </a:extLst>
            </p:cNvPr>
            <p:cNvSpPr/>
            <p:nvPr/>
          </p:nvSpPr>
          <p:spPr>
            <a:xfrm>
              <a:off x="1151467" y="1319988"/>
              <a:ext cx="293511" cy="3169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Ellipszis 30">
              <a:extLst>
                <a:ext uri="{FF2B5EF4-FFF2-40B4-BE49-F238E27FC236}">
                  <a16:creationId xmlns:a16="http://schemas.microsoft.com/office/drawing/2014/main" id="{EF4B072B-416B-43DD-92CB-34368E0A2625}"/>
                </a:ext>
              </a:extLst>
            </p:cNvPr>
            <p:cNvSpPr/>
            <p:nvPr/>
          </p:nvSpPr>
          <p:spPr>
            <a:xfrm>
              <a:off x="1298222" y="2350911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Ellipszis 31">
              <a:extLst>
                <a:ext uri="{FF2B5EF4-FFF2-40B4-BE49-F238E27FC236}">
                  <a16:creationId xmlns:a16="http://schemas.microsoft.com/office/drawing/2014/main" id="{6B1BB374-463D-4A0E-BD30-E93A3FE7F340}"/>
                </a:ext>
              </a:extLst>
            </p:cNvPr>
            <p:cNvSpPr/>
            <p:nvPr/>
          </p:nvSpPr>
          <p:spPr>
            <a:xfrm>
              <a:off x="2635956" y="1398198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Ellipszis 32">
              <a:extLst>
                <a:ext uri="{FF2B5EF4-FFF2-40B4-BE49-F238E27FC236}">
                  <a16:creationId xmlns:a16="http://schemas.microsoft.com/office/drawing/2014/main" id="{6C5E76A0-A363-4547-AA02-AE1E13E413B2}"/>
                </a:ext>
              </a:extLst>
            </p:cNvPr>
            <p:cNvSpPr/>
            <p:nvPr/>
          </p:nvSpPr>
          <p:spPr>
            <a:xfrm>
              <a:off x="3234267" y="1161537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Ellipszis 33">
              <a:extLst>
                <a:ext uri="{FF2B5EF4-FFF2-40B4-BE49-F238E27FC236}">
                  <a16:creationId xmlns:a16="http://schemas.microsoft.com/office/drawing/2014/main" id="{040D9841-27BB-4B0D-B057-08BBD40B5E1D}"/>
                </a:ext>
              </a:extLst>
            </p:cNvPr>
            <p:cNvSpPr/>
            <p:nvPr/>
          </p:nvSpPr>
          <p:spPr>
            <a:xfrm>
              <a:off x="6107288" y="1319987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Ellipszis 34">
              <a:extLst>
                <a:ext uri="{FF2B5EF4-FFF2-40B4-BE49-F238E27FC236}">
                  <a16:creationId xmlns:a16="http://schemas.microsoft.com/office/drawing/2014/main" id="{4A6EBDC3-CD3D-44CC-9C43-78263A516DA7}"/>
                </a:ext>
              </a:extLst>
            </p:cNvPr>
            <p:cNvSpPr/>
            <p:nvPr/>
          </p:nvSpPr>
          <p:spPr>
            <a:xfrm>
              <a:off x="6677377" y="1715099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Ellipszis 35">
              <a:extLst>
                <a:ext uri="{FF2B5EF4-FFF2-40B4-BE49-F238E27FC236}">
                  <a16:creationId xmlns:a16="http://schemas.microsoft.com/office/drawing/2014/main" id="{10911014-714B-4181-8E27-6471EFDA48C8}"/>
                </a:ext>
              </a:extLst>
            </p:cNvPr>
            <p:cNvSpPr/>
            <p:nvPr/>
          </p:nvSpPr>
          <p:spPr>
            <a:xfrm>
              <a:off x="8099777" y="2192460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Ellipszis 36">
              <a:extLst>
                <a:ext uri="{FF2B5EF4-FFF2-40B4-BE49-F238E27FC236}">
                  <a16:creationId xmlns:a16="http://schemas.microsoft.com/office/drawing/2014/main" id="{05454DB4-3AD7-43E0-A8B3-6B27EF5B5FCB}"/>
                </a:ext>
              </a:extLst>
            </p:cNvPr>
            <p:cNvSpPr/>
            <p:nvPr/>
          </p:nvSpPr>
          <p:spPr>
            <a:xfrm>
              <a:off x="7196667" y="2728875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Ellipszis 37">
              <a:extLst>
                <a:ext uri="{FF2B5EF4-FFF2-40B4-BE49-F238E27FC236}">
                  <a16:creationId xmlns:a16="http://schemas.microsoft.com/office/drawing/2014/main" id="{0DBC52A6-289A-490C-BD5A-CA58F3E7F0C2}"/>
                </a:ext>
              </a:extLst>
            </p:cNvPr>
            <p:cNvSpPr/>
            <p:nvPr/>
          </p:nvSpPr>
          <p:spPr>
            <a:xfrm>
              <a:off x="2582334" y="4656260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Ellipszis 38">
              <a:extLst>
                <a:ext uri="{FF2B5EF4-FFF2-40B4-BE49-F238E27FC236}">
                  <a16:creationId xmlns:a16="http://schemas.microsoft.com/office/drawing/2014/main" id="{4F5147FB-02CC-4736-9048-04D4AF418806}"/>
                </a:ext>
              </a:extLst>
            </p:cNvPr>
            <p:cNvSpPr/>
            <p:nvPr/>
          </p:nvSpPr>
          <p:spPr>
            <a:xfrm>
              <a:off x="1490132" y="5784744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Ellipszis 39">
              <a:extLst>
                <a:ext uri="{FF2B5EF4-FFF2-40B4-BE49-F238E27FC236}">
                  <a16:creationId xmlns:a16="http://schemas.microsoft.com/office/drawing/2014/main" id="{8F1C3056-75D0-4159-B2D6-7117122AB7BE}"/>
                </a:ext>
              </a:extLst>
            </p:cNvPr>
            <p:cNvSpPr/>
            <p:nvPr/>
          </p:nvSpPr>
          <p:spPr>
            <a:xfrm>
              <a:off x="3589866" y="5626293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1" name="Ellipszis 40">
              <a:extLst>
                <a:ext uri="{FF2B5EF4-FFF2-40B4-BE49-F238E27FC236}">
                  <a16:creationId xmlns:a16="http://schemas.microsoft.com/office/drawing/2014/main" id="{32534F98-46A3-4F9C-B45D-EC56313B2E9A}"/>
                </a:ext>
              </a:extLst>
            </p:cNvPr>
            <p:cNvSpPr/>
            <p:nvPr/>
          </p:nvSpPr>
          <p:spPr>
            <a:xfrm>
              <a:off x="4707467" y="5467842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Ellipszis 41">
              <a:extLst>
                <a:ext uri="{FF2B5EF4-FFF2-40B4-BE49-F238E27FC236}">
                  <a16:creationId xmlns:a16="http://schemas.microsoft.com/office/drawing/2014/main" id="{F476DAD5-64A4-4A96-B568-E1312128E850}"/>
                </a:ext>
              </a:extLst>
            </p:cNvPr>
            <p:cNvSpPr/>
            <p:nvPr/>
          </p:nvSpPr>
          <p:spPr>
            <a:xfrm>
              <a:off x="7591777" y="5938148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Ellipszis 42">
              <a:extLst>
                <a:ext uri="{FF2B5EF4-FFF2-40B4-BE49-F238E27FC236}">
                  <a16:creationId xmlns:a16="http://schemas.microsoft.com/office/drawing/2014/main" id="{B09864E4-3433-448B-8F9E-4116438A15D4}"/>
                </a:ext>
              </a:extLst>
            </p:cNvPr>
            <p:cNvSpPr/>
            <p:nvPr/>
          </p:nvSpPr>
          <p:spPr>
            <a:xfrm>
              <a:off x="9002889" y="5779698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4" name="Ellipszis 43">
              <a:extLst>
                <a:ext uri="{FF2B5EF4-FFF2-40B4-BE49-F238E27FC236}">
                  <a16:creationId xmlns:a16="http://schemas.microsoft.com/office/drawing/2014/main" id="{58B2B36C-6838-4DD6-A46F-318D78D7F040}"/>
                </a:ext>
              </a:extLst>
            </p:cNvPr>
            <p:cNvSpPr/>
            <p:nvPr/>
          </p:nvSpPr>
          <p:spPr>
            <a:xfrm>
              <a:off x="9132712" y="4973161"/>
              <a:ext cx="293511" cy="3169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" name="Ellipszis 44">
              <a:extLst>
                <a:ext uri="{FF2B5EF4-FFF2-40B4-BE49-F238E27FC236}">
                  <a16:creationId xmlns:a16="http://schemas.microsoft.com/office/drawing/2014/main" id="{E5DB0171-688A-425D-B7B5-9385B32F2846}"/>
                </a:ext>
              </a:extLst>
            </p:cNvPr>
            <p:cNvSpPr/>
            <p:nvPr/>
          </p:nvSpPr>
          <p:spPr>
            <a:xfrm>
              <a:off x="9443156" y="4108739"/>
              <a:ext cx="293511" cy="3169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6" name="Szabadkézi sokszög: alakzat 45">
            <a:extLst>
              <a:ext uri="{FF2B5EF4-FFF2-40B4-BE49-F238E27FC236}">
                <a16:creationId xmlns:a16="http://schemas.microsoft.com/office/drawing/2014/main" id="{01E71A5F-638C-422B-962D-06EFD9D2BA2C}"/>
              </a:ext>
            </a:extLst>
          </p:cNvPr>
          <p:cNvSpPr/>
          <p:nvPr/>
        </p:nvSpPr>
        <p:spPr>
          <a:xfrm>
            <a:off x="4926676" y="1989513"/>
            <a:ext cx="3713019" cy="1531186"/>
          </a:xfrm>
          <a:custGeom>
            <a:avLst/>
            <a:gdLst>
              <a:gd name="connsiteX0" fmla="*/ 0 w 3713019"/>
              <a:gd name="connsiteY0" fmla="*/ 0 h 1531186"/>
              <a:gd name="connsiteX1" fmla="*/ 1185949 w 3713019"/>
              <a:gd name="connsiteY1" fmla="*/ 471054 h 1531186"/>
              <a:gd name="connsiteX2" fmla="*/ 1845426 w 3713019"/>
              <a:gd name="connsiteY2" fmla="*/ 227214 h 1531186"/>
              <a:gd name="connsiteX3" fmla="*/ 2150226 w 3713019"/>
              <a:gd name="connsiteY3" fmla="*/ 227214 h 1531186"/>
              <a:gd name="connsiteX4" fmla="*/ 2687782 w 3713019"/>
              <a:gd name="connsiteY4" fmla="*/ 847898 h 1531186"/>
              <a:gd name="connsiteX5" fmla="*/ 3103419 w 3713019"/>
              <a:gd name="connsiteY5" fmla="*/ 1501832 h 1531186"/>
              <a:gd name="connsiteX6" fmla="*/ 3419302 w 3713019"/>
              <a:gd name="connsiteY6" fmla="*/ 1402080 h 1531186"/>
              <a:gd name="connsiteX7" fmla="*/ 3713019 w 3713019"/>
              <a:gd name="connsiteY7" fmla="*/ 1257992 h 153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3019" h="1531186">
                <a:moveTo>
                  <a:pt x="0" y="0"/>
                </a:moveTo>
                <a:cubicBezTo>
                  <a:pt x="439189" y="216592"/>
                  <a:pt x="878378" y="433185"/>
                  <a:pt x="1185949" y="471054"/>
                </a:cubicBezTo>
                <a:cubicBezTo>
                  <a:pt x="1493520" y="508923"/>
                  <a:pt x="1684713" y="267854"/>
                  <a:pt x="1845426" y="227214"/>
                </a:cubicBezTo>
                <a:cubicBezTo>
                  <a:pt x="2006139" y="186574"/>
                  <a:pt x="2009833" y="123767"/>
                  <a:pt x="2150226" y="227214"/>
                </a:cubicBezTo>
                <a:cubicBezTo>
                  <a:pt x="2290619" y="330661"/>
                  <a:pt x="2528917" y="635462"/>
                  <a:pt x="2687782" y="847898"/>
                </a:cubicBezTo>
                <a:cubicBezTo>
                  <a:pt x="2846647" y="1060334"/>
                  <a:pt x="2981499" y="1409468"/>
                  <a:pt x="3103419" y="1501832"/>
                </a:cubicBezTo>
                <a:cubicBezTo>
                  <a:pt x="3225339" y="1594196"/>
                  <a:pt x="3317702" y="1442720"/>
                  <a:pt x="3419302" y="1402080"/>
                </a:cubicBezTo>
                <a:cubicBezTo>
                  <a:pt x="3520902" y="1361440"/>
                  <a:pt x="3616960" y="1309716"/>
                  <a:pt x="3713019" y="1257992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Beszédbuborék: lekerekített sarkú téglalap 46">
            <a:extLst>
              <a:ext uri="{FF2B5EF4-FFF2-40B4-BE49-F238E27FC236}">
                <a16:creationId xmlns:a16="http://schemas.microsoft.com/office/drawing/2014/main" id="{64A0CEEF-A29C-4CA8-8ADD-DC2D0E395A88}"/>
              </a:ext>
            </a:extLst>
          </p:cNvPr>
          <p:cNvSpPr/>
          <p:nvPr/>
        </p:nvSpPr>
        <p:spPr>
          <a:xfrm>
            <a:off x="6033777" y="1794318"/>
            <a:ext cx="927776" cy="284038"/>
          </a:xfrm>
          <a:prstGeom prst="wedgeRoundRectCallout">
            <a:avLst>
              <a:gd name="adj1" fmla="val -33333"/>
              <a:gd name="adj2" fmla="val 1346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1"/>
                </a:solidFill>
              </a:rPr>
              <a:t>10 </a:t>
            </a:r>
            <a:r>
              <a:rPr lang="hu-HU" sz="1400" dirty="0" err="1">
                <a:solidFill>
                  <a:schemeClr val="tx1"/>
                </a:solidFill>
              </a:rPr>
              <a:t>Mbps</a:t>
            </a:r>
            <a:r>
              <a:rPr lang="hu-HU" sz="1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8" name="Beszédbuborék: lekerekített sarkú téglalap 47">
            <a:extLst>
              <a:ext uri="{FF2B5EF4-FFF2-40B4-BE49-F238E27FC236}">
                <a16:creationId xmlns:a16="http://schemas.microsoft.com/office/drawing/2014/main" id="{74888C17-FEC7-472D-A4F9-F1746D8CBFC4}"/>
              </a:ext>
            </a:extLst>
          </p:cNvPr>
          <p:cNvSpPr/>
          <p:nvPr/>
        </p:nvSpPr>
        <p:spPr>
          <a:xfrm>
            <a:off x="6895440" y="1591654"/>
            <a:ext cx="927776" cy="284038"/>
          </a:xfrm>
          <a:prstGeom prst="wedgeRoundRectCallout">
            <a:avLst>
              <a:gd name="adj1" fmla="val -33333"/>
              <a:gd name="adj2" fmla="val 1346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1"/>
                </a:solidFill>
              </a:rPr>
              <a:t>10 </a:t>
            </a:r>
            <a:r>
              <a:rPr lang="hu-HU" sz="1400" dirty="0" err="1">
                <a:solidFill>
                  <a:schemeClr val="tx1"/>
                </a:solidFill>
              </a:rPr>
              <a:t>Mbps</a:t>
            </a:r>
            <a:r>
              <a:rPr lang="hu-HU" sz="1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9" name="Beszédbuborék: lekerekített sarkú téglalap 48">
            <a:extLst>
              <a:ext uri="{FF2B5EF4-FFF2-40B4-BE49-F238E27FC236}">
                <a16:creationId xmlns:a16="http://schemas.microsoft.com/office/drawing/2014/main" id="{50F0D98F-2D84-4DE1-9A98-A7860255B069}"/>
              </a:ext>
            </a:extLst>
          </p:cNvPr>
          <p:cNvSpPr/>
          <p:nvPr/>
        </p:nvSpPr>
        <p:spPr>
          <a:xfrm>
            <a:off x="7913086" y="2932414"/>
            <a:ext cx="927776" cy="284038"/>
          </a:xfrm>
          <a:prstGeom prst="wedgeRoundRectCallout">
            <a:avLst>
              <a:gd name="adj1" fmla="val -33333"/>
              <a:gd name="adj2" fmla="val 1346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1"/>
                </a:solidFill>
              </a:rPr>
              <a:t>10 </a:t>
            </a:r>
            <a:r>
              <a:rPr lang="hu-HU" sz="1400" dirty="0" err="1">
                <a:solidFill>
                  <a:schemeClr val="tx1"/>
                </a:solidFill>
              </a:rPr>
              <a:t>Mbps</a:t>
            </a:r>
            <a:r>
              <a:rPr lang="hu-HU" sz="1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0" name="Beszédbuborék: lekerekített sarkú téglalap 49">
            <a:extLst>
              <a:ext uri="{FF2B5EF4-FFF2-40B4-BE49-F238E27FC236}">
                <a16:creationId xmlns:a16="http://schemas.microsoft.com/office/drawing/2014/main" id="{2358D97D-0B14-473E-A365-0326499E47C2}"/>
              </a:ext>
            </a:extLst>
          </p:cNvPr>
          <p:cNvSpPr/>
          <p:nvPr/>
        </p:nvSpPr>
        <p:spPr>
          <a:xfrm>
            <a:off x="6058068" y="1844702"/>
            <a:ext cx="927776" cy="284038"/>
          </a:xfrm>
          <a:prstGeom prst="wedgeRoundRectCallout">
            <a:avLst>
              <a:gd name="adj1" fmla="val -33333"/>
              <a:gd name="adj2" fmla="val 1346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00B050"/>
                </a:solidFill>
              </a:rPr>
              <a:t>OK</a:t>
            </a:r>
          </a:p>
        </p:txBody>
      </p:sp>
      <p:sp>
        <p:nvSpPr>
          <p:cNvPr id="51" name="Beszédbuborék: lekerekített sarkú téglalap 50">
            <a:extLst>
              <a:ext uri="{FF2B5EF4-FFF2-40B4-BE49-F238E27FC236}">
                <a16:creationId xmlns:a16="http://schemas.microsoft.com/office/drawing/2014/main" id="{DBB77054-1F38-4052-BB1F-C0AE4BC30972}"/>
              </a:ext>
            </a:extLst>
          </p:cNvPr>
          <p:cNvSpPr/>
          <p:nvPr/>
        </p:nvSpPr>
        <p:spPr>
          <a:xfrm>
            <a:off x="6927112" y="1620600"/>
            <a:ext cx="927776" cy="284038"/>
          </a:xfrm>
          <a:prstGeom prst="wedgeRoundRectCallout">
            <a:avLst>
              <a:gd name="adj1" fmla="val -33333"/>
              <a:gd name="adj2" fmla="val 1346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00B050"/>
                </a:solidFill>
              </a:rPr>
              <a:t>OK</a:t>
            </a:r>
          </a:p>
        </p:txBody>
      </p:sp>
      <p:sp>
        <p:nvSpPr>
          <p:cNvPr id="52" name="Beszédbuborék: lekerekített sarkú téglalap 51">
            <a:extLst>
              <a:ext uri="{FF2B5EF4-FFF2-40B4-BE49-F238E27FC236}">
                <a16:creationId xmlns:a16="http://schemas.microsoft.com/office/drawing/2014/main" id="{4218E640-3B92-409F-99EE-094CA1FF8032}"/>
              </a:ext>
            </a:extLst>
          </p:cNvPr>
          <p:cNvSpPr/>
          <p:nvPr/>
        </p:nvSpPr>
        <p:spPr>
          <a:xfrm>
            <a:off x="7958090" y="2970067"/>
            <a:ext cx="927776" cy="284038"/>
          </a:xfrm>
          <a:prstGeom prst="wedgeRoundRectCallout">
            <a:avLst>
              <a:gd name="adj1" fmla="val -33333"/>
              <a:gd name="adj2" fmla="val 1346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rgbClr val="00B050"/>
                </a:solidFill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352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3C875165-5912-49D7-A918-A6B89575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12" y="1516114"/>
            <a:ext cx="1383704" cy="9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26E92EEE-82E1-416C-AE7D-70D367C02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39" y="1516115"/>
            <a:ext cx="1383704" cy="9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FF76B58F-FDA0-4802-8BEC-F43028E9D29E}"/>
              </a:ext>
            </a:extLst>
          </p:cNvPr>
          <p:cNvCxnSpPr>
            <a:cxnSpLocks/>
          </p:cNvCxnSpPr>
          <p:nvPr/>
        </p:nvCxnSpPr>
        <p:spPr>
          <a:xfrm>
            <a:off x="4275786" y="1977348"/>
            <a:ext cx="61174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070852DD-4B87-44D4-BDB4-44087B843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Adatátvitel áramkörkapcsolt hálózaton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06A14337-44D3-47AA-95EE-0259A1F6F515}"/>
              </a:ext>
            </a:extLst>
          </p:cNvPr>
          <p:cNvSpPr/>
          <p:nvPr/>
        </p:nvSpPr>
        <p:spPr>
          <a:xfrm>
            <a:off x="5691352" y="1718441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90E6BF44-EC7A-4D03-A1C0-C73D047ECEA2}"/>
              </a:ext>
            </a:extLst>
          </p:cNvPr>
          <p:cNvSpPr/>
          <p:nvPr/>
        </p:nvSpPr>
        <p:spPr>
          <a:xfrm>
            <a:off x="7991221" y="1718441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5B87108-F5CF-418C-B2C6-BF8A7373C6E2}"/>
              </a:ext>
            </a:extLst>
          </p:cNvPr>
          <p:cNvSpPr txBox="1"/>
          <p:nvPr/>
        </p:nvSpPr>
        <p:spPr>
          <a:xfrm>
            <a:off x="5460642" y="1319988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switch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DF1F758-5AAD-4FAB-95FF-9653DDD1B1CC}"/>
              </a:ext>
            </a:extLst>
          </p:cNvPr>
          <p:cNvSpPr txBox="1"/>
          <p:nvPr/>
        </p:nvSpPr>
        <p:spPr>
          <a:xfrm>
            <a:off x="7743517" y="1319988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switch</a:t>
            </a:r>
            <a:endParaRPr lang="hu-HU" dirty="0"/>
          </a:p>
        </p:txBody>
      </p:sp>
      <p:sp>
        <p:nvSpPr>
          <p:cNvPr id="1037" name="Szabadkézi sokszög: alakzat 1036">
            <a:extLst>
              <a:ext uri="{FF2B5EF4-FFF2-40B4-BE49-F238E27FC236}">
                <a16:creationId xmlns:a16="http://schemas.microsoft.com/office/drawing/2014/main" id="{CF5F76FA-7F09-450C-B85E-22C765075FD4}"/>
              </a:ext>
            </a:extLst>
          </p:cNvPr>
          <p:cNvSpPr/>
          <p:nvPr/>
        </p:nvSpPr>
        <p:spPr>
          <a:xfrm>
            <a:off x="3761295" y="2724346"/>
            <a:ext cx="2344132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Szabadkézi sokszög: alakzat 46">
            <a:extLst>
              <a:ext uri="{FF2B5EF4-FFF2-40B4-BE49-F238E27FC236}">
                <a16:creationId xmlns:a16="http://schemas.microsoft.com/office/drawing/2014/main" id="{0FEF1793-66B2-4A71-A8E0-E6D6FB2A3988}"/>
              </a:ext>
            </a:extLst>
          </p:cNvPr>
          <p:cNvSpPr/>
          <p:nvPr/>
        </p:nvSpPr>
        <p:spPr>
          <a:xfrm>
            <a:off x="6095997" y="3036216"/>
            <a:ext cx="2265553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Szabadkézi sokszög: alakzat 47">
            <a:extLst>
              <a:ext uri="{FF2B5EF4-FFF2-40B4-BE49-F238E27FC236}">
                <a16:creationId xmlns:a16="http://schemas.microsoft.com/office/drawing/2014/main" id="{18C1F2B7-7023-4E50-868A-32681F7A9886}"/>
              </a:ext>
            </a:extLst>
          </p:cNvPr>
          <p:cNvSpPr/>
          <p:nvPr/>
        </p:nvSpPr>
        <p:spPr>
          <a:xfrm>
            <a:off x="8361856" y="3353397"/>
            <a:ext cx="220059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Szabadkézi sokszög: alakzat 48">
            <a:extLst>
              <a:ext uri="{FF2B5EF4-FFF2-40B4-BE49-F238E27FC236}">
                <a16:creationId xmlns:a16="http://schemas.microsoft.com/office/drawing/2014/main" id="{1F367BB8-79D8-4644-836E-512AC7C62E02}"/>
              </a:ext>
            </a:extLst>
          </p:cNvPr>
          <p:cNvSpPr/>
          <p:nvPr/>
        </p:nvSpPr>
        <p:spPr>
          <a:xfrm flipV="1">
            <a:off x="8361856" y="3679936"/>
            <a:ext cx="220059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Szabadkézi sokszög: alakzat 49">
            <a:extLst>
              <a:ext uri="{FF2B5EF4-FFF2-40B4-BE49-F238E27FC236}">
                <a16:creationId xmlns:a16="http://schemas.microsoft.com/office/drawing/2014/main" id="{D3F77259-2782-4654-886A-BAF96E5A87DB}"/>
              </a:ext>
            </a:extLst>
          </p:cNvPr>
          <p:cNvSpPr/>
          <p:nvPr/>
        </p:nvSpPr>
        <p:spPr>
          <a:xfrm flipV="1">
            <a:off x="6094672" y="3845348"/>
            <a:ext cx="2266870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Szabadkézi sokszög: alakzat 50">
            <a:extLst>
              <a:ext uri="{FF2B5EF4-FFF2-40B4-BE49-F238E27FC236}">
                <a16:creationId xmlns:a16="http://schemas.microsoft.com/office/drawing/2014/main" id="{7E8203CB-AB19-4245-8612-ABAFDE1EAD54}"/>
              </a:ext>
            </a:extLst>
          </p:cNvPr>
          <p:cNvSpPr/>
          <p:nvPr/>
        </p:nvSpPr>
        <p:spPr>
          <a:xfrm flipV="1">
            <a:off x="3765358" y="4031481"/>
            <a:ext cx="2333378" cy="272995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Szabadkézi sokszög: alakzat 51">
            <a:extLst>
              <a:ext uri="{FF2B5EF4-FFF2-40B4-BE49-F238E27FC236}">
                <a16:creationId xmlns:a16="http://schemas.microsoft.com/office/drawing/2014/main" id="{3DF40D55-3748-4D1B-89C8-11F8D65B6C12}"/>
              </a:ext>
            </a:extLst>
          </p:cNvPr>
          <p:cNvSpPr/>
          <p:nvPr/>
        </p:nvSpPr>
        <p:spPr>
          <a:xfrm>
            <a:off x="3772451" y="5538012"/>
            <a:ext cx="232081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3" name="Szabadkézi sokszög: alakzat 1042">
            <a:extLst>
              <a:ext uri="{FF2B5EF4-FFF2-40B4-BE49-F238E27FC236}">
                <a16:creationId xmlns:a16="http://schemas.microsoft.com/office/drawing/2014/main" id="{DC004D94-1D59-4F8E-85DD-3CC7F45EC9BD}"/>
              </a:ext>
            </a:extLst>
          </p:cNvPr>
          <p:cNvSpPr/>
          <p:nvPr/>
        </p:nvSpPr>
        <p:spPr>
          <a:xfrm>
            <a:off x="3760150" y="4409628"/>
            <a:ext cx="6802452" cy="1469877"/>
          </a:xfrm>
          <a:custGeom>
            <a:avLst/>
            <a:gdLst>
              <a:gd name="connsiteX0" fmla="*/ 0 w 6802452"/>
              <a:gd name="connsiteY0" fmla="*/ 0 h 1469877"/>
              <a:gd name="connsiteX1" fmla="*/ 6802452 w 6802452"/>
              <a:gd name="connsiteY1" fmla="*/ 529840 h 1469877"/>
              <a:gd name="connsiteX2" fmla="*/ 6793906 w 6802452"/>
              <a:gd name="connsiteY2" fmla="*/ 1469877 h 1469877"/>
              <a:gd name="connsiteX3" fmla="*/ 8545 w 6802452"/>
              <a:gd name="connsiteY3" fmla="*/ 965675 h 1469877"/>
              <a:gd name="connsiteX4" fmla="*/ 0 w 6802452"/>
              <a:gd name="connsiteY4" fmla="*/ 68367 h 146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452" h="1469877">
                <a:moveTo>
                  <a:pt x="0" y="0"/>
                </a:moveTo>
                <a:lnTo>
                  <a:pt x="6802452" y="529840"/>
                </a:lnTo>
                <a:cubicBezTo>
                  <a:pt x="6799603" y="843186"/>
                  <a:pt x="6796755" y="1156531"/>
                  <a:pt x="6793906" y="1469877"/>
                </a:cubicBezTo>
                <a:lnTo>
                  <a:pt x="8545" y="965675"/>
                </a:lnTo>
                <a:cubicBezTo>
                  <a:pt x="5697" y="666572"/>
                  <a:pt x="2848" y="367470"/>
                  <a:pt x="0" y="68367"/>
                </a:cubicBezTo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Szabadkézi sokszög: alakzat 59">
            <a:extLst>
              <a:ext uri="{FF2B5EF4-FFF2-40B4-BE49-F238E27FC236}">
                <a16:creationId xmlns:a16="http://schemas.microsoft.com/office/drawing/2014/main" id="{B236C0B5-5060-4215-9D39-9BA06C6502CA}"/>
              </a:ext>
            </a:extLst>
          </p:cNvPr>
          <p:cNvSpPr/>
          <p:nvPr/>
        </p:nvSpPr>
        <p:spPr>
          <a:xfrm>
            <a:off x="6093265" y="5710802"/>
            <a:ext cx="2262968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Szabadkézi sokszög: alakzat 60">
            <a:extLst>
              <a:ext uri="{FF2B5EF4-FFF2-40B4-BE49-F238E27FC236}">
                <a16:creationId xmlns:a16="http://schemas.microsoft.com/office/drawing/2014/main" id="{0F1D4A1E-DEF1-49F0-9BA2-372F0A9B8C87}"/>
              </a:ext>
            </a:extLst>
          </p:cNvPr>
          <p:cNvSpPr/>
          <p:nvPr/>
        </p:nvSpPr>
        <p:spPr>
          <a:xfrm>
            <a:off x="8354865" y="5876214"/>
            <a:ext cx="2208878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Szabadkézi sokszög: alakzat 61">
            <a:extLst>
              <a:ext uri="{FF2B5EF4-FFF2-40B4-BE49-F238E27FC236}">
                <a16:creationId xmlns:a16="http://schemas.microsoft.com/office/drawing/2014/main" id="{B82FB2D3-CDB2-41DB-AC81-9C6CE8EDC815}"/>
              </a:ext>
            </a:extLst>
          </p:cNvPr>
          <p:cNvSpPr/>
          <p:nvPr/>
        </p:nvSpPr>
        <p:spPr>
          <a:xfrm flipV="1">
            <a:off x="8368949" y="6192505"/>
            <a:ext cx="220059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Szabadkézi sokszög: alakzat 62">
            <a:extLst>
              <a:ext uri="{FF2B5EF4-FFF2-40B4-BE49-F238E27FC236}">
                <a16:creationId xmlns:a16="http://schemas.microsoft.com/office/drawing/2014/main" id="{32CE7E9E-D52E-43CF-9ADF-46EA8A38FFA4}"/>
              </a:ext>
            </a:extLst>
          </p:cNvPr>
          <p:cNvSpPr/>
          <p:nvPr/>
        </p:nvSpPr>
        <p:spPr>
          <a:xfrm flipV="1">
            <a:off x="6101765" y="6357917"/>
            <a:ext cx="2266870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4" name="Szabadkézi sokszög: alakzat 63">
            <a:extLst>
              <a:ext uri="{FF2B5EF4-FFF2-40B4-BE49-F238E27FC236}">
                <a16:creationId xmlns:a16="http://schemas.microsoft.com/office/drawing/2014/main" id="{9713FE70-39B7-4C2E-8B68-5B8F2A2A76D9}"/>
              </a:ext>
            </a:extLst>
          </p:cNvPr>
          <p:cNvSpPr/>
          <p:nvPr/>
        </p:nvSpPr>
        <p:spPr>
          <a:xfrm flipV="1">
            <a:off x="3772451" y="6544050"/>
            <a:ext cx="2333378" cy="272995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45" name="Egyenes összekötő nyíllal 1044">
            <a:extLst>
              <a:ext uri="{FF2B5EF4-FFF2-40B4-BE49-F238E27FC236}">
                <a16:creationId xmlns:a16="http://schemas.microsoft.com/office/drawing/2014/main" id="{4189C78F-0AB8-42F2-BB85-7F5EAB02A519}"/>
              </a:ext>
            </a:extLst>
          </p:cNvPr>
          <p:cNvCxnSpPr/>
          <p:nvPr/>
        </p:nvCxnSpPr>
        <p:spPr>
          <a:xfrm>
            <a:off x="10921525" y="3204673"/>
            <a:ext cx="0" cy="29763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Szövegdoboz 1045">
            <a:extLst>
              <a:ext uri="{FF2B5EF4-FFF2-40B4-BE49-F238E27FC236}">
                <a16:creationId xmlns:a16="http://schemas.microsoft.com/office/drawing/2014/main" id="{FB4FCCE8-95F7-44DC-91DB-91BDDF3D63D4}"/>
              </a:ext>
            </a:extLst>
          </p:cNvPr>
          <p:cNvSpPr txBox="1"/>
          <p:nvPr/>
        </p:nvSpPr>
        <p:spPr>
          <a:xfrm rot="5400000">
            <a:off x="10763081" y="4850009"/>
            <a:ext cx="68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Idő</a:t>
            </a:r>
          </a:p>
        </p:txBody>
      </p:sp>
      <p:sp>
        <p:nvSpPr>
          <p:cNvPr id="1047" name="Szövegdoboz 1046">
            <a:extLst>
              <a:ext uri="{FF2B5EF4-FFF2-40B4-BE49-F238E27FC236}">
                <a16:creationId xmlns:a16="http://schemas.microsoft.com/office/drawing/2014/main" id="{458347C9-831F-467B-AF7B-AFA430081AAA}"/>
              </a:ext>
            </a:extLst>
          </p:cNvPr>
          <p:cNvSpPr txBox="1"/>
          <p:nvPr/>
        </p:nvSpPr>
        <p:spPr>
          <a:xfrm>
            <a:off x="538385" y="3382928"/>
            <a:ext cx="25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Áramkör felépítése</a:t>
            </a:r>
          </a:p>
        </p:txBody>
      </p: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5CC3B29A-A4C2-42A1-A904-56EDD3DA35A4}"/>
              </a:ext>
            </a:extLst>
          </p:cNvPr>
          <p:cNvSpPr txBox="1"/>
          <p:nvPr/>
        </p:nvSpPr>
        <p:spPr>
          <a:xfrm>
            <a:off x="538385" y="4665343"/>
            <a:ext cx="25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Adatátvitel</a:t>
            </a:r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24FAEFD6-56DE-461B-84A0-6DD2F3F7EB2E}"/>
              </a:ext>
            </a:extLst>
          </p:cNvPr>
          <p:cNvSpPr txBox="1"/>
          <p:nvPr/>
        </p:nvSpPr>
        <p:spPr>
          <a:xfrm>
            <a:off x="538385" y="5975573"/>
            <a:ext cx="25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Áramkör lebontása</a:t>
            </a:r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E4FB2D7C-2F72-425A-AA15-079D64131AC7}"/>
              </a:ext>
            </a:extLst>
          </p:cNvPr>
          <p:cNvCxnSpPr>
            <a:cxnSpLocks/>
          </p:cNvCxnSpPr>
          <p:nvPr/>
        </p:nvCxnSpPr>
        <p:spPr>
          <a:xfrm>
            <a:off x="3761291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3E172ABC-9B96-44BB-9ECC-20E5104D2136}"/>
              </a:ext>
            </a:extLst>
          </p:cNvPr>
          <p:cNvCxnSpPr>
            <a:cxnSpLocks/>
          </p:cNvCxnSpPr>
          <p:nvPr/>
        </p:nvCxnSpPr>
        <p:spPr>
          <a:xfrm>
            <a:off x="10562464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20E0F23F-2B8A-4785-93E0-5E52CABC442B}"/>
              </a:ext>
            </a:extLst>
          </p:cNvPr>
          <p:cNvCxnSpPr>
            <a:cxnSpLocks/>
          </p:cNvCxnSpPr>
          <p:nvPr/>
        </p:nvCxnSpPr>
        <p:spPr>
          <a:xfrm>
            <a:off x="8361704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1100C2F-0F76-4B06-BF8A-F33E69328A96}"/>
              </a:ext>
            </a:extLst>
          </p:cNvPr>
          <p:cNvCxnSpPr>
            <a:cxnSpLocks/>
          </p:cNvCxnSpPr>
          <p:nvPr/>
        </p:nvCxnSpPr>
        <p:spPr>
          <a:xfrm>
            <a:off x="6096000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1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1043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047" grpId="0"/>
      <p:bldP spid="69" grpId="0"/>
      <p:bldP spid="7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3C875165-5912-49D7-A918-A6B89575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12" y="1516114"/>
            <a:ext cx="1383704" cy="9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26E92EEE-82E1-416C-AE7D-70D367C02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39" y="1516115"/>
            <a:ext cx="1383704" cy="9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FF76B58F-FDA0-4802-8BEC-F43028E9D29E}"/>
              </a:ext>
            </a:extLst>
          </p:cNvPr>
          <p:cNvCxnSpPr>
            <a:cxnSpLocks/>
          </p:cNvCxnSpPr>
          <p:nvPr/>
        </p:nvCxnSpPr>
        <p:spPr>
          <a:xfrm>
            <a:off x="4275786" y="1977348"/>
            <a:ext cx="61174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070852DD-4B87-44D4-BDB4-44087B843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Löketszerű forgalom </a:t>
            </a:r>
            <a:r>
              <a:rPr lang="hu-HU" dirty="0"/>
              <a:t>- Rossz teljesítmény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06A14337-44D3-47AA-95EE-0259A1F6F515}"/>
              </a:ext>
            </a:extLst>
          </p:cNvPr>
          <p:cNvSpPr/>
          <p:nvPr/>
        </p:nvSpPr>
        <p:spPr>
          <a:xfrm>
            <a:off x="5722782" y="1718441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90E6BF44-EC7A-4D03-A1C0-C73D047ECEA2}"/>
              </a:ext>
            </a:extLst>
          </p:cNvPr>
          <p:cNvSpPr/>
          <p:nvPr/>
        </p:nvSpPr>
        <p:spPr>
          <a:xfrm>
            <a:off x="7991221" y="1718441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5B87108-F5CF-418C-B2C6-BF8A7373C6E2}"/>
              </a:ext>
            </a:extLst>
          </p:cNvPr>
          <p:cNvSpPr txBox="1"/>
          <p:nvPr/>
        </p:nvSpPr>
        <p:spPr>
          <a:xfrm>
            <a:off x="5460642" y="1319988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switch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DF1F758-5AAD-4FAB-95FF-9653DDD1B1CC}"/>
              </a:ext>
            </a:extLst>
          </p:cNvPr>
          <p:cNvSpPr txBox="1"/>
          <p:nvPr/>
        </p:nvSpPr>
        <p:spPr>
          <a:xfrm>
            <a:off x="7743517" y="1319988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switch</a:t>
            </a:r>
            <a:endParaRPr lang="hu-HU" dirty="0"/>
          </a:p>
        </p:txBody>
      </p:sp>
      <p:sp>
        <p:nvSpPr>
          <p:cNvPr id="1037" name="Szabadkézi sokszög: alakzat 1036">
            <a:extLst>
              <a:ext uri="{FF2B5EF4-FFF2-40B4-BE49-F238E27FC236}">
                <a16:creationId xmlns:a16="http://schemas.microsoft.com/office/drawing/2014/main" id="{CF5F76FA-7F09-450C-B85E-22C765075FD4}"/>
              </a:ext>
            </a:extLst>
          </p:cNvPr>
          <p:cNvSpPr/>
          <p:nvPr/>
        </p:nvSpPr>
        <p:spPr>
          <a:xfrm>
            <a:off x="3761295" y="2724346"/>
            <a:ext cx="2344132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Szabadkézi sokszög: alakzat 46">
            <a:extLst>
              <a:ext uri="{FF2B5EF4-FFF2-40B4-BE49-F238E27FC236}">
                <a16:creationId xmlns:a16="http://schemas.microsoft.com/office/drawing/2014/main" id="{0FEF1793-66B2-4A71-A8E0-E6D6FB2A3988}"/>
              </a:ext>
            </a:extLst>
          </p:cNvPr>
          <p:cNvSpPr/>
          <p:nvPr/>
        </p:nvSpPr>
        <p:spPr>
          <a:xfrm>
            <a:off x="6095997" y="3036216"/>
            <a:ext cx="2265553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Szabadkézi sokszög: alakzat 47">
            <a:extLst>
              <a:ext uri="{FF2B5EF4-FFF2-40B4-BE49-F238E27FC236}">
                <a16:creationId xmlns:a16="http://schemas.microsoft.com/office/drawing/2014/main" id="{18C1F2B7-7023-4E50-868A-32681F7A9886}"/>
              </a:ext>
            </a:extLst>
          </p:cNvPr>
          <p:cNvSpPr/>
          <p:nvPr/>
        </p:nvSpPr>
        <p:spPr>
          <a:xfrm>
            <a:off x="8361856" y="3353397"/>
            <a:ext cx="220059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Szabadkézi sokszög: alakzat 48">
            <a:extLst>
              <a:ext uri="{FF2B5EF4-FFF2-40B4-BE49-F238E27FC236}">
                <a16:creationId xmlns:a16="http://schemas.microsoft.com/office/drawing/2014/main" id="{1F367BB8-79D8-4644-836E-512AC7C62E02}"/>
              </a:ext>
            </a:extLst>
          </p:cNvPr>
          <p:cNvSpPr/>
          <p:nvPr/>
        </p:nvSpPr>
        <p:spPr>
          <a:xfrm flipV="1">
            <a:off x="8361856" y="3679936"/>
            <a:ext cx="220059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Szabadkézi sokszög: alakzat 49">
            <a:extLst>
              <a:ext uri="{FF2B5EF4-FFF2-40B4-BE49-F238E27FC236}">
                <a16:creationId xmlns:a16="http://schemas.microsoft.com/office/drawing/2014/main" id="{D3F77259-2782-4654-886A-BAF96E5A87DB}"/>
              </a:ext>
            </a:extLst>
          </p:cNvPr>
          <p:cNvSpPr/>
          <p:nvPr/>
        </p:nvSpPr>
        <p:spPr>
          <a:xfrm flipV="1">
            <a:off x="6094672" y="3845348"/>
            <a:ext cx="2266870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Szabadkézi sokszög: alakzat 50">
            <a:extLst>
              <a:ext uri="{FF2B5EF4-FFF2-40B4-BE49-F238E27FC236}">
                <a16:creationId xmlns:a16="http://schemas.microsoft.com/office/drawing/2014/main" id="{7E8203CB-AB19-4245-8612-ABAFDE1EAD54}"/>
              </a:ext>
            </a:extLst>
          </p:cNvPr>
          <p:cNvSpPr/>
          <p:nvPr/>
        </p:nvSpPr>
        <p:spPr>
          <a:xfrm flipV="1">
            <a:off x="3765358" y="4031481"/>
            <a:ext cx="2333378" cy="272995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Szabadkézi sokszög: alakzat 51">
            <a:extLst>
              <a:ext uri="{FF2B5EF4-FFF2-40B4-BE49-F238E27FC236}">
                <a16:creationId xmlns:a16="http://schemas.microsoft.com/office/drawing/2014/main" id="{3DF40D55-3748-4D1B-89C8-11F8D65B6C12}"/>
              </a:ext>
            </a:extLst>
          </p:cNvPr>
          <p:cNvSpPr/>
          <p:nvPr/>
        </p:nvSpPr>
        <p:spPr>
          <a:xfrm>
            <a:off x="3772451" y="5538012"/>
            <a:ext cx="232081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3" name="Szabadkézi sokszög: alakzat 1042">
            <a:extLst>
              <a:ext uri="{FF2B5EF4-FFF2-40B4-BE49-F238E27FC236}">
                <a16:creationId xmlns:a16="http://schemas.microsoft.com/office/drawing/2014/main" id="{DC004D94-1D59-4F8E-85DD-3CC7F45EC9BD}"/>
              </a:ext>
            </a:extLst>
          </p:cNvPr>
          <p:cNvSpPr/>
          <p:nvPr/>
        </p:nvSpPr>
        <p:spPr>
          <a:xfrm>
            <a:off x="3760150" y="4409628"/>
            <a:ext cx="6802452" cy="1469877"/>
          </a:xfrm>
          <a:custGeom>
            <a:avLst/>
            <a:gdLst>
              <a:gd name="connsiteX0" fmla="*/ 0 w 6802452"/>
              <a:gd name="connsiteY0" fmla="*/ 0 h 1469877"/>
              <a:gd name="connsiteX1" fmla="*/ 6802452 w 6802452"/>
              <a:gd name="connsiteY1" fmla="*/ 529840 h 1469877"/>
              <a:gd name="connsiteX2" fmla="*/ 6793906 w 6802452"/>
              <a:gd name="connsiteY2" fmla="*/ 1469877 h 1469877"/>
              <a:gd name="connsiteX3" fmla="*/ 8545 w 6802452"/>
              <a:gd name="connsiteY3" fmla="*/ 965675 h 1469877"/>
              <a:gd name="connsiteX4" fmla="*/ 0 w 6802452"/>
              <a:gd name="connsiteY4" fmla="*/ 68367 h 146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452" h="1469877">
                <a:moveTo>
                  <a:pt x="0" y="0"/>
                </a:moveTo>
                <a:lnTo>
                  <a:pt x="6802452" y="529840"/>
                </a:lnTo>
                <a:cubicBezTo>
                  <a:pt x="6799603" y="843186"/>
                  <a:pt x="6796755" y="1156531"/>
                  <a:pt x="6793906" y="1469877"/>
                </a:cubicBezTo>
                <a:lnTo>
                  <a:pt x="8545" y="965675"/>
                </a:lnTo>
                <a:cubicBezTo>
                  <a:pt x="5697" y="666572"/>
                  <a:pt x="2848" y="367470"/>
                  <a:pt x="0" y="68367"/>
                </a:cubicBezTo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Szabadkézi sokszög: alakzat 59">
            <a:extLst>
              <a:ext uri="{FF2B5EF4-FFF2-40B4-BE49-F238E27FC236}">
                <a16:creationId xmlns:a16="http://schemas.microsoft.com/office/drawing/2014/main" id="{B236C0B5-5060-4215-9D39-9BA06C6502CA}"/>
              </a:ext>
            </a:extLst>
          </p:cNvPr>
          <p:cNvSpPr/>
          <p:nvPr/>
        </p:nvSpPr>
        <p:spPr>
          <a:xfrm>
            <a:off x="6093265" y="5710802"/>
            <a:ext cx="2262968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Szabadkézi sokszög: alakzat 60">
            <a:extLst>
              <a:ext uri="{FF2B5EF4-FFF2-40B4-BE49-F238E27FC236}">
                <a16:creationId xmlns:a16="http://schemas.microsoft.com/office/drawing/2014/main" id="{0F1D4A1E-DEF1-49F0-9BA2-372F0A9B8C87}"/>
              </a:ext>
            </a:extLst>
          </p:cNvPr>
          <p:cNvSpPr/>
          <p:nvPr/>
        </p:nvSpPr>
        <p:spPr>
          <a:xfrm>
            <a:off x="8354865" y="5876214"/>
            <a:ext cx="2208878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Szabadkézi sokszög: alakzat 61">
            <a:extLst>
              <a:ext uri="{FF2B5EF4-FFF2-40B4-BE49-F238E27FC236}">
                <a16:creationId xmlns:a16="http://schemas.microsoft.com/office/drawing/2014/main" id="{B82FB2D3-CDB2-41DB-AC81-9C6CE8EDC815}"/>
              </a:ext>
            </a:extLst>
          </p:cNvPr>
          <p:cNvSpPr/>
          <p:nvPr/>
        </p:nvSpPr>
        <p:spPr>
          <a:xfrm flipV="1">
            <a:off x="8368949" y="6192505"/>
            <a:ext cx="220059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Szabadkézi sokszög: alakzat 62">
            <a:extLst>
              <a:ext uri="{FF2B5EF4-FFF2-40B4-BE49-F238E27FC236}">
                <a16:creationId xmlns:a16="http://schemas.microsoft.com/office/drawing/2014/main" id="{32CE7E9E-D52E-43CF-9ADF-46EA8A38FFA4}"/>
              </a:ext>
            </a:extLst>
          </p:cNvPr>
          <p:cNvSpPr/>
          <p:nvPr/>
        </p:nvSpPr>
        <p:spPr>
          <a:xfrm flipV="1">
            <a:off x="6101765" y="6357917"/>
            <a:ext cx="2266870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4" name="Szabadkézi sokszög: alakzat 63">
            <a:extLst>
              <a:ext uri="{FF2B5EF4-FFF2-40B4-BE49-F238E27FC236}">
                <a16:creationId xmlns:a16="http://schemas.microsoft.com/office/drawing/2014/main" id="{9713FE70-39B7-4C2E-8B68-5B8F2A2A76D9}"/>
              </a:ext>
            </a:extLst>
          </p:cNvPr>
          <p:cNvSpPr/>
          <p:nvPr/>
        </p:nvSpPr>
        <p:spPr>
          <a:xfrm flipV="1">
            <a:off x="3772451" y="6544050"/>
            <a:ext cx="2333378" cy="272995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45" name="Egyenes összekötő nyíllal 1044">
            <a:extLst>
              <a:ext uri="{FF2B5EF4-FFF2-40B4-BE49-F238E27FC236}">
                <a16:creationId xmlns:a16="http://schemas.microsoft.com/office/drawing/2014/main" id="{4189C78F-0AB8-42F2-BB85-7F5EAB02A519}"/>
              </a:ext>
            </a:extLst>
          </p:cNvPr>
          <p:cNvCxnSpPr/>
          <p:nvPr/>
        </p:nvCxnSpPr>
        <p:spPr>
          <a:xfrm>
            <a:off x="10921525" y="3204673"/>
            <a:ext cx="0" cy="29763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Szövegdoboz 1045">
            <a:extLst>
              <a:ext uri="{FF2B5EF4-FFF2-40B4-BE49-F238E27FC236}">
                <a16:creationId xmlns:a16="http://schemas.microsoft.com/office/drawing/2014/main" id="{FB4FCCE8-95F7-44DC-91DB-91BDDF3D63D4}"/>
              </a:ext>
            </a:extLst>
          </p:cNvPr>
          <p:cNvSpPr txBox="1"/>
          <p:nvPr/>
        </p:nvSpPr>
        <p:spPr>
          <a:xfrm rot="5400000">
            <a:off x="10763081" y="4850009"/>
            <a:ext cx="68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Idő</a:t>
            </a:r>
          </a:p>
        </p:txBody>
      </p:sp>
      <p:sp>
        <p:nvSpPr>
          <p:cNvPr id="1047" name="Szövegdoboz 1046">
            <a:extLst>
              <a:ext uri="{FF2B5EF4-FFF2-40B4-BE49-F238E27FC236}">
                <a16:creationId xmlns:a16="http://schemas.microsoft.com/office/drawing/2014/main" id="{458347C9-831F-467B-AF7B-AFA430081AAA}"/>
              </a:ext>
            </a:extLst>
          </p:cNvPr>
          <p:cNvSpPr txBox="1"/>
          <p:nvPr/>
        </p:nvSpPr>
        <p:spPr>
          <a:xfrm>
            <a:off x="538385" y="3382928"/>
            <a:ext cx="25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Áramkör felépítése</a:t>
            </a:r>
          </a:p>
        </p:txBody>
      </p: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5CC3B29A-A4C2-42A1-A904-56EDD3DA35A4}"/>
              </a:ext>
            </a:extLst>
          </p:cNvPr>
          <p:cNvSpPr txBox="1"/>
          <p:nvPr/>
        </p:nvSpPr>
        <p:spPr>
          <a:xfrm>
            <a:off x="538385" y="4665343"/>
            <a:ext cx="25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Adatátvitel</a:t>
            </a:r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24FAEFD6-56DE-461B-84A0-6DD2F3F7EB2E}"/>
              </a:ext>
            </a:extLst>
          </p:cNvPr>
          <p:cNvSpPr txBox="1"/>
          <p:nvPr/>
        </p:nvSpPr>
        <p:spPr>
          <a:xfrm>
            <a:off x="538385" y="5975573"/>
            <a:ext cx="25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Áramkör lebontása</a:t>
            </a:r>
          </a:p>
        </p:txBody>
      </p:sp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167B08D8-1B48-409B-AA80-32B46049780B}"/>
              </a:ext>
            </a:extLst>
          </p:cNvPr>
          <p:cNvSpPr/>
          <p:nvPr/>
        </p:nvSpPr>
        <p:spPr>
          <a:xfrm>
            <a:off x="3759009" y="4496137"/>
            <a:ext cx="6810998" cy="743484"/>
          </a:xfrm>
          <a:custGeom>
            <a:avLst/>
            <a:gdLst>
              <a:gd name="connsiteX0" fmla="*/ 0 w 6810998"/>
              <a:gd name="connsiteY0" fmla="*/ 0 h 743484"/>
              <a:gd name="connsiteX1" fmla="*/ 6810998 w 6810998"/>
              <a:gd name="connsiteY1" fmla="*/ 546931 h 743484"/>
              <a:gd name="connsiteX2" fmla="*/ 6802452 w 6810998"/>
              <a:gd name="connsiteY2" fmla="*/ 743484 h 743484"/>
              <a:gd name="connsiteX3" fmla="*/ 8545 w 6810998"/>
              <a:gd name="connsiteY3" fmla="*/ 188007 h 743484"/>
              <a:gd name="connsiteX4" fmla="*/ 8545 w 6810998"/>
              <a:gd name="connsiteY4" fmla="*/ 68366 h 74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0998" h="743484">
                <a:moveTo>
                  <a:pt x="0" y="0"/>
                </a:moveTo>
                <a:lnTo>
                  <a:pt x="6810998" y="546931"/>
                </a:lnTo>
                <a:lnTo>
                  <a:pt x="6802452" y="743484"/>
                </a:lnTo>
                <a:lnTo>
                  <a:pt x="8545" y="188007"/>
                </a:lnTo>
                <a:lnTo>
                  <a:pt x="8545" y="6836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abadkézi sokszög: alakzat 33">
            <a:extLst>
              <a:ext uri="{FF2B5EF4-FFF2-40B4-BE49-F238E27FC236}">
                <a16:creationId xmlns:a16="http://schemas.microsoft.com/office/drawing/2014/main" id="{AA5D2C61-A6CA-43C9-8351-186D5BAF4D14}"/>
              </a:ext>
            </a:extLst>
          </p:cNvPr>
          <p:cNvSpPr/>
          <p:nvPr/>
        </p:nvSpPr>
        <p:spPr>
          <a:xfrm>
            <a:off x="3748991" y="4800938"/>
            <a:ext cx="6810998" cy="743484"/>
          </a:xfrm>
          <a:custGeom>
            <a:avLst/>
            <a:gdLst>
              <a:gd name="connsiteX0" fmla="*/ 0 w 6810998"/>
              <a:gd name="connsiteY0" fmla="*/ 0 h 743484"/>
              <a:gd name="connsiteX1" fmla="*/ 6810998 w 6810998"/>
              <a:gd name="connsiteY1" fmla="*/ 546931 h 743484"/>
              <a:gd name="connsiteX2" fmla="*/ 6802452 w 6810998"/>
              <a:gd name="connsiteY2" fmla="*/ 743484 h 743484"/>
              <a:gd name="connsiteX3" fmla="*/ 8545 w 6810998"/>
              <a:gd name="connsiteY3" fmla="*/ 188007 h 743484"/>
              <a:gd name="connsiteX4" fmla="*/ 8545 w 6810998"/>
              <a:gd name="connsiteY4" fmla="*/ 68366 h 74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0998" h="743484">
                <a:moveTo>
                  <a:pt x="0" y="0"/>
                </a:moveTo>
                <a:lnTo>
                  <a:pt x="6810998" y="546931"/>
                </a:lnTo>
                <a:lnTo>
                  <a:pt x="6802452" y="743484"/>
                </a:lnTo>
                <a:lnTo>
                  <a:pt x="8545" y="188007"/>
                </a:lnTo>
                <a:lnTo>
                  <a:pt x="8545" y="6836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abadkézi sokszög: alakzat 34">
            <a:extLst>
              <a:ext uri="{FF2B5EF4-FFF2-40B4-BE49-F238E27FC236}">
                <a16:creationId xmlns:a16="http://schemas.microsoft.com/office/drawing/2014/main" id="{1418D7A5-822B-40B2-A2AD-05408403C306}"/>
              </a:ext>
            </a:extLst>
          </p:cNvPr>
          <p:cNvSpPr/>
          <p:nvPr/>
        </p:nvSpPr>
        <p:spPr>
          <a:xfrm>
            <a:off x="3767713" y="4976024"/>
            <a:ext cx="6810998" cy="743484"/>
          </a:xfrm>
          <a:custGeom>
            <a:avLst/>
            <a:gdLst>
              <a:gd name="connsiteX0" fmla="*/ 0 w 6810998"/>
              <a:gd name="connsiteY0" fmla="*/ 0 h 743484"/>
              <a:gd name="connsiteX1" fmla="*/ 6810998 w 6810998"/>
              <a:gd name="connsiteY1" fmla="*/ 546931 h 743484"/>
              <a:gd name="connsiteX2" fmla="*/ 6802452 w 6810998"/>
              <a:gd name="connsiteY2" fmla="*/ 743484 h 743484"/>
              <a:gd name="connsiteX3" fmla="*/ 8545 w 6810998"/>
              <a:gd name="connsiteY3" fmla="*/ 188007 h 743484"/>
              <a:gd name="connsiteX4" fmla="*/ 8545 w 6810998"/>
              <a:gd name="connsiteY4" fmla="*/ 68366 h 74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0998" h="743484">
                <a:moveTo>
                  <a:pt x="0" y="0"/>
                </a:moveTo>
                <a:lnTo>
                  <a:pt x="6810998" y="546931"/>
                </a:lnTo>
                <a:lnTo>
                  <a:pt x="6802452" y="743484"/>
                </a:lnTo>
                <a:lnTo>
                  <a:pt x="8545" y="188007"/>
                </a:lnTo>
                <a:lnTo>
                  <a:pt x="8545" y="6836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abadkézi sokszög: alakzat 36">
            <a:extLst>
              <a:ext uri="{FF2B5EF4-FFF2-40B4-BE49-F238E27FC236}">
                <a16:creationId xmlns:a16="http://schemas.microsoft.com/office/drawing/2014/main" id="{4E4ED196-6F61-436C-92A7-82B3A24C076A}"/>
              </a:ext>
            </a:extLst>
          </p:cNvPr>
          <p:cNvSpPr/>
          <p:nvPr/>
        </p:nvSpPr>
        <p:spPr>
          <a:xfrm>
            <a:off x="3767713" y="4573011"/>
            <a:ext cx="6810998" cy="743484"/>
          </a:xfrm>
          <a:custGeom>
            <a:avLst/>
            <a:gdLst>
              <a:gd name="connsiteX0" fmla="*/ 0 w 6810998"/>
              <a:gd name="connsiteY0" fmla="*/ 0 h 743484"/>
              <a:gd name="connsiteX1" fmla="*/ 6810998 w 6810998"/>
              <a:gd name="connsiteY1" fmla="*/ 546931 h 743484"/>
              <a:gd name="connsiteX2" fmla="*/ 6802452 w 6810998"/>
              <a:gd name="connsiteY2" fmla="*/ 743484 h 743484"/>
              <a:gd name="connsiteX3" fmla="*/ 8545 w 6810998"/>
              <a:gd name="connsiteY3" fmla="*/ 188007 h 743484"/>
              <a:gd name="connsiteX4" fmla="*/ 8545 w 6810998"/>
              <a:gd name="connsiteY4" fmla="*/ 68366 h 74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0998" h="743484">
                <a:moveTo>
                  <a:pt x="0" y="0"/>
                </a:moveTo>
                <a:lnTo>
                  <a:pt x="6810998" y="546931"/>
                </a:lnTo>
                <a:lnTo>
                  <a:pt x="6802452" y="743484"/>
                </a:lnTo>
                <a:lnTo>
                  <a:pt x="8545" y="188007"/>
                </a:lnTo>
                <a:lnTo>
                  <a:pt x="8545" y="6836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E4FB2D7C-2F72-425A-AA15-079D64131AC7}"/>
              </a:ext>
            </a:extLst>
          </p:cNvPr>
          <p:cNvCxnSpPr>
            <a:cxnSpLocks/>
          </p:cNvCxnSpPr>
          <p:nvPr/>
        </p:nvCxnSpPr>
        <p:spPr>
          <a:xfrm>
            <a:off x="3761291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3E172ABC-9B96-44BB-9ECC-20E5104D2136}"/>
              </a:ext>
            </a:extLst>
          </p:cNvPr>
          <p:cNvCxnSpPr>
            <a:cxnSpLocks/>
          </p:cNvCxnSpPr>
          <p:nvPr/>
        </p:nvCxnSpPr>
        <p:spPr>
          <a:xfrm>
            <a:off x="10562464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20E0F23F-2B8A-4785-93E0-5E52CABC442B}"/>
              </a:ext>
            </a:extLst>
          </p:cNvPr>
          <p:cNvCxnSpPr>
            <a:cxnSpLocks/>
          </p:cNvCxnSpPr>
          <p:nvPr/>
        </p:nvCxnSpPr>
        <p:spPr>
          <a:xfrm>
            <a:off x="8361704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1100C2F-0F76-4B06-BF8A-F33E69328A96}"/>
              </a:ext>
            </a:extLst>
          </p:cNvPr>
          <p:cNvCxnSpPr>
            <a:cxnSpLocks/>
          </p:cNvCxnSpPr>
          <p:nvPr/>
        </p:nvCxnSpPr>
        <p:spPr>
          <a:xfrm>
            <a:off x="6096000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>
            <a:extLst>
              <a:ext uri="{FF2B5EF4-FFF2-40B4-BE49-F238E27FC236}">
                <a16:creationId xmlns:a16="http://schemas.microsoft.com/office/drawing/2014/main" id="{40D38A5D-7CC9-4354-B07D-D88701972F7B}"/>
              </a:ext>
            </a:extLst>
          </p:cNvPr>
          <p:cNvSpPr txBox="1"/>
          <p:nvPr/>
        </p:nvSpPr>
        <p:spPr>
          <a:xfrm>
            <a:off x="128188" y="1238254"/>
            <a:ext cx="285443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b="1" dirty="0">
                <a:solidFill>
                  <a:srgbClr val="FF0000"/>
                </a:solidFill>
              </a:rPr>
              <a:t>A löketszerű forgalom miatt az áramkör az idő nagy részében kihasználatlan.</a:t>
            </a: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53CF9920-13E7-448E-8CAA-4D06F26AD61C}"/>
              </a:ext>
            </a:extLst>
          </p:cNvPr>
          <p:cNvCxnSpPr/>
          <p:nvPr/>
        </p:nvCxnSpPr>
        <p:spPr>
          <a:xfrm>
            <a:off x="2375731" y="2160723"/>
            <a:ext cx="1756717" cy="28153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755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702639-A1D2-4DF8-A69D-F6218737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27,1</a:t>
            </a:r>
            <a:r>
              <a:rPr lang="hu-HU" dirty="0"/>
              <a:t> milliárd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7DC41A-7F8B-4168-B6B6-384909827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az Internetre kötött eszközök száma 2021-ben (becslés</a:t>
            </a:r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)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en-US" dirty="0"/>
              <a:t>Cisco Visual Networking Index 2016—2021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11895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3C875165-5912-49D7-A918-A6B89575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12" y="1516114"/>
            <a:ext cx="1383704" cy="9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26E92EEE-82E1-416C-AE7D-70D367C02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39" y="1516115"/>
            <a:ext cx="1383704" cy="9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FF76B58F-FDA0-4802-8BEC-F43028E9D29E}"/>
              </a:ext>
            </a:extLst>
          </p:cNvPr>
          <p:cNvCxnSpPr>
            <a:cxnSpLocks/>
          </p:cNvCxnSpPr>
          <p:nvPr/>
        </p:nvCxnSpPr>
        <p:spPr>
          <a:xfrm>
            <a:off x="4275786" y="1977348"/>
            <a:ext cx="61174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070852DD-4B87-44D4-BDB4-44087B843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Rövid üzenetváltás </a:t>
            </a:r>
            <a:r>
              <a:rPr lang="hu-HU" dirty="0"/>
              <a:t>– Rossz teljesítmény</a:t>
            </a: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06A14337-44D3-47AA-95EE-0259A1F6F515}"/>
              </a:ext>
            </a:extLst>
          </p:cNvPr>
          <p:cNvSpPr/>
          <p:nvPr/>
        </p:nvSpPr>
        <p:spPr>
          <a:xfrm>
            <a:off x="5691352" y="1718441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90E6BF44-EC7A-4D03-A1C0-C73D047ECEA2}"/>
              </a:ext>
            </a:extLst>
          </p:cNvPr>
          <p:cNvSpPr/>
          <p:nvPr/>
        </p:nvSpPr>
        <p:spPr>
          <a:xfrm>
            <a:off x="7991221" y="1718441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5B87108-F5CF-418C-B2C6-BF8A7373C6E2}"/>
              </a:ext>
            </a:extLst>
          </p:cNvPr>
          <p:cNvSpPr txBox="1"/>
          <p:nvPr/>
        </p:nvSpPr>
        <p:spPr>
          <a:xfrm>
            <a:off x="5460642" y="1319988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switch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DF1F758-5AAD-4FAB-95FF-9653DDD1B1CC}"/>
              </a:ext>
            </a:extLst>
          </p:cNvPr>
          <p:cNvSpPr txBox="1"/>
          <p:nvPr/>
        </p:nvSpPr>
        <p:spPr>
          <a:xfrm>
            <a:off x="7743517" y="1319988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switch</a:t>
            </a:r>
            <a:endParaRPr lang="hu-HU" dirty="0"/>
          </a:p>
        </p:txBody>
      </p:sp>
      <p:sp>
        <p:nvSpPr>
          <p:cNvPr id="1037" name="Szabadkézi sokszög: alakzat 1036">
            <a:extLst>
              <a:ext uri="{FF2B5EF4-FFF2-40B4-BE49-F238E27FC236}">
                <a16:creationId xmlns:a16="http://schemas.microsoft.com/office/drawing/2014/main" id="{CF5F76FA-7F09-450C-B85E-22C765075FD4}"/>
              </a:ext>
            </a:extLst>
          </p:cNvPr>
          <p:cNvSpPr/>
          <p:nvPr/>
        </p:nvSpPr>
        <p:spPr>
          <a:xfrm>
            <a:off x="3761295" y="2724346"/>
            <a:ext cx="2344132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Szabadkézi sokszög: alakzat 46">
            <a:extLst>
              <a:ext uri="{FF2B5EF4-FFF2-40B4-BE49-F238E27FC236}">
                <a16:creationId xmlns:a16="http://schemas.microsoft.com/office/drawing/2014/main" id="{0FEF1793-66B2-4A71-A8E0-E6D6FB2A3988}"/>
              </a:ext>
            </a:extLst>
          </p:cNvPr>
          <p:cNvSpPr/>
          <p:nvPr/>
        </p:nvSpPr>
        <p:spPr>
          <a:xfrm>
            <a:off x="6095997" y="3036216"/>
            <a:ext cx="2265553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Szabadkézi sokszög: alakzat 47">
            <a:extLst>
              <a:ext uri="{FF2B5EF4-FFF2-40B4-BE49-F238E27FC236}">
                <a16:creationId xmlns:a16="http://schemas.microsoft.com/office/drawing/2014/main" id="{18C1F2B7-7023-4E50-868A-32681F7A9886}"/>
              </a:ext>
            </a:extLst>
          </p:cNvPr>
          <p:cNvSpPr/>
          <p:nvPr/>
        </p:nvSpPr>
        <p:spPr>
          <a:xfrm>
            <a:off x="8361856" y="3353397"/>
            <a:ext cx="220059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Szabadkézi sokszög: alakzat 48">
            <a:extLst>
              <a:ext uri="{FF2B5EF4-FFF2-40B4-BE49-F238E27FC236}">
                <a16:creationId xmlns:a16="http://schemas.microsoft.com/office/drawing/2014/main" id="{1F367BB8-79D8-4644-836E-512AC7C62E02}"/>
              </a:ext>
            </a:extLst>
          </p:cNvPr>
          <p:cNvSpPr/>
          <p:nvPr/>
        </p:nvSpPr>
        <p:spPr>
          <a:xfrm flipV="1">
            <a:off x="8361856" y="3679936"/>
            <a:ext cx="220059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Szabadkézi sokszög: alakzat 49">
            <a:extLst>
              <a:ext uri="{FF2B5EF4-FFF2-40B4-BE49-F238E27FC236}">
                <a16:creationId xmlns:a16="http://schemas.microsoft.com/office/drawing/2014/main" id="{D3F77259-2782-4654-886A-BAF96E5A87DB}"/>
              </a:ext>
            </a:extLst>
          </p:cNvPr>
          <p:cNvSpPr/>
          <p:nvPr/>
        </p:nvSpPr>
        <p:spPr>
          <a:xfrm flipV="1">
            <a:off x="6094672" y="3845348"/>
            <a:ext cx="2266870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Szabadkézi sokszög: alakzat 50">
            <a:extLst>
              <a:ext uri="{FF2B5EF4-FFF2-40B4-BE49-F238E27FC236}">
                <a16:creationId xmlns:a16="http://schemas.microsoft.com/office/drawing/2014/main" id="{7E8203CB-AB19-4245-8612-ABAFDE1EAD54}"/>
              </a:ext>
            </a:extLst>
          </p:cNvPr>
          <p:cNvSpPr/>
          <p:nvPr/>
        </p:nvSpPr>
        <p:spPr>
          <a:xfrm flipV="1">
            <a:off x="3765358" y="4031481"/>
            <a:ext cx="2333378" cy="272995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Szabadkézi sokszög: alakzat 51">
            <a:extLst>
              <a:ext uri="{FF2B5EF4-FFF2-40B4-BE49-F238E27FC236}">
                <a16:creationId xmlns:a16="http://schemas.microsoft.com/office/drawing/2014/main" id="{3DF40D55-3748-4D1B-89C8-11F8D65B6C12}"/>
              </a:ext>
            </a:extLst>
          </p:cNvPr>
          <p:cNvSpPr/>
          <p:nvPr/>
        </p:nvSpPr>
        <p:spPr>
          <a:xfrm>
            <a:off x="3772451" y="5538012"/>
            <a:ext cx="232081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3" name="Szabadkézi sokszög: alakzat 1042">
            <a:extLst>
              <a:ext uri="{FF2B5EF4-FFF2-40B4-BE49-F238E27FC236}">
                <a16:creationId xmlns:a16="http://schemas.microsoft.com/office/drawing/2014/main" id="{DC004D94-1D59-4F8E-85DD-3CC7F45EC9BD}"/>
              </a:ext>
            </a:extLst>
          </p:cNvPr>
          <p:cNvSpPr/>
          <p:nvPr/>
        </p:nvSpPr>
        <p:spPr>
          <a:xfrm>
            <a:off x="3760150" y="4409628"/>
            <a:ext cx="6802452" cy="1469877"/>
          </a:xfrm>
          <a:custGeom>
            <a:avLst/>
            <a:gdLst>
              <a:gd name="connsiteX0" fmla="*/ 0 w 6802452"/>
              <a:gd name="connsiteY0" fmla="*/ 0 h 1469877"/>
              <a:gd name="connsiteX1" fmla="*/ 6802452 w 6802452"/>
              <a:gd name="connsiteY1" fmla="*/ 529840 h 1469877"/>
              <a:gd name="connsiteX2" fmla="*/ 6793906 w 6802452"/>
              <a:gd name="connsiteY2" fmla="*/ 1469877 h 1469877"/>
              <a:gd name="connsiteX3" fmla="*/ 8545 w 6802452"/>
              <a:gd name="connsiteY3" fmla="*/ 965675 h 1469877"/>
              <a:gd name="connsiteX4" fmla="*/ 0 w 6802452"/>
              <a:gd name="connsiteY4" fmla="*/ 68367 h 146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452" h="1469877">
                <a:moveTo>
                  <a:pt x="0" y="0"/>
                </a:moveTo>
                <a:lnTo>
                  <a:pt x="6802452" y="529840"/>
                </a:lnTo>
                <a:cubicBezTo>
                  <a:pt x="6799603" y="843186"/>
                  <a:pt x="6796755" y="1156531"/>
                  <a:pt x="6793906" y="1469877"/>
                </a:cubicBezTo>
                <a:lnTo>
                  <a:pt x="8545" y="965675"/>
                </a:lnTo>
                <a:cubicBezTo>
                  <a:pt x="5697" y="666572"/>
                  <a:pt x="2848" y="367470"/>
                  <a:pt x="0" y="68367"/>
                </a:cubicBezTo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Szabadkézi sokszög: alakzat 59">
            <a:extLst>
              <a:ext uri="{FF2B5EF4-FFF2-40B4-BE49-F238E27FC236}">
                <a16:creationId xmlns:a16="http://schemas.microsoft.com/office/drawing/2014/main" id="{B236C0B5-5060-4215-9D39-9BA06C6502CA}"/>
              </a:ext>
            </a:extLst>
          </p:cNvPr>
          <p:cNvSpPr/>
          <p:nvPr/>
        </p:nvSpPr>
        <p:spPr>
          <a:xfrm>
            <a:off x="6093265" y="5710802"/>
            <a:ext cx="2262968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Szabadkézi sokszög: alakzat 60">
            <a:extLst>
              <a:ext uri="{FF2B5EF4-FFF2-40B4-BE49-F238E27FC236}">
                <a16:creationId xmlns:a16="http://schemas.microsoft.com/office/drawing/2014/main" id="{0F1D4A1E-DEF1-49F0-9BA2-372F0A9B8C87}"/>
              </a:ext>
            </a:extLst>
          </p:cNvPr>
          <p:cNvSpPr/>
          <p:nvPr/>
        </p:nvSpPr>
        <p:spPr>
          <a:xfrm>
            <a:off x="8354865" y="5876214"/>
            <a:ext cx="2208878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Szabadkézi sokszög: alakzat 61">
            <a:extLst>
              <a:ext uri="{FF2B5EF4-FFF2-40B4-BE49-F238E27FC236}">
                <a16:creationId xmlns:a16="http://schemas.microsoft.com/office/drawing/2014/main" id="{B82FB2D3-CDB2-41DB-AC81-9C6CE8EDC815}"/>
              </a:ext>
            </a:extLst>
          </p:cNvPr>
          <p:cNvSpPr/>
          <p:nvPr/>
        </p:nvSpPr>
        <p:spPr>
          <a:xfrm flipV="1">
            <a:off x="8368949" y="6192505"/>
            <a:ext cx="2200594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Szabadkézi sokszög: alakzat 62">
            <a:extLst>
              <a:ext uri="{FF2B5EF4-FFF2-40B4-BE49-F238E27FC236}">
                <a16:creationId xmlns:a16="http://schemas.microsoft.com/office/drawing/2014/main" id="{32CE7E9E-D52E-43CF-9ADF-46EA8A38FFA4}"/>
              </a:ext>
            </a:extLst>
          </p:cNvPr>
          <p:cNvSpPr/>
          <p:nvPr/>
        </p:nvSpPr>
        <p:spPr>
          <a:xfrm flipV="1">
            <a:off x="6101765" y="6357917"/>
            <a:ext cx="2266870" cy="304800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4" name="Szabadkézi sokszög: alakzat 63">
            <a:extLst>
              <a:ext uri="{FF2B5EF4-FFF2-40B4-BE49-F238E27FC236}">
                <a16:creationId xmlns:a16="http://schemas.microsoft.com/office/drawing/2014/main" id="{9713FE70-39B7-4C2E-8B68-5B8F2A2A76D9}"/>
              </a:ext>
            </a:extLst>
          </p:cNvPr>
          <p:cNvSpPr/>
          <p:nvPr/>
        </p:nvSpPr>
        <p:spPr>
          <a:xfrm flipV="1">
            <a:off x="3772451" y="6544050"/>
            <a:ext cx="2333378" cy="272995"/>
          </a:xfrm>
          <a:custGeom>
            <a:avLst/>
            <a:gdLst>
              <a:gd name="connsiteX0" fmla="*/ 0 w 2344132"/>
              <a:gd name="connsiteY0" fmla="*/ 0 h 304800"/>
              <a:gd name="connsiteX1" fmla="*/ 2331563 w 2344132"/>
              <a:gd name="connsiteY1" fmla="*/ 163398 h 304800"/>
              <a:gd name="connsiteX2" fmla="*/ 2344132 w 2344132"/>
              <a:gd name="connsiteY2" fmla="*/ 304800 h 304800"/>
              <a:gd name="connsiteX3" fmla="*/ 3142 w 2344132"/>
              <a:gd name="connsiteY3" fmla="*/ 131976 h 304800"/>
              <a:gd name="connsiteX4" fmla="*/ 0 w 2344132"/>
              <a:gd name="connsiteY4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132" h="304800">
                <a:moveTo>
                  <a:pt x="0" y="0"/>
                </a:moveTo>
                <a:lnTo>
                  <a:pt x="2331563" y="163398"/>
                </a:lnTo>
                <a:lnTo>
                  <a:pt x="2344132" y="304800"/>
                </a:lnTo>
                <a:lnTo>
                  <a:pt x="3142" y="131976"/>
                </a:lnTo>
                <a:cubicBezTo>
                  <a:pt x="2095" y="87984"/>
                  <a:pt x="1047" y="439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45" name="Egyenes összekötő nyíllal 1044">
            <a:extLst>
              <a:ext uri="{FF2B5EF4-FFF2-40B4-BE49-F238E27FC236}">
                <a16:creationId xmlns:a16="http://schemas.microsoft.com/office/drawing/2014/main" id="{4189C78F-0AB8-42F2-BB85-7F5EAB02A519}"/>
              </a:ext>
            </a:extLst>
          </p:cNvPr>
          <p:cNvCxnSpPr/>
          <p:nvPr/>
        </p:nvCxnSpPr>
        <p:spPr>
          <a:xfrm>
            <a:off x="10921525" y="3204673"/>
            <a:ext cx="0" cy="29763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Szövegdoboz 1045">
            <a:extLst>
              <a:ext uri="{FF2B5EF4-FFF2-40B4-BE49-F238E27FC236}">
                <a16:creationId xmlns:a16="http://schemas.microsoft.com/office/drawing/2014/main" id="{FB4FCCE8-95F7-44DC-91DB-91BDDF3D63D4}"/>
              </a:ext>
            </a:extLst>
          </p:cNvPr>
          <p:cNvSpPr txBox="1"/>
          <p:nvPr/>
        </p:nvSpPr>
        <p:spPr>
          <a:xfrm rot="5400000">
            <a:off x="10763081" y="4850009"/>
            <a:ext cx="68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Idő</a:t>
            </a:r>
          </a:p>
        </p:txBody>
      </p:sp>
      <p:sp>
        <p:nvSpPr>
          <p:cNvPr id="1047" name="Szövegdoboz 1046">
            <a:extLst>
              <a:ext uri="{FF2B5EF4-FFF2-40B4-BE49-F238E27FC236}">
                <a16:creationId xmlns:a16="http://schemas.microsoft.com/office/drawing/2014/main" id="{458347C9-831F-467B-AF7B-AFA430081AAA}"/>
              </a:ext>
            </a:extLst>
          </p:cNvPr>
          <p:cNvSpPr txBox="1"/>
          <p:nvPr/>
        </p:nvSpPr>
        <p:spPr>
          <a:xfrm>
            <a:off x="538385" y="3382928"/>
            <a:ext cx="25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Áramkör felépítése</a:t>
            </a:r>
          </a:p>
        </p:txBody>
      </p: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5CC3B29A-A4C2-42A1-A904-56EDD3DA35A4}"/>
              </a:ext>
            </a:extLst>
          </p:cNvPr>
          <p:cNvSpPr txBox="1"/>
          <p:nvPr/>
        </p:nvSpPr>
        <p:spPr>
          <a:xfrm>
            <a:off x="538385" y="4665343"/>
            <a:ext cx="25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Adatátvitel</a:t>
            </a:r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24FAEFD6-56DE-461B-84A0-6DD2F3F7EB2E}"/>
              </a:ext>
            </a:extLst>
          </p:cNvPr>
          <p:cNvSpPr txBox="1"/>
          <p:nvPr/>
        </p:nvSpPr>
        <p:spPr>
          <a:xfrm>
            <a:off x="538385" y="5975573"/>
            <a:ext cx="253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Áramkör lebontása</a:t>
            </a:r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E4FB2D7C-2F72-425A-AA15-079D64131AC7}"/>
              </a:ext>
            </a:extLst>
          </p:cNvPr>
          <p:cNvCxnSpPr>
            <a:cxnSpLocks/>
          </p:cNvCxnSpPr>
          <p:nvPr/>
        </p:nvCxnSpPr>
        <p:spPr>
          <a:xfrm>
            <a:off x="3761291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3E172ABC-9B96-44BB-9ECC-20E5104D2136}"/>
              </a:ext>
            </a:extLst>
          </p:cNvPr>
          <p:cNvCxnSpPr>
            <a:cxnSpLocks/>
          </p:cNvCxnSpPr>
          <p:nvPr/>
        </p:nvCxnSpPr>
        <p:spPr>
          <a:xfrm>
            <a:off x="10562464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20E0F23F-2B8A-4785-93E0-5E52CABC442B}"/>
              </a:ext>
            </a:extLst>
          </p:cNvPr>
          <p:cNvCxnSpPr>
            <a:cxnSpLocks/>
          </p:cNvCxnSpPr>
          <p:nvPr/>
        </p:nvCxnSpPr>
        <p:spPr>
          <a:xfrm>
            <a:off x="8361704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1100C2F-0F76-4B06-BF8A-F33E69328A96}"/>
              </a:ext>
            </a:extLst>
          </p:cNvPr>
          <p:cNvCxnSpPr>
            <a:cxnSpLocks/>
          </p:cNvCxnSpPr>
          <p:nvPr/>
        </p:nvCxnSpPr>
        <p:spPr>
          <a:xfrm>
            <a:off x="6096000" y="2634712"/>
            <a:ext cx="0" cy="42232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al oldali kapcsos zárójel 1">
            <a:extLst>
              <a:ext uri="{FF2B5EF4-FFF2-40B4-BE49-F238E27FC236}">
                <a16:creationId xmlns:a16="http://schemas.microsoft.com/office/drawing/2014/main" id="{385FF2F2-2ED2-4C0A-9286-70A28BC4384B}"/>
              </a:ext>
            </a:extLst>
          </p:cNvPr>
          <p:cNvSpPr/>
          <p:nvPr/>
        </p:nvSpPr>
        <p:spPr>
          <a:xfrm>
            <a:off x="3545369" y="2724346"/>
            <a:ext cx="204758" cy="1580130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Bal oldali kapcsos zárójel 3">
            <a:extLst>
              <a:ext uri="{FF2B5EF4-FFF2-40B4-BE49-F238E27FC236}">
                <a16:creationId xmlns:a16="http://schemas.microsoft.com/office/drawing/2014/main" id="{221F8578-09E7-4EEC-863F-005982B4DC86}"/>
              </a:ext>
            </a:extLst>
          </p:cNvPr>
          <p:cNvSpPr/>
          <p:nvPr/>
        </p:nvSpPr>
        <p:spPr>
          <a:xfrm>
            <a:off x="3546504" y="4419417"/>
            <a:ext cx="203622" cy="922468"/>
          </a:xfrm>
          <a:prstGeom prst="leftBrac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Bal oldali kapcsos zárójel 5">
            <a:extLst>
              <a:ext uri="{FF2B5EF4-FFF2-40B4-BE49-F238E27FC236}">
                <a16:creationId xmlns:a16="http://schemas.microsoft.com/office/drawing/2014/main" id="{FBA6B2A3-DAE4-49D2-B39B-FE0C61C7869C}"/>
              </a:ext>
            </a:extLst>
          </p:cNvPr>
          <p:cNvSpPr/>
          <p:nvPr/>
        </p:nvSpPr>
        <p:spPr>
          <a:xfrm>
            <a:off x="3545369" y="5538012"/>
            <a:ext cx="203622" cy="1279033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D586BBC8-2300-43DB-A08E-8C5096F573C4}"/>
              </a:ext>
            </a:extLst>
          </p:cNvPr>
          <p:cNvSpPr txBox="1"/>
          <p:nvPr/>
        </p:nvSpPr>
        <p:spPr>
          <a:xfrm>
            <a:off x="2768837" y="3341016"/>
            <a:ext cx="65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accent4">
                    <a:lumMod val="50000"/>
                  </a:schemeClr>
                </a:solidFill>
              </a:rPr>
              <a:t>T</a:t>
            </a:r>
            <a:r>
              <a:rPr lang="hu-HU" baseline="-25000" dirty="0">
                <a:solidFill>
                  <a:schemeClr val="accent4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80404B81-C586-4CEA-8092-BC3B1C3B014E}"/>
              </a:ext>
            </a:extLst>
          </p:cNvPr>
          <p:cNvSpPr txBox="1"/>
          <p:nvPr/>
        </p:nvSpPr>
        <p:spPr>
          <a:xfrm>
            <a:off x="2762564" y="4673938"/>
            <a:ext cx="65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hu-HU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3114F1EE-B000-416E-8834-8098A30C7039}"/>
              </a:ext>
            </a:extLst>
          </p:cNvPr>
          <p:cNvSpPr txBox="1"/>
          <p:nvPr/>
        </p:nvSpPr>
        <p:spPr>
          <a:xfrm>
            <a:off x="2768145" y="6006860"/>
            <a:ext cx="65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accent4">
                    <a:lumMod val="50000"/>
                  </a:schemeClr>
                </a:solidFill>
              </a:rPr>
              <a:t>T</a:t>
            </a:r>
            <a:r>
              <a:rPr lang="hu-HU" baseline="-25000" dirty="0">
                <a:solidFill>
                  <a:schemeClr val="accent4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BCB11F07-1727-4CBC-BD65-505FC3136A1D}"/>
              </a:ext>
            </a:extLst>
          </p:cNvPr>
          <p:cNvSpPr txBox="1"/>
          <p:nvPr/>
        </p:nvSpPr>
        <p:spPr>
          <a:xfrm>
            <a:off x="466563" y="1605771"/>
            <a:ext cx="20321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T</a:t>
            </a:r>
            <a:r>
              <a:rPr lang="hu-HU" b="1" baseline="-25000" dirty="0">
                <a:solidFill>
                  <a:srgbClr val="FF0000"/>
                </a:solidFill>
              </a:rPr>
              <a:t>1 </a:t>
            </a:r>
            <a:r>
              <a:rPr lang="hu-HU" b="1" dirty="0">
                <a:solidFill>
                  <a:srgbClr val="FF0000"/>
                </a:solidFill>
              </a:rPr>
              <a:t>+ T</a:t>
            </a:r>
            <a:r>
              <a:rPr lang="hu-HU" b="1" baseline="-25000" dirty="0">
                <a:solidFill>
                  <a:srgbClr val="FF0000"/>
                </a:solidFill>
              </a:rPr>
              <a:t>3</a:t>
            </a:r>
            <a:r>
              <a:rPr lang="hu-HU" b="1" dirty="0">
                <a:solidFill>
                  <a:srgbClr val="FF0000"/>
                </a:solidFill>
              </a:rPr>
              <a:t> &gt; T</a:t>
            </a:r>
            <a:r>
              <a:rPr lang="hu-HU" b="1" baseline="-250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40" name="Egyenes összekötő nyíllal 39">
            <a:extLst>
              <a:ext uri="{FF2B5EF4-FFF2-40B4-BE49-F238E27FC236}">
                <a16:creationId xmlns:a16="http://schemas.microsoft.com/office/drawing/2014/main" id="{07C416D7-EF2D-4873-A76B-03465A785B9B}"/>
              </a:ext>
            </a:extLst>
          </p:cNvPr>
          <p:cNvCxnSpPr/>
          <p:nvPr/>
        </p:nvCxnSpPr>
        <p:spPr>
          <a:xfrm>
            <a:off x="1992274" y="1971831"/>
            <a:ext cx="1756717" cy="28153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5928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115CF905-B485-42DC-A067-B30F81CB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További probléma a </a:t>
            </a:r>
            <a:r>
              <a:rPr lang="hu-HU" b="1" dirty="0">
                <a:solidFill>
                  <a:srgbClr val="FF0000"/>
                </a:solidFill>
              </a:rPr>
              <a:t>meghibásodott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 err="1"/>
              <a:t>switch</a:t>
            </a:r>
            <a:r>
              <a:rPr lang="hu-HU" dirty="0"/>
              <a:t> kikerülése (</a:t>
            </a:r>
            <a:r>
              <a:rPr lang="hu-HU" dirty="0" err="1"/>
              <a:t>reroute</a:t>
            </a:r>
            <a:r>
              <a:rPr lang="hu-HU" dirty="0"/>
              <a:t>)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2CBB611-DCBA-428A-A6E2-F9198EC20CE7}"/>
              </a:ext>
            </a:extLst>
          </p:cNvPr>
          <p:cNvSpPr/>
          <p:nvPr/>
        </p:nvSpPr>
        <p:spPr>
          <a:xfrm>
            <a:off x="2483926" y="3129455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FB952A85-1F37-47DA-80DB-462BDF224201}"/>
              </a:ext>
            </a:extLst>
          </p:cNvPr>
          <p:cNvSpPr/>
          <p:nvPr/>
        </p:nvSpPr>
        <p:spPr>
          <a:xfrm>
            <a:off x="4090536" y="4350545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3320AB23-5A5F-4FE6-AF38-19791D545117}"/>
              </a:ext>
            </a:extLst>
          </p:cNvPr>
          <p:cNvSpPr/>
          <p:nvPr/>
        </p:nvSpPr>
        <p:spPr>
          <a:xfrm>
            <a:off x="5645870" y="5273491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F180AB32-2E83-4FD1-A00D-6C528CE889D2}"/>
              </a:ext>
            </a:extLst>
          </p:cNvPr>
          <p:cNvSpPr/>
          <p:nvPr/>
        </p:nvSpPr>
        <p:spPr>
          <a:xfrm>
            <a:off x="5725517" y="2697649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2FE580F0-CAFE-4E35-85D1-8AA0DBE2B1DD}"/>
              </a:ext>
            </a:extLst>
          </p:cNvPr>
          <p:cNvSpPr/>
          <p:nvPr/>
        </p:nvSpPr>
        <p:spPr>
          <a:xfrm>
            <a:off x="8235245" y="4051000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82EA947E-8E3D-45BE-B7B1-8AD78D69B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06" y="1948194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id="{34FEB8CE-BE33-4D34-B0EC-6CE0C4351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2" y="4165885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604F0F36-EC67-497C-911E-BF63A033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73" y="5687921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lated image">
            <a:extLst>
              <a:ext uri="{FF2B5EF4-FFF2-40B4-BE49-F238E27FC236}">
                <a16:creationId xmlns:a16="http://schemas.microsoft.com/office/drawing/2014/main" id="{AB5E99A8-91C3-489C-9CAE-D9E9FF89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497" y="3821670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>
            <a:extLst>
              <a:ext uri="{FF2B5EF4-FFF2-40B4-BE49-F238E27FC236}">
                <a16:creationId xmlns:a16="http://schemas.microsoft.com/office/drawing/2014/main" id="{57D0E9A5-D8D7-45D1-BF0D-6569B226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690" y="5236200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E3076909-F96D-4D55-82BE-105545F634AF}"/>
              </a:ext>
            </a:extLst>
          </p:cNvPr>
          <p:cNvCxnSpPr/>
          <p:nvPr/>
        </p:nvCxnSpPr>
        <p:spPr>
          <a:xfrm>
            <a:off x="1115189" y="2224721"/>
            <a:ext cx="1739219" cy="12042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B9E892AA-D1DB-41C7-A401-46D1BCDE566B}"/>
              </a:ext>
            </a:extLst>
          </p:cNvPr>
          <p:cNvCxnSpPr/>
          <p:nvPr/>
        </p:nvCxnSpPr>
        <p:spPr>
          <a:xfrm flipV="1">
            <a:off x="1163755" y="3485566"/>
            <a:ext cx="1751888" cy="8296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2371E044-F1EE-4E6B-9865-7EFCCFF9F982}"/>
              </a:ext>
            </a:extLst>
          </p:cNvPr>
          <p:cNvCxnSpPr/>
          <p:nvPr/>
        </p:nvCxnSpPr>
        <p:spPr>
          <a:xfrm flipV="1">
            <a:off x="3231249" y="4650090"/>
            <a:ext cx="1153952" cy="11076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1BBD0E97-533F-4E4F-906B-334642F98CC7}"/>
              </a:ext>
            </a:extLst>
          </p:cNvPr>
          <p:cNvCxnSpPr/>
          <p:nvPr/>
        </p:nvCxnSpPr>
        <p:spPr>
          <a:xfrm flipH="1">
            <a:off x="8690122" y="4006329"/>
            <a:ext cx="1422364" cy="3442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0CC5A67B-7AED-4CA7-8BD6-D6689D3FA59D}"/>
              </a:ext>
            </a:extLst>
          </p:cNvPr>
          <p:cNvCxnSpPr/>
          <p:nvPr/>
        </p:nvCxnSpPr>
        <p:spPr>
          <a:xfrm flipH="1" flipV="1">
            <a:off x="8605727" y="4460905"/>
            <a:ext cx="1597952" cy="9274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71D962D-30BA-4F84-BFE2-2D56EEDA8AC3}"/>
              </a:ext>
            </a:extLst>
          </p:cNvPr>
          <p:cNvCxnSpPr/>
          <p:nvPr/>
        </p:nvCxnSpPr>
        <p:spPr>
          <a:xfrm flipV="1">
            <a:off x="2854408" y="2982776"/>
            <a:ext cx="3237762" cy="467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7C647E63-35CF-4CF0-B598-89AEE010298B}"/>
              </a:ext>
            </a:extLst>
          </p:cNvPr>
          <p:cNvCxnSpPr/>
          <p:nvPr/>
        </p:nvCxnSpPr>
        <p:spPr>
          <a:xfrm>
            <a:off x="2947902" y="3520867"/>
            <a:ext cx="1513116" cy="11124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F161AF33-F945-458D-9BD8-730EA2A0BDE2}"/>
              </a:ext>
            </a:extLst>
          </p:cNvPr>
          <p:cNvCxnSpPr/>
          <p:nvPr/>
        </p:nvCxnSpPr>
        <p:spPr>
          <a:xfrm>
            <a:off x="4593628" y="4734370"/>
            <a:ext cx="1481029" cy="8711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>
            <a:extLst>
              <a:ext uri="{FF2B5EF4-FFF2-40B4-BE49-F238E27FC236}">
                <a16:creationId xmlns:a16="http://schemas.microsoft.com/office/drawing/2014/main" id="{CFDE2E59-D5CB-4AE3-9599-F44D34D65722}"/>
              </a:ext>
            </a:extLst>
          </p:cNvPr>
          <p:cNvCxnSpPr/>
          <p:nvPr/>
        </p:nvCxnSpPr>
        <p:spPr>
          <a:xfrm>
            <a:off x="6140882" y="2997194"/>
            <a:ext cx="2389943" cy="1353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>
            <a:extLst>
              <a:ext uri="{FF2B5EF4-FFF2-40B4-BE49-F238E27FC236}">
                <a16:creationId xmlns:a16="http://schemas.microsoft.com/office/drawing/2014/main" id="{19278C61-6A6C-46B9-BDEA-E9313240C6B4}"/>
              </a:ext>
            </a:extLst>
          </p:cNvPr>
          <p:cNvCxnSpPr/>
          <p:nvPr/>
        </p:nvCxnSpPr>
        <p:spPr>
          <a:xfrm flipV="1">
            <a:off x="6168150" y="4460905"/>
            <a:ext cx="2317824" cy="1144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zabadkézi sokszög: alakzat 33">
            <a:extLst>
              <a:ext uri="{FF2B5EF4-FFF2-40B4-BE49-F238E27FC236}">
                <a16:creationId xmlns:a16="http://schemas.microsoft.com/office/drawing/2014/main" id="{72226933-CBF8-4C1B-9733-194A5D2340E9}"/>
              </a:ext>
            </a:extLst>
          </p:cNvPr>
          <p:cNvSpPr/>
          <p:nvPr/>
        </p:nvSpPr>
        <p:spPr>
          <a:xfrm>
            <a:off x="1256232" y="2213361"/>
            <a:ext cx="8742347" cy="2099081"/>
          </a:xfrm>
          <a:custGeom>
            <a:avLst/>
            <a:gdLst>
              <a:gd name="connsiteX0" fmla="*/ 0 w 8742347"/>
              <a:gd name="connsiteY0" fmla="*/ 0 h 2099081"/>
              <a:gd name="connsiteX1" fmla="*/ 1102407 w 8742347"/>
              <a:gd name="connsiteY1" fmla="*/ 743484 h 2099081"/>
              <a:gd name="connsiteX2" fmla="*/ 1914258 w 8742347"/>
              <a:gd name="connsiteY2" fmla="*/ 1076770 h 2099081"/>
              <a:gd name="connsiteX3" fmla="*/ 4358355 w 8742347"/>
              <a:gd name="connsiteY3" fmla="*/ 709301 h 2099081"/>
              <a:gd name="connsiteX4" fmla="*/ 5888052 w 8742347"/>
              <a:gd name="connsiteY4" fmla="*/ 1085316 h 2099081"/>
              <a:gd name="connsiteX5" fmla="*/ 7289562 w 8742347"/>
              <a:gd name="connsiteY5" fmla="*/ 2042445 h 2099081"/>
              <a:gd name="connsiteX6" fmla="*/ 8742347 w 8742347"/>
              <a:gd name="connsiteY6" fmla="*/ 1905712 h 209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42347" h="2099081">
                <a:moveTo>
                  <a:pt x="0" y="0"/>
                </a:moveTo>
                <a:cubicBezTo>
                  <a:pt x="391682" y="282011"/>
                  <a:pt x="783364" y="564022"/>
                  <a:pt x="1102407" y="743484"/>
                </a:cubicBezTo>
                <a:cubicBezTo>
                  <a:pt x="1421450" y="922946"/>
                  <a:pt x="1371600" y="1082467"/>
                  <a:pt x="1914258" y="1076770"/>
                </a:cubicBezTo>
                <a:cubicBezTo>
                  <a:pt x="2456916" y="1071073"/>
                  <a:pt x="3696056" y="707877"/>
                  <a:pt x="4358355" y="709301"/>
                </a:cubicBezTo>
                <a:cubicBezTo>
                  <a:pt x="5020654" y="710725"/>
                  <a:pt x="5399517" y="863125"/>
                  <a:pt x="5888052" y="1085316"/>
                </a:cubicBezTo>
                <a:cubicBezTo>
                  <a:pt x="6376587" y="1307507"/>
                  <a:pt x="6813846" y="1905712"/>
                  <a:pt x="7289562" y="2042445"/>
                </a:cubicBezTo>
                <a:cubicBezTo>
                  <a:pt x="7765278" y="2179178"/>
                  <a:pt x="8253812" y="2042445"/>
                  <a:pt x="8742347" y="1905712"/>
                </a:cubicBezTo>
              </a:path>
            </a:pathLst>
          </a:custGeom>
          <a:noFill/>
          <a:ln w="76200">
            <a:solidFill>
              <a:srgbClr val="00B050"/>
            </a:solidFill>
            <a:prstDash val="sysDot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5" name="Tilos tábla 34">
            <a:extLst>
              <a:ext uri="{FF2B5EF4-FFF2-40B4-BE49-F238E27FC236}">
                <a16:creationId xmlns:a16="http://schemas.microsoft.com/office/drawing/2014/main" id="{C19F6CEB-78D7-4527-8773-79FFC11C4C3A}"/>
              </a:ext>
            </a:extLst>
          </p:cNvPr>
          <p:cNvSpPr/>
          <p:nvPr/>
        </p:nvSpPr>
        <p:spPr>
          <a:xfrm>
            <a:off x="5630152" y="2376812"/>
            <a:ext cx="849160" cy="807096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44CED256-9096-4EC5-B0B4-02D65607985B}"/>
              </a:ext>
            </a:extLst>
          </p:cNvPr>
          <p:cNvSpPr txBox="1"/>
          <p:nvPr/>
        </p:nvSpPr>
        <p:spPr>
          <a:xfrm>
            <a:off x="5138810" y="2059563"/>
            <a:ext cx="187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Meghibásodás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DD2BF444-9467-429A-B87E-746321551205}"/>
              </a:ext>
            </a:extLst>
          </p:cNvPr>
          <p:cNvSpPr txBox="1"/>
          <p:nvPr/>
        </p:nvSpPr>
        <p:spPr>
          <a:xfrm>
            <a:off x="7545936" y="3073474"/>
            <a:ext cx="216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Áramkör kiépült</a:t>
            </a:r>
          </a:p>
        </p:txBody>
      </p:sp>
      <p:sp>
        <p:nvSpPr>
          <p:cNvPr id="38" name="Szabadkézi sokszög: alakzat 37">
            <a:extLst>
              <a:ext uri="{FF2B5EF4-FFF2-40B4-BE49-F238E27FC236}">
                <a16:creationId xmlns:a16="http://schemas.microsoft.com/office/drawing/2014/main" id="{B2B743B5-FC19-4C65-A862-51D7A6CF372E}"/>
              </a:ext>
            </a:extLst>
          </p:cNvPr>
          <p:cNvSpPr/>
          <p:nvPr/>
        </p:nvSpPr>
        <p:spPr>
          <a:xfrm>
            <a:off x="1119499" y="2384277"/>
            <a:ext cx="8827806" cy="3343995"/>
          </a:xfrm>
          <a:custGeom>
            <a:avLst/>
            <a:gdLst>
              <a:gd name="connsiteX0" fmla="*/ 0 w 8827806"/>
              <a:gd name="connsiteY0" fmla="*/ 0 h 3343995"/>
              <a:gd name="connsiteX1" fmla="*/ 1384419 w 8827806"/>
              <a:gd name="connsiteY1" fmla="*/ 1016949 h 3343995"/>
              <a:gd name="connsiteX2" fmla="*/ 3785787 w 8827806"/>
              <a:gd name="connsiteY2" fmla="*/ 2683379 h 3343995"/>
              <a:gd name="connsiteX3" fmla="*/ 4725824 w 8827806"/>
              <a:gd name="connsiteY3" fmla="*/ 3341405 h 3343995"/>
              <a:gd name="connsiteX4" fmla="*/ 6161518 w 8827806"/>
              <a:gd name="connsiteY4" fmla="*/ 2879932 h 3343995"/>
              <a:gd name="connsiteX5" fmla="*/ 7409204 w 8827806"/>
              <a:gd name="connsiteY5" fmla="*/ 2085173 h 3343995"/>
              <a:gd name="connsiteX6" fmla="*/ 8827806 w 8827806"/>
              <a:gd name="connsiteY6" fmla="*/ 1529697 h 334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7806" h="3343995">
                <a:moveTo>
                  <a:pt x="0" y="0"/>
                </a:moveTo>
                <a:cubicBezTo>
                  <a:pt x="376727" y="284859"/>
                  <a:pt x="753455" y="569719"/>
                  <a:pt x="1384419" y="1016949"/>
                </a:cubicBezTo>
                <a:cubicBezTo>
                  <a:pt x="2015383" y="1464179"/>
                  <a:pt x="3785787" y="2683379"/>
                  <a:pt x="3785787" y="2683379"/>
                </a:cubicBezTo>
                <a:cubicBezTo>
                  <a:pt x="4342688" y="3070788"/>
                  <a:pt x="4329869" y="3308646"/>
                  <a:pt x="4725824" y="3341405"/>
                </a:cubicBezTo>
                <a:cubicBezTo>
                  <a:pt x="5121779" y="3374164"/>
                  <a:pt x="5714288" y="3089304"/>
                  <a:pt x="6161518" y="2879932"/>
                </a:cubicBezTo>
                <a:cubicBezTo>
                  <a:pt x="6608748" y="2670560"/>
                  <a:pt x="6964823" y="2310212"/>
                  <a:pt x="7409204" y="2085173"/>
                </a:cubicBezTo>
                <a:cubicBezTo>
                  <a:pt x="7853585" y="1860134"/>
                  <a:pt x="8340695" y="1694915"/>
                  <a:pt x="8827806" y="1529697"/>
                </a:cubicBezTo>
              </a:path>
            </a:pathLst>
          </a:custGeom>
          <a:noFill/>
          <a:ln w="762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46A945B1-C08F-496D-9229-1F55D22CC30F}"/>
              </a:ext>
            </a:extLst>
          </p:cNvPr>
          <p:cNvSpPr txBox="1"/>
          <p:nvPr/>
        </p:nvSpPr>
        <p:spPr>
          <a:xfrm>
            <a:off x="6630586" y="5513678"/>
            <a:ext cx="329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Új áramkört kell kiépíteni a kommunikáció helyreállításához</a:t>
            </a:r>
          </a:p>
        </p:txBody>
      </p:sp>
    </p:spTree>
    <p:extLst>
      <p:ext uri="{BB962C8B-B14F-4D97-AF65-F5344CB8AC3E}">
        <p14:creationId xmlns:p14="http://schemas.microsoft.com/office/powerpoint/2010/main" val="31288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  <p:bldP spid="37" grpId="0"/>
      <p:bldP spid="38" grpId="0" animBg="1"/>
      <p:bldP spid="3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D36734FD-F24C-40DF-A86D-F99B259BE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65" y="1583360"/>
            <a:ext cx="11271182" cy="45936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200" b="1" dirty="0"/>
              <a:t>Előnyök</a:t>
            </a:r>
            <a:r>
              <a:rPr lang="hu-HU" dirty="0"/>
              <a:t>					</a:t>
            </a:r>
            <a:r>
              <a:rPr lang="hu-HU" sz="3200" b="1" dirty="0"/>
              <a:t>Hátrányok</a:t>
            </a:r>
            <a:endParaRPr lang="hu-HU" b="1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Kiszámítható teljesítmény		Alacsony hatékonyság</a:t>
            </a:r>
          </a:p>
          <a:p>
            <a:pPr marL="0" indent="0">
              <a:buNone/>
            </a:pPr>
            <a:r>
              <a:rPr lang="hu-HU" dirty="0"/>
              <a:t>							Löketszerű forgalom</a:t>
            </a:r>
          </a:p>
          <a:p>
            <a:pPr marL="0" indent="0">
              <a:buNone/>
            </a:pPr>
            <a:r>
              <a:rPr lang="hu-HU" dirty="0"/>
              <a:t>							Rövid folyamok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Egyszerű és gyors kapcsolás		Bonyolult áramkör felépítés/lebontás</a:t>
            </a:r>
            <a:br>
              <a:rPr lang="hu-HU" dirty="0"/>
            </a:b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Miután kiépült az áramkör 		Megnövekedett késleltetés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</a:rPr>
              <a:t>						Hiba esetén új áramkör szükséges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DCF49D82-4772-47E7-B6C3-AC5B48372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Érvek/Ellenérvek</a:t>
            </a:r>
          </a:p>
        </p:txBody>
      </p:sp>
    </p:spTree>
    <p:extLst>
      <p:ext uri="{BB962C8B-B14F-4D97-AF65-F5344CB8AC3E}">
        <p14:creationId xmlns:p14="http://schemas.microsoft.com/office/powerpoint/2010/main" val="26545560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AE27FE93-A935-477A-A2C6-082C1A62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Megvalósítások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9880EF7D-A60F-42C8-8F14-8D7780BBDB78}"/>
              </a:ext>
            </a:extLst>
          </p:cNvPr>
          <p:cNvGrpSpPr/>
          <p:nvPr/>
        </p:nvGrpSpPr>
        <p:grpSpPr>
          <a:xfrm>
            <a:off x="7173547" y="3210957"/>
            <a:ext cx="4508500" cy="2819400"/>
            <a:chOff x="457200" y="1828800"/>
            <a:chExt cx="8458200" cy="4267200"/>
          </a:xfrm>
        </p:grpSpPr>
        <p:sp>
          <p:nvSpPr>
            <p:cNvPr id="5" name="Rectangle 48">
              <a:extLst>
                <a:ext uri="{FF2B5EF4-FFF2-40B4-BE49-F238E27FC236}">
                  <a16:creationId xmlns:a16="http://schemas.microsoft.com/office/drawing/2014/main" id="{B02AC62E-CC08-4DB2-A444-4179B7764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828800"/>
              <a:ext cx="8458200" cy="426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3">
              <a:extLst>
                <a:ext uri="{FF2B5EF4-FFF2-40B4-BE49-F238E27FC236}">
                  <a16:creationId xmlns:a16="http://schemas.microsoft.com/office/drawing/2014/main" id="{6DB94190-9830-40C5-9EB2-CC951C97C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5300" y="3409950"/>
              <a:ext cx="990600" cy="914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350B1A-9756-42E8-AC0B-64FE770FA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3500" y="3409950"/>
              <a:ext cx="990600" cy="914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35DB698C-32D0-4DAA-B7C2-F4CB4C812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8575" y="3849688"/>
              <a:ext cx="4572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E87EF26E-DD3C-4B8D-AA61-44410C64B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64288" y="3863975"/>
              <a:ext cx="4572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8C55C5-1641-42A5-98CC-4CBDEA4AB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00" y="3638550"/>
              <a:ext cx="76200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D839EF-A0FF-469C-BC59-2467F24A0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3638550"/>
              <a:ext cx="76200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DC1541-8373-4B28-8C50-DAEADAB04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900" y="3638550"/>
              <a:ext cx="228600" cy="4572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BE706E-2AD8-4A0E-A8E1-2F56DE825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100" y="3638550"/>
              <a:ext cx="228600" cy="457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F790DB-0B44-4096-9B2A-A7CB5BC35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3638550"/>
              <a:ext cx="76200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2FE85F-069A-43D6-A93A-A48418804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3638550"/>
              <a:ext cx="762000" cy="4572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75DC2C-7540-439F-9953-155738940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3638550"/>
              <a:ext cx="76200" cy="457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FF2C58-861E-43BF-91C8-E94B96534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100" y="3638550"/>
              <a:ext cx="228600" cy="457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954C0E-7420-4759-85D3-8F5D8B83D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900" y="3638550"/>
              <a:ext cx="76200" cy="457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" name="Group 59">
              <a:extLst>
                <a:ext uri="{FF2B5EF4-FFF2-40B4-BE49-F238E27FC236}">
                  <a16:creationId xmlns:a16="http://schemas.microsoft.com/office/drawing/2014/main" id="{C37BE6CA-01A6-4812-9E1D-FD7BF25A8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9938" y="3690938"/>
              <a:ext cx="504825" cy="354012"/>
              <a:chOff x="1285" y="2229"/>
              <a:chExt cx="318" cy="223"/>
            </a:xfrm>
          </p:grpSpPr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D9D950F9-75C7-4CDC-B04D-9B694A1D8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2229"/>
                <a:ext cx="318" cy="215"/>
              </a:xfrm>
              <a:custGeom>
                <a:avLst/>
                <a:gdLst>
                  <a:gd name="T0" fmla="*/ 0 w 1012"/>
                  <a:gd name="T1" fmla="*/ 0 h 292"/>
                  <a:gd name="T2" fmla="*/ 1009 w 1012"/>
                  <a:gd name="T3" fmla="*/ 0 h 292"/>
                  <a:gd name="T4" fmla="*/ 1012 w 1012"/>
                  <a:gd name="T5" fmla="*/ 292 h 292"/>
                  <a:gd name="T6" fmla="*/ 18 w 1012"/>
                  <a:gd name="T7" fmla="*/ 29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292">
                    <a:moveTo>
                      <a:pt x="0" y="0"/>
                    </a:moveTo>
                    <a:lnTo>
                      <a:pt x="1009" y="0"/>
                    </a:lnTo>
                    <a:lnTo>
                      <a:pt x="1012" y="292"/>
                    </a:lnTo>
                    <a:lnTo>
                      <a:pt x="18" y="291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9">
                <a:extLst>
                  <a:ext uri="{FF2B5EF4-FFF2-40B4-BE49-F238E27FC236}">
                    <a16:creationId xmlns:a16="http://schemas.microsoft.com/office/drawing/2014/main" id="{BA847C96-E6AC-49C5-9B9E-880A7FBD3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2238"/>
                <a:ext cx="0" cy="2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20">
                <a:extLst>
                  <a:ext uri="{FF2B5EF4-FFF2-40B4-BE49-F238E27FC236}">
                    <a16:creationId xmlns:a16="http://schemas.microsoft.com/office/drawing/2014/main" id="{2AD7FD3A-D92D-4ACE-A7E0-D50A4C8AD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2237"/>
                <a:ext cx="0" cy="2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A7D3DB52-0680-4A30-85E1-770B04C702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0788" y="2590800"/>
              <a:ext cx="11400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hu-HU" dirty="0">
                  <a:solidFill>
                    <a:srgbClr val="000000"/>
                  </a:solidFill>
                </a:rPr>
                <a:t>Csomagok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21" name="Picture 39" descr="Click To Preview">
              <a:extLst>
                <a:ext uri="{FF2B5EF4-FFF2-40B4-BE49-F238E27FC236}">
                  <a16:creationId xmlns:a16="http://schemas.microsoft.com/office/drawing/2014/main" id="{EDE17C43-B098-4749-B1EC-16B2A403A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31838" cy="7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1" descr="Click To Preview">
              <a:extLst>
                <a:ext uri="{FF2B5EF4-FFF2-40B4-BE49-F238E27FC236}">
                  <a16:creationId xmlns:a16="http://schemas.microsoft.com/office/drawing/2014/main" id="{DB314CAC-FFB5-466B-8558-B80760DBE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602163"/>
              <a:ext cx="731838" cy="73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3" descr="Click To Preview">
              <a:extLst>
                <a:ext uri="{FF2B5EF4-FFF2-40B4-BE49-F238E27FC236}">
                  <a16:creationId xmlns:a16="http://schemas.microsoft.com/office/drawing/2014/main" id="{3CF46CED-3A86-47FA-8BB6-34FB28D27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63" y="3505200"/>
              <a:ext cx="731837" cy="7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4" descr="Click To Preview">
              <a:extLst>
                <a:ext uri="{FF2B5EF4-FFF2-40B4-BE49-F238E27FC236}">
                  <a16:creationId xmlns:a16="http://schemas.microsoft.com/office/drawing/2014/main" id="{B360593A-46DB-45D9-999F-AE99808EC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63" y="2392363"/>
              <a:ext cx="731837" cy="73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5" descr="Click To Preview">
              <a:extLst>
                <a:ext uri="{FF2B5EF4-FFF2-40B4-BE49-F238E27FC236}">
                  <a16:creationId xmlns:a16="http://schemas.microsoft.com/office/drawing/2014/main" id="{4C82499D-881D-4D43-AF05-90A7CED5D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163" y="2514600"/>
              <a:ext cx="731837" cy="7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7" descr="Click To Preview">
              <a:extLst>
                <a:ext uri="{FF2B5EF4-FFF2-40B4-BE49-F238E27FC236}">
                  <a16:creationId xmlns:a16="http://schemas.microsoft.com/office/drawing/2014/main" id="{8BAA1602-5AB4-47B2-9050-EFFB52F37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3535363"/>
              <a:ext cx="731838" cy="73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Line 4">
              <a:extLst>
                <a:ext uri="{FF2B5EF4-FFF2-40B4-BE49-F238E27FC236}">
                  <a16:creationId xmlns:a16="http://schemas.microsoft.com/office/drawing/2014/main" id="{490D66F6-A629-4264-A618-A75464162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9700" y="4095750"/>
              <a:ext cx="3810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5">
              <a:extLst>
                <a:ext uri="{FF2B5EF4-FFF2-40B4-BE49-F238E27FC236}">
                  <a16:creationId xmlns:a16="http://schemas.microsoft.com/office/drawing/2014/main" id="{FFFEAF0B-E8FA-475F-978B-512149487C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9700" y="3638550"/>
              <a:ext cx="3810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49">
              <a:extLst>
                <a:ext uri="{FF2B5EF4-FFF2-40B4-BE49-F238E27FC236}">
                  <a16:creationId xmlns:a16="http://schemas.microsoft.com/office/drawing/2014/main" id="{5F3DD5AC-366E-4EBD-AC65-FFD28B9A0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3400" y="2971800"/>
              <a:ext cx="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0" name="Group 54">
              <a:extLst>
                <a:ext uri="{FF2B5EF4-FFF2-40B4-BE49-F238E27FC236}">
                  <a16:creationId xmlns:a16="http://schemas.microsoft.com/office/drawing/2014/main" id="{08D4BE7B-2F7E-446F-8688-61BFD3C21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2895600"/>
              <a:ext cx="914400" cy="2057400"/>
              <a:chOff x="864" y="1728"/>
              <a:chExt cx="576" cy="1296"/>
            </a:xfrm>
          </p:grpSpPr>
          <p:sp>
            <p:nvSpPr>
              <p:cNvPr id="39" name="Line 50">
                <a:extLst>
                  <a:ext uri="{FF2B5EF4-FFF2-40B4-BE49-F238E27FC236}">
                    <a16:creationId xmlns:a16="http://schemas.microsoft.com/office/drawing/2014/main" id="{F9723CD1-D669-457F-B736-CB2E6DC6B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28"/>
                <a:ext cx="528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0" name="Line 52">
                <a:extLst>
                  <a:ext uri="{FF2B5EF4-FFF2-40B4-BE49-F238E27FC236}">
                    <a16:creationId xmlns:a16="http://schemas.microsoft.com/office/drawing/2014/main" id="{AB8AFE92-836D-4821-AFB4-EC431966B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352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" name="Line 53">
                <a:extLst>
                  <a:ext uri="{FF2B5EF4-FFF2-40B4-BE49-F238E27FC236}">
                    <a16:creationId xmlns:a16="http://schemas.microsoft.com/office/drawing/2014/main" id="{A9A3DA70-B2F8-4F05-A465-C6C6CEE2E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4" y="2352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31" name="Group 55">
              <a:extLst>
                <a:ext uri="{FF2B5EF4-FFF2-40B4-BE49-F238E27FC236}">
                  <a16:creationId xmlns:a16="http://schemas.microsoft.com/office/drawing/2014/main" id="{06568001-F4FB-497E-992C-0C4767566F7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010400" y="2819400"/>
              <a:ext cx="914400" cy="2057400"/>
              <a:chOff x="864" y="1728"/>
              <a:chExt cx="576" cy="1296"/>
            </a:xfrm>
          </p:grpSpPr>
          <p:sp>
            <p:nvSpPr>
              <p:cNvPr id="36" name="Line 56">
                <a:extLst>
                  <a:ext uri="{FF2B5EF4-FFF2-40B4-BE49-F238E27FC236}">
                    <a16:creationId xmlns:a16="http://schemas.microsoft.com/office/drawing/2014/main" id="{3F00C128-330D-4070-A6F8-13E01E789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28"/>
                <a:ext cx="528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7" name="Line 57">
                <a:extLst>
                  <a:ext uri="{FF2B5EF4-FFF2-40B4-BE49-F238E27FC236}">
                    <a16:creationId xmlns:a16="http://schemas.microsoft.com/office/drawing/2014/main" id="{62FBA28F-E56C-4DE5-AF66-39E3E0546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352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" name="Line 58">
                <a:extLst>
                  <a:ext uri="{FF2B5EF4-FFF2-40B4-BE49-F238E27FC236}">
                    <a16:creationId xmlns:a16="http://schemas.microsoft.com/office/drawing/2014/main" id="{5F00F6EB-CD42-4589-AFA7-2D696676F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4" y="2352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32" name="Group 60">
              <a:extLst>
                <a:ext uri="{FF2B5EF4-FFF2-40B4-BE49-F238E27FC236}">
                  <a16:creationId xmlns:a16="http://schemas.microsoft.com/office/drawing/2014/main" id="{0EF953A3-EDCE-44E4-B74F-9BC3AE2DC8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1800" y="3690938"/>
              <a:ext cx="504825" cy="354012"/>
              <a:chOff x="1285" y="2229"/>
              <a:chExt cx="318" cy="223"/>
            </a:xfrm>
          </p:grpSpPr>
          <p:sp>
            <p:nvSpPr>
              <p:cNvPr id="33" name="Freeform 61">
                <a:extLst>
                  <a:ext uri="{FF2B5EF4-FFF2-40B4-BE49-F238E27FC236}">
                    <a16:creationId xmlns:a16="http://schemas.microsoft.com/office/drawing/2014/main" id="{EB229B2D-9187-4CD4-B1C9-C81E02BAB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2229"/>
                <a:ext cx="318" cy="215"/>
              </a:xfrm>
              <a:custGeom>
                <a:avLst/>
                <a:gdLst>
                  <a:gd name="T0" fmla="*/ 0 w 1012"/>
                  <a:gd name="T1" fmla="*/ 0 h 292"/>
                  <a:gd name="T2" fmla="*/ 1009 w 1012"/>
                  <a:gd name="T3" fmla="*/ 0 h 292"/>
                  <a:gd name="T4" fmla="*/ 1012 w 1012"/>
                  <a:gd name="T5" fmla="*/ 292 h 292"/>
                  <a:gd name="T6" fmla="*/ 18 w 1012"/>
                  <a:gd name="T7" fmla="*/ 29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292">
                    <a:moveTo>
                      <a:pt x="0" y="0"/>
                    </a:moveTo>
                    <a:lnTo>
                      <a:pt x="1009" y="0"/>
                    </a:lnTo>
                    <a:lnTo>
                      <a:pt x="1012" y="292"/>
                    </a:lnTo>
                    <a:lnTo>
                      <a:pt x="18" y="291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62">
                <a:extLst>
                  <a:ext uri="{FF2B5EF4-FFF2-40B4-BE49-F238E27FC236}">
                    <a16:creationId xmlns:a16="http://schemas.microsoft.com/office/drawing/2014/main" id="{E5DCCF2F-B523-42AB-9155-2ABD874F19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2238"/>
                <a:ext cx="0" cy="2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63">
                <a:extLst>
                  <a:ext uri="{FF2B5EF4-FFF2-40B4-BE49-F238E27FC236}">
                    <a16:creationId xmlns:a16="http://schemas.microsoft.com/office/drawing/2014/main" id="{35A71A98-BF85-4A72-BCB8-6C4ECD3E54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2237"/>
                <a:ext cx="0" cy="2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5" name="Picture 2" descr="http://ironbark.xtelco.com.au/subjects/DC/lectures/19/rnb1.png">
            <a:extLst>
              <a:ext uri="{FF2B5EF4-FFF2-40B4-BE49-F238E27FC236}">
                <a16:creationId xmlns:a16="http://schemas.microsoft.com/office/drawing/2014/main" id="{0770FA80-81B8-419E-ADF6-3511DCFAD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0" y="3156326"/>
            <a:ext cx="3472649" cy="284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zövegdoboz 45">
            <a:extLst>
              <a:ext uri="{FF2B5EF4-FFF2-40B4-BE49-F238E27FC236}">
                <a16:creationId xmlns:a16="http://schemas.microsoft.com/office/drawing/2014/main" id="{B8A58811-42E0-4F91-BAF2-30A545BEA2C8}"/>
              </a:ext>
            </a:extLst>
          </p:cNvPr>
          <p:cNvSpPr txBox="1"/>
          <p:nvPr/>
        </p:nvSpPr>
        <p:spPr>
          <a:xfrm>
            <a:off x="7368170" y="2564626"/>
            <a:ext cx="4313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Csomagkapcsolt hálózat </a:t>
            </a:r>
          </a:p>
          <a:p>
            <a:pPr algn="ctr"/>
            <a:r>
              <a:rPr lang="hu-HU" dirty="0"/>
              <a:t>Pl. Internet</a:t>
            </a:r>
            <a:endParaRPr lang="en-US" dirty="0"/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E68DA152-A2A8-4A5F-9035-43DE87549995}"/>
              </a:ext>
            </a:extLst>
          </p:cNvPr>
          <p:cNvSpPr txBox="1"/>
          <p:nvPr/>
        </p:nvSpPr>
        <p:spPr>
          <a:xfrm>
            <a:off x="546533" y="2564625"/>
            <a:ext cx="4313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Áramkörkapcsolt hálózat</a:t>
            </a:r>
          </a:p>
          <a:p>
            <a:pPr algn="ctr"/>
            <a:r>
              <a:rPr lang="hu-HU" dirty="0"/>
              <a:t>Pl. vezetékes telefon</a:t>
            </a:r>
            <a:endParaRPr lang="en-US" dirty="0"/>
          </a:p>
        </p:txBody>
      </p:sp>
      <p:sp>
        <p:nvSpPr>
          <p:cNvPr id="48" name="Téglalap 47">
            <a:extLst>
              <a:ext uri="{FF2B5EF4-FFF2-40B4-BE49-F238E27FC236}">
                <a16:creationId xmlns:a16="http://schemas.microsoft.com/office/drawing/2014/main" id="{FCA1FC4C-C352-4B49-9F31-FEE14C34A296}"/>
              </a:ext>
            </a:extLst>
          </p:cNvPr>
          <p:cNvSpPr/>
          <p:nvPr/>
        </p:nvSpPr>
        <p:spPr>
          <a:xfrm>
            <a:off x="1203918" y="1239062"/>
            <a:ext cx="3443111" cy="10583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Előre foglalással</a:t>
            </a:r>
          </a:p>
        </p:txBody>
      </p:sp>
      <p:sp>
        <p:nvSpPr>
          <p:cNvPr id="49" name="Téglalap 48">
            <a:extLst>
              <a:ext uri="{FF2B5EF4-FFF2-40B4-BE49-F238E27FC236}">
                <a16:creationId xmlns:a16="http://schemas.microsoft.com/office/drawing/2014/main" id="{366AB6B1-F134-497B-9061-40715DC9EB28}"/>
              </a:ext>
            </a:extLst>
          </p:cNvPr>
          <p:cNvSpPr/>
          <p:nvPr/>
        </p:nvSpPr>
        <p:spPr>
          <a:xfrm>
            <a:off x="7649873" y="1239062"/>
            <a:ext cx="3443111" cy="10583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Igény szerinti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28D8B642-BB46-4346-A506-16257FEF5E65}"/>
              </a:ext>
            </a:extLst>
          </p:cNvPr>
          <p:cNvSpPr/>
          <p:nvPr/>
        </p:nvSpPr>
        <p:spPr>
          <a:xfrm>
            <a:off x="173255" y="952901"/>
            <a:ext cx="5429042" cy="5905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2555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id="{A496804E-BD10-4E4F-A008-5EA32D90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22" y="4400988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id="{2374D437-8D38-4CE3-9422-F43A85EEE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Az adatátvitel egyedi csomagokban történik.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8B083FBC-6EBA-4712-8408-9982D297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Csomagkapcsolt hálózatok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6F3675F-378E-48BF-8091-55753BF2B765}"/>
              </a:ext>
            </a:extLst>
          </p:cNvPr>
          <p:cNvSpPr/>
          <p:nvPr/>
        </p:nvSpPr>
        <p:spPr>
          <a:xfrm>
            <a:off x="2796747" y="3634782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38F0B5BE-B3E9-419E-8F6E-2FA47922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27" y="2453521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1254F1E8-7172-48D7-8003-2089274F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13" y="4671212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D6C66DE7-4FB7-4806-85C9-FEC39CDB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11" y="2463936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1E356944-CEA5-4096-9639-25F5D452C8DC}"/>
              </a:ext>
            </a:extLst>
          </p:cNvPr>
          <p:cNvCxnSpPr/>
          <p:nvPr/>
        </p:nvCxnSpPr>
        <p:spPr>
          <a:xfrm>
            <a:off x="1428010" y="2730048"/>
            <a:ext cx="1739219" cy="12042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A5EFD453-3E1C-4B74-A382-912B38A8FD63}"/>
              </a:ext>
            </a:extLst>
          </p:cNvPr>
          <p:cNvCxnSpPr/>
          <p:nvPr/>
        </p:nvCxnSpPr>
        <p:spPr>
          <a:xfrm flipV="1">
            <a:off x="1476576" y="3990893"/>
            <a:ext cx="1751888" cy="8296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92A97E13-311E-47AF-BEB3-6E4AA577DB66}"/>
              </a:ext>
            </a:extLst>
          </p:cNvPr>
          <p:cNvCxnSpPr>
            <a:cxnSpLocks/>
          </p:cNvCxnSpPr>
          <p:nvPr/>
        </p:nvCxnSpPr>
        <p:spPr>
          <a:xfrm flipV="1">
            <a:off x="3228464" y="2730048"/>
            <a:ext cx="2045936" cy="11368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A3C2CCD9-FFDF-4FE5-BFA4-890E97DE8F98}"/>
              </a:ext>
            </a:extLst>
          </p:cNvPr>
          <p:cNvCxnSpPr>
            <a:cxnSpLocks/>
          </p:cNvCxnSpPr>
          <p:nvPr/>
        </p:nvCxnSpPr>
        <p:spPr>
          <a:xfrm>
            <a:off x="3332083" y="3997879"/>
            <a:ext cx="1561709" cy="587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églalap 16">
            <a:extLst>
              <a:ext uri="{FF2B5EF4-FFF2-40B4-BE49-F238E27FC236}">
                <a16:creationId xmlns:a16="http://schemas.microsoft.com/office/drawing/2014/main" id="{3332F0A0-3D4C-4632-89A6-C27E14835A52}"/>
              </a:ext>
            </a:extLst>
          </p:cNvPr>
          <p:cNvSpPr/>
          <p:nvPr/>
        </p:nvSpPr>
        <p:spPr>
          <a:xfrm>
            <a:off x="1611505" y="2290813"/>
            <a:ext cx="149918" cy="343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7EF12E3C-60C6-40D5-8AD8-A1A3BEEB6913}"/>
              </a:ext>
            </a:extLst>
          </p:cNvPr>
          <p:cNvSpPr/>
          <p:nvPr/>
        </p:nvSpPr>
        <p:spPr>
          <a:xfrm>
            <a:off x="1662571" y="2400793"/>
            <a:ext cx="149918" cy="343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93D4FCDF-3DA8-4094-A853-7CB98D9B9FB6}"/>
              </a:ext>
            </a:extLst>
          </p:cNvPr>
          <p:cNvSpPr/>
          <p:nvPr/>
        </p:nvSpPr>
        <p:spPr>
          <a:xfrm>
            <a:off x="1403673" y="4451796"/>
            <a:ext cx="149918" cy="3436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2FB20EAD-8FF5-404E-9ADC-D5D9016EB1FE}"/>
              </a:ext>
            </a:extLst>
          </p:cNvPr>
          <p:cNvSpPr txBox="1"/>
          <p:nvPr/>
        </p:nvSpPr>
        <p:spPr>
          <a:xfrm>
            <a:off x="2611905" y="3244334"/>
            <a:ext cx="117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switch</a:t>
            </a:r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8DA46A1-F76E-41C6-8A2B-671E5CA88D77}"/>
              </a:ext>
            </a:extLst>
          </p:cNvPr>
          <p:cNvSpPr txBox="1"/>
          <p:nvPr/>
        </p:nvSpPr>
        <p:spPr>
          <a:xfrm>
            <a:off x="108849" y="2449834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A: forrás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1515A821-0F8E-4AD8-8EC2-E486B384D4E3}"/>
              </a:ext>
            </a:extLst>
          </p:cNvPr>
          <p:cNvSpPr txBox="1"/>
          <p:nvPr/>
        </p:nvSpPr>
        <p:spPr>
          <a:xfrm>
            <a:off x="5510298" y="2393985"/>
            <a:ext cx="151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C: célállomás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192FF62-91B7-4F56-9477-C797F1DBB82B}"/>
              </a:ext>
            </a:extLst>
          </p:cNvPr>
          <p:cNvSpPr txBox="1"/>
          <p:nvPr/>
        </p:nvSpPr>
        <p:spPr>
          <a:xfrm>
            <a:off x="119760" y="4623361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B: forrás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94543D56-5AAD-4B3E-9732-1718FAC2128E}"/>
              </a:ext>
            </a:extLst>
          </p:cNvPr>
          <p:cNvSpPr txBox="1"/>
          <p:nvPr/>
        </p:nvSpPr>
        <p:spPr>
          <a:xfrm>
            <a:off x="7747800" y="2510089"/>
            <a:ext cx="339150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Minden csomag </a:t>
            </a:r>
            <a:r>
              <a:rPr lang="hu-HU" b="1" dirty="0" err="1">
                <a:solidFill>
                  <a:srgbClr val="FF0000"/>
                </a:solidFill>
              </a:rPr>
              <a:t>tartamazza</a:t>
            </a:r>
            <a:r>
              <a:rPr lang="hu-HU" b="1" dirty="0">
                <a:solidFill>
                  <a:srgbClr val="FF0000"/>
                </a:solidFill>
              </a:rPr>
              <a:t> a cél címét/azonosítóját (most C).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37E8BAA5-BE3B-4AD9-86F9-93900FAF1C4C}"/>
              </a:ext>
            </a:extLst>
          </p:cNvPr>
          <p:cNvSpPr txBox="1"/>
          <p:nvPr/>
        </p:nvSpPr>
        <p:spPr>
          <a:xfrm>
            <a:off x="7747800" y="3452574"/>
            <a:ext cx="3391502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b="1" dirty="0">
                <a:solidFill>
                  <a:srgbClr val="FF0000"/>
                </a:solidFill>
              </a:rPr>
              <a:t>Nincs globális koordináció, azaz a csomagok zavarhatják egymást.</a:t>
            </a:r>
          </a:p>
          <a:p>
            <a:pPr algn="ctr"/>
            <a:r>
              <a:rPr lang="hu-HU" b="1" dirty="0">
                <a:solidFill>
                  <a:srgbClr val="FF0000"/>
                </a:solidFill>
              </a:rPr>
              <a:t>(ld. egyszerre érkeznek be a </a:t>
            </a:r>
            <a:r>
              <a:rPr lang="hu-HU" b="1" dirty="0" err="1">
                <a:solidFill>
                  <a:srgbClr val="FF0000"/>
                </a:solidFill>
              </a:rPr>
              <a:t>switchhez</a:t>
            </a:r>
            <a:r>
              <a:rPr lang="hu-HU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941B289F-9108-41EB-9621-7AC91101FE01}"/>
              </a:ext>
            </a:extLst>
          </p:cNvPr>
          <p:cNvSpPr txBox="1"/>
          <p:nvPr/>
        </p:nvSpPr>
        <p:spPr>
          <a:xfrm>
            <a:off x="7747800" y="4949057"/>
            <a:ext cx="339150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Pufferelés szükséges a </a:t>
            </a:r>
            <a:r>
              <a:rPr lang="hu-HU" b="1" dirty="0" err="1">
                <a:solidFill>
                  <a:srgbClr val="FF0000"/>
                </a:solidFill>
              </a:rPr>
              <a:t>löketek</a:t>
            </a:r>
            <a:r>
              <a:rPr lang="hu-HU" b="1" dirty="0">
                <a:solidFill>
                  <a:srgbClr val="FF0000"/>
                </a:solidFill>
              </a:rPr>
              <a:t> kezeléséhez.</a:t>
            </a:r>
          </a:p>
        </p:txBody>
      </p:sp>
    </p:spTree>
    <p:extLst>
      <p:ext uri="{BB962C8B-B14F-4D97-AF65-F5344CB8AC3E}">
        <p14:creationId xmlns:p14="http://schemas.microsoft.com/office/powerpoint/2010/main" val="29986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6 0.0213 L 0.06276 0.15116 C 0.07903 0.18056 0.10377 0.19699 0.12956 0.19699 C 0.15885 0.19699 0.18242 0.18056 0.1987 0.15116 L 0.27747 0.0213 " pathEditMode="relative" rAng="0" ptsTypes="AAAAA">
                                      <p:cBhvr>
                                        <p:cTn id="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30469 -0.31481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0.06706 0.14143 C 0.08099 0.17338 0.10195 0.19074 0.12396 0.19074 C 0.14896 0.19074 0.16901 0.17338 0.18294 0.14143 L 0.25 2.22222E-6 " pathEditMode="relative" rAng="0" ptsTypes="AAAAA">
                                      <p:cBhvr>
                                        <p:cTn id="1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5" grpId="0" animBg="1"/>
      <p:bldP spid="26" grpId="0" animBg="1"/>
      <p:bldP spid="2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id="{A496804E-BD10-4E4F-A008-5EA32D90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22" y="4400988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id="{2374D437-8D38-4CE3-9422-F43A85EEE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Pufferelés az átmeneti túlterhelések kezeléséhez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8B083FBC-6EBA-4712-8408-9982D297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Csomagkapcsolt hálózatok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6F3675F-378E-48BF-8091-55753BF2B765}"/>
              </a:ext>
            </a:extLst>
          </p:cNvPr>
          <p:cNvSpPr/>
          <p:nvPr/>
        </p:nvSpPr>
        <p:spPr>
          <a:xfrm>
            <a:off x="2493239" y="3636361"/>
            <a:ext cx="1451599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38F0B5BE-B3E9-419E-8F6E-2FA47922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27" y="2453521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1254F1E8-7172-48D7-8003-2089274F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13" y="4671212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D6C66DE7-4FB7-4806-85C9-FEC39CDB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11" y="2463936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1E356944-CEA5-4096-9639-25F5D452C8DC}"/>
              </a:ext>
            </a:extLst>
          </p:cNvPr>
          <p:cNvCxnSpPr/>
          <p:nvPr/>
        </p:nvCxnSpPr>
        <p:spPr>
          <a:xfrm>
            <a:off x="1428010" y="2730048"/>
            <a:ext cx="1739219" cy="12042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A5EFD453-3E1C-4B74-A382-912B38A8FD63}"/>
              </a:ext>
            </a:extLst>
          </p:cNvPr>
          <p:cNvCxnSpPr/>
          <p:nvPr/>
        </p:nvCxnSpPr>
        <p:spPr>
          <a:xfrm flipV="1">
            <a:off x="1476576" y="3990893"/>
            <a:ext cx="1751888" cy="8296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92A97E13-311E-47AF-BEB3-6E4AA577DB66}"/>
              </a:ext>
            </a:extLst>
          </p:cNvPr>
          <p:cNvCxnSpPr>
            <a:cxnSpLocks/>
          </p:cNvCxnSpPr>
          <p:nvPr/>
        </p:nvCxnSpPr>
        <p:spPr>
          <a:xfrm flipV="1">
            <a:off x="3228464" y="2730048"/>
            <a:ext cx="2045936" cy="11368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A3C2CCD9-FFDF-4FE5-BFA4-890E97DE8F98}"/>
              </a:ext>
            </a:extLst>
          </p:cNvPr>
          <p:cNvCxnSpPr>
            <a:cxnSpLocks/>
          </p:cNvCxnSpPr>
          <p:nvPr/>
        </p:nvCxnSpPr>
        <p:spPr>
          <a:xfrm>
            <a:off x="3332083" y="3997879"/>
            <a:ext cx="1561709" cy="587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églalap 16">
            <a:extLst>
              <a:ext uri="{FF2B5EF4-FFF2-40B4-BE49-F238E27FC236}">
                <a16:creationId xmlns:a16="http://schemas.microsoft.com/office/drawing/2014/main" id="{3332F0A0-3D4C-4632-89A6-C27E14835A52}"/>
              </a:ext>
            </a:extLst>
          </p:cNvPr>
          <p:cNvSpPr/>
          <p:nvPr/>
        </p:nvSpPr>
        <p:spPr>
          <a:xfrm>
            <a:off x="1611505" y="2290813"/>
            <a:ext cx="149918" cy="343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2FB20EAD-8FF5-404E-9ADC-D5D9016EB1FE}"/>
              </a:ext>
            </a:extLst>
          </p:cNvPr>
          <p:cNvSpPr txBox="1"/>
          <p:nvPr/>
        </p:nvSpPr>
        <p:spPr>
          <a:xfrm>
            <a:off x="2611905" y="3244334"/>
            <a:ext cx="117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switch</a:t>
            </a:r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8DA46A1-F76E-41C6-8A2B-671E5CA88D77}"/>
              </a:ext>
            </a:extLst>
          </p:cNvPr>
          <p:cNvSpPr txBox="1"/>
          <p:nvPr/>
        </p:nvSpPr>
        <p:spPr>
          <a:xfrm>
            <a:off x="108849" y="2449834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A: forrás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1515A821-0F8E-4AD8-8EC2-E486B384D4E3}"/>
              </a:ext>
            </a:extLst>
          </p:cNvPr>
          <p:cNvSpPr txBox="1"/>
          <p:nvPr/>
        </p:nvSpPr>
        <p:spPr>
          <a:xfrm>
            <a:off x="5510298" y="2393985"/>
            <a:ext cx="151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C: célállomás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192FF62-91B7-4F56-9477-C797F1DBB82B}"/>
              </a:ext>
            </a:extLst>
          </p:cNvPr>
          <p:cNvSpPr txBox="1"/>
          <p:nvPr/>
        </p:nvSpPr>
        <p:spPr>
          <a:xfrm>
            <a:off x="119760" y="4623361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B: forrás</a:t>
            </a:r>
          </a:p>
        </p:txBody>
      </p: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B6BD9251-BF3C-4B86-839D-E5EC344D6EB3}"/>
              </a:ext>
            </a:extLst>
          </p:cNvPr>
          <p:cNvGrpSpPr/>
          <p:nvPr/>
        </p:nvGrpSpPr>
        <p:grpSpPr>
          <a:xfrm>
            <a:off x="2871381" y="3830710"/>
            <a:ext cx="694442" cy="205210"/>
            <a:chOff x="2721203" y="2813101"/>
            <a:chExt cx="694442" cy="205210"/>
          </a:xfrm>
        </p:grpSpPr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AE9AF372-4000-41AC-862A-1247956C61C0}"/>
                </a:ext>
              </a:extLst>
            </p:cNvPr>
            <p:cNvCxnSpPr>
              <a:cxnSpLocks/>
            </p:cNvCxnSpPr>
            <p:nvPr/>
          </p:nvCxnSpPr>
          <p:spPr>
            <a:xfrm>
              <a:off x="2721204" y="2813103"/>
              <a:ext cx="694441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0F682DA7-501B-4062-9A13-BEDFE0D9FE86}"/>
                </a:ext>
              </a:extLst>
            </p:cNvPr>
            <p:cNvCxnSpPr/>
            <p:nvPr/>
          </p:nvCxnSpPr>
          <p:spPr>
            <a:xfrm>
              <a:off x="3406219" y="2813103"/>
              <a:ext cx="0" cy="20520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B2F5E9F5-1C21-4CC7-B916-58DAF1773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21203" y="3018310"/>
              <a:ext cx="694441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6462FDEA-CB47-42BA-8694-5D3B1222C028}"/>
                </a:ext>
              </a:extLst>
            </p:cNvPr>
            <p:cNvCxnSpPr/>
            <p:nvPr/>
          </p:nvCxnSpPr>
          <p:spPr>
            <a:xfrm>
              <a:off x="3316373" y="2813102"/>
              <a:ext cx="0" cy="20520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5FA2C36C-B8E0-4EC0-A6C8-4FC7235EF18C}"/>
                </a:ext>
              </a:extLst>
            </p:cNvPr>
            <p:cNvCxnSpPr/>
            <p:nvPr/>
          </p:nvCxnSpPr>
          <p:spPr>
            <a:xfrm>
              <a:off x="3218746" y="2813101"/>
              <a:ext cx="0" cy="20520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682CFA66-67C5-4914-BA34-45A5A40747DE}"/>
                </a:ext>
              </a:extLst>
            </p:cNvPr>
            <p:cNvCxnSpPr/>
            <p:nvPr/>
          </p:nvCxnSpPr>
          <p:spPr>
            <a:xfrm>
              <a:off x="3119981" y="2813101"/>
              <a:ext cx="0" cy="20520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églalap 17">
            <a:extLst>
              <a:ext uri="{FF2B5EF4-FFF2-40B4-BE49-F238E27FC236}">
                <a16:creationId xmlns:a16="http://schemas.microsoft.com/office/drawing/2014/main" id="{7EF12E3C-60C6-40D5-8AD8-A1A3BEEB6913}"/>
              </a:ext>
            </a:extLst>
          </p:cNvPr>
          <p:cNvSpPr/>
          <p:nvPr/>
        </p:nvSpPr>
        <p:spPr>
          <a:xfrm>
            <a:off x="1662571" y="2400793"/>
            <a:ext cx="149918" cy="343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93D4FCDF-3DA8-4094-A853-7CB98D9B9FB6}"/>
              </a:ext>
            </a:extLst>
          </p:cNvPr>
          <p:cNvSpPr/>
          <p:nvPr/>
        </p:nvSpPr>
        <p:spPr>
          <a:xfrm>
            <a:off x="1403673" y="4451796"/>
            <a:ext cx="149918" cy="3436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300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5.55112E-17 L 0.14193 0.19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99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15391 -0.1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5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id="{A496804E-BD10-4E4F-A008-5EA32D90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22" y="4400988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id="{2374D437-8D38-4CE3-9422-F43A85EEE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Pufferelés az átmeneti túlterhelések kezeléséhez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8B083FBC-6EBA-4712-8408-9982D297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Csomagkapcsolt hálózatok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6F3675F-378E-48BF-8091-55753BF2B765}"/>
              </a:ext>
            </a:extLst>
          </p:cNvPr>
          <p:cNvSpPr/>
          <p:nvPr/>
        </p:nvSpPr>
        <p:spPr>
          <a:xfrm>
            <a:off x="2493239" y="3636361"/>
            <a:ext cx="1451599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38F0B5BE-B3E9-419E-8F6E-2FA47922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27" y="2453521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1254F1E8-7172-48D7-8003-2089274F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13" y="4671212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D6C66DE7-4FB7-4806-85C9-FEC39CDB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11" y="2463936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1E356944-CEA5-4096-9639-25F5D452C8DC}"/>
              </a:ext>
            </a:extLst>
          </p:cNvPr>
          <p:cNvCxnSpPr/>
          <p:nvPr/>
        </p:nvCxnSpPr>
        <p:spPr>
          <a:xfrm>
            <a:off x="1428010" y="2730048"/>
            <a:ext cx="1739219" cy="12042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A5EFD453-3E1C-4B74-A382-912B38A8FD63}"/>
              </a:ext>
            </a:extLst>
          </p:cNvPr>
          <p:cNvCxnSpPr/>
          <p:nvPr/>
        </p:nvCxnSpPr>
        <p:spPr>
          <a:xfrm flipV="1">
            <a:off x="1476576" y="3990893"/>
            <a:ext cx="1751888" cy="8296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92A97E13-311E-47AF-BEB3-6E4AA577DB66}"/>
              </a:ext>
            </a:extLst>
          </p:cNvPr>
          <p:cNvCxnSpPr>
            <a:cxnSpLocks/>
          </p:cNvCxnSpPr>
          <p:nvPr/>
        </p:nvCxnSpPr>
        <p:spPr>
          <a:xfrm flipV="1">
            <a:off x="3228464" y="2730048"/>
            <a:ext cx="2045936" cy="11368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A3C2CCD9-FFDF-4FE5-BFA4-890E97DE8F98}"/>
              </a:ext>
            </a:extLst>
          </p:cNvPr>
          <p:cNvCxnSpPr>
            <a:cxnSpLocks/>
          </p:cNvCxnSpPr>
          <p:nvPr/>
        </p:nvCxnSpPr>
        <p:spPr>
          <a:xfrm>
            <a:off x="3332083" y="3997879"/>
            <a:ext cx="1561709" cy="587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églalap 16">
            <a:extLst>
              <a:ext uri="{FF2B5EF4-FFF2-40B4-BE49-F238E27FC236}">
                <a16:creationId xmlns:a16="http://schemas.microsoft.com/office/drawing/2014/main" id="{3332F0A0-3D4C-4632-89A6-C27E14835A52}"/>
              </a:ext>
            </a:extLst>
          </p:cNvPr>
          <p:cNvSpPr/>
          <p:nvPr/>
        </p:nvSpPr>
        <p:spPr>
          <a:xfrm>
            <a:off x="1567164" y="2589133"/>
            <a:ext cx="149918" cy="343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2FB20EAD-8FF5-404E-9ADC-D5D9016EB1FE}"/>
              </a:ext>
            </a:extLst>
          </p:cNvPr>
          <p:cNvSpPr txBox="1"/>
          <p:nvPr/>
        </p:nvSpPr>
        <p:spPr>
          <a:xfrm>
            <a:off x="2611905" y="3244334"/>
            <a:ext cx="117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switch</a:t>
            </a:r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8DA46A1-F76E-41C6-8A2B-671E5CA88D77}"/>
              </a:ext>
            </a:extLst>
          </p:cNvPr>
          <p:cNvSpPr txBox="1"/>
          <p:nvPr/>
        </p:nvSpPr>
        <p:spPr>
          <a:xfrm>
            <a:off x="108849" y="2449834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A: forrás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1515A821-0F8E-4AD8-8EC2-E486B384D4E3}"/>
              </a:ext>
            </a:extLst>
          </p:cNvPr>
          <p:cNvSpPr txBox="1"/>
          <p:nvPr/>
        </p:nvSpPr>
        <p:spPr>
          <a:xfrm>
            <a:off x="5510298" y="2393985"/>
            <a:ext cx="151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C: célállomás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192FF62-91B7-4F56-9477-C797F1DBB82B}"/>
              </a:ext>
            </a:extLst>
          </p:cNvPr>
          <p:cNvSpPr txBox="1"/>
          <p:nvPr/>
        </p:nvSpPr>
        <p:spPr>
          <a:xfrm>
            <a:off x="119760" y="4623361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B: forrás</a:t>
            </a:r>
          </a:p>
        </p:txBody>
      </p: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B6BD9251-BF3C-4B86-839D-E5EC344D6EB3}"/>
              </a:ext>
            </a:extLst>
          </p:cNvPr>
          <p:cNvGrpSpPr/>
          <p:nvPr/>
        </p:nvGrpSpPr>
        <p:grpSpPr>
          <a:xfrm>
            <a:off x="2871381" y="3830710"/>
            <a:ext cx="694442" cy="205210"/>
            <a:chOff x="2721203" y="2813101"/>
            <a:chExt cx="694442" cy="205210"/>
          </a:xfrm>
        </p:grpSpPr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AE9AF372-4000-41AC-862A-1247956C61C0}"/>
                </a:ext>
              </a:extLst>
            </p:cNvPr>
            <p:cNvCxnSpPr>
              <a:cxnSpLocks/>
            </p:cNvCxnSpPr>
            <p:nvPr/>
          </p:nvCxnSpPr>
          <p:spPr>
            <a:xfrm>
              <a:off x="2721204" y="2813103"/>
              <a:ext cx="694441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0F682DA7-501B-4062-9A13-BEDFE0D9FE86}"/>
                </a:ext>
              </a:extLst>
            </p:cNvPr>
            <p:cNvCxnSpPr/>
            <p:nvPr/>
          </p:nvCxnSpPr>
          <p:spPr>
            <a:xfrm>
              <a:off x="3406219" y="2813103"/>
              <a:ext cx="0" cy="20520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B2F5E9F5-1C21-4CC7-B916-58DAF1773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21203" y="3018310"/>
              <a:ext cx="694441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>
              <a:extLst>
                <a:ext uri="{FF2B5EF4-FFF2-40B4-BE49-F238E27FC236}">
                  <a16:creationId xmlns:a16="http://schemas.microsoft.com/office/drawing/2014/main" id="{6462FDEA-CB47-42BA-8694-5D3B1222C028}"/>
                </a:ext>
              </a:extLst>
            </p:cNvPr>
            <p:cNvCxnSpPr/>
            <p:nvPr/>
          </p:nvCxnSpPr>
          <p:spPr>
            <a:xfrm>
              <a:off x="3316373" y="2813102"/>
              <a:ext cx="0" cy="20520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>
              <a:extLst>
                <a:ext uri="{FF2B5EF4-FFF2-40B4-BE49-F238E27FC236}">
                  <a16:creationId xmlns:a16="http://schemas.microsoft.com/office/drawing/2014/main" id="{5FA2C36C-B8E0-4EC0-A6C8-4FC7235EF18C}"/>
                </a:ext>
              </a:extLst>
            </p:cNvPr>
            <p:cNvCxnSpPr/>
            <p:nvPr/>
          </p:nvCxnSpPr>
          <p:spPr>
            <a:xfrm>
              <a:off x="3218746" y="2813101"/>
              <a:ext cx="0" cy="20520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>
              <a:extLst>
                <a:ext uri="{FF2B5EF4-FFF2-40B4-BE49-F238E27FC236}">
                  <a16:creationId xmlns:a16="http://schemas.microsoft.com/office/drawing/2014/main" id="{682CFA66-67C5-4914-BA34-45A5A40747DE}"/>
                </a:ext>
              </a:extLst>
            </p:cNvPr>
            <p:cNvCxnSpPr/>
            <p:nvPr/>
          </p:nvCxnSpPr>
          <p:spPr>
            <a:xfrm>
              <a:off x="3119981" y="2813101"/>
              <a:ext cx="0" cy="20520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églalap 17">
            <a:extLst>
              <a:ext uri="{FF2B5EF4-FFF2-40B4-BE49-F238E27FC236}">
                <a16:creationId xmlns:a16="http://schemas.microsoft.com/office/drawing/2014/main" id="{7EF12E3C-60C6-40D5-8AD8-A1A3BEEB6913}"/>
              </a:ext>
            </a:extLst>
          </p:cNvPr>
          <p:cNvSpPr/>
          <p:nvPr/>
        </p:nvSpPr>
        <p:spPr>
          <a:xfrm>
            <a:off x="3361557" y="3761469"/>
            <a:ext cx="149918" cy="343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93D4FCDF-3DA8-4094-A853-7CB98D9B9FB6}"/>
              </a:ext>
            </a:extLst>
          </p:cNvPr>
          <p:cNvSpPr/>
          <p:nvPr/>
        </p:nvSpPr>
        <p:spPr>
          <a:xfrm>
            <a:off x="3197807" y="3758941"/>
            <a:ext cx="149918" cy="3436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59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16068 -0.15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16419 -0.1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4814 L 0.0789 0.17106 C 0.09531 0.19861 0.11992 0.21389 0.14583 0.21389 C 0.17526 0.21389 0.19882 0.19861 0.21523 0.17106 L 0.29427 0.0481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115CF905-B485-42DC-A067-B30F81CB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Hiba tolerancia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2CBB611-DCBA-428A-A6E2-F9198EC20CE7}"/>
              </a:ext>
            </a:extLst>
          </p:cNvPr>
          <p:cNvSpPr/>
          <p:nvPr/>
        </p:nvSpPr>
        <p:spPr>
          <a:xfrm>
            <a:off x="2483926" y="3129455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FB952A85-1F37-47DA-80DB-462BDF224201}"/>
              </a:ext>
            </a:extLst>
          </p:cNvPr>
          <p:cNvSpPr/>
          <p:nvPr/>
        </p:nvSpPr>
        <p:spPr>
          <a:xfrm>
            <a:off x="4090536" y="4350545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3320AB23-5A5F-4FE6-AF38-19791D545117}"/>
              </a:ext>
            </a:extLst>
          </p:cNvPr>
          <p:cNvSpPr/>
          <p:nvPr/>
        </p:nvSpPr>
        <p:spPr>
          <a:xfrm>
            <a:off x="5645870" y="5273491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F180AB32-2E83-4FD1-A00D-6C528CE889D2}"/>
              </a:ext>
            </a:extLst>
          </p:cNvPr>
          <p:cNvSpPr/>
          <p:nvPr/>
        </p:nvSpPr>
        <p:spPr>
          <a:xfrm>
            <a:off x="5725517" y="2697649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2FE580F0-CAFE-4E35-85D1-8AA0DBE2B1DD}"/>
              </a:ext>
            </a:extLst>
          </p:cNvPr>
          <p:cNvSpPr/>
          <p:nvPr/>
        </p:nvSpPr>
        <p:spPr>
          <a:xfrm>
            <a:off x="8235245" y="4051000"/>
            <a:ext cx="740965" cy="59909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82EA947E-8E3D-45BE-B7B1-8AD78D69B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06" y="1948194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id="{34FEB8CE-BE33-4D34-B0EC-6CE0C4351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2" y="4165885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604F0F36-EC67-497C-911E-BF63A033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73" y="5687921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lated image">
            <a:extLst>
              <a:ext uri="{FF2B5EF4-FFF2-40B4-BE49-F238E27FC236}">
                <a16:creationId xmlns:a16="http://schemas.microsoft.com/office/drawing/2014/main" id="{AB5E99A8-91C3-489C-9CAE-D9E9FF89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497" y="3821670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>
            <a:extLst>
              <a:ext uri="{FF2B5EF4-FFF2-40B4-BE49-F238E27FC236}">
                <a16:creationId xmlns:a16="http://schemas.microsoft.com/office/drawing/2014/main" id="{57D0E9A5-D8D7-45D1-BF0D-6569B226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690" y="5236200"/>
            <a:ext cx="553978" cy="3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E3076909-F96D-4D55-82BE-105545F634AF}"/>
              </a:ext>
            </a:extLst>
          </p:cNvPr>
          <p:cNvCxnSpPr/>
          <p:nvPr/>
        </p:nvCxnSpPr>
        <p:spPr>
          <a:xfrm>
            <a:off x="1115189" y="2224721"/>
            <a:ext cx="1739219" cy="12042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B9E892AA-D1DB-41C7-A401-46D1BCDE566B}"/>
              </a:ext>
            </a:extLst>
          </p:cNvPr>
          <p:cNvCxnSpPr/>
          <p:nvPr/>
        </p:nvCxnSpPr>
        <p:spPr>
          <a:xfrm flipV="1">
            <a:off x="1163755" y="3485566"/>
            <a:ext cx="1751888" cy="8296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2371E044-F1EE-4E6B-9865-7EFCCFF9F982}"/>
              </a:ext>
            </a:extLst>
          </p:cNvPr>
          <p:cNvCxnSpPr/>
          <p:nvPr/>
        </p:nvCxnSpPr>
        <p:spPr>
          <a:xfrm flipV="1">
            <a:off x="3231249" y="4650090"/>
            <a:ext cx="1153952" cy="11076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1BBD0E97-533F-4E4F-906B-334642F98CC7}"/>
              </a:ext>
            </a:extLst>
          </p:cNvPr>
          <p:cNvCxnSpPr/>
          <p:nvPr/>
        </p:nvCxnSpPr>
        <p:spPr>
          <a:xfrm flipH="1">
            <a:off x="8690122" y="4006329"/>
            <a:ext cx="1422364" cy="3442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0CC5A67B-7AED-4CA7-8BD6-D6689D3FA59D}"/>
              </a:ext>
            </a:extLst>
          </p:cNvPr>
          <p:cNvCxnSpPr/>
          <p:nvPr/>
        </p:nvCxnSpPr>
        <p:spPr>
          <a:xfrm flipH="1" flipV="1">
            <a:off x="8605727" y="4460905"/>
            <a:ext cx="1597952" cy="9274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71D962D-30BA-4F84-BFE2-2D56EEDA8AC3}"/>
              </a:ext>
            </a:extLst>
          </p:cNvPr>
          <p:cNvCxnSpPr/>
          <p:nvPr/>
        </p:nvCxnSpPr>
        <p:spPr>
          <a:xfrm flipV="1">
            <a:off x="2854408" y="2982776"/>
            <a:ext cx="3237762" cy="467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7C647E63-35CF-4CF0-B598-89AEE010298B}"/>
              </a:ext>
            </a:extLst>
          </p:cNvPr>
          <p:cNvCxnSpPr/>
          <p:nvPr/>
        </p:nvCxnSpPr>
        <p:spPr>
          <a:xfrm>
            <a:off x="2947902" y="3520867"/>
            <a:ext cx="1513116" cy="11124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F161AF33-F945-458D-9BD8-730EA2A0BDE2}"/>
              </a:ext>
            </a:extLst>
          </p:cNvPr>
          <p:cNvCxnSpPr/>
          <p:nvPr/>
        </p:nvCxnSpPr>
        <p:spPr>
          <a:xfrm>
            <a:off x="4593628" y="4734370"/>
            <a:ext cx="1481029" cy="8711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>
            <a:extLst>
              <a:ext uri="{FF2B5EF4-FFF2-40B4-BE49-F238E27FC236}">
                <a16:creationId xmlns:a16="http://schemas.microsoft.com/office/drawing/2014/main" id="{CFDE2E59-D5CB-4AE3-9599-F44D34D65722}"/>
              </a:ext>
            </a:extLst>
          </p:cNvPr>
          <p:cNvCxnSpPr/>
          <p:nvPr/>
        </p:nvCxnSpPr>
        <p:spPr>
          <a:xfrm>
            <a:off x="6140882" y="2997194"/>
            <a:ext cx="2389943" cy="1353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>
            <a:extLst>
              <a:ext uri="{FF2B5EF4-FFF2-40B4-BE49-F238E27FC236}">
                <a16:creationId xmlns:a16="http://schemas.microsoft.com/office/drawing/2014/main" id="{19278C61-6A6C-46B9-BDEA-E9313240C6B4}"/>
              </a:ext>
            </a:extLst>
          </p:cNvPr>
          <p:cNvCxnSpPr/>
          <p:nvPr/>
        </p:nvCxnSpPr>
        <p:spPr>
          <a:xfrm flipV="1">
            <a:off x="6168150" y="4460905"/>
            <a:ext cx="2317824" cy="1144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zabadkézi sokszög: alakzat 33">
            <a:extLst>
              <a:ext uri="{FF2B5EF4-FFF2-40B4-BE49-F238E27FC236}">
                <a16:creationId xmlns:a16="http://schemas.microsoft.com/office/drawing/2014/main" id="{72226933-CBF8-4C1B-9733-194A5D2340E9}"/>
              </a:ext>
            </a:extLst>
          </p:cNvPr>
          <p:cNvSpPr/>
          <p:nvPr/>
        </p:nvSpPr>
        <p:spPr>
          <a:xfrm>
            <a:off x="1256232" y="2213361"/>
            <a:ext cx="8742347" cy="2099081"/>
          </a:xfrm>
          <a:custGeom>
            <a:avLst/>
            <a:gdLst>
              <a:gd name="connsiteX0" fmla="*/ 0 w 8742347"/>
              <a:gd name="connsiteY0" fmla="*/ 0 h 2099081"/>
              <a:gd name="connsiteX1" fmla="*/ 1102407 w 8742347"/>
              <a:gd name="connsiteY1" fmla="*/ 743484 h 2099081"/>
              <a:gd name="connsiteX2" fmla="*/ 1914258 w 8742347"/>
              <a:gd name="connsiteY2" fmla="*/ 1076770 h 2099081"/>
              <a:gd name="connsiteX3" fmla="*/ 4358355 w 8742347"/>
              <a:gd name="connsiteY3" fmla="*/ 709301 h 2099081"/>
              <a:gd name="connsiteX4" fmla="*/ 5888052 w 8742347"/>
              <a:gd name="connsiteY4" fmla="*/ 1085316 h 2099081"/>
              <a:gd name="connsiteX5" fmla="*/ 7289562 w 8742347"/>
              <a:gd name="connsiteY5" fmla="*/ 2042445 h 2099081"/>
              <a:gd name="connsiteX6" fmla="*/ 8742347 w 8742347"/>
              <a:gd name="connsiteY6" fmla="*/ 1905712 h 209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42347" h="2099081">
                <a:moveTo>
                  <a:pt x="0" y="0"/>
                </a:moveTo>
                <a:cubicBezTo>
                  <a:pt x="391682" y="282011"/>
                  <a:pt x="783364" y="564022"/>
                  <a:pt x="1102407" y="743484"/>
                </a:cubicBezTo>
                <a:cubicBezTo>
                  <a:pt x="1421450" y="922946"/>
                  <a:pt x="1371600" y="1082467"/>
                  <a:pt x="1914258" y="1076770"/>
                </a:cubicBezTo>
                <a:cubicBezTo>
                  <a:pt x="2456916" y="1071073"/>
                  <a:pt x="3696056" y="707877"/>
                  <a:pt x="4358355" y="709301"/>
                </a:cubicBezTo>
                <a:cubicBezTo>
                  <a:pt x="5020654" y="710725"/>
                  <a:pt x="5399517" y="863125"/>
                  <a:pt x="5888052" y="1085316"/>
                </a:cubicBezTo>
                <a:cubicBezTo>
                  <a:pt x="6376587" y="1307507"/>
                  <a:pt x="6813846" y="1905712"/>
                  <a:pt x="7289562" y="2042445"/>
                </a:cubicBezTo>
                <a:cubicBezTo>
                  <a:pt x="7765278" y="2179178"/>
                  <a:pt x="8253812" y="2042445"/>
                  <a:pt x="8742347" y="1905712"/>
                </a:cubicBezTo>
              </a:path>
            </a:pathLst>
          </a:custGeom>
          <a:noFill/>
          <a:ln w="76200">
            <a:solidFill>
              <a:srgbClr val="00B050"/>
            </a:solidFill>
            <a:prstDash val="sysDot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5" name="Tilos tábla 34">
            <a:extLst>
              <a:ext uri="{FF2B5EF4-FFF2-40B4-BE49-F238E27FC236}">
                <a16:creationId xmlns:a16="http://schemas.microsoft.com/office/drawing/2014/main" id="{C19F6CEB-78D7-4527-8773-79FFC11C4C3A}"/>
              </a:ext>
            </a:extLst>
          </p:cNvPr>
          <p:cNvSpPr/>
          <p:nvPr/>
        </p:nvSpPr>
        <p:spPr>
          <a:xfrm>
            <a:off x="5630152" y="2376812"/>
            <a:ext cx="849160" cy="807096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44CED256-9096-4EC5-B0B4-02D65607985B}"/>
              </a:ext>
            </a:extLst>
          </p:cNvPr>
          <p:cNvSpPr txBox="1"/>
          <p:nvPr/>
        </p:nvSpPr>
        <p:spPr>
          <a:xfrm>
            <a:off x="5138810" y="2059563"/>
            <a:ext cx="187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Meghibásodás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DD2BF444-9467-429A-B87E-746321551205}"/>
              </a:ext>
            </a:extLst>
          </p:cNvPr>
          <p:cNvSpPr txBox="1"/>
          <p:nvPr/>
        </p:nvSpPr>
        <p:spPr>
          <a:xfrm>
            <a:off x="7663613" y="3083382"/>
            <a:ext cx="216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A csomagtovábbítási útvonal</a:t>
            </a:r>
          </a:p>
        </p:txBody>
      </p:sp>
      <p:sp>
        <p:nvSpPr>
          <p:cNvPr id="38" name="Szabadkézi sokszög: alakzat 37">
            <a:extLst>
              <a:ext uri="{FF2B5EF4-FFF2-40B4-BE49-F238E27FC236}">
                <a16:creationId xmlns:a16="http://schemas.microsoft.com/office/drawing/2014/main" id="{B2B743B5-FC19-4C65-A862-51D7A6CF372E}"/>
              </a:ext>
            </a:extLst>
          </p:cNvPr>
          <p:cNvSpPr/>
          <p:nvPr/>
        </p:nvSpPr>
        <p:spPr>
          <a:xfrm>
            <a:off x="1119499" y="2384277"/>
            <a:ext cx="8827806" cy="3343995"/>
          </a:xfrm>
          <a:custGeom>
            <a:avLst/>
            <a:gdLst>
              <a:gd name="connsiteX0" fmla="*/ 0 w 8827806"/>
              <a:gd name="connsiteY0" fmla="*/ 0 h 3343995"/>
              <a:gd name="connsiteX1" fmla="*/ 1384419 w 8827806"/>
              <a:gd name="connsiteY1" fmla="*/ 1016949 h 3343995"/>
              <a:gd name="connsiteX2" fmla="*/ 3785787 w 8827806"/>
              <a:gd name="connsiteY2" fmla="*/ 2683379 h 3343995"/>
              <a:gd name="connsiteX3" fmla="*/ 4725824 w 8827806"/>
              <a:gd name="connsiteY3" fmla="*/ 3341405 h 3343995"/>
              <a:gd name="connsiteX4" fmla="*/ 6161518 w 8827806"/>
              <a:gd name="connsiteY4" fmla="*/ 2879932 h 3343995"/>
              <a:gd name="connsiteX5" fmla="*/ 7409204 w 8827806"/>
              <a:gd name="connsiteY5" fmla="*/ 2085173 h 3343995"/>
              <a:gd name="connsiteX6" fmla="*/ 8827806 w 8827806"/>
              <a:gd name="connsiteY6" fmla="*/ 1529697 h 334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7806" h="3343995">
                <a:moveTo>
                  <a:pt x="0" y="0"/>
                </a:moveTo>
                <a:cubicBezTo>
                  <a:pt x="376727" y="284859"/>
                  <a:pt x="753455" y="569719"/>
                  <a:pt x="1384419" y="1016949"/>
                </a:cubicBezTo>
                <a:cubicBezTo>
                  <a:pt x="2015383" y="1464179"/>
                  <a:pt x="3785787" y="2683379"/>
                  <a:pt x="3785787" y="2683379"/>
                </a:cubicBezTo>
                <a:cubicBezTo>
                  <a:pt x="4342688" y="3070788"/>
                  <a:pt x="4329869" y="3308646"/>
                  <a:pt x="4725824" y="3341405"/>
                </a:cubicBezTo>
                <a:cubicBezTo>
                  <a:pt x="5121779" y="3374164"/>
                  <a:pt x="5714288" y="3089304"/>
                  <a:pt x="6161518" y="2879932"/>
                </a:cubicBezTo>
                <a:cubicBezTo>
                  <a:pt x="6608748" y="2670560"/>
                  <a:pt x="6964823" y="2310212"/>
                  <a:pt x="7409204" y="2085173"/>
                </a:cubicBezTo>
                <a:cubicBezTo>
                  <a:pt x="7853585" y="1860134"/>
                  <a:pt x="8340695" y="1694915"/>
                  <a:pt x="8827806" y="1529697"/>
                </a:cubicBezTo>
              </a:path>
            </a:pathLst>
          </a:custGeom>
          <a:noFill/>
          <a:ln w="762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46A945B1-C08F-496D-9229-1F55D22CC30F}"/>
              </a:ext>
            </a:extLst>
          </p:cNvPr>
          <p:cNvSpPr txBox="1"/>
          <p:nvPr/>
        </p:nvSpPr>
        <p:spPr>
          <a:xfrm>
            <a:off x="6630587" y="5513678"/>
            <a:ext cx="2569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A hiba észlelése után az S1 </a:t>
            </a:r>
            <a:r>
              <a:rPr lang="hu-HU" b="1" dirty="0" err="1">
                <a:solidFill>
                  <a:srgbClr val="FF0000"/>
                </a:solidFill>
              </a:rPr>
              <a:t>switch</a:t>
            </a:r>
            <a:r>
              <a:rPr lang="hu-HU" b="1" dirty="0">
                <a:solidFill>
                  <a:srgbClr val="FF0000"/>
                </a:solidFill>
              </a:rPr>
              <a:t> meghatározza az új útvonalat a cél felé.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9753A40-58B7-47E4-9C55-749D4191993D}"/>
              </a:ext>
            </a:extLst>
          </p:cNvPr>
          <p:cNvSpPr txBox="1"/>
          <p:nvPr/>
        </p:nvSpPr>
        <p:spPr>
          <a:xfrm>
            <a:off x="2463512" y="2809104"/>
            <a:ext cx="849160" cy="37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160743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  <p:bldP spid="37" grpId="0"/>
      <p:bldP spid="38" grpId="0" animBg="1"/>
      <p:bldP spid="3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D36734FD-F24C-40DF-A86D-F99B259BE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65" y="1583360"/>
            <a:ext cx="11271182" cy="45936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200" b="1" dirty="0"/>
              <a:t>Előnyök</a:t>
            </a:r>
            <a:r>
              <a:rPr lang="hu-HU" dirty="0"/>
              <a:t>					</a:t>
            </a:r>
            <a:r>
              <a:rPr lang="hu-HU" sz="3200" b="1" dirty="0"/>
              <a:t>Hátrányok</a:t>
            </a:r>
            <a:endParaRPr lang="hu-HU" b="1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Hatékony erőforrásgazdálkodás		Kiszámíthatatlan teljesítmény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Egyszerű megvalósítás			Szükséges puffer-kezelés és torlódás- 							vezérlés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Hibatolerancia</a:t>
            </a:r>
          </a:p>
          <a:p>
            <a:pPr marL="0" indent="0">
              <a:buNone/>
            </a:pPr>
            <a:r>
              <a:rPr lang="hu-HU" dirty="0"/>
              <a:t>		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DCF49D82-4772-47E7-B6C3-AC5B48372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Érvek ellenérvek</a:t>
            </a:r>
          </a:p>
        </p:txBody>
      </p:sp>
    </p:spTree>
    <p:extLst>
      <p:ext uri="{BB962C8B-B14F-4D97-AF65-F5344CB8AC3E}">
        <p14:creationId xmlns:p14="http://schemas.microsoft.com/office/powerpoint/2010/main" val="39440882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8ACC25-51A6-4D1D-B315-F3FC3A11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Az Internet csomagkapcsolt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E2BE1A9-2369-4EB0-9B1F-3A8AC12A8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Rugalmasság és hatékonyság</a:t>
            </a:r>
          </a:p>
        </p:txBody>
      </p:sp>
    </p:spTree>
    <p:extLst>
      <p:ext uri="{BB962C8B-B14F-4D97-AF65-F5344CB8AC3E}">
        <p14:creationId xmlns:p14="http://schemas.microsoft.com/office/powerpoint/2010/main" val="422753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702639-A1D2-4DF8-A69D-F6218737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~3 </a:t>
            </a:r>
            <a:r>
              <a:rPr lang="hu-HU" dirty="0" err="1"/>
              <a:t>exabájt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7DC41A-7F8B-4168-B6B6-384909827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egy napi Internetes forgalom 2016-ban (becslés</a:t>
            </a:r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)</a:t>
            </a:r>
          </a:p>
          <a:p>
            <a:r>
              <a:rPr lang="hu-HU" i="1" dirty="0"/>
              <a:t>[1EB = 10</a:t>
            </a:r>
            <a:r>
              <a:rPr lang="hu-HU" i="1" baseline="30000" dirty="0"/>
              <a:t>18</a:t>
            </a:r>
            <a:r>
              <a:rPr lang="hu-HU" i="1" dirty="0"/>
              <a:t> Bájt = 1 000 000 000 000 000 000 Bájt]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>
                <a:solidFill>
                  <a:schemeClr val="accent2"/>
                </a:solidFill>
              </a:rPr>
              <a:t>*</a:t>
            </a:r>
            <a:r>
              <a:rPr lang="hu-HU" dirty="0"/>
              <a:t> </a:t>
            </a:r>
            <a:r>
              <a:rPr lang="en-US" dirty="0"/>
              <a:t>Cisco Visual Networking Index 201</a:t>
            </a:r>
            <a:r>
              <a:rPr lang="hu-H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32038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2D96EF-87D8-4E1A-B102-78286C76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Áttekintés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0FCC1A3-DCDC-470B-827E-CDF4207C2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Hogyan szervezzük a hálózatot?</a:t>
            </a:r>
          </a:p>
        </p:txBody>
      </p:sp>
    </p:spTree>
    <p:extLst>
      <p:ext uri="{BB962C8B-B14F-4D97-AF65-F5344CB8AC3E}">
        <p14:creationId xmlns:p14="http://schemas.microsoft.com/office/powerpoint/2010/main" val="4748312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lipszis 45">
            <a:extLst>
              <a:ext uri="{FF2B5EF4-FFF2-40B4-BE49-F238E27FC236}">
                <a16:creationId xmlns:a16="http://schemas.microsoft.com/office/drawing/2014/main" id="{F14E1122-0E7B-49D5-B328-16F044F18B92}"/>
              </a:ext>
            </a:extLst>
          </p:cNvPr>
          <p:cNvSpPr/>
          <p:nvPr/>
        </p:nvSpPr>
        <p:spPr>
          <a:xfrm>
            <a:off x="5404554" y="1022658"/>
            <a:ext cx="3321757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>
            <a:extLst>
              <a:ext uri="{FF2B5EF4-FFF2-40B4-BE49-F238E27FC236}">
                <a16:creationId xmlns:a16="http://schemas.microsoft.com/office/drawing/2014/main" id="{71109D5D-575D-4AE5-9F14-9DA387946C9E}"/>
              </a:ext>
            </a:extLst>
          </p:cNvPr>
          <p:cNvSpPr/>
          <p:nvPr/>
        </p:nvSpPr>
        <p:spPr>
          <a:xfrm>
            <a:off x="7119054" y="3704178"/>
            <a:ext cx="3321757" cy="31538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9">
            <a:extLst>
              <a:ext uri="{FF2B5EF4-FFF2-40B4-BE49-F238E27FC236}">
                <a16:creationId xmlns:a16="http://schemas.microsoft.com/office/drawing/2014/main" id="{F1E69A61-B927-4352-AE6C-EF3513BCFDE4}"/>
              </a:ext>
            </a:extLst>
          </p:cNvPr>
          <p:cNvSpPr/>
          <p:nvPr/>
        </p:nvSpPr>
        <p:spPr>
          <a:xfrm>
            <a:off x="885821" y="4094233"/>
            <a:ext cx="4622101" cy="2436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4607D0DC-08A0-4682-9BA5-5CA564AE6AED}"/>
              </a:ext>
            </a:extLst>
          </p:cNvPr>
          <p:cNvSpPr/>
          <p:nvPr/>
        </p:nvSpPr>
        <p:spPr>
          <a:xfrm>
            <a:off x="587022" y="1027289"/>
            <a:ext cx="4258732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0209BD9-61A3-4101-9908-0A951D6454E1}"/>
              </a:ext>
            </a:extLst>
          </p:cNvPr>
          <p:cNvCxnSpPr/>
          <p:nvPr/>
        </p:nvCxnSpPr>
        <p:spPr>
          <a:xfrm flipV="1">
            <a:off x="4080933" y="2153355"/>
            <a:ext cx="1783644" cy="4713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497D9E2C-50AA-4A99-B92B-F7B7CE05C98C}"/>
              </a:ext>
            </a:extLst>
          </p:cNvPr>
          <p:cNvCxnSpPr>
            <a:cxnSpLocks/>
          </p:cNvCxnSpPr>
          <p:nvPr/>
        </p:nvCxnSpPr>
        <p:spPr>
          <a:xfrm>
            <a:off x="4080933" y="2632322"/>
            <a:ext cx="417689" cy="198483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712309C-0BA3-4E3E-9A39-9E9DB21673C8}"/>
              </a:ext>
            </a:extLst>
          </p:cNvPr>
          <p:cNvCxnSpPr>
            <a:cxnSpLocks/>
          </p:cNvCxnSpPr>
          <p:nvPr/>
        </p:nvCxnSpPr>
        <p:spPr>
          <a:xfrm flipV="1">
            <a:off x="4515556" y="2192460"/>
            <a:ext cx="1349021" cy="241704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9C877DC6-FF92-49B3-AEC3-5BFA7F632952}"/>
              </a:ext>
            </a:extLst>
          </p:cNvPr>
          <p:cNvCxnSpPr>
            <a:cxnSpLocks/>
          </p:cNvCxnSpPr>
          <p:nvPr/>
        </p:nvCxnSpPr>
        <p:spPr>
          <a:xfrm>
            <a:off x="4450644" y="4653032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5B1100ED-86B6-488A-987F-4F22E8A4CD15}"/>
              </a:ext>
            </a:extLst>
          </p:cNvPr>
          <p:cNvCxnSpPr>
            <a:cxnSpLocks/>
          </p:cNvCxnSpPr>
          <p:nvPr/>
        </p:nvCxnSpPr>
        <p:spPr>
          <a:xfrm>
            <a:off x="5864577" y="2160507"/>
            <a:ext cx="2173111" cy="285175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6B64D8DE-8E34-4758-89F2-806545FD6E24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5207F415-98F1-40F9-9B33-C94DC17D0D58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184754A3-50B1-45AC-B038-6773ACB50D9B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218DE579-A7C7-42E5-998A-54852E409EDD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73CA028A-0E6D-40BD-937E-7AE2C82534B5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E3919BEC-2D76-4814-BD9D-7E163D5FD981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DC585E08-64DC-4602-932E-7C6B30AC55CA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15CACEB6-B6A5-443E-8D1E-F3A5D4432255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C6AAF620-B978-4093-89B4-840470556E83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E81D8B83-E231-487A-BC0D-FD5DF1990795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3FD4638-1A8F-4619-8528-1FE5172BA819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28F526E7-FAD5-4EA4-8BB8-DAA058995B5D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60B9CEB-9BEC-421B-B644-C42E8D7C2E7B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1E4913-71BB-4385-93A3-D864B544CA16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897C9329-0595-49C3-A97C-BC1E038268A9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CA61115C-8D6B-4E73-9B6D-77FD94CD5961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3318D84-7FAE-44B6-99B1-EA08C9C669B6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6920F78-DC27-4668-868E-11409AF571F6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1ACE177-9E05-4F33-86B6-C76BF11F4408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B544AE3-D269-49B7-A334-8E250AF98BBF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D6021771-4201-492D-A0E9-F7E8B721CE0E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695949-413C-48C6-B5C7-8318FAC22E25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FEAC217C-2333-4338-BFDF-2DB2B41D9B4B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9E9F135F-672B-490C-909C-3360385A2CD3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36B9410-34D3-4BF0-BA5F-1ECD9207412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F6D856B-1783-49DA-9EAB-DC5A0EC81F2C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C2F2751-0CE4-4D60-8243-39D4C7D398AB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38841AE-6ECB-4409-87EC-01AD2099B32A}"/>
              </a:ext>
            </a:extLst>
          </p:cNvPr>
          <p:cNvSpPr txBox="1"/>
          <p:nvPr/>
        </p:nvSpPr>
        <p:spPr>
          <a:xfrm>
            <a:off x="606778" y="199673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Telefon társaság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4FD60577-A357-4740-85E5-BDA3A27C17BD}"/>
              </a:ext>
            </a:extLst>
          </p:cNvPr>
          <p:cNvSpPr txBox="1"/>
          <p:nvPr/>
        </p:nvSpPr>
        <p:spPr>
          <a:xfrm>
            <a:off x="1624012" y="428535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KábelTV</a:t>
            </a:r>
            <a:r>
              <a:rPr lang="hu-HU" dirty="0"/>
              <a:t> társaság</a:t>
            </a: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33653381-83C8-4109-A531-6AFBD4EB19E2}"/>
              </a:ext>
            </a:extLst>
          </p:cNvPr>
          <p:cNvSpPr txBox="1"/>
          <p:nvPr/>
        </p:nvSpPr>
        <p:spPr>
          <a:xfrm>
            <a:off x="6261806" y="129720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Egyetemi hálózat</a:t>
            </a: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8FF0FCFA-2801-47C8-B147-B1B0C93171BA}"/>
              </a:ext>
            </a:extLst>
          </p:cNvPr>
          <p:cNvSpPr txBox="1"/>
          <p:nvPr/>
        </p:nvSpPr>
        <p:spPr>
          <a:xfrm>
            <a:off x="7759700" y="621594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Céges privát hálózat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6FC6E293-DF7C-4B6B-90E5-3F107051CBCF}"/>
              </a:ext>
            </a:extLst>
          </p:cNvPr>
          <p:cNvSpPr txBox="1"/>
          <p:nvPr/>
        </p:nvSpPr>
        <p:spPr>
          <a:xfrm>
            <a:off x="8304387" y="2940766"/>
            <a:ext cx="378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Internet szolgáltatók</a:t>
            </a:r>
          </a:p>
          <a:p>
            <a:r>
              <a:rPr lang="hu-HU" b="1" dirty="0">
                <a:solidFill>
                  <a:srgbClr val="FF0000"/>
                </a:solidFill>
              </a:rPr>
              <a:t>Internet Service </a:t>
            </a:r>
            <a:r>
              <a:rPr lang="hu-HU" b="1" dirty="0" err="1">
                <a:solidFill>
                  <a:srgbClr val="FF0000"/>
                </a:solidFill>
              </a:rPr>
              <a:t>Providers</a:t>
            </a:r>
            <a:r>
              <a:rPr lang="hu-HU" b="1" dirty="0">
                <a:solidFill>
                  <a:srgbClr val="FF0000"/>
                </a:solidFill>
              </a:rPr>
              <a:t> = </a:t>
            </a:r>
            <a:r>
              <a:rPr lang="hu-HU" b="1" dirty="0" err="1">
                <a:solidFill>
                  <a:srgbClr val="FF0000"/>
                </a:solidFill>
              </a:rPr>
              <a:t>ISPs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149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 az internet?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803531"/>
            <a:ext cx="4122019" cy="4023360"/>
          </a:xfrm>
        </p:spPr>
        <p:txBody>
          <a:bodyPr>
            <a:normAutofit/>
          </a:bodyPr>
          <a:lstStyle/>
          <a:p>
            <a:r>
              <a:rPr lang="hu-HU" sz="2000" dirty="0"/>
              <a:t>Hálózatok hálózata </a:t>
            </a:r>
          </a:p>
          <a:p>
            <a:r>
              <a:rPr lang="hu-HU" sz="2000" dirty="0"/>
              <a:t>A világra kiterjedő nyitott WAN</a:t>
            </a:r>
          </a:p>
          <a:p>
            <a:r>
              <a:rPr lang="hu-HU" sz="2000" dirty="0"/>
              <a:t>Jellemzői</a:t>
            </a:r>
          </a:p>
          <a:p>
            <a:pPr lvl="1"/>
            <a:r>
              <a:rPr lang="hu-HU" sz="2000" dirty="0"/>
              <a:t>rendszerfüggetlenség;</a:t>
            </a:r>
          </a:p>
          <a:p>
            <a:pPr lvl="1"/>
            <a:r>
              <a:rPr lang="hu-HU" sz="2000" dirty="0"/>
              <a:t>nincs központi felügyelet;</a:t>
            </a:r>
          </a:p>
          <a:p>
            <a:pPr lvl="1"/>
            <a:r>
              <a:rPr lang="hu-HU" sz="2000" dirty="0"/>
              <a:t>építőelemei a LAN-ok;</a:t>
            </a:r>
          </a:p>
          <a:p>
            <a:pPr lvl="1"/>
            <a:r>
              <a:rPr lang="hu-HU" sz="2000" dirty="0"/>
              <a:t>globális;</a:t>
            </a:r>
          </a:p>
          <a:p>
            <a:pPr lvl="1"/>
            <a:r>
              <a:rPr lang="hu-HU" sz="2000" dirty="0"/>
              <a:t>olyan szolgáltatásokat nyújt, mint a </a:t>
            </a:r>
            <a:r>
              <a:rPr lang="hu-HU" sz="2000" b="1" dirty="0"/>
              <a:t>W</a:t>
            </a:r>
            <a:r>
              <a:rPr lang="hu-HU" sz="2000" dirty="0"/>
              <a:t>orld </a:t>
            </a:r>
            <a:r>
              <a:rPr lang="hu-HU" sz="2000" b="1" dirty="0"/>
              <a:t>W</a:t>
            </a:r>
            <a:r>
              <a:rPr lang="hu-HU" sz="2000" dirty="0"/>
              <a:t>ide </a:t>
            </a:r>
            <a:r>
              <a:rPr lang="hu-HU" sz="2000" b="1" dirty="0"/>
              <a:t>W</a:t>
            </a:r>
            <a:r>
              <a:rPr lang="hu-HU" sz="2000" dirty="0"/>
              <a:t>eb, e-mail vagy fájlátvitel.</a:t>
            </a:r>
          </a:p>
        </p:txBody>
      </p:sp>
      <p:pic>
        <p:nvPicPr>
          <p:cNvPr id="1026" name="Picture 2" descr="http://upload.wikimedia.org/wikipedia/commons/b/bd/Internet_map_1024_-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18" y="1803532"/>
            <a:ext cx="4402183" cy="4468421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543612" y="5911299"/>
            <a:ext cx="952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>
                <a:solidFill>
                  <a:schemeClr val="bg1"/>
                </a:solidFill>
              </a:rPr>
              <a:t>Forrás: [1]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29637A9-119A-49DA-BD12-AAC58B377D8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216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lipszis 45">
            <a:extLst>
              <a:ext uri="{FF2B5EF4-FFF2-40B4-BE49-F238E27FC236}">
                <a16:creationId xmlns:a16="http://schemas.microsoft.com/office/drawing/2014/main" id="{F14E1122-0E7B-49D5-B328-16F044F18B92}"/>
              </a:ext>
            </a:extLst>
          </p:cNvPr>
          <p:cNvSpPr/>
          <p:nvPr/>
        </p:nvSpPr>
        <p:spPr>
          <a:xfrm>
            <a:off x="5404554" y="1022658"/>
            <a:ext cx="3321757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>
            <a:extLst>
              <a:ext uri="{FF2B5EF4-FFF2-40B4-BE49-F238E27FC236}">
                <a16:creationId xmlns:a16="http://schemas.microsoft.com/office/drawing/2014/main" id="{71109D5D-575D-4AE5-9F14-9DA387946C9E}"/>
              </a:ext>
            </a:extLst>
          </p:cNvPr>
          <p:cNvSpPr/>
          <p:nvPr/>
        </p:nvSpPr>
        <p:spPr>
          <a:xfrm>
            <a:off x="7119054" y="3704178"/>
            <a:ext cx="3321757" cy="31538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9">
            <a:extLst>
              <a:ext uri="{FF2B5EF4-FFF2-40B4-BE49-F238E27FC236}">
                <a16:creationId xmlns:a16="http://schemas.microsoft.com/office/drawing/2014/main" id="{F1E69A61-B927-4352-AE6C-EF3513BCFDE4}"/>
              </a:ext>
            </a:extLst>
          </p:cNvPr>
          <p:cNvSpPr/>
          <p:nvPr/>
        </p:nvSpPr>
        <p:spPr>
          <a:xfrm>
            <a:off x="885821" y="4094233"/>
            <a:ext cx="4622101" cy="2436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4607D0DC-08A0-4682-9BA5-5CA564AE6AED}"/>
              </a:ext>
            </a:extLst>
          </p:cNvPr>
          <p:cNvSpPr/>
          <p:nvPr/>
        </p:nvSpPr>
        <p:spPr>
          <a:xfrm>
            <a:off x="587022" y="1027289"/>
            <a:ext cx="4258732" cy="21311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00209BD9-61A3-4101-9908-0A951D6454E1}"/>
              </a:ext>
            </a:extLst>
          </p:cNvPr>
          <p:cNvCxnSpPr/>
          <p:nvPr/>
        </p:nvCxnSpPr>
        <p:spPr>
          <a:xfrm flipV="1">
            <a:off x="4080933" y="2153355"/>
            <a:ext cx="1783644" cy="4713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497D9E2C-50AA-4A99-B92B-F7B7CE05C98C}"/>
              </a:ext>
            </a:extLst>
          </p:cNvPr>
          <p:cNvCxnSpPr>
            <a:cxnSpLocks/>
          </p:cNvCxnSpPr>
          <p:nvPr/>
        </p:nvCxnSpPr>
        <p:spPr>
          <a:xfrm>
            <a:off x="4080933" y="2632322"/>
            <a:ext cx="417689" cy="198483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712309C-0BA3-4E3E-9A39-9E9DB21673C8}"/>
              </a:ext>
            </a:extLst>
          </p:cNvPr>
          <p:cNvCxnSpPr>
            <a:cxnSpLocks/>
          </p:cNvCxnSpPr>
          <p:nvPr/>
        </p:nvCxnSpPr>
        <p:spPr>
          <a:xfrm flipV="1">
            <a:off x="4515556" y="2192460"/>
            <a:ext cx="1349021" cy="241704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9C877DC6-FF92-49B3-AEC3-5BFA7F632952}"/>
              </a:ext>
            </a:extLst>
          </p:cNvPr>
          <p:cNvCxnSpPr>
            <a:cxnSpLocks/>
          </p:cNvCxnSpPr>
          <p:nvPr/>
        </p:nvCxnSpPr>
        <p:spPr>
          <a:xfrm>
            <a:off x="4450644" y="4653032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5B1100ED-86B6-488A-987F-4F22E8A4CD15}"/>
              </a:ext>
            </a:extLst>
          </p:cNvPr>
          <p:cNvCxnSpPr>
            <a:cxnSpLocks/>
          </p:cNvCxnSpPr>
          <p:nvPr/>
        </p:nvCxnSpPr>
        <p:spPr>
          <a:xfrm>
            <a:off x="5864577" y="2160507"/>
            <a:ext cx="2173111" cy="285175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1940E72E-D22A-4F67-AD79-9D5F0CF9E876}"/>
              </a:ext>
            </a:extLst>
          </p:cNvPr>
          <p:cNvCxnSpPr>
            <a:cxnSpLocks/>
          </p:cNvCxnSpPr>
          <p:nvPr/>
        </p:nvCxnSpPr>
        <p:spPr>
          <a:xfrm>
            <a:off x="3364088" y="1319987"/>
            <a:ext cx="705556" cy="127645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CA970173-F12F-4E5D-AE75-D2161394B6E1}"/>
              </a:ext>
            </a:extLst>
          </p:cNvPr>
          <p:cNvCxnSpPr>
            <a:cxnSpLocks/>
          </p:cNvCxnSpPr>
          <p:nvPr/>
        </p:nvCxnSpPr>
        <p:spPr>
          <a:xfrm>
            <a:off x="2812345" y="1579225"/>
            <a:ext cx="1251656" cy="10954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F9E10B5F-9098-43CD-82CC-6A08149BDB57}"/>
              </a:ext>
            </a:extLst>
          </p:cNvPr>
          <p:cNvCxnSpPr>
            <a:cxnSpLocks/>
          </p:cNvCxnSpPr>
          <p:nvPr/>
        </p:nvCxnSpPr>
        <p:spPr>
          <a:xfrm>
            <a:off x="1281288" y="1478437"/>
            <a:ext cx="2780597" cy="115711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3BCDCA68-FF41-4F5F-9492-262A2942407D}"/>
              </a:ext>
            </a:extLst>
          </p:cNvPr>
          <p:cNvCxnSpPr>
            <a:cxnSpLocks/>
          </p:cNvCxnSpPr>
          <p:nvPr/>
        </p:nvCxnSpPr>
        <p:spPr>
          <a:xfrm>
            <a:off x="1440040" y="2519634"/>
            <a:ext cx="2586567" cy="12591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6B64D8DE-8E34-4758-89F2-806545FD6E24}"/>
              </a:ext>
            </a:extLst>
          </p:cNvPr>
          <p:cNvCxnSpPr>
            <a:cxnSpLocks/>
          </p:cNvCxnSpPr>
          <p:nvPr/>
        </p:nvCxnSpPr>
        <p:spPr>
          <a:xfrm flipV="1">
            <a:off x="2729089" y="4666207"/>
            <a:ext cx="1778000" cy="14850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5207F415-98F1-40F9-9B33-C94DC17D0D58}"/>
              </a:ext>
            </a:extLst>
          </p:cNvPr>
          <p:cNvCxnSpPr>
            <a:cxnSpLocks/>
          </p:cNvCxnSpPr>
          <p:nvPr/>
        </p:nvCxnSpPr>
        <p:spPr>
          <a:xfrm flipV="1">
            <a:off x="1619957" y="4660688"/>
            <a:ext cx="2935111" cy="127746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184754A3-50B1-45AC-B038-6773ACB50D9B}"/>
              </a:ext>
            </a:extLst>
          </p:cNvPr>
          <p:cNvCxnSpPr>
            <a:cxnSpLocks/>
          </p:cNvCxnSpPr>
          <p:nvPr/>
        </p:nvCxnSpPr>
        <p:spPr>
          <a:xfrm flipV="1">
            <a:off x="3747910" y="4689794"/>
            <a:ext cx="767646" cy="1094949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218DE579-A7C7-42E5-998A-54852E409EDD}"/>
              </a:ext>
            </a:extLst>
          </p:cNvPr>
          <p:cNvCxnSpPr>
            <a:cxnSpLocks/>
          </p:cNvCxnSpPr>
          <p:nvPr/>
        </p:nvCxnSpPr>
        <p:spPr>
          <a:xfrm flipH="1" flipV="1">
            <a:off x="4543777" y="4628539"/>
            <a:ext cx="301977" cy="99775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73CA028A-0E6D-40BD-937E-7AE2C82534B5}"/>
              </a:ext>
            </a:extLst>
          </p:cNvPr>
          <p:cNvCxnSpPr>
            <a:cxnSpLocks/>
          </p:cNvCxnSpPr>
          <p:nvPr/>
        </p:nvCxnSpPr>
        <p:spPr>
          <a:xfrm flipV="1">
            <a:off x="5864577" y="1500224"/>
            <a:ext cx="379589" cy="71723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E3919BEC-2D76-4814-BD9D-7E163D5FD981}"/>
              </a:ext>
            </a:extLst>
          </p:cNvPr>
          <p:cNvCxnSpPr>
            <a:cxnSpLocks/>
          </p:cNvCxnSpPr>
          <p:nvPr/>
        </p:nvCxnSpPr>
        <p:spPr>
          <a:xfrm flipV="1">
            <a:off x="5870221" y="1886752"/>
            <a:ext cx="953911" cy="254793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DC585E08-64DC-4602-932E-7C6B30AC55CA}"/>
              </a:ext>
            </a:extLst>
          </p:cNvPr>
          <p:cNvCxnSpPr>
            <a:cxnSpLocks/>
          </p:cNvCxnSpPr>
          <p:nvPr/>
        </p:nvCxnSpPr>
        <p:spPr>
          <a:xfrm>
            <a:off x="5805310" y="2195274"/>
            <a:ext cx="1538112" cy="68823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15CACEB6-B6A5-443E-8D1E-F3A5D4432255}"/>
              </a:ext>
            </a:extLst>
          </p:cNvPr>
          <p:cNvCxnSpPr>
            <a:cxnSpLocks/>
          </p:cNvCxnSpPr>
          <p:nvPr/>
        </p:nvCxnSpPr>
        <p:spPr>
          <a:xfrm>
            <a:off x="5820832" y="2138742"/>
            <a:ext cx="2425700" cy="21761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C6AAF620-B978-4093-89B4-840470556E83}"/>
              </a:ext>
            </a:extLst>
          </p:cNvPr>
          <p:cNvCxnSpPr>
            <a:cxnSpLocks/>
          </p:cNvCxnSpPr>
          <p:nvPr/>
        </p:nvCxnSpPr>
        <p:spPr>
          <a:xfrm flipV="1">
            <a:off x="7969956" y="4278885"/>
            <a:ext cx="1619955" cy="71636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E81D8B83-E231-487A-BC0D-FD5DF1990795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247421" cy="144664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B3FD4638-1A8F-4619-8528-1FE5172BA819}"/>
              </a:ext>
            </a:extLst>
          </p:cNvPr>
          <p:cNvCxnSpPr>
            <a:cxnSpLocks/>
          </p:cNvCxnSpPr>
          <p:nvPr/>
        </p:nvCxnSpPr>
        <p:spPr>
          <a:xfrm>
            <a:off x="8032046" y="5012267"/>
            <a:ext cx="1117598" cy="92588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28F526E7-FAD5-4EA4-8BB8-DAA058995B5D}"/>
              </a:ext>
            </a:extLst>
          </p:cNvPr>
          <p:cNvCxnSpPr>
            <a:cxnSpLocks/>
          </p:cNvCxnSpPr>
          <p:nvPr/>
        </p:nvCxnSpPr>
        <p:spPr>
          <a:xfrm flipH="1">
            <a:off x="7737122" y="5019962"/>
            <a:ext cx="292104" cy="1093652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ím 2">
            <a:extLst>
              <a:ext uri="{FF2B5EF4-FFF2-40B4-BE49-F238E27FC236}">
                <a16:creationId xmlns:a16="http://schemas.microsoft.com/office/drawing/2014/main" id="{81F92981-19E2-4D36-89E5-378677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ISP – Internet szolgáltató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80908D57-A9C0-4ED9-AE0A-92F3170337DC}"/>
              </a:ext>
            </a:extLst>
          </p:cNvPr>
          <p:cNvSpPr/>
          <p:nvPr/>
        </p:nvSpPr>
        <p:spPr>
          <a:xfrm>
            <a:off x="3872089" y="24271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60B9CEB-9BEC-421B-B644-C42E8D7C2E7B}"/>
              </a:ext>
            </a:extLst>
          </p:cNvPr>
          <p:cNvSpPr/>
          <p:nvPr/>
        </p:nvSpPr>
        <p:spPr>
          <a:xfrm>
            <a:off x="5655733" y="19558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181E4913-71BB-4385-93A3-D864B544CA16}"/>
              </a:ext>
            </a:extLst>
          </p:cNvPr>
          <p:cNvSpPr/>
          <p:nvPr/>
        </p:nvSpPr>
        <p:spPr>
          <a:xfrm>
            <a:off x="4289778" y="441960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897C9329-0595-49C3-A97C-BC1E038268A9}"/>
              </a:ext>
            </a:extLst>
          </p:cNvPr>
          <p:cNvSpPr/>
          <p:nvPr/>
        </p:nvSpPr>
        <p:spPr>
          <a:xfrm>
            <a:off x="7828844" y="48147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8BB9D68C-9E28-45F1-9C32-E77457DE3B2D}"/>
              </a:ext>
            </a:extLst>
          </p:cNvPr>
          <p:cNvSpPr/>
          <p:nvPr/>
        </p:nvSpPr>
        <p:spPr>
          <a:xfrm>
            <a:off x="1151467" y="131998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B8DFCB2-50F4-471B-A88A-9705791E1341}"/>
              </a:ext>
            </a:extLst>
          </p:cNvPr>
          <p:cNvSpPr/>
          <p:nvPr/>
        </p:nvSpPr>
        <p:spPr>
          <a:xfrm>
            <a:off x="1298222" y="235091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5064E44-B2F6-4C5D-BBA9-0F37B7172EDD}"/>
              </a:ext>
            </a:extLst>
          </p:cNvPr>
          <p:cNvSpPr/>
          <p:nvPr/>
        </p:nvSpPr>
        <p:spPr>
          <a:xfrm>
            <a:off x="2635956" y="13981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D54EB26-DD41-4567-952F-929897770ECE}"/>
              </a:ext>
            </a:extLst>
          </p:cNvPr>
          <p:cNvSpPr/>
          <p:nvPr/>
        </p:nvSpPr>
        <p:spPr>
          <a:xfrm>
            <a:off x="3234267" y="116153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CA61115C-8D6B-4E73-9B6D-77FD94CD5961}"/>
              </a:ext>
            </a:extLst>
          </p:cNvPr>
          <p:cNvSpPr/>
          <p:nvPr/>
        </p:nvSpPr>
        <p:spPr>
          <a:xfrm>
            <a:off x="6107288" y="1319987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3318D84-7FAE-44B6-99B1-EA08C9C669B6}"/>
              </a:ext>
            </a:extLst>
          </p:cNvPr>
          <p:cNvSpPr/>
          <p:nvPr/>
        </p:nvSpPr>
        <p:spPr>
          <a:xfrm>
            <a:off x="6677377" y="171509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6920F78-DC27-4668-868E-11409AF571F6}"/>
              </a:ext>
            </a:extLst>
          </p:cNvPr>
          <p:cNvSpPr/>
          <p:nvPr/>
        </p:nvSpPr>
        <p:spPr>
          <a:xfrm>
            <a:off x="8099777" y="21924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1ACE177-9E05-4F33-86B6-C76BF11F4408}"/>
              </a:ext>
            </a:extLst>
          </p:cNvPr>
          <p:cNvSpPr/>
          <p:nvPr/>
        </p:nvSpPr>
        <p:spPr>
          <a:xfrm>
            <a:off x="7196667" y="2728875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B544AE3-D269-49B7-A334-8E250AF98BBF}"/>
              </a:ext>
            </a:extLst>
          </p:cNvPr>
          <p:cNvSpPr/>
          <p:nvPr/>
        </p:nvSpPr>
        <p:spPr>
          <a:xfrm>
            <a:off x="2582334" y="4656260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D6021771-4201-492D-A0E9-F7E8B721CE0E}"/>
              </a:ext>
            </a:extLst>
          </p:cNvPr>
          <p:cNvSpPr/>
          <p:nvPr/>
        </p:nvSpPr>
        <p:spPr>
          <a:xfrm>
            <a:off x="1490132" y="5784744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3695949-413C-48C6-B5C7-8318FAC22E25}"/>
              </a:ext>
            </a:extLst>
          </p:cNvPr>
          <p:cNvSpPr/>
          <p:nvPr/>
        </p:nvSpPr>
        <p:spPr>
          <a:xfrm>
            <a:off x="3589866" y="5626293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FEAC217C-2333-4338-BFDF-2DB2B41D9B4B}"/>
              </a:ext>
            </a:extLst>
          </p:cNvPr>
          <p:cNvSpPr/>
          <p:nvPr/>
        </p:nvSpPr>
        <p:spPr>
          <a:xfrm>
            <a:off x="4707467" y="5467842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9E9F135F-672B-490C-909C-3360385A2CD3}"/>
              </a:ext>
            </a:extLst>
          </p:cNvPr>
          <p:cNvSpPr/>
          <p:nvPr/>
        </p:nvSpPr>
        <p:spPr>
          <a:xfrm>
            <a:off x="7591777" y="593814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F36B9410-34D3-4BF0-BA5F-1ECD92074123}"/>
              </a:ext>
            </a:extLst>
          </p:cNvPr>
          <p:cNvSpPr/>
          <p:nvPr/>
        </p:nvSpPr>
        <p:spPr>
          <a:xfrm>
            <a:off x="9002889" y="5779698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CF6D856B-1783-49DA-9EAB-DC5A0EC81F2C}"/>
              </a:ext>
            </a:extLst>
          </p:cNvPr>
          <p:cNvSpPr/>
          <p:nvPr/>
        </p:nvSpPr>
        <p:spPr>
          <a:xfrm>
            <a:off x="9132712" y="4973161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7C2F2751-0CE4-4D60-8243-39D4C7D398AB}"/>
              </a:ext>
            </a:extLst>
          </p:cNvPr>
          <p:cNvSpPr/>
          <p:nvPr/>
        </p:nvSpPr>
        <p:spPr>
          <a:xfrm>
            <a:off x="9443156" y="4108739"/>
            <a:ext cx="293511" cy="31690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38841AE-6ECB-4409-87EC-01AD2099B32A}"/>
              </a:ext>
            </a:extLst>
          </p:cNvPr>
          <p:cNvSpPr txBox="1"/>
          <p:nvPr/>
        </p:nvSpPr>
        <p:spPr>
          <a:xfrm>
            <a:off x="606778" y="199673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4FD60577-A357-4740-85E5-BDA3A27C17BD}"/>
              </a:ext>
            </a:extLst>
          </p:cNvPr>
          <p:cNvSpPr txBox="1"/>
          <p:nvPr/>
        </p:nvSpPr>
        <p:spPr>
          <a:xfrm>
            <a:off x="1624012" y="428535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33653381-83C8-4109-A531-6AFBD4EB19E2}"/>
              </a:ext>
            </a:extLst>
          </p:cNvPr>
          <p:cNvSpPr txBox="1"/>
          <p:nvPr/>
        </p:nvSpPr>
        <p:spPr>
          <a:xfrm>
            <a:off x="6261806" y="129720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8FF0FCFA-2801-47C8-B147-B1B0C93171BA}"/>
              </a:ext>
            </a:extLst>
          </p:cNvPr>
          <p:cNvSpPr txBox="1"/>
          <p:nvPr/>
        </p:nvSpPr>
        <p:spPr>
          <a:xfrm>
            <a:off x="7759700" y="6215944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</p:spTree>
    <p:extLst>
      <p:ext uri="{BB962C8B-B14F-4D97-AF65-F5344CB8AC3E}">
        <p14:creationId xmlns:p14="http://schemas.microsoft.com/office/powerpoint/2010/main" val="36454698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67380732-3EA0-4F49-81F1-813DFE880FDE}"/>
              </a:ext>
            </a:extLst>
          </p:cNvPr>
          <p:cNvSpPr/>
          <p:nvPr/>
        </p:nvSpPr>
        <p:spPr>
          <a:xfrm>
            <a:off x="7119054" y="5142611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53A745DB-B021-4CFB-88DD-09AC3ECD6566}"/>
              </a:ext>
            </a:extLst>
          </p:cNvPr>
          <p:cNvSpPr/>
          <p:nvPr/>
        </p:nvSpPr>
        <p:spPr>
          <a:xfrm>
            <a:off x="2047521" y="4817244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B5068EFC-F80E-40D5-AF10-99C6BF582492}"/>
              </a:ext>
            </a:extLst>
          </p:cNvPr>
          <p:cNvCxnSpPr>
            <a:cxnSpLocks/>
          </p:cNvCxnSpPr>
          <p:nvPr/>
        </p:nvCxnSpPr>
        <p:spPr>
          <a:xfrm>
            <a:off x="4450644" y="5376043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72DF1AD8-5AF8-4850-9CEF-92DC0260EDC8}"/>
              </a:ext>
            </a:extLst>
          </p:cNvPr>
          <p:cNvCxnSpPr>
            <a:cxnSpLocks/>
          </p:cNvCxnSpPr>
          <p:nvPr/>
        </p:nvCxnSpPr>
        <p:spPr>
          <a:xfrm flipV="1">
            <a:off x="4564748" y="3460314"/>
            <a:ext cx="3101132" cy="4353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3569FA31-571C-419E-9665-EC30E51C5A16}"/>
              </a:ext>
            </a:extLst>
          </p:cNvPr>
          <p:cNvCxnSpPr>
            <a:cxnSpLocks/>
          </p:cNvCxnSpPr>
          <p:nvPr/>
        </p:nvCxnSpPr>
        <p:spPr>
          <a:xfrm>
            <a:off x="3154519" y="4425616"/>
            <a:ext cx="1410229" cy="839706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B6596255-401F-4146-BB65-EF9E5D208B0C}"/>
              </a:ext>
            </a:extLst>
          </p:cNvPr>
          <p:cNvCxnSpPr>
            <a:cxnSpLocks/>
          </p:cNvCxnSpPr>
          <p:nvPr/>
        </p:nvCxnSpPr>
        <p:spPr>
          <a:xfrm flipV="1">
            <a:off x="8037688" y="4196368"/>
            <a:ext cx="732567" cy="149954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E13DA889-FF11-44E9-BADE-E802C87699BB}"/>
              </a:ext>
            </a:extLst>
          </p:cNvPr>
          <p:cNvCxnSpPr>
            <a:cxnSpLocks/>
          </p:cNvCxnSpPr>
          <p:nvPr/>
        </p:nvCxnSpPr>
        <p:spPr>
          <a:xfrm flipV="1">
            <a:off x="4526120" y="4196368"/>
            <a:ext cx="4244135" cy="106895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4EAD9502-16D1-4748-B92C-EF3B5ABB7192}"/>
              </a:ext>
            </a:extLst>
          </p:cNvPr>
          <p:cNvCxnSpPr>
            <a:cxnSpLocks/>
          </p:cNvCxnSpPr>
          <p:nvPr/>
        </p:nvCxnSpPr>
        <p:spPr>
          <a:xfrm>
            <a:off x="5556589" y="1047075"/>
            <a:ext cx="1562464" cy="236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C581AF7B-CB1C-4457-BC54-4418950DB569}"/>
              </a:ext>
            </a:extLst>
          </p:cNvPr>
          <p:cNvCxnSpPr>
            <a:cxnSpLocks/>
          </p:cNvCxnSpPr>
          <p:nvPr/>
        </p:nvCxnSpPr>
        <p:spPr>
          <a:xfrm flipH="1" flipV="1">
            <a:off x="2692891" y="1836004"/>
            <a:ext cx="461628" cy="76799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0D7278A4-EEEC-4140-B76F-8E791778CE85}"/>
              </a:ext>
            </a:extLst>
          </p:cNvPr>
          <p:cNvCxnSpPr>
            <a:cxnSpLocks/>
          </p:cNvCxnSpPr>
          <p:nvPr/>
        </p:nvCxnSpPr>
        <p:spPr>
          <a:xfrm flipV="1">
            <a:off x="3116323" y="1104282"/>
            <a:ext cx="4002730" cy="1499716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9A0D8605-9189-415B-AF5C-07C67E4388CB}"/>
              </a:ext>
            </a:extLst>
          </p:cNvPr>
          <p:cNvCxnSpPr>
            <a:cxnSpLocks/>
          </p:cNvCxnSpPr>
          <p:nvPr/>
        </p:nvCxnSpPr>
        <p:spPr>
          <a:xfrm>
            <a:off x="8571087" y="1968543"/>
            <a:ext cx="964515" cy="712467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28A4732C-1F29-492E-85BA-7F7C8662FAE9}"/>
              </a:ext>
            </a:extLst>
          </p:cNvPr>
          <p:cNvSpPr/>
          <p:nvPr/>
        </p:nvSpPr>
        <p:spPr>
          <a:xfrm>
            <a:off x="4289778" y="51426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2EB11797-3962-4873-A980-C22DB5C61344}"/>
              </a:ext>
            </a:extLst>
          </p:cNvPr>
          <p:cNvSpPr/>
          <p:nvPr/>
        </p:nvSpPr>
        <p:spPr>
          <a:xfrm>
            <a:off x="7828844" y="553772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810DCCB0-6FDE-450A-9B00-B4283F56A6B5}"/>
              </a:ext>
            </a:extLst>
          </p:cNvPr>
          <p:cNvSpPr/>
          <p:nvPr/>
        </p:nvSpPr>
        <p:spPr>
          <a:xfrm>
            <a:off x="1065721" y="2498370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73BA4B2F-27F6-4BDD-AF53-B3385143081A}"/>
              </a:ext>
            </a:extLst>
          </p:cNvPr>
          <p:cNvSpPr/>
          <p:nvPr/>
        </p:nvSpPr>
        <p:spPr>
          <a:xfrm>
            <a:off x="2057562" y="179497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2D5BD28B-91E9-47AC-B470-A87AAFA1B681}"/>
              </a:ext>
            </a:extLst>
          </p:cNvPr>
          <p:cNvSpPr/>
          <p:nvPr/>
        </p:nvSpPr>
        <p:spPr>
          <a:xfrm>
            <a:off x="7665880" y="2632582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D2CE2B8-69D7-4A0A-A176-5B4E1F226ACE}"/>
              </a:ext>
            </a:extLst>
          </p:cNvPr>
          <p:cNvSpPr/>
          <p:nvPr/>
        </p:nvSpPr>
        <p:spPr>
          <a:xfrm>
            <a:off x="7119054" y="179498"/>
            <a:ext cx="3321757" cy="178237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BE123DFC-14FC-4F9D-8A10-D1A538C8DDF9}"/>
              </a:ext>
            </a:extLst>
          </p:cNvPr>
          <p:cNvSpPr/>
          <p:nvPr/>
        </p:nvSpPr>
        <p:spPr>
          <a:xfrm>
            <a:off x="4317276" y="3310558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15D8309B-B761-4F00-9920-24DEE1F0CA72}"/>
              </a:ext>
            </a:extLst>
          </p:cNvPr>
          <p:cNvSpPr/>
          <p:nvPr/>
        </p:nvSpPr>
        <p:spPr>
          <a:xfrm>
            <a:off x="7445549" y="323144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BCE3D0C0-626E-4ACE-A6C3-90F468A58D99}"/>
              </a:ext>
            </a:extLst>
          </p:cNvPr>
          <p:cNvSpPr/>
          <p:nvPr/>
        </p:nvSpPr>
        <p:spPr>
          <a:xfrm>
            <a:off x="2945676" y="424587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FC8C516C-47B1-4B6F-B1CA-C82833243A85}"/>
              </a:ext>
            </a:extLst>
          </p:cNvPr>
          <p:cNvSpPr/>
          <p:nvPr/>
        </p:nvSpPr>
        <p:spPr>
          <a:xfrm>
            <a:off x="8571087" y="405471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0541F696-D30E-403B-936D-1F483FBAB688}"/>
              </a:ext>
            </a:extLst>
          </p:cNvPr>
          <p:cNvSpPr/>
          <p:nvPr/>
        </p:nvSpPr>
        <p:spPr>
          <a:xfrm>
            <a:off x="5309118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36D56CFD-51A7-4248-AFEA-6621FCBDD4F2}"/>
              </a:ext>
            </a:extLst>
          </p:cNvPr>
          <p:cNvSpPr/>
          <p:nvPr/>
        </p:nvSpPr>
        <p:spPr>
          <a:xfrm>
            <a:off x="6910209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740C6FFB-0832-42D7-8D01-BB41D461360B}"/>
              </a:ext>
            </a:extLst>
          </p:cNvPr>
          <p:cNvSpPr/>
          <p:nvPr/>
        </p:nvSpPr>
        <p:spPr>
          <a:xfrm>
            <a:off x="2484047" y="163844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231CE3BD-F958-4882-9CE0-733B825F8127}"/>
              </a:ext>
            </a:extLst>
          </p:cNvPr>
          <p:cNvSpPr/>
          <p:nvPr/>
        </p:nvSpPr>
        <p:spPr>
          <a:xfrm>
            <a:off x="2945675" y="2356985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610B8202-5D56-45C2-B089-5CB2E27990C2}"/>
              </a:ext>
            </a:extLst>
          </p:cNvPr>
          <p:cNvSpPr/>
          <p:nvPr/>
        </p:nvSpPr>
        <p:spPr>
          <a:xfrm>
            <a:off x="8352566" y="174677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53B99FAF-455E-4C28-B280-28016E2CF5FE}"/>
              </a:ext>
            </a:extLst>
          </p:cNvPr>
          <p:cNvSpPr/>
          <p:nvPr/>
        </p:nvSpPr>
        <p:spPr>
          <a:xfrm>
            <a:off x="9326758" y="245924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695F300B-6574-4C9B-B513-FD0973D051E1}"/>
              </a:ext>
            </a:extLst>
          </p:cNvPr>
          <p:cNvSpPr txBox="1"/>
          <p:nvPr/>
        </p:nvSpPr>
        <p:spPr>
          <a:xfrm>
            <a:off x="2494121" y="584959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7B3C6D20-120F-4F72-815D-8574CB2FD39F}"/>
              </a:ext>
            </a:extLst>
          </p:cNvPr>
          <p:cNvSpPr txBox="1"/>
          <p:nvPr/>
        </p:nvSpPr>
        <p:spPr>
          <a:xfrm>
            <a:off x="8037688" y="6020567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7F9465FE-2F4C-4C3C-BA07-5CFC01A82D8A}"/>
              </a:ext>
            </a:extLst>
          </p:cNvPr>
          <p:cNvSpPr txBox="1"/>
          <p:nvPr/>
        </p:nvSpPr>
        <p:spPr>
          <a:xfrm>
            <a:off x="1584194" y="3297413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D09D3109-931A-47D2-866B-EFC16D6A7A1E}"/>
              </a:ext>
            </a:extLst>
          </p:cNvPr>
          <p:cNvSpPr txBox="1"/>
          <p:nvPr/>
        </p:nvSpPr>
        <p:spPr>
          <a:xfrm>
            <a:off x="8549337" y="3275648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B9F8010D-DF9C-4B41-A316-2C1420A3FA2C}"/>
              </a:ext>
            </a:extLst>
          </p:cNvPr>
          <p:cNvSpPr txBox="1"/>
          <p:nvPr/>
        </p:nvSpPr>
        <p:spPr>
          <a:xfrm>
            <a:off x="2515200" y="717452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8F685F4F-86AF-4A82-8691-4F916AB9AC82}"/>
              </a:ext>
            </a:extLst>
          </p:cNvPr>
          <p:cNvSpPr txBox="1"/>
          <p:nvPr/>
        </p:nvSpPr>
        <p:spPr>
          <a:xfrm>
            <a:off x="7919602" y="740501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</p:spTree>
    <p:extLst>
      <p:ext uri="{BB962C8B-B14F-4D97-AF65-F5344CB8AC3E}">
        <p14:creationId xmlns:p14="http://schemas.microsoft.com/office/powerpoint/2010/main" val="2947349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2A29335F-62B6-4DA1-95CB-445C02E93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/>
              <a:t>Tier-1</a:t>
            </a:r>
            <a:r>
              <a:rPr lang="hu-HU" dirty="0"/>
              <a:t>			Nincs szolgáltatója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nemzetközi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Tier-2</a:t>
            </a:r>
            <a:r>
              <a:rPr lang="hu-HU" dirty="0"/>
              <a:t>			Tier-3 szolgáltatóknak nyújt átjárást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nemzeti</a:t>
            </a:r>
            <a:r>
              <a:rPr lang="hu-HU" dirty="0"/>
              <a:t>		Legalább egy szolgáltatója van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Tier-3</a:t>
            </a:r>
            <a:r>
              <a:rPr lang="hu-HU" dirty="0"/>
              <a:t>			Nem nyújt átjárást más szolgáltatóknak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helyi</a:t>
            </a:r>
            <a:r>
              <a:rPr lang="hu-HU" dirty="0"/>
              <a:t>			Legalább egy szolgáltatója van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4C20183B-AFFE-413B-88F2-364B04AB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Internet hierarchikus struktúrája</a:t>
            </a:r>
            <a:br>
              <a:rPr lang="hu-HU" dirty="0"/>
            </a:br>
            <a:r>
              <a:rPr lang="hu-HU" sz="2000" dirty="0"/>
              <a:t>szolgáltató-vásárló (</a:t>
            </a:r>
            <a:r>
              <a:rPr lang="hu-HU" sz="2000" dirty="0" err="1"/>
              <a:t>provider-customer</a:t>
            </a:r>
            <a:r>
              <a:rPr lang="hu-HU" sz="2000" dirty="0"/>
              <a:t>) viszonyok</a:t>
            </a:r>
            <a:endParaRPr lang="hu-HU" dirty="0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99D6F6F2-195E-44DB-B17A-A7A19983EAFB}"/>
              </a:ext>
            </a:extLst>
          </p:cNvPr>
          <p:cNvSpPr/>
          <p:nvPr/>
        </p:nvSpPr>
        <p:spPr>
          <a:xfrm>
            <a:off x="10041373" y="3947521"/>
            <a:ext cx="1987482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B265CD7E-EA68-4C90-8A00-671702BF08E0}"/>
              </a:ext>
            </a:extLst>
          </p:cNvPr>
          <p:cNvCxnSpPr>
            <a:cxnSpLocks/>
          </p:cNvCxnSpPr>
          <p:nvPr/>
        </p:nvCxnSpPr>
        <p:spPr>
          <a:xfrm flipH="1">
            <a:off x="10993588" y="2848261"/>
            <a:ext cx="71516" cy="1643435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B60C1260-7C88-47E3-BC1C-B82563B97D81}"/>
              </a:ext>
            </a:extLst>
          </p:cNvPr>
          <p:cNvSpPr/>
          <p:nvPr/>
        </p:nvSpPr>
        <p:spPr>
          <a:xfrm>
            <a:off x="10789541" y="429414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EC083DBF-F535-4434-A872-04AB26790478}"/>
              </a:ext>
            </a:extLst>
          </p:cNvPr>
          <p:cNvSpPr/>
          <p:nvPr/>
        </p:nvSpPr>
        <p:spPr>
          <a:xfrm>
            <a:off x="10009223" y="1496247"/>
            <a:ext cx="2240844" cy="1375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23C9C093-E286-4CC6-A0D1-1E5DB914F3DE}"/>
              </a:ext>
            </a:extLst>
          </p:cNvPr>
          <p:cNvSpPr/>
          <p:nvPr/>
        </p:nvSpPr>
        <p:spPr>
          <a:xfrm>
            <a:off x="10856260" y="2650706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E0DE31C-14BE-4990-A2A0-43F197767013}"/>
              </a:ext>
            </a:extLst>
          </p:cNvPr>
          <p:cNvSpPr txBox="1"/>
          <p:nvPr/>
        </p:nvSpPr>
        <p:spPr>
          <a:xfrm>
            <a:off x="10095447" y="4905965"/>
            <a:ext cx="1690013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Tier-3 ISP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B4F9144-E971-41A3-AE38-64B79E72858B}"/>
              </a:ext>
            </a:extLst>
          </p:cNvPr>
          <p:cNvSpPr txBox="1"/>
          <p:nvPr/>
        </p:nvSpPr>
        <p:spPr>
          <a:xfrm>
            <a:off x="10390427" y="2074247"/>
            <a:ext cx="1478435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D4782951-68B1-4F19-AFFC-820D1EDD7DB0}"/>
              </a:ext>
            </a:extLst>
          </p:cNvPr>
          <p:cNvSpPr txBox="1"/>
          <p:nvPr/>
        </p:nvSpPr>
        <p:spPr>
          <a:xfrm>
            <a:off x="9351296" y="4042921"/>
            <a:ext cx="1442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vásárló</a:t>
            </a:r>
          </a:p>
          <a:p>
            <a:pPr algn="r"/>
            <a:r>
              <a:rPr lang="hu-HU" b="1" dirty="0">
                <a:solidFill>
                  <a:srgbClr val="FF0000"/>
                </a:solidFill>
              </a:rPr>
              <a:t>/ügyfél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3B76D12-27E7-48DA-879B-BA6AE4CC3E55}"/>
              </a:ext>
            </a:extLst>
          </p:cNvPr>
          <p:cNvSpPr txBox="1"/>
          <p:nvPr/>
        </p:nvSpPr>
        <p:spPr>
          <a:xfrm>
            <a:off x="9397061" y="2659096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szolgáltató</a:t>
            </a:r>
          </a:p>
        </p:txBody>
      </p:sp>
    </p:spTree>
    <p:extLst>
      <p:ext uri="{BB962C8B-B14F-4D97-AF65-F5344CB8AC3E}">
        <p14:creationId xmlns:p14="http://schemas.microsoft.com/office/powerpoint/2010/main" val="22963322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67380732-3EA0-4F49-81F1-813DFE880FDE}"/>
              </a:ext>
            </a:extLst>
          </p:cNvPr>
          <p:cNvSpPr/>
          <p:nvPr/>
        </p:nvSpPr>
        <p:spPr>
          <a:xfrm>
            <a:off x="7119054" y="5142611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53A745DB-B021-4CFB-88DD-09AC3ECD6566}"/>
              </a:ext>
            </a:extLst>
          </p:cNvPr>
          <p:cNvSpPr/>
          <p:nvPr/>
        </p:nvSpPr>
        <p:spPr>
          <a:xfrm>
            <a:off x="2047521" y="4817244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B5068EFC-F80E-40D5-AF10-99C6BF582492}"/>
              </a:ext>
            </a:extLst>
          </p:cNvPr>
          <p:cNvCxnSpPr>
            <a:cxnSpLocks/>
          </p:cNvCxnSpPr>
          <p:nvPr/>
        </p:nvCxnSpPr>
        <p:spPr>
          <a:xfrm>
            <a:off x="4450644" y="5376043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72DF1AD8-5AF8-4850-9CEF-92DC0260EDC8}"/>
              </a:ext>
            </a:extLst>
          </p:cNvPr>
          <p:cNvCxnSpPr>
            <a:cxnSpLocks/>
          </p:cNvCxnSpPr>
          <p:nvPr/>
        </p:nvCxnSpPr>
        <p:spPr>
          <a:xfrm flipV="1">
            <a:off x="4564748" y="3460314"/>
            <a:ext cx="3101132" cy="4353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3569FA31-571C-419E-9665-EC30E51C5A16}"/>
              </a:ext>
            </a:extLst>
          </p:cNvPr>
          <p:cNvCxnSpPr>
            <a:cxnSpLocks/>
          </p:cNvCxnSpPr>
          <p:nvPr/>
        </p:nvCxnSpPr>
        <p:spPr>
          <a:xfrm>
            <a:off x="3154519" y="4425616"/>
            <a:ext cx="1410229" cy="839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B6596255-401F-4146-BB65-EF9E5D208B0C}"/>
              </a:ext>
            </a:extLst>
          </p:cNvPr>
          <p:cNvCxnSpPr>
            <a:cxnSpLocks/>
          </p:cNvCxnSpPr>
          <p:nvPr/>
        </p:nvCxnSpPr>
        <p:spPr>
          <a:xfrm flipV="1">
            <a:off x="8037688" y="4196368"/>
            <a:ext cx="732567" cy="14995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E13DA889-FF11-44E9-BADE-E802C87699BB}"/>
              </a:ext>
            </a:extLst>
          </p:cNvPr>
          <p:cNvCxnSpPr>
            <a:cxnSpLocks/>
          </p:cNvCxnSpPr>
          <p:nvPr/>
        </p:nvCxnSpPr>
        <p:spPr>
          <a:xfrm flipV="1">
            <a:off x="4526120" y="4196368"/>
            <a:ext cx="4244135" cy="10689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4EAD9502-16D1-4748-B92C-EF3B5ABB7192}"/>
              </a:ext>
            </a:extLst>
          </p:cNvPr>
          <p:cNvCxnSpPr>
            <a:cxnSpLocks/>
          </p:cNvCxnSpPr>
          <p:nvPr/>
        </p:nvCxnSpPr>
        <p:spPr>
          <a:xfrm>
            <a:off x="5556589" y="1047075"/>
            <a:ext cx="1562464" cy="236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C581AF7B-CB1C-4457-BC54-4418950DB569}"/>
              </a:ext>
            </a:extLst>
          </p:cNvPr>
          <p:cNvCxnSpPr>
            <a:cxnSpLocks/>
          </p:cNvCxnSpPr>
          <p:nvPr/>
        </p:nvCxnSpPr>
        <p:spPr>
          <a:xfrm flipH="1" flipV="1">
            <a:off x="2692891" y="1836004"/>
            <a:ext cx="461628" cy="7679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0D7278A4-EEEC-4140-B76F-8E791778CE85}"/>
              </a:ext>
            </a:extLst>
          </p:cNvPr>
          <p:cNvCxnSpPr>
            <a:cxnSpLocks/>
          </p:cNvCxnSpPr>
          <p:nvPr/>
        </p:nvCxnSpPr>
        <p:spPr>
          <a:xfrm flipV="1">
            <a:off x="3116323" y="1104282"/>
            <a:ext cx="4002730" cy="14997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9A0D8605-9189-415B-AF5C-07C67E4388CB}"/>
              </a:ext>
            </a:extLst>
          </p:cNvPr>
          <p:cNvCxnSpPr>
            <a:cxnSpLocks/>
          </p:cNvCxnSpPr>
          <p:nvPr/>
        </p:nvCxnSpPr>
        <p:spPr>
          <a:xfrm>
            <a:off x="8571087" y="1968543"/>
            <a:ext cx="964515" cy="7124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28A4732C-1F29-492E-85BA-7F7C8662FAE9}"/>
              </a:ext>
            </a:extLst>
          </p:cNvPr>
          <p:cNvSpPr/>
          <p:nvPr/>
        </p:nvSpPr>
        <p:spPr>
          <a:xfrm>
            <a:off x="4289778" y="51426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2EB11797-3962-4873-A980-C22DB5C61344}"/>
              </a:ext>
            </a:extLst>
          </p:cNvPr>
          <p:cNvSpPr/>
          <p:nvPr/>
        </p:nvSpPr>
        <p:spPr>
          <a:xfrm>
            <a:off x="7828844" y="553772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810DCCB0-6FDE-450A-9B00-B4283F56A6B5}"/>
              </a:ext>
            </a:extLst>
          </p:cNvPr>
          <p:cNvSpPr/>
          <p:nvPr/>
        </p:nvSpPr>
        <p:spPr>
          <a:xfrm>
            <a:off x="1065721" y="2498370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73BA4B2F-27F6-4BDD-AF53-B3385143081A}"/>
              </a:ext>
            </a:extLst>
          </p:cNvPr>
          <p:cNvSpPr/>
          <p:nvPr/>
        </p:nvSpPr>
        <p:spPr>
          <a:xfrm>
            <a:off x="2057562" y="179497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2D5BD28B-91E9-47AC-B470-A87AAFA1B681}"/>
              </a:ext>
            </a:extLst>
          </p:cNvPr>
          <p:cNvSpPr/>
          <p:nvPr/>
        </p:nvSpPr>
        <p:spPr>
          <a:xfrm>
            <a:off x="7665880" y="2632582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D2CE2B8-69D7-4A0A-A176-5B4E1F226ACE}"/>
              </a:ext>
            </a:extLst>
          </p:cNvPr>
          <p:cNvSpPr/>
          <p:nvPr/>
        </p:nvSpPr>
        <p:spPr>
          <a:xfrm>
            <a:off x="7119054" y="179498"/>
            <a:ext cx="3321757" cy="178237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BE123DFC-14FC-4F9D-8A10-D1A538C8DDF9}"/>
              </a:ext>
            </a:extLst>
          </p:cNvPr>
          <p:cNvSpPr/>
          <p:nvPr/>
        </p:nvSpPr>
        <p:spPr>
          <a:xfrm>
            <a:off x="4317276" y="3310558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15D8309B-B761-4F00-9920-24DEE1F0CA72}"/>
              </a:ext>
            </a:extLst>
          </p:cNvPr>
          <p:cNvSpPr/>
          <p:nvPr/>
        </p:nvSpPr>
        <p:spPr>
          <a:xfrm>
            <a:off x="7445549" y="323144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BCE3D0C0-626E-4ACE-A6C3-90F468A58D99}"/>
              </a:ext>
            </a:extLst>
          </p:cNvPr>
          <p:cNvSpPr/>
          <p:nvPr/>
        </p:nvSpPr>
        <p:spPr>
          <a:xfrm>
            <a:off x="2945676" y="424587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FC8C516C-47B1-4B6F-B1CA-C82833243A85}"/>
              </a:ext>
            </a:extLst>
          </p:cNvPr>
          <p:cNvSpPr/>
          <p:nvPr/>
        </p:nvSpPr>
        <p:spPr>
          <a:xfrm>
            <a:off x="8571087" y="405471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0541F696-D30E-403B-936D-1F483FBAB688}"/>
              </a:ext>
            </a:extLst>
          </p:cNvPr>
          <p:cNvSpPr/>
          <p:nvPr/>
        </p:nvSpPr>
        <p:spPr>
          <a:xfrm>
            <a:off x="5309118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36D56CFD-51A7-4248-AFEA-6621FCBDD4F2}"/>
              </a:ext>
            </a:extLst>
          </p:cNvPr>
          <p:cNvSpPr/>
          <p:nvPr/>
        </p:nvSpPr>
        <p:spPr>
          <a:xfrm>
            <a:off x="6910209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740C6FFB-0832-42D7-8D01-BB41D461360B}"/>
              </a:ext>
            </a:extLst>
          </p:cNvPr>
          <p:cNvSpPr/>
          <p:nvPr/>
        </p:nvSpPr>
        <p:spPr>
          <a:xfrm>
            <a:off x="2484047" y="163844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231CE3BD-F958-4882-9CE0-733B825F8127}"/>
              </a:ext>
            </a:extLst>
          </p:cNvPr>
          <p:cNvSpPr/>
          <p:nvPr/>
        </p:nvSpPr>
        <p:spPr>
          <a:xfrm>
            <a:off x="2945675" y="2356985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610B8202-5D56-45C2-B089-5CB2E27990C2}"/>
              </a:ext>
            </a:extLst>
          </p:cNvPr>
          <p:cNvSpPr/>
          <p:nvPr/>
        </p:nvSpPr>
        <p:spPr>
          <a:xfrm>
            <a:off x="8352566" y="174677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53B99FAF-455E-4C28-B280-28016E2CF5FE}"/>
              </a:ext>
            </a:extLst>
          </p:cNvPr>
          <p:cNvSpPr/>
          <p:nvPr/>
        </p:nvSpPr>
        <p:spPr>
          <a:xfrm>
            <a:off x="9326758" y="245924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695F300B-6574-4C9B-B513-FD0973D051E1}"/>
              </a:ext>
            </a:extLst>
          </p:cNvPr>
          <p:cNvSpPr txBox="1"/>
          <p:nvPr/>
        </p:nvSpPr>
        <p:spPr>
          <a:xfrm>
            <a:off x="2494121" y="584959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7B3C6D20-120F-4F72-815D-8574CB2FD39F}"/>
              </a:ext>
            </a:extLst>
          </p:cNvPr>
          <p:cNvSpPr txBox="1"/>
          <p:nvPr/>
        </p:nvSpPr>
        <p:spPr>
          <a:xfrm>
            <a:off x="8037688" y="6020567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7F9465FE-2F4C-4C3C-BA07-5CFC01A82D8A}"/>
              </a:ext>
            </a:extLst>
          </p:cNvPr>
          <p:cNvSpPr txBox="1"/>
          <p:nvPr/>
        </p:nvSpPr>
        <p:spPr>
          <a:xfrm>
            <a:off x="1584194" y="3297413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D09D3109-931A-47D2-866B-EFC16D6A7A1E}"/>
              </a:ext>
            </a:extLst>
          </p:cNvPr>
          <p:cNvSpPr txBox="1"/>
          <p:nvPr/>
        </p:nvSpPr>
        <p:spPr>
          <a:xfrm>
            <a:off x="8549337" y="3275648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B9F8010D-DF9C-4B41-A316-2C1420A3FA2C}"/>
              </a:ext>
            </a:extLst>
          </p:cNvPr>
          <p:cNvSpPr txBox="1"/>
          <p:nvPr/>
        </p:nvSpPr>
        <p:spPr>
          <a:xfrm>
            <a:off x="2515200" y="717452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8F685F4F-86AF-4A82-8691-4F916AB9AC82}"/>
              </a:ext>
            </a:extLst>
          </p:cNvPr>
          <p:cNvSpPr txBox="1"/>
          <p:nvPr/>
        </p:nvSpPr>
        <p:spPr>
          <a:xfrm>
            <a:off x="7919602" y="740501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B174AD1F-D2A6-4BD8-9CE5-61BDD69F9BE9}"/>
              </a:ext>
            </a:extLst>
          </p:cNvPr>
          <p:cNvSpPr txBox="1"/>
          <p:nvPr/>
        </p:nvSpPr>
        <p:spPr>
          <a:xfrm>
            <a:off x="1481685" y="2425188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vásárló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7A3F8F70-B0E1-4964-A98B-D1A13EFFBC7C}"/>
              </a:ext>
            </a:extLst>
          </p:cNvPr>
          <p:cNvSpPr txBox="1"/>
          <p:nvPr/>
        </p:nvSpPr>
        <p:spPr>
          <a:xfrm>
            <a:off x="1066366" y="1607361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szolgáltató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D5377563-95A1-4CE5-8F79-36A6EF88CBBD}"/>
              </a:ext>
            </a:extLst>
          </p:cNvPr>
          <p:cNvSpPr txBox="1"/>
          <p:nvPr/>
        </p:nvSpPr>
        <p:spPr>
          <a:xfrm>
            <a:off x="2780088" y="5099778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vásárló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26FE83C9-AA5B-4DDE-9861-2A0D510EC1EA}"/>
              </a:ext>
            </a:extLst>
          </p:cNvPr>
          <p:cNvSpPr txBox="1"/>
          <p:nvPr/>
        </p:nvSpPr>
        <p:spPr>
          <a:xfrm>
            <a:off x="1589169" y="4259368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szolgáltató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DE9CD3F1-4331-4FE6-9D29-D7F0E3A30B98}"/>
              </a:ext>
            </a:extLst>
          </p:cNvPr>
          <p:cNvSpPr txBox="1"/>
          <p:nvPr/>
        </p:nvSpPr>
        <p:spPr>
          <a:xfrm>
            <a:off x="7665880" y="5396719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vásárló</a:t>
            </a: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877F77E4-5569-47E0-BA95-A8032FE6725A}"/>
              </a:ext>
            </a:extLst>
          </p:cNvPr>
          <p:cNvSpPr txBox="1"/>
          <p:nvPr/>
        </p:nvSpPr>
        <p:spPr>
          <a:xfrm>
            <a:off x="8726744" y="4098487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szolgáltató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CBA4EB4E-7131-48A6-8174-989314B98D60}"/>
              </a:ext>
            </a:extLst>
          </p:cNvPr>
          <p:cNvSpPr txBox="1"/>
          <p:nvPr/>
        </p:nvSpPr>
        <p:spPr>
          <a:xfrm>
            <a:off x="9177110" y="2440349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vásárló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D57F9327-3941-494C-9600-D0878FA7A747}"/>
              </a:ext>
            </a:extLst>
          </p:cNvPr>
          <p:cNvSpPr txBox="1"/>
          <p:nvPr/>
        </p:nvSpPr>
        <p:spPr>
          <a:xfrm>
            <a:off x="8505330" y="1638467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szolgáltató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AD53079D-5A97-4213-B4B5-F42F96E4D934}"/>
              </a:ext>
            </a:extLst>
          </p:cNvPr>
          <p:cNvSpPr txBox="1"/>
          <p:nvPr/>
        </p:nvSpPr>
        <p:spPr>
          <a:xfrm>
            <a:off x="6944870" y="1151462"/>
            <a:ext cx="144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szolgáltató</a:t>
            </a:r>
          </a:p>
        </p:txBody>
      </p:sp>
    </p:spTree>
    <p:extLst>
      <p:ext uri="{BB962C8B-B14F-4D97-AF65-F5344CB8AC3E}">
        <p14:creationId xmlns:p14="http://schemas.microsoft.com/office/powerpoint/2010/main" val="26284166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2A29335F-62B6-4DA1-95CB-445C02E93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/>
              <a:t>Tier-1</a:t>
            </a:r>
            <a:r>
              <a:rPr lang="hu-HU" dirty="0"/>
              <a:t>			Nincs szolgáltatója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nemzetközi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Tier-2</a:t>
            </a:r>
            <a:r>
              <a:rPr lang="hu-HU" dirty="0"/>
              <a:t>			Tier-3 szolgáltatóknak nyújt átjárást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nemzeti</a:t>
            </a:r>
            <a:r>
              <a:rPr lang="hu-HU" dirty="0"/>
              <a:t>		Legalább egy szolgáltatója van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/>
              <a:t>Tier-3</a:t>
            </a:r>
            <a:r>
              <a:rPr lang="hu-HU" dirty="0"/>
              <a:t>			Nem nyújt átjárást más szolgáltatóknak</a:t>
            </a:r>
          </a:p>
          <a:p>
            <a:pPr marL="0" indent="0"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helyi</a:t>
            </a:r>
            <a:r>
              <a:rPr lang="hu-HU" dirty="0"/>
              <a:t>			Legalább egy szolgáltatója van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4C20183B-AFFE-413B-88F2-364B04AB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Hálózatok eloszlása a </a:t>
            </a:r>
            <a:r>
              <a:rPr lang="hu-HU" dirty="0" err="1"/>
              <a:t>Tier-ekben</a:t>
            </a:r>
            <a:endParaRPr lang="hu-HU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9C20D15-FCF6-4D40-8323-4BE6FFE75DF4}"/>
              </a:ext>
            </a:extLst>
          </p:cNvPr>
          <p:cNvSpPr/>
          <p:nvPr/>
        </p:nvSpPr>
        <p:spPr>
          <a:xfrm>
            <a:off x="612648" y="1319988"/>
            <a:ext cx="9052560" cy="51631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A4F0486-2AE0-4B98-A10C-5B8A3EB5DDE9}"/>
              </a:ext>
            </a:extLst>
          </p:cNvPr>
          <p:cNvSpPr txBox="1"/>
          <p:nvPr/>
        </p:nvSpPr>
        <p:spPr>
          <a:xfrm>
            <a:off x="8297333" y="1049867"/>
            <a:ext cx="37140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rgbClr val="FF0000"/>
                </a:solidFill>
              </a:rPr>
              <a:t>~50.000 hálózat összesen</a:t>
            </a:r>
          </a:p>
          <a:p>
            <a:pPr algn="r"/>
            <a:endParaRPr lang="hu-HU" sz="2400" b="1" dirty="0">
              <a:solidFill>
                <a:srgbClr val="FF0000"/>
              </a:solidFill>
            </a:endParaRPr>
          </a:p>
          <a:p>
            <a:pPr algn="r"/>
            <a:r>
              <a:rPr lang="hu-HU" sz="2400" b="1" dirty="0">
                <a:solidFill>
                  <a:srgbClr val="FF0000"/>
                </a:solidFill>
              </a:rPr>
              <a:t>pár tucat</a:t>
            </a:r>
          </a:p>
          <a:p>
            <a:pPr algn="r"/>
            <a:endParaRPr lang="hu-HU" sz="2400" b="1" dirty="0">
              <a:solidFill>
                <a:srgbClr val="FF0000"/>
              </a:solidFill>
            </a:endParaRPr>
          </a:p>
          <a:p>
            <a:pPr algn="r"/>
            <a:endParaRPr lang="hu-HU" sz="2400" b="1" dirty="0">
              <a:solidFill>
                <a:srgbClr val="FF0000"/>
              </a:solidFill>
            </a:endParaRPr>
          </a:p>
          <a:p>
            <a:pPr algn="r"/>
            <a:endParaRPr lang="hu-HU" sz="2400" b="1" dirty="0">
              <a:solidFill>
                <a:srgbClr val="FF0000"/>
              </a:solidFill>
            </a:endParaRPr>
          </a:p>
          <a:p>
            <a:pPr algn="r"/>
            <a:r>
              <a:rPr lang="hu-HU" sz="2400" b="1" dirty="0">
                <a:solidFill>
                  <a:srgbClr val="FF0000"/>
                </a:solidFill>
              </a:rPr>
              <a:t>több ezer</a:t>
            </a:r>
          </a:p>
          <a:p>
            <a:pPr algn="r"/>
            <a:endParaRPr lang="hu-HU" sz="2400" b="1" dirty="0">
              <a:solidFill>
                <a:srgbClr val="FF0000"/>
              </a:solidFill>
            </a:endParaRPr>
          </a:p>
          <a:p>
            <a:pPr algn="r"/>
            <a:endParaRPr lang="hu-HU" sz="2400" b="1" dirty="0">
              <a:solidFill>
                <a:srgbClr val="FF0000"/>
              </a:solidFill>
            </a:endParaRPr>
          </a:p>
          <a:p>
            <a:pPr algn="r"/>
            <a:endParaRPr lang="hu-HU" sz="2400" b="1" dirty="0">
              <a:solidFill>
                <a:srgbClr val="FF0000"/>
              </a:solidFill>
            </a:endParaRPr>
          </a:p>
          <a:p>
            <a:pPr algn="r"/>
            <a:endParaRPr lang="hu-HU" sz="2400" b="1" dirty="0">
              <a:solidFill>
                <a:srgbClr val="FF0000"/>
              </a:solidFill>
            </a:endParaRPr>
          </a:p>
          <a:p>
            <a:pPr algn="r"/>
            <a:r>
              <a:rPr lang="hu-HU" sz="2400" b="1" dirty="0">
                <a:solidFill>
                  <a:srgbClr val="FF0000"/>
                </a:solidFill>
              </a:rPr>
              <a:t>85-90%</a:t>
            </a:r>
          </a:p>
        </p:txBody>
      </p:sp>
    </p:spTree>
    <p:extLst>
      <p:ext uri="{BB962C8B-B14F-4D97-AF65-F5344CB8AC3E}">
        <p14:creationId xmlns:p14="http://schemas.microsoft.com/office/powerpoint/2010/main" val="28285430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67380732-3EA0-4F49-81F1-813DFE880FDE}"/>
              </a:ext>
            </a:extLst>
          </p:cNvPr>
          <p:cNvSpPr/>
          <p:nvPr/>
        </p:nvSpPr>
        <p:spPr>
          <a:xfrm>
            <a:off x="7119054" y="5142611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53A745DB-B021-4CFB-88DD-09AC3ECD6566}"/>
              </a:ext>
            </a:extLst>
          </p:cNvPr>
          <p:cNvSpPr/>
          <p:nvPr/>
        </p:nvSpPr>
        <p:spPr>
          <a:xfrm>
            <a:off x="2047521" y="4817244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B5068EFC-F80E-40D5-AF10-99C6BF582492}"/>
              </a:ext>
            </a:extLst>
          </p:cNvPr>
          <p:cNvCxnSpPr>
            <a:cxnSpLocks/>
          </p:cNvCxnSpPr>
          <p:nvPr/>
        </p:nvCxnSpPr>
        <p:spPr>
          <a:xfrm>
            <a:off x="4450644" y="5376043"/>
            <a:ext cx="3587044" cy="35923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72DF1AD8-5AF8-4850-9CEF-92DC0260EDC8}"/>
              </a:ext>
            </a:extLst>
          </p:cNvPr>
          <p:cNvCxnSpPr>
            <a:cxnSpLocks/>
          </p:cNvCxnSpPr>
          <p:nvPr/>
        </p:nvCxnSpPr>
        <p:spPr>
          <a:xfrm flipV="1">
            <a:off x="4564748" y="3460314"/>
            <a:ext cx="3101132" cy="4353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3569FA31-571C-419E-9665-EC30E51C5A16}"/>
              </a:ext>
            </a:extLst>
          </p:cNvPr>
          <p:cNvCxnSpPr>
            <a:cxnSpLocks/>
          </p:cNvCxnSpPr>
          <p:nvPr/>
        </p:nvCxnSpPr>
        <p:spPr>
          <a:xfrm>
            <a:off x="3154519" y="4425616"/>
            <a:ext cx="1410229" cy="839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B6596255-401F-4146-BB65-EF9E5D208B0C}"/>
              </a:ext>
            </a:extLst>
          </p:cNvPr>
          <p:cNvCxnSpPr>
            <a:cxnSpLocks/>
          </p:cNvCxnSpPr>
          <p:nvPr/>
        </p:nvCxnSpPr>
        <p:spPr>
          <a:xfrm flipV="1">
            <a:off x="8037688" y="4196368"/>
            <a:ext cx="732567" cy="1499549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E13DA889-FF11-44E9-BADE-E802C87699BB}"/>
              </a:ext>
            </a:extLst>
          </p:cNvPr>
          <p:cNvCxnSpPr>
            <a:cxnSpLocks/>
          </p:cNvCxnSpPr>
          <p:nvPr/>
        </p:nvCxnSpPr>
        <p:spPr>
          <a:xfrm flipV="1">
            <a:off x="4526120" y="4196368"/>
            <a:ext cx="4244135" cy="10689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4EAD9502-16D1-4748-B92C-EF3B5ABB7192}"/>
              </a:ext>
            </a:extLst>
          </p:cNvPr>
          <p:cNvCxnSpPr>
            <a:cxnSpLocks/>
          </p:cNvCxnSpPr>
          <p:nvPr/>
        </p:nvCxnSpPr>
        <p:spPr>
          <a:xfrm>
            <a:off x="5556589" y="1047075"/>
            <a:ext cx="1562464" cy="23611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C581AF7B-CB1C-4457-BC54-4418950DB569}"/>
              </a:ext>
            </a:extLst>
          </p:cNvPr>
          <p:cNvCxnSpPr>
            <a:cxnSpLocks/>
          </p:cNvCxnSpPr>
          <p:nvPr/>
        </p:nvCxnSpPr>
        <p:spPr>
          <a:xfrm flipH="1" flipV="1">
            <a:off x="2692891" y="1836004"/>
            <a:ext cx="461628" cy="767994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0D7278A4-EEEC-4140-B76F-8E791778CE85}"/>
              </a:ext>
            </a:extLst>
          </p:cNvPr>
          <p:cNvCxnSpPr>
            <a:cxnSpLocks/>
          </p:cNvCxnSpPr>
          <p:nvPr/>
        </p:nvCxnSpPr>
        <p:spPr>
          <a:xfrm flipV="1">
            <a:off x="3116323" y="1104282"/>
            <a:ext cx="4002730" cy="1499716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9A0D8605-9189-415B-AF5C-07C67E4388CB}"/>
              </a:ext>
            </a:extLst>
          </p:cNvPr>
          <p:cNvCxnSpPr>
            <a:cxnSpLocks/>
          </p:cNvCxnSpPr>
          <p:nvPr/>
        </p:nvCxnSpPr>
        <p:spPr>
          <a:xfrm>
            <a:off x="8571087" y="1968543"/>
            <a:ext cx="964515" cy="712467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28A4732C-1F29-492E-85BA-7F7C8662FAE9}"/>
              </a:ext>
            </a:extLst>
          </p:cNvPr>
          <p:cNvSpPr/>
          <p:nvPr/>
        </p:nvSpPr>
        <p:spPr>
          <a:xfrm>
            <a:off x="4289778" y="5142611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2EB11797-3962-4873-A980-C22DB5C61344}"/>
              </a:ext>
            </a:extLst>
          </p:cNvPr>
          <p:cNvSpPr/>
          <p:nvPr/>
        </p:nvSpPr>
        <p:spPr>
          <a:xfrm>
            <a:off x="7828844" y="553772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810DCCB0-6FDE-450A-9B00-B4283F56A6B5}"/>
              </a:ext>
            </a:extLst>
          </p:cNvPr>
          <p:cNvSpPr/>
          <p:nvPr/>
        </p:nvSpPr>
        <p:spPr>
          <a:xfrm>
            <a:off x="1065721" y="2498370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73BA4B2F-27F6-4BDD-AF53-B3385143081A}"/>
              </a:ext>
            </a:extLst>
          </p:cNvPr>
          <p:cNvSpPr/>
          <p:nvPr/>
        </p:nvSpPr>
        <p:spPr>
          <a:xfrm>
            <a:off x="2057562" y="179497"/>
            <a:ext cx="3460401" cy="19450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2D5BD28B-91E9-47AC-B470-A87AAFA1B681}"/>
              </a:ext>
            </a:extLst>
          </p:cNvPr>
          <p:cNvSpPr/>
          <p:nvPr/>
        </p:nvSpPr>
        <p:spPr>
          <a:xfrm>
            <a:off x="7665880" y="2632582"/>
            <a:ext cx="3321757" cy="16196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BD2CE2B8-69D7-4A0A-A176-5B4E1F226ACE}"/>
              </a:ext>
            </a:extLst>
          </p:cNvPr>
          <p:cNvSpPr/>
          <p:nvPr/>
        </p:nvSpPr>
        <p:spPr>
          <a:xfrm>
            <a:off x="7119054" y="179498"/>
            <a:ext cx="3321757" cy="178237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BE123DFC-14FC-4F9D-8A10-D1A538C8DDF9}"/>
              </a:ext>
            </a:extLst>
          </p:cNvPr>
          <p:cNvSpPr/>
          <p:nvPr/>
        </p:nvSpPr>
        <p:spPr>
          <a:xfrm>
            <a:off x="4317276" y="3310558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15D8309B-B761-4F00-9920-24DEE1F0CA72}"/>
              </a:ext>
            </a:extLst>
          </p:cNvPr>
          <p:cNvSpPr/>
          <p:nvPr/>
        </p:nvSpPr>
        <p:spPr>
          <a:xfrm>
            <a:off x="7445549" y="323144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BCE3D0C0-626E-4ACE-A6C3-90F468A58D99}"/>
              </a:ext>
            </a:extLst>
          </p:cNvPr>
          <p:cNvSpPr/>
          <p:nvPr/>
        </p:nvSpPr>
        <p:spPr>
          <a:xfrm>
            <a:off x="2945676" y="4245874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FC8C516C-47B1-4B6F-B1CA-C82833243A85}"/>
              </a:ext>
            </a:extLst>
          </p:cNvPr>
          <p:cNvSpPr/>
          <p:nvPr/>
        </p:nvSpPr>
        <p:spPr>
          <a:xfrm>
            <a:off x="8571087" y="405471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0541F696-D30E-403B-936D-1F483FBAB688}"/>
              </a:ext>
            </a:extLst>
          </p:cNvPr>
          <p:cNvSpPr/>
          <p:nvPr/>
        </p:nvSpPr>
        <p:spPr>
          <a:xfrm>
            <a:off x="5309118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36D56CFD-51A7-4248-AFEA-6621FCBDD4F2}"/>
              </a:ext>
            </a:extLst>
          </p:cNvPr>
          <p:cNvSpPr/>
          <p:nvPr/>
        </p:nvSpPr>
        <p:spPr>
          <a:xfrm>
            <a:off x="6910209" y="873130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740C6FFB-0832-42D7-8D01-BB41D461360B}"/>
              </a:ext>
            </a:extLst>
          </p:cNvPr>
          <p:cNvSpPr/>
          <p:nvPr/>
        </p:nvSpPr>
        <p:spPr>
          <a:xfrm>
            <a:off x="2484047" y="1638449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231CE3BD-F958-4882-9CE0-733B825F8127}"/>
              </a:ext>
            </a:extLst>
          </p:cNvPr>
          <p:cNvSpPr/>
          <p:nvPr/>
        </p:nvSpPr>
        <p:spPr>
          <a:xfrm>
            <a:off x="2945675" y="2356985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610B8202-5D56-45C2-B089-5CB2E27990C2}"/>
              </a:ext>
            </a:extLst>
          </p:cNvPr>
          <p:cNvSpPr/>
          <p:nvPr/>
        </p:nvSpPr>
        <p:spPr>
          <a:xfrm>
            <a:off x="8352566" y="174677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53B99FAF-455E-4C28-B280-28016E2CF5FE}"/>
              </a:ext>
            </a:extLst>
          </p:cNvPr>
          <p:cNvSpPr/>
          <p:nvPr/>
        </p:nvSpPr>
        <p:spPr>
          <a:xfrm>
            <a:off x="9326758" y="2459242"/>
            <a:ext cx="417689" cy="395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695F300B-6574-4C9B-B513-FD0973D051E1}"/>
              </a:ext>
            </a:extLst>
          </p:cNvPr>
          <p:cNvSpPr txBox="1"/>
          <p:nvPr/>
        </p:nvSpPr>
        <p:spPr>
          <a:xfrm>
            <a:off x="2494121" y="5849590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7B3C6D20-120F-4F72-815D-8574CB2FD39F}"/>
              </a:ext>
            </a:extLst>
          </p:cNvPr>
          <p:cNvSpPr txBox="1"/>
          <p:nvPr/>
        </p:nvSpPr>
        <p:spPr>
          <a:xfrm>
            <a:off x="8037688" y="6020567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Access ISP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7F9465FE-2F4C-4C3C-BA07-5CFC01A82D8A}"/>
              </a:ext>
            </a:extLst>
          </p:cNvPr>
          <p:cNvSpPr txBox="1"/>
          <p:nvPr/>
        </p:nvSpPr>
        <p:spPr>
          <a:xfrm>
            <a:off x="1584194" y="3297413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D09D3109-931A-47D2-866B-EFC16D6A7A1E}"/>
              </a:ext>
            </a:extLst>
          </p:cNvPr>
          <p:cNvSpPr txBox="1"/>
          <p:nvPr/>
        </p:nvSpPr>
        <p:spPr>
          <a:xfrm>
            <a:off x="8549337" y="3275648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Tier-2 ISP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B9F8010D-DF9C-4B41-A316-2C1420A3FA2C}"/>
              </a:ext>
            </a:extLst>
          </p:cNvPr>
          <p:cNvSpPr txBox="1"/>
          <p:nvPr/>
        </p:nvSpPr>
        <p:spPr>
          <a:xfrm>
            <a:off x="2515200" y="717452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8F685F4F-86AF-4A82-8691-4F916AB9AC82}"/>
              </a:ext>
            </a:extLst>
          </p:cNvPr>
          <p:cNvSpPr txBox="1"/>
          <p:nvPr/>
        </p:nvSpPr>
        <p:spPr>
          <a:xfrm>
            <a:off x="7919602" y="740501"/>
            <a:ext cx="2240844" cy="369332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Tier-1 ISP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D8D6B5B5-324B-4C84-844B-7F7430E91D4D}"/>
              </a:ext>
            </a:extLst>
          </p:cNvPr>
          <p:cNvSpPr txBox="1"/>
          <p:nvPr/>
        </p:nvSpPr>
        <p:spPr>
          <a:xfrm>
            <a:off x="3962400" y="4443430"/>
            <a:ext cx="246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solidFill>
                  <a:srgbClr val="FF0000"/>
                </a:solidFill>
              </a:rPr>
              <a:t>multihoming</a:t>
            </a:r>
            <a:endParaRPr lang="hu-H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3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D5AE8C36-F70D-45FF-AA36-B515E2D9D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3511"/>
            <a:ext cx="10515600" cy="3343452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FF0000"/>
                </a:solidFill>
              </a:rPr>
              <a:t>Ezt hívjuk „</a:t>
            </a:r>
            <a:r>
              <a:rPr lang="hu-HU" b="1" dirty="0" err="1">
                <a:solidFill>
                  <a:srgbClr val="FF0000"/>
                </a:solidFill>
              </a:rPr>
              <a:t>peering</a:t>
            </a:r>
            <a:r>
              <a:rPr lang="hu-HU" b="1" dirty="0">
                <a:solidFill>
                  <a:srgbClr val="FF0000"/>
                </a:solidFill>
              </a:rPr>
              <a:t>”-</a:t>
            </a:r>
            <a:r>
              <a:rPr lang="hu-HU" b="1" dirty="0" err="1">
                <a:solidFill>
                  <a:srgbClr val="FF0000"/>
                </a:solidFill>
              </a:rPr>
              <a:t>nek</a:t>
            </a:r>
            <a:r>
              <a:rPr lang="hu-HU" b="1" dirty="0">
                <a:solidFill>
                  <a:srgbClr val="FF0000"/>
                </a:solidFill>
              </a:rPr>
              <a:t> – ez egyfajta kölcsönös kapcsolat…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A55A029A-0A05-45F6-BDD1-AA14EEF5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74"/>
            <a:ext cx="10845800" cy="1360242"/>
          </a:xfrm>
        </p:spPr>
        <p:txBody>
          <a:bodyPr>
            <a:normAutofit fontScale="90000"/>
          </a:bodyPr>
          <a:lstStyle/>
          <a:p>
            <a:r>
              <a:rPr lang="hu-HU" dirty="0"/>
              <a:t>Némely hálózat között közvetlen kapcsolat is létezik </a:t>
            </a:r>
            <a:br>
              <a:rPr lang="hu-HU" dirty="0"/>
            </a:br>
            <a:r>
              <a:rPr lang="hu-HU" dirty="0"/>
              <a:t>	– csökkenti a szolgáltatónak fizetendő számlát</a:t>
            </a:r>
          </a:p>
        </p:txBody>
      </p:sp>
    </p:spTree>
    <p:extLst>
      <p:ext uri="{BB962C8B-B14F-4D97-AF65-F5344CB8AC3E}">
        <p14:creationId xmlns:p14="http://schemas.microsoft.com/office/powerpoint/2010/main" val="2560145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9310</TotalTime>
  <Words>3644</Words>
  <Application>Microsoft Office PowerPoint</Application>
  <PresentationFormat>Szélesvásznú</PresentationFormat>
  <Paragraphs>817</Paragraphs>
  <Slides>118</Slides>
  <Notes>1</Notes>
  <HiddenSlides>1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118</vt:i4>
      </vt:variant>
    </vt:vector>
  </HeadingPairs>
  <TitlesOfParts>
    <vt:vector size="122" baseType="lpstr">
      <vt:lpstr>Arial</vt:lpstr>
      <vt:lpstr>Calibri</vt:lpstr>
      <vt:lpstr>Calibri Light</vt:lpstr>
      <vt:lpstr>Office-téma</vt:lpstr>
      <vt:lpstr>Számítógépes Telekommunikációs  Hálózatok</vt:lpstr>
      <vt:lpstr>Mi értelme ennek a tárgynak?</vt:lpstr>
      <vt:lpstr>A számítógépes hálózatok      mindenhol jelen vannak</vt:lpstr>
      <vt:lpstr>A számítógépes hálózatok      mindenhol jelen vannak</vt:lpstr>
      <vt:lpstr>Az Internet</vt:lpstr>
      <vt:lpstr>17,1 milliárd</vt:lpstr>
      <vt:lpstr>17,1 milliárd</vt:lpstr>
      <vt:lpstr>27,1 milliárd</vt:lpstr>
      <vt:lpstr>~3 exabájt</vt:lpstr>
      <vt:lpstr>Ha         = 1 Gigabájt </vt:lpstr>
      <vt:lpstr>Ha         = 1 Gigabájt </vt:lpstr>
      <vt:lpstr>PowerPoint-bemutató</vt:lpstr>
      <vt:lpstr>~9 exabájt</vt:lpstr>
      <vt:lpstr>~55%</vt:lpstr>
      <vt:lpstr>PowerPoint-bemutató</vt:lpstr>
      <vt:lpstr>~80%</vt:lpstr>
      <vt:lpstr>Van másik oldala is…</vt:lpstr>
      <vt:lpstr>Internetes forgalom Egyiptomból/-ba  (2011. január)</vt:lpstr>
      <vt:lpstr>Szíria - 2013</vt:lpstr>
      <vt:lpstr>PowerPoint-bemutató</vt:lpstr>
      <vt:lpstr>PowerPoint-bemutató</vt:lpstr>
      <vt:lpstr>The top-secret PRISM program</vt:lpstr>
      <vt:lpstr>„Netsemlegesség” – Network Neutrality</vt:lpstr>
      <vt:lpstr>PowerPoint-bemutató</vt:lpstr>
      <vt:lpstr>Kinek kell fizetni az Internet kapcsolatért?</vt:lpstr>
      <vt:lpstr>PowerPoint-bemutató</vt:lpstr>
      <vt:lpstr>Kinek kell fizetni az Internet kapcsolatért?</vt:lpstr>
      <vt:lpstr>Kinek kell fizetni az Internet kapcsolatért?</vt:lpstr>
      <vt:lpstr>Sérülékenység</vt:lpstr>
      <vt:lpstr>PowerPoint-bemutató</vt:lpstr>
      <vt:lpstr>Egy kis probléma…</vt:lpstr>
      <vt:lpstr>PowerPoint-bemutató</vt:lpstr>
      <vt:lpstr>2017 augusztus</vt:lpstr>
      <vt:lpstr>A humán faktor</vt:lpstr>
      <vt:lpstr>A humán faktor</vt:lpstr>
      <vt:lpstr>Hétvégén minden jobban működik </vt:lpstr>
      <vt:lpstr>Számítógépes Hálózatok</vt:lpstr>
      <vt:lpstr>Egy kis logisztika</vt:lpstr>
      <vt:lpstr>A tárgy célja</vt:lpstr>
      <vt:lpstr>Skillek – amik a Mátrixban is elengedhetetlenek</vt:lpstr>
      <vt:lpstr>Források</vt:lpstr>
      <vt:lpstr>Slack</vt:lpstr>
      <vt:lpstr>Számonkérés - Vizsgajegy  </vt:lpstr>
      <vt:lpstr>PowerPoint-bemutató</vt:lpstr>
      <vt:lpstr>Áttekintés</vt:lpstr>
      <vt:lpstr>Három alapvető komponens</vt:lpstr>
      <vt:lpstr>Adat küldő és fogadó végpontok</vt:lpstr>
      <vt:lpstr>Adattovábbító switchek és routerek Adat továbbítása a célállomás felé</vt:lpstr>
      <vt:lpstr>A routerek  mérete, képességei és felhasználása is változó</vt:lpstr>
      <vt:lpstr>Kbps? Mbps? Tbps?</vt:lpstr>
      <vt:lpstr>Linkek  a végpontokat kapcsolják a switchekhez és a switcheket egymáshoz</vt:lpstr>
      <vt:lpstr>Linkek - példák</vt:lpstr>
      <vt:lpstr>PowerPoint-bemutató</vt:lpstr>
      <vt:lpstr>PowerPoint-bemutató</vt:lpstr>
      <vt:lpstr>Alternatives – Elon Musk’s StarLink </vt:lpstr>
      <vt:lpstr>További fogalmak</vt:lpstr>
      <vt:lpstr>Internet = hálózatok hálózata</vt:lpstr>
      <vt:lpstr>Internet = hálózatok hálózata</vt:lpstr>
      <vt:lpstr>Internet kapcsolat telefon hálózat felett</vt:lpstr>
      <vt:lpstr>Internet kapcsolat telefon hálózat felett</vt:lpstr>
      <vt:lpstr>Kábel TV hálózaton keresztül</vt:lpstr>
      <vt:lpstr>Az Ethernet a leggyakrabban használt Helyi Hálózati - Local Area Network (LAN) technológia</vt:lpstr>
      <vt:lpstr>Vannak további technológiák is</vt:lpstr>
      <vt:lpstr>Áttekintés</vt:lpstr>
      <vt:lpstr>Hogy néz ki az Internet „belseje”?</vt:lpstr>
      <vt:lpstr>Nézzünk néhány speciális topológiát… Az Internet nem ilyen</vt:lpstr>
      <vt:lpstr>A kompromisszumos megoldás: switchelt/kapcsolt hálózatok (switched networks) észszerűség és rugalmasság</vt:lpstr>
      <vt:lpstr>Linkek és switchek megosztott használata</vt:lpstr>
      <vt:lpstr>Erőforrások kezelése     Két alapvetően eltérő megközelítés hálózati</vt:lpstr>
      <vt:lpstr>Melyik a jobb?</vt:lpstr>
      <vt:lpstr>Tekintsük a lenti hálózati csúcsigényeket  és folyam időtartamokat</vt:lpstr>
      <vt:lpstr>Tekintsük a lenti hálózati csúcsigényeket  és folyam időtartamokat</vt:lpstr>
      <vt:lpstr>Csúcs és átlagos ráták kapcsolata</vt:lpstr>
      <vt:lpstr>Melyik a jobb? Jó válasz nincs, a felhasználástól függ</vt:lpstr>
      <vt:lpstr>Melyik a jobb? Jó válasz nincs, a felhasználástól függ</vt:lpstr>
      <vt:lpstr>Megvalósítások</vt:lpstr>
      <vt:lpstr>Az áramkörkapcsolt hálózat alapja  a Resource Reservation Protocol</vt:lpstr>
      <vt:lpstr>Adatátvitel áramkörkapcsolt hálózaton</vt:lpstr>
      <vt:lpstr>Löketszerű forgalom - Rossz teljesítmény</vt:lpstr>
      <vt:lpstr>Rövid üzenetváltás – Rossz teljesítmény</vt:lpstr>
      <vt:lpstr>További probléma a meghibásodott  switch kikerülése (reroute)</vt:lpstr>
      <vt:lpstr>Érvek/Ellenérvek</vt:lpstr>
      <vt:lpstr>Megvalósítások</vt:lpstr>
      <vt:lpstr>Csomagkapcsolt hálózatok</vt:lpstr>
      <vt:lpstr>Csomagkapcsolt hálózatok</vt:lpstr>
      <vt:lpstr>Csomagkapcsolt hálózatok</vt:lpstr>
      <vt:lpstr>Hiba tolerancia</vt:lpstr>
      <vt:lpstr>Érvek ellenérvek</vt:lpstr>
      <vt:lpstr>Az Internet csomagkapcsolt</vt:lpstr>
      <vt:lpstr>Áttekintés</vt:lpstr>
      <vt:lpstr>PowerPoint-bemutató</vt:lpstr>
      <vt:lpstr>Mi az internet?</vt:lpstr>
      <vt:lpstr>ISP – Internet szolgáltató</vt:lpstr>
      <vt:lpstr>PowerPoint-bemutató</vt:lpstr>
      <vt:lpstr>Az Internet hierarchikus struktúrája szolgáltató-vásárló (provider-customer) viszonyok</vt:lpstr>
      <vt:lpstr>PowerPoint-bemutató</vt:lpstr>
      <vt:lpstr>Hálózatok eloszlása a Tier-ekben</vt:lpstr>
      <vt:lpstr>PowerPoint-bemutató</vt:lpstr>
      <vt:lpstr>Némely hálózat között közvetlen kapcsolat is létezik   – csökkenti a szolgáltatónak fizetendő számlát</vt:lpstr>
      <vt:lpstr>PowerPoint-bemutató</vt:lpstr>
      <vt:lpstr>A szomszédos hálózatok egyesével való összekapcsolása túl költséges lenne</vt:lpstr>
      <vt:lpstr>PowerPoint-bemutató</vt:lpstr>
      <vt:lpstr>PowerPoint-bemutató</vt:lpstr>
      <vt:lpstr>Egy IXP két napja – DE-CIX Frankfurt</vt:lpstr>
      <vt:lpstr>Az Internet rövid története</vt:lpstr>
      <vt:lpstr>Az egész az 50-es években kezdődött…</vt:lpstr>
      <vt:lpstr>Három legfontosabb kérdés</vt:lpstr>
      <vt:lpstr>A 60-as évek a  csomagkapcsolt hálózatokról szólt…</vt:lpstr>
      <vt:lpstr>ARPANET</vt:lpstr>
      <vt:lpstr>ARPANET</vt:lpstr>
      <vt:lpstr>ARPANET</vt:lpstr>
      <vt:lpstr>Robert Kahn koncepciója –        DARPA 1972</vt:lpstr>
      <vt:lpstr>Az Interneten átküldött első üzenet</vt:lpstr>
      <vt:lpstr>A 70-es évek már az Ethernet, TCP/IP és az email korszaka volt…</vt:lpstr>
      <vt:lpstr>80-as években minden a TCP/IP-ről szól…</vt:lpstr>
      <vt:lpstr>PowerPoint-bemutató</vt:lpstr>
      <vt:lpstr>90-as évek – minden az Internetről         és a webről szól…</vt:lpstr>
      <vt:lpstr>Folytatása következik…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laki</dc:creator>
  <cp:lastModifiedBy>LAKI Sandor</cp:lastModifiedBy>
  <cp:revision>188</cp:revision>
  <dcterms:created xsi:type="dcterms:W3CDTF">2018-05-22T12:40:12Z</dcterms:created>
  <dcterms:modified xsi:type="dcterms:W3CDTF">2020-09-09T07:31:24Z</dcterms:modified>
</cp:coreProperties>
</file>