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80"/>
  </p:notesMasterIdLst>
  <p:handoutMasterIdLst>
    <p:handoutMasterId r:id="rId81"/>
  </p:handoutMasterIdLst>
  <p:sldIdLst>
    <p:sldId id="499" r:id="rId2"/>
    <p:sldId id="500" r:id="rId3"/>
    <p:sldId id="392" r:id="rId4"/>
    <p:sldId id="393" r:id="rId5"/>
    <p:sldId id="394" r:id="rId6"/>
    <p:sldId id="395" r:id="rId7"/>
    <p:sldId id="398" r:id="rId8"/>
    <p:sldId id="399" r:id="rId9"/>
    <p:sldId id="400" r:id="rId10"/>
    <p:sldId id="401" r:id="rId11"/>
    <p:sldId id="447" r:id="rId12"/>
    <p:sldId id="404" r:id="rId13"/>
    <p:sldId id="405" r:id="rId14"/>
    <p:sldId id="402" r:id="rId15"/>
    <p:sldId id="403" r:id="rId16"/>
    <p:sldId id="406" r:id="rId17"/>
    <p:sldId id="448" r:id="rId18"/>
    <p:sldId id="407" r:id="rId19"/>
    <p:sldId id="408" r:id="rId20"/>
    <p:sldId id="425" r:id="rId21"/>
    <p:sldId id="426" r:id="rId22"/>
    <p:sldId id="409" r:id="rId23"/>
    <p:sldId id="410" r:id="rId24"/>
    <p:sldId id="422" r:id="rId25"/>
    <p:sldId id="420" r:id="rId26"/>
    <p:sldId id="411" r:id="rId27"/>
    <p:sldId id="412" r:id="rId28"/>
    <p:sldId id="413" r:id="rId29"/>
    <p:sldId id="414" r:id="rId30"/>
    <p:sldId id="417" r:id="rId31"/>
    <p:sldId id="415" r:id="rId32"/>
    <p:sldId id="423" r:id="rId33"/>
    <p:sldId id="416" r:id="rId34"/>
    <p:sldId id="427" r:id="rId35"/>
    <p:sldId id="428" r:id="rId36"/>
    <p:sldId id="418" r:id="rId37"/>
    <p:sldId id="502" r:id="rId38"/>
    <p:sldId id="503" r:id="rId39"/>
    <p:sldId id="424" r:id="rId40"/>
    <p:sldId id="429" r:id="rId41"/>
    <p:sldId id="430" r:id="rId42"/>
    <p:sldId id="431" r:id="rId43"/>
    <p:sldId id="432" r:id="rId44"/>
    <p:sldId id="449" r:id="rId45"/>
    <p:sldId id="450" r:id="rId46"/>
    <p:sldId id="451" r:id="rId47"/>
    <p:sldId id="452" r:id="rId48"/>
    <p:sldId id="501" r:id="rId49"/>
    <p:sldId id="453" r:id="rId50"/>
    <p:sldId id="454" r:id="rId51"/>
    <p:sldId id="455" r:id="rId52"/>
    <p:sldId id="456" r:id="rId53"/>
    <p:sldId id="457" r:id="rId54"/>
    <p:sldId id="458" r:id="rId55"/>
    <p:sldId id="504" r:id="rId56"/>
    <p:sldId id="460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4" r:id="rId71"/>
    <p:sldId id="510" r:id="rId72"/>
    <p:sldId id="511" r:id="rId73"/>
    <p:sldId id="513" r:id="rId74"/>
    <p:sldId id="514" r:id="rId75"/>
    <p:sldId id="515" r:id="rId76"/>
    <p:sldId id="512" r:id="rId77"/>
    <p:sldId id="516" r:id="rId78"/>
    <p:sldId id="459" r:id="rId7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499"/>
            <p14:sldId id="500"/>
            <p14:sldId id="392"/>
            <p14:sldId id="393"/>
            <p14:sldId id="394"/>
            <p14:sldId id="395"/>
            <p14:sldId id="398"/>
            <p14:sldId id="399"/>
            <p14:sldId id="400"/>
            <p14:sldId id="401"/>
            <p14:sldId id="447"/>
            <p14:sldId id="404"/>
            <p14:sldId id="405"/>
            <p14:sldId id="402"/>
            <p14:sldId id="403"/>
            <p14:sldId id="406"/>
            <p14:sldId id="448"/>
            <p14:sldId id="407"/>
            <p14:sldId id="408"/>
            <p14:sldId id="425"/>
            <p14:sldId id="426"/>
            <p14:sldId id="409"/>
            <p14:sldId id="410"/>
            <p14:sldId id="422"/>
            <p14:sldId id="420"/>
            <p14:sldId id="411"/>
            <p14:sldId id="412"/>
            <p14:sldId id="413"/>
            <p14:sldId id="414"/>
            <p14:sldId id="417"/>
            <p14:sldId id="415"/>
            <p14:sldId id="423"/>
            <p14:sldId id="416"/>
            <p14:sldId id="427"/>
            <p14:sldId id="428"/>
            <p14:sldId id="418"/>
            <p14:sldId id="502"/>
            <p14:sldId id="503"/>
            <p14:sldId id="424"/>
            <p14:sldId id="429"/>
            <p14:sldId id="430"/>
            <p14:sldId id="431"/>
            <p14:sldId id="432"/>
            <p14:sldId id="449"/>
            <p14:sldId id="450"/>
            <p14:sldId id="451"/>
            <p14:sldId id="452"/>
            <p14:sldId id="501"/>
            <p14:sldId id="453"/>
            <p14:sldId id="454"/>
            <p14:sldId id="455"/>
            <p14:sldId id="456"/>
            <p14:sldId id="457"/>
            <p14:sldId id="458"/>
            <p14:sldId id="504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510"/>
            <p14:sldId id="511"/>
            <p14:sldId id="513"/>
            <p14:sldId id="514"/>
            <p14:sldId id="515"/>
            <p14:sldId id="512"/>
            <p14:sldId id="516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722" autoAdjust="0"/>
  </p:normalViewPr>
  <p:slideViewPr>
    <p:cSldViewPr snapToGrid="0">
      <p:cViewPr varScale="1">
        <p:scale>
          <a:sx n="66" d="100"/>
          <a:sy n="66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2012-ig tartalmaz</a:t>
            </a:r>
            <a:r>
              <a:rPr lang="hu-HU" baseline="0" dirty="0"/>
              <a:t> méréseket</a:t>
            </a:r>
          </a:p>
          <a:p>
            <a:r>
              <a:rPr lang="hu-HU" dirty="0"/>
              <a:t>Történetileg</a:t>
            </a:r>
            <a:r>
              <a:rPr lang="hu-HU" baseline="0" dirty="0"/>
              <a:t> más és más technológiák váltak népszerűvé!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52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A677CD-2065-4E37-9405-D4553014803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9F3C176-E1E1-4E66-BE5A-23C1F3040F7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E400A3E2-4731-497A-B47C-9E37C8782352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C8AA859-4284-4645-BFCE-E3E1AD686DF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CC676C3-3258-4C5C-9E88-F970E99A6BC3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Itt!!!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6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E993930-8577-4D9B-A4E9-6CF97ED94C6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5D0F08-F0BE-453B-A3EE-E6AD955133C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671C1910-DF04-47FA-B322-192341D984C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5EC59C5-C598-4003-8D34-1012510E746E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1998</a:t>
            </a:r>
            <a:r>
              <a:rPr lang="hu-HU" baseline="0" dirty="0"/>
              <a:t>-tól van az ICANN </a:t>
            </a:r>
            <a:endParaRPr lang="hu-HU" dirty="0"/>
          </a:p>
          <a:p>
            <a:r>
              <a:rPr lang="hu-HU" dirty="0"/>
              <a:t>Központi kezelésbe tartoznak</a:t>
            </a:r>
            <a:r>
              <a:rPr lang="hu-HU" baseline="0" dirty="0"/>
              <a:t> a </a:t>
            </a:r>
            <a:r>
              <a:rPr lang="hu-HU" baseline="0" dirty="0" err="1"/>
              <a:t>TLD-ek</a:t>
            </a:r>
            <a:r>
              <a:rPr lang="hu-HU" baseline="0" dirty="0"/>
              <a:t>. (</a:t>
            </a:r>
            <a:r>
              <a:rPr lang="hu-HU" i="1" baseline="0" dirty="0"/>
              <a:t>.net </a:t>
            </a:r>
            <a:r>
              <a:rPr lang="hu-HU" i="1" baseline="0" dirty="0" err="1"/>
              <a:t>infrastuktúra</a:t>
            </a:r>
            <a:r>
              <a:rPr lang="hu-HU" i="1" baseline="0" dirty="0"/>
              <a:t> technológiai üzemeltetők</a:t>
            </a:r>
            <a:r>
              <a:rPr lang="hu-HU" baseline="0" dirty="0"/>
              <a:t>)</a:t>
            </a:r>
          </a:p>
          <a:p>
            <a:endParaRPr lang="hu-HU" baseline="0" dirty="0"/>
          </a:p>
          <a:p>
            <a:r>
              <a:rPr lang="hu-HU" dirty="0"/>
              <a:t>Tuvalu egy kicsiny</a:t>
            </a:r>
            <a:r>
              <a:rPr lang="hu-HU" baseline="0" dirty="0"/>
              <a:t> sziget az </a:t>
            </a:r>
            <a:r>
              <a:rPr lang="hu-HU" baseline="0" dirty="0" err="1"/>
              <a:t>oceánon</a:t>
            </a:r>
            <a:r>
              <a:rPr lang="hu-HU" baseline="0" dirty="0"/>
              <a:t>, eladták a jogokat a </a:t>
            </a:r>
            <a:r>
              <a:rPr lang="hu-HU" baseline="0" dirty="0" err="1"/>
              <a:t>verisign-nak</a:t>
            </a:r>
            <a:r>
              <a:rPr lang="hu-HU" baseline="0" dirty="0"/>
              <a:t>. Vagy a .</a:t>
            </a:r>
            <a:r>
              <a:rPr lang="hu-HU" baseline="0" dirty="0" err="1"/>
              <a:t>fm</a:t>
            </a:r>
            <a:r>
              <a:rPr lang="hu-HU" baseline="0" dirty="0"/>
              <a:t> (</a:t>
            </a:r>
            <a:r>
              <a:rPr lang="hu-HU" baseline="0" dirty="0" err="1"/>
              <a:t>micronéziai</a:t>
            </a:r>
            <a:r>
              <a:rPr lang="hu-HU" baseline="0" dirty="0"/>
              <a:t> szövetségi államok).</a:t>
            </a:r>
          </a:p>
          <a:p>
            <a:r>
              <a:rPr lang="hu-HU" b="1" baseline="0" dirty="0"/>
              <a:t>DOMAIN HACK amikor </a:t>
            </a:r>
            <a:r>
              <a:rPr lang="hu-HU" b="1" baseline="0" dirty="0" err="1"/>
              <a:t>eljátszák</a:t>
            </a:r>
            <a:r>
              <a:rPr lang="hu-HU" b="1" baseline="0" dirty="0"/>
              <a:t> egy ország kódjával egy </a:t>
            </a:r>
            <a:r>
              <a:rPr lang="hu-HU" b="1" baseline="0" dirty="0" err="1"/>
              <a:t>konkatenációval</a:t>
            </a:r>
            <a:r>
              <a:rPr lang="hu-HU" b="1" baseline="0" dirty="0"/>
              <a:t> a nevet.</a:t>
            </a:r>
          </a:p>
          <a:p>
            <a:pPr defTabSz="924458">
              <a:defRPr/>
            </a:pPr>
            <a:endParaRPr lang="hu-HU" baseline="0" dirty="0"/>
          </a:p>
          <a:p>
            <a:pPr defTabSz="924458">
              <a:defRPr/>
            </a:pPr>
            <a:r>
              <a:rPr lang="hu-HU" baseline="0" dirty="0" err="1"/>
              <a:t>Instagram</a:t>
            </a:r>
            <a:r>
              <a:rPr lang="hu-HU" baseline="0" dirty="0"/>
              <a:t> </a:t>
            </a:r>
            <a:r>
              <a:rPr lang="hu-HU" baseline="0" dirty="0" err="1"/>
              <a:t>mobilos</a:t>
            </a:r>
            <a:r>
              <a:rPr lang="hu-HU" baseline="0" dirty="0"/>
              <a:t> fotó szolgáltatás. (am - </a:t>
            </a:r>
            <a:r>
              <a:rPr lang="hu-HU" baseline="0" dirty="0" err="1"/>
              <a:t>Armenia</a:t>
            </a:r>
            <a:r>
              <a:rPr lang="hu-HU" baseline="0" dirty="0"/>
              <a:t>)</a:t>
            </a:r>
          </a:p>
          <a:p>
            <a:r>
              <a:rPr lang="hu-HU" baseline="0" dirty="0"/>
              <a:t>2009-ben a </a:t>
            </a:r>
            <a:r>
              <a:rPr lang="hu-HU" baseline="0" dirty="0" err="1"/>
              <a:t>google</a:t>
            </a:r>
            <a:r>
              <a:rPr lang="hu-HU" baseline="0" dirty="0"/>
              <a:t> </a:t>
            </a:r>
            <a:r>
              <a:rPr lang="hu-HU" baseline="0" dirty="0" err="1"/>
              <a:t>release-elt</a:t>
            </a:r>
            <a:r>
              <a:rPr lang="hu-HU" baseline="0" dirty="0"/>
              <a:t> egy URL rövidítőt ezen a címen. (</a:t>
            </a:r>
            <a:r>
              <a:rPr lang="hu-HU" baseline="0" dirty="0" err="1"/>
              <a:t>gl</a:t>
            </a:r>
            <a:r>
              <a:rPr lang="hu-HU" baseline="0" dirty="0"/>
              <a:t> - </a:t>
            </a:r>
            <a:r>
              <a:rPr lang="hu-HU" baseline="0" dirty="0" err="1"/>
              <a:t>Greenland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0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B6EA4132-4010-46EF-8D0C-CCA69FCBB571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14C5B9B-EA6B-4C93-8772-49C8BA190C7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B497845-B418-48D9-9FD6-78EC3A830110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3CA07673-2B5C-4075-87D9-C50F430313DB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B84F065-9E29-4F99-9A53-188B088234D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5272CA2-C3A2-46DB-A8D3-7F856AC0F3F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(REK) Lokális névszerver</a:t>
            </a:r>
            <a:r>
              <a:rPr lang="hu-HU" baseline="0" dirty="0"/>
              <a:t> rekurzívan elvégzi a névfeloldást</a:t>
            </a:r>
          </a:p>
          <a:p>
            <a:r>
              <a:rPr lang="hu-HU" baseline="0" dirty="0"/>
              <a:t>(ITE) Lokális névszerver </a:t>
            </a:r>
            <a:r>
              <a:rPr lang="hu-HU" baseline="0" dirty="0">
                <a:sym typeface="Wingdings" panose="05000000000000000000" pitchFamily="2" charset="2"/>
              </a:rPr>
              <a:t> többi névszerver </a:t>
            </a:r>
          </a:p>
          <a:p>
            <a:r>
              <a:rPr lang="hu-HU" baseline="0" dirty="0">
                <a:sym typeface="Wingdings" panose="05000000000000000000" pitchFamily="2" charset="2"/>
              </a:rPr>
              <a:t>Néhány iteratív lekérdezéssel válaszolható meg a rekurzív. </a:t>
            </a:r>
          </a:p>
          <a:p>
            <a:endParaRPr lang="hu-HU" baseline="0" dirty="0">
              <a:sym typeface="Wingdings" panose="05000000000000000000" pitchFamily="2" charset="2"/>
            </a:endParaRPr>
          </a:p>
          <a:p>
            <a:r>
              <a:rPr lang="hu-HU" baseline="0" dirty="0">
                <a:sym typeface="Wingdings" panose="05000000000000000000" pitchFamily="2" charset="2"/>
              </a:rPr>
              <a:t>(ITE JELL) gondoljunk a ROOT szerverekre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4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 a vége!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Csak úgy mint az 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Felülről lefele</a:t>
            </a:r>
            <a:r>
              <a:rPr lang="hu-HU" baseline="0" dirty="0"/>
              <a:t> történik a </a:t>
            </a:r>
            <a:r>
              <a:rPr lang="hu-HU" baseline="0" dirty="0" err="1"/>
              <a:t>validáció</a:t>
            </a:r>
            <a:endParaRPr lang="hu-HU" baseline="0" dirty="0"/>
          </a:p>
          <a:p>
            <a:endParaRPr lang="hu-HU" b="1" baseline="0" dirty="0"/>
          </a:p>
          <a:p>
            <a:r>
              <a:rPr lang="hu-HU" b="1" baseline="0" dirty="0"/>
              <a:t>Összefoglalás</a:t>
            </a:r>
          </a:p>
          <a:p>
            <a:r>
              <a:rPr lang="hu-HU" baseline="0" dirty="0">
                <a:sym typeface="Wingdings" panose="05000000000000000000" pitchFamily="2" charset="2"/>
              </a:rPr>
              <a:t></a:t>
            </a:r>
            <a:r>
              <a:rPr lang="hu-HU" baseline="0" dirty="0"/>
              <a:t>A DNS átverés jelentős gyakorlati probléma. (hozzáadott biztonság nélkül)</a:t>
            </a:r>
          </a:p>
          <a:p>
            <a:pPr marL="173336" indent="-173336">
              <a:buFont typeface="Wingdings" panose="05000000000000000000" pitchFamily="2" charset="2"/>
              <a:buChar char="à"/>
            </a:pPr>
            <a:r>
              <a:rPr lang="hu-HU" baseline="0" dirty="0">
                <a:sym typeface="Wingdings" panose="05000000000000000000" pitchFamily="2" charset="2"/>
              </a:rPr>
              <a:t>Megbízhatóságot ad a válaszokhoz a DNSSEC</a:t>
            </a:r>
          </a:p>
          <a:p>
            <a:pPr marL="173336" indent="-173336">
              <a:buFont typeface="Wingdings" panose="05000000000000000000" pitchFamily="2" charset="2"/>
              <a:buChar char="à"/>
            </a:pPr>
            <a:r>
              <a:rPr lang="hu-HU" baseline="0" dirty="0">
                <a:sym typeface="Wingdings" panose="05000000000000000000" pitchFamily="2" charset="2"/>
              </a:rPr>
              <a:t>A DNSSEC egyéb </a:t>
            </a:r>
            <a:r>
              <a:rPr lang="hu-HU" baseline="0" dirty="0" err="1">
                <a:sym typeface="Wingdings" panose="05000000000000000000" pitchFamily="2" charset="2"/>
              </a:rPr>
              <a:t>feature-öket</a:t>
            </a:r>
            <a:r>
              <a:rPr lang="hu-HU" baseline="0" dirty="0">
                <a:sym typeface="Wingdings" panose="05000000000000000000" pitchFamily="2" charset="2"/>
              </a:rPr>
              <a:t> is biztosít, amire most nem térünk ki.</a:t>
            </a:r>
            <a:endParaRPr lang="hu-HU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8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D9EDE9D-278A-4F57-9CA4-E44B434CAA2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DE06F42-2A61-4AB4-BE20-E8F871248893}" type="datetime1">
              <a:rPr lang="en-US">
                <a:solidFill>
                  <a:srgbClr val="000000"/>
                </a:solidFill>
              </a:rPr>
              <a:pPr/>
              <a:t>5/14/2020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2-</a:t>
            </a:r>
            <a:fld id="{FDC8A246-606F-4C28-877C-C35335FE96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utionoftheweb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2" Type="http://schemas.openxmlformats.org/officeDocument/2006/relationships/hyperlink" Target="foo.mysit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mber.ccs.neu.edu" TargetMode="External"/><Relationship Id="rId4" Type="http://schemas.openxmlformats.org/officeDocument/2006/relationships/hyperlink" Target="http://www.ccs.neu.ed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cs.neu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Internetes alkalmazások evolúciója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19614"/>
            <a:ext cx="7886700" cy="1657349"/>
          </a:xfrm>
        </p:spPr>
        <p:txBody>
          <a:bodyPr>
            <a:normAutofit/>
          </a:bodyPr>
          <a:lstStyle/>
          <a:p>
            <a:r>
              <a:rPr lang="hu-HU" sz="1800" dirty="0"/>
              <a:t>Folyamatosan változik, növekszik…</a:t>
            </a:r>
          </a:p>
          <a:p>
            <a:pPr lvl="1"/>
            <a:r>
              <a:rPr lang="hu-HU" sz="1800" dirty="0" err="1">
                <a:hlinkClick r:id="rId3"/>
              </a:rPr>
              <a:t>www.evolutionoftheweb.com</a:t>
            </a:r>
            <a:r>
              <a:rPr lang="hu-HU" sz="1800" dirty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14489"/>
            <a:ext cx="440055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352" y="4074081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[1]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Szerver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Egy DNS szerver funkciói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 hierarchia egy részét felügyeli</a:t>
            </a:r>
            <a:endParaRPr lang="en-US" dirty="0"/>
          </a:p>
          <a:p>
            <a:pPr lvl="2"/>
            <a:r>
              <a:rPr lang="hu-HU" dirty="0"/>
              <a:t>Nem szükséges minden DNS nevet tárolnia</a:t>
            </a:r>
            <a:endParaRPr lang="en-US" dirty="0"/>
          </a:p>
          <a:p>
            <a:pPr lvl="1"/>
            <a:r>
              <a:rPr lang="hu-HU" dirty="0"/>
              <a:t>A zónájához tartozó összes </a:t>
            </a:r>
            <a:r>
              <a:rPr lang="hu-HU" dirty="0" err="1"/>
              <a:t>hoszt</a:t>
            </a:r>
            <a:r>
              <a:rPr lang="hu-HU" dirty="0"/>
              <a:t> és </a:t>
            </a:r>
            <a:r>
              <a:rPr lang="hu-HU" dirty="0" err="1"/>
              <a:t>domén</a:t>
            </a:r>
            <a:r>
              <a:rPr lang="hu-HU" dirty="0"/>
              <a:t> rekordjainak tárolása</a:t>
            </a:r>
            <a:endParaRPr lang="en-US" dirty="0"/>
          </a:p>
          <a:p>
            <a:pPr lvl="2"/>
            <a:r>
              <a:rPr lang="hu-HU" dirty="0"/>
              <a:t>Másolatok lehetnek a robosztusság növelés végett</a:t>
            </a:r>
            <a:endParaRPr lang="en-US" dirty="0"/>
          </a:p>
          <a:p>
            <a:pPr lvl="1"/>
            <a:r>
              <a:rPr lang="hu-HU" dirty="0"/>
              <a:t>Ismeri a </a:t>
            </a:r>
            <a:r>
              <a:rPr lang="hu-HU" dirty="0" err="1"/>
              <a:t>root</a:t>
            </a:r>
            <a:r>
              <a:rPr lang="hu-HU" dirty="0"/>
              <a:t> szerverek címét</a:t>
            </a:r>
            <a:endParaRPr lang="en-US" dirty="0"/>
          </a:p>
          <a:p>
            <a:pPr lvl="2"/>
            <a:r>
              <a:rPr lang="hu-HU" dirty="0"/>
              <a:t>Ismeretlen nevek feloldása miatt kell</a:t>
            </a:r>
            <a:endParaRPr lang="en-US" dirty="0"/>
          </a:p>
          <a:p>
            <a:r>
              <a:rPr lang="hu-HU" dirty="0"/>
              <a:t>A </a:t>
            </a:r>
            <a:r>
              <a:rPr lang="hu-HU" dirty="0" err="1"/>
              <a:t>root</a:t>
            </a:r>
            <a:r>
              <a:rPr lang="hu-HU" dirty="0"/>
              <a:t> szerverek minden </a:t>
            </a:r>
            <a:r>
              <a:rPr lang="hu-HU" dirty="0" err="1"/>
              <a:t>TLD-t</a:t>
            </a:r>
            <a:r>
              <a:rPr lang="hu-HU" dirty="0"/>
              <a:t> ismernek</a:t>
            </a:r>
            <a:endParaRPr lang="en-US" dirty="0"/>
          </a:p>
          <a:p>
            <a:pPr lvl="1"/>
            <a:r>
              <a:rPr lang="hu-HU" dirty="0"/>
              <a:t>Azaz innen indulva fel lehet tárni…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T</a:t>
            </a:r>
            <a:r>
              <a:rPr lang="hu-HU" i="1" dirty="0"/>
              <a:t>op </a:t>
            </a:r>
            <a:r>
              <a:rPr lang="hu-HU" b="1" i="1" dirty="0" err="1"/>
              <a:t>L</a:t>
            </a:r>
            <a:r>
              <a:rPr lang="hu-HU" i="1" dirty="0" err="1"/>
              <a:t>evel</a:t>
            </a:r>
            <a:r>
              <a:rPr lang="hu-HU" i="1" dirty="0"/>
              <a:t> </a:t>
            </a:r>
            <a:r>
              <a:rPr lang="hu-HU" b="1" i="1" dirty="0" err="1"/>
              <a:t>D</a:t>
            </a:r>
            <a:r>
              <a:rPr lang="hu-HU" i="1" dirty="0" err="1"/>
              <a:t>omains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dirty="0"/>
              <a:t>I</a:t>
            </a:r>
            <a:r>
              <a:rPr lang="hu-HU" sz="1800" dirty="0"/>
              <a:t>nternet </a:t>
            </a:r>
            <a:r>
              <a:rPr lang="hu-HU" sz="1800" b="1" dirty="0"/>
              <a:t>C</a:t>
            </a:r>
            <a:r>
              <a:rPr lang="hu-HU" sz="1800" dirty="0"/>
              <a:t>orp. </a:t>
            </a:r>
            <a:r>
              <a:rPr lang="hu-HU" sz="1800" b="1" dirty="0" err="1"/>
              <a:t>A</a:t>
            </a:r>
            <a:r>
              <a:rPr lang="hu-HU" sz="1800" dirty="0" err="1"/>
              <a:t>ssigned</a:t>
            </a:r>
            <a:r>
              <a:rPr lang="hu-HU" sz="1800" dirty="0"/>
              <a:t> </a:t>
            </a:r>
            <a:r>
              <a:rPr lang="hu-HU" sz="1800" b="1" dirty="0" err="1"/>
              <a:t>N</a:t>
            </a:r>
            <a:r>
              <a:rPr lang="hu-HU" sz="1800" dirty="0" err="1"/>
              <a:t>ames</a:t>
            </a:r>
            <a:r>
              <a:rPr lang="hu-HU" sz="1800" dirty="0"/>
              <a:t> and </a:t>
            </a:r>
            <a:r>
              <a:rPr lang="hu-HU" sz="1800" b="1" dirty="0" err="1"/>
              <a:t>N</a:t>
            </a:r>
            <a:r>
              <a:rPr lang="hu-HU" sz="1800" dirty="0" err="1"/>
              <a:t>umbers</a:t>
            </a:r>
            <a:r>
              <a:rPr lang="hu-HU" sz="1800" dirty="0"/>
              <a:t> (1998)</a:t>
            </a:r>
          </a:p>
          <a:p>
            <a:r>
              <a:rPr lang="hu-HU" sz="1800" dirty="0"/>
              <a:t>22+ </a:t>
            </a:r>
            <a:r>
              <a:rPr lang="hu-HU" sz="1800" b="1" dirty="0"/>
              <a:t>általános </a:t>
            </a:r>
            <a:r>
              <a:rPr lang="hu-HU" sz="1800" b="1" i="1" dirty="0" err="1"/>
              <a:t>TLDs</a:t>
            </a:r>
            <a:r>
              <a:rPr lang="hu-HU" sz="1800" dirty="0"/>
              <a:t> létezik </a:t>
            </a:r>
          </a:p>
          <a:p>
            <a:pPr lvl="1"/>
            <a:r>
              <a:rPr lang="hu-HU" sz="1800" u="sng" dirty="0"/>
              <a:t>klasszikusok</a:t>
            </a:r>
            <a:r>
              <a:rPr lang="hu-HU" sz="1800" dirty="0"/>
              <a:t>: </a:t>
            </a:r>
            <a:r>
              <a:rPr lang="hu-HU" sz="1800" i="1" dirty="0"/>
              <a:t>.</a:t>
            </a:r>
            <a:r>
              <a:rPr lang="hu-HU" sz="1800" i="1" dirty="0" err="1"/>
              <a:t>com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edu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gov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mil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org</a:t>
            </a:r>
            <a:r>
              <a:rPr lang="hu-HU" sz="1800" dirty="0"/>
              <a:t>, </a:t>
            </a:r>
            <a:r>
              <a:rPr lang="hu-HU" sz="1800" i="1" dirty="0"/>
              <a:t>.net</a:t>
            </a:r>
          </a:p>
          <a:p>
            <a:pPr lvl="1"/>
            <a:r>
              <a:rPr lang="hu-HU" sz="1800" u="sng" dirty="0"/>
              <a:t>később keletkeztek</a:t>
            </a:r>
            <a:r>
              <a:rPr lang="hu-HU" sz="1800" dirty="0"/>
              <a:t>: </a:t>
            </a:r>
            <a:r>
              <a:rPr lang="hu-HU" sz="1800" i="1" dirty="0"/>
              <a:t>.</a:t>
            </a:r>
            <a:r>
              <a:rPr lang="hu-HU" sz="1800" i="1" dirty="0" err="1"/>
              <a:t>aero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museum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xxx</a:t>
            </a:r>
            <a:endParaRPr lang="hu-HU" sz="1800" i="1" dirty="0"/>
          </a:p>
          <a:p>
            <a:r>
              <a:rPr lang="hu-HU" sz="1800" dirty="0"/>
              <a:t>~250 </a:t>
            </a:r>
            <a:r>
              <a:rPr lang="hu-HU" sz="1800" dirty="0" err="1"/>
              <a:t>TLDs</a:t>
            </a:r>
            <a:r>
              <a:rPr lang="hu-HU" sz="1800" dirty="0"/>
              <a:t> a különböző </a:t>
            </a:r>
            <a:r>
              <a:rPr lang="hu-HU" sz="1800" b="1" dirty="0"/>
              <a:t>ország kódok</a:t>
            </a:r>
            <a:r>
              <a:rPr lang="hu-HU" sz="1800" dirty="0"/>
              <a:t>nak</a:t>
            </a:r>
          </a:p>
          <a:p>
            <a:pPr lvl="1"/>
            <a:r>
              <a:rPr lang="hu-HU" sz="1800" dirty="0"/>
              <a:t>Két betű (mint például .au, .hu), 2010-től plusz nemzetközi karakterek (például kínai)</a:t>
            </a:r>
          </a:p>
          <a:p>
            <a:pPr lvl="1"/>
            <a:r>
              <a:rPr lang="hu-HU" sz="1800" dirty="0"/>
              <a:t>Több elüzletisedett, például a .tv (Tuvalu) </a:t>
            </a:r>
          </a:p>
          <a:p>
            <a:pPr lvl="1"/>
            <a:r>
              <a:rPr lang="hu-HU" sz="1800" dirty="0"/>
              <a:t>Példa </a:t>
            </a:r>
            <a:r>
              <a:rPr lang="hu-HU" sz="1800" dirty="0" err="1"/>
              <a:t>domén</a:t>
            </a:r>
            <a:r>
              <a:rPr lang="hu-HU" sz="1800" dirty="0"/>
              <a:t> </a:t>
            </a:r>
            <a:r>
              <a:rPr lang="hu-HU" sz="1800" dirty="0" err="1"/>
              <a:t>hack-ekre</a:t>
            </a:r>
            <a:r>
              <a:rPr lang="hu-HU" sz="1800" dirty="0"/>
              <a:t>: </a:t>
            </a:r>
            <a:r>
              <a:rPr lang="hu-HU" sz="1800" dirty="0" err="1"/>
              <a:t>instagr.am</a:t>
            </a:r>
            <a:r>
              <a:rPr lang="hu-HU" sz="1800" dirty="0"/>
              <a:t> (Örményország), </a:t>
            </a:r>
            <a:r>
              <a:rPr lang="hu-HU" sz="1800" dirty="0" err="1"/>
              <a:t>goo.gl</a:t>
            </a:r>
            <a:r>
              <a:rPr lang="hu-HU" sz="1800" dirty="0"/>
              <a:t> (Grönland)</a:t>
            </a:r>
          </a:p>
        </p:txBody>
      </p:sp>
    </p:spTree>
    <p:extLst>
      <p:ext uri="{BB962C8B-B14F-4D97-AF65-F5344CB8AC3E}">
        <p14:creationId xmlns:p14="http://schemas.microsoft.com/office/powerpoint/2010/main" val="4482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Name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800" dirty="0"/>
              <a:t>A</a:t>
            </a:r>
            <a:r>
              <a:rPr lang="en-US" sz="2800" dirty="0"/>
              <a:t> Root Zone </a:t>
            </a:r>
            <a:r>
              <a:rPr lang="hu-HU" sz="2800" dirty="0"/>
              <a:t>Fájlért felelős</a:t>
            </a:r>
            <a:endParaRPr lang="en-US" sz="2800" dirty="0"/>
          </a:p>
          <a:p>
            <a:pPr lvl="1"/>
            <a:r>
              <a:rPr lang="hu-HU" sz="2400" dirty="0"/>
              <a:t>Listát vezet a </a:t>
            </a:r>
            <a:r>
              <a:rPr lang="hu-HU" sz="2400" dirty="0" err="1"/>
              <a:t>TLD-kről</a:t>
            </a:r>
            <a:r>
              <a:rPr lang="hu-HU" sz="2400" dirty="0"/>
              <a:t> és arról, hogy ki felügyeli őket.</a:t>
            </a:r>
            <a:endParaRPr lang="en-US" sz="2400" dirty="0"/>
          </a:p>
          <a:p>
            <a:pPr lvl="1"/>
            <a:r>
              <a:rPr lang="en-US" sz="2400" dirty="0"/>
              <a:t>~272KB</a:t>
            </a:r>
            <a:r>
              <a:rPr lang="hu-HU" sz="2400" dirty="0"/>
              <a:t> a fájl mérete</a:t>
            </a:r>
          </a:p>
          <a:p>
            <a:pPr lvl="1"/>
            <a:r>
              <a:rPr lang="hu-HU" sz="2400" dirty="0"/>
              <a:t>Pl. bejegyzése:</a:t>
            </a:r>
            <a:endParaRPr lang="en-US" sz="1900" dirty="0"/>
          </a:p>
          <a:p>
            <a:pPr marL="45720" indent="0">
              <a:buNone/>
            </a:pPr>
            <a:r>
              <a:rPr lang="en-US" sz="1800" dirty="0"/>
              <a:t>com.			172800	IN	NS	a.gtld-servers.net.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b.gtld-servers.net.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c.gtld-servers.net.</a:t>
            </a:r>
          </a:p>
          <a:p>
            <a:pPr marL="45720" indent="0">
              <a:buNone/>
            </a:pPr>
            <a:endParaRPr lang="en-US" sz="1700" dirty="0"/>
          </a:p>
          <a:p>
            <a:r>
              <a:rPr lang="hu-HU" sz="2800" dirty="0"/>
              <a:t>Az</a:t>
            </a:r>
            <a:r>
              <a:rPr lang="en-US" sz="2800" dirty="0"/>
              <a:t> ICANN</a:t>
            </a:r>
            <a:r>
              <a:rPr lang="hu-HU" sz="2800" dirty="0"/>
              <a:t> adminisztrálja</a:t>
            </a:r>
            <a:endParaRPr lang="en-US" sz="2800" dirty="0"/>
          </a:p>
          <a:p>
            <a:pPr lvl="1"/>
            <a:r>
              <a:rPr lang="en-US" sz="2400" dirty="0"/>
              <a:t>13 root s</a:t>
            </a:r>
            <a:r>
              <a:rPr lang="hu-HU" sz="2400" dirty="0"/>
              <a:t>z</a:t>
            </a:r>
            <a:r>
              <a:rPr lang="en-US" sz="2400" dirty="0" err="1"/>
              <a:t>erver</a:t>
            </a:r>
            <a:r>
              <a:rPr lang="en-US" sz="2400" dirty="0"/>
              <a:t>, </a:t>
            </a:r>
            <a:r>
              <a:rPr lang="hu-HU" sz="2400" dirty="0"/>
              <a:t>címkék: </a:t>
            </a:r>
            <a:r>
              <a:rPr lang="en-US" sz="2400" dirty="0"/>
              <a:t>A</a:t>
            </a:r>
            <a:r>
              <a:rPr lang="en-US" sz="2400" dirty="0">
                <a:sym typeface="Wingdings" pitchFamily="2" charset="2"/>
              </a:rPr>
              <a:t>M</a:t>
            </a:r>
            <a:endParaRPr lang="hu-HU" sz="2400" dirty="0">
              <a:sym typeface="Wingdings" pitchFamily="2" charset="2"/>
            </a:endParaRPr>
          </a:p>
          <a:p>
            <a:pPr lvl="1"/>
            <a:r>
              <a:rPr lang="hu-HU" sz="2000" dirty="0"/>
              <a:t>Pl.: </a:t>
            </a:r>
            <a:r>
              <a:rPr lang="hu-HU" sz="2000" dirty="0" err="1"/>
              <a:t>i.root-servers.net</a:t>
            </a:r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/>
              <a:t>6 </a:t>
            </a:r>
            <a:r>
              <a:rPr lang="hu-HU" sz="2400" dirty="0"/>
              <a:t>db ezek közül „</a:t>
            </a:r>
            <a:r>
              <a:rPr lang="hu-HU" sz="2400" dirty="0" err="1"/>
              <a:t>anycastolt</a:t>
            </a:r>
            <a:r>
              <a:rPr lang="hu-HU" sz="2400" dirty="0"/>
              <a:t>”</a:t>
            </a:r>
            <a:r>
              <a:rPr lang="en-US" sz="2400" dirty="0"/>
              <a:t>, </a:t>
            </a:r>
            <a:r>
              <a:rPr lang="hu-HU" sz="2400" dirty="0"/>
              <a:t>azaz globálisan számos replika létezik</a:t>
            </a:r>
            <a:endParaRPr lang="en-US" sz="2400" dirty="0"/>
          </a:p>
          <a:p>
            <a:r>
              <a:rPr lang="hu-HU" sz="2800" dirty="0"/>
              <a:t>Ha név nem feloldható (lokálisan), akkor hozzájuk kell fordulni</a:t>
            </a:r>
            <a:endParaRPr lang="en-US" sz="2800" dirty="0"/>
          </a:p>
          <a:p>
            <a:pPr lvl="1"/>
            <a:r>
              <a:rPr lang="hu-HU" sz="2400" dirty="0"/>
              <a:t>A gyakorlatban a legtöbb rendszer lokálisan tárolja ezt az információt (cache)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34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the Roots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346"/>
            <a:ext cx="9144000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81200" y="1915892"/>
            <a:ext cx="4821466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Northeastern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Lokális névszerverek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7084" y="4103240"/>
            <a:ext cx="8991600" cy="2754763"/>
          </a:xfrm>
        </p:spPr>
        <p:txBody>
          <a:bodyPr>
            <a:normAutofit/>
          </a:bodyPr>
          <a:lstStyle/>
          <a:p>
            <a:r>
              <a:rPr lang="hu-HU" dirty="0"/>
              <a:t>Minden </a:t>
            </a:r>
            <a:r>
              <a:rPr lang="en-US" dirty="0"/>
              <a:t>ISP/c</a:t>
            </a:r>
            <a:r>
              <a:rPr lang="hu-HU" dirty="0"/>
              <a:t>ég rendelkezik egy lokális</a:t>
            </a:r>
            <a:r>
              <a:rPr lang="en-US" dirty="0"/>
              <a:t>, default </a:t>
            </a:r>
            <a:r>
              <a:rPr lang="hu-HU" dirty="0"/>
              <a:t>névszerverrel</a:t>
            </a:r>
            <a:endParaRPr lang="en-US" dirty="0"/>
          </a:p>
          <a:p>
            <a:r>
              <a:rPr lang="hu-HU" dirty="0"/>
              <a:t>Gyakran a </a:t>
            </a:r>
            <a:r>
              <a:rPr lang="en-US" dirty="0"/>
              <a:t>DHCP</a:t>
            </a:r>
            <a:r>
              <a:rPr lang="hu-HU" dirty="0"/>
              <a:t> konfigurálja fel</a:t>
            </a:r>
            <a:endParaRPr lang="en-US" dirty="0"/>
          </a:p>
          <a:p>
            <a:r>
              <a:rPr lang="hu-HU" dirty="0"/>
              <a:t>A DNS lekérdezések a lokális névszervernél kezdődnek</a:t>
            </a:r>
            <a:endParaRPr lang="en-US" dirty="0"/>
          </a:p>
          <a:p>
            <a:r>
              <a:rPr lang="hu-HU" dirty="0"/>
              <a:t>Gyakran cache-be teszik a lekérdezés eredményét</a:t>
            </a:r>
            <a:endParaRPr lang="en-US" dirty="0"/>
          </a:p>
        </p:txBody>
      </p:sp>
      <p:pic>
        <p:nvPicPr>
          <p:cNvPr id="102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1915892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6" y="2405976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3200179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42" y="22751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9"/>
          <p:cNvSpPr/>
          <p:nvPr/>
        </p:nvSpPr>
        <p:spPr>
          <a:xfrm rot="4760621">
            <a:off x="4105371" y="2588360"/>
            <a:ext cx="553978" cy="186115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3959448" y="1067101"/>
            <a:ext cx="2410731" cy="1005472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25142"/>
                <a:gd name="adj2" fmla="val 15956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google.com?</a:t>
              </a:r>
            </a:p>
          </p:txBody>
        </p:sp>
      </p:grpSp>
      <p:sp>
        <p:nvSpPr>
          <p:cNvPr id="14" name="Up Arrow 13"/>
          <p:cNvSpPr/>
          <p:nvPr/>
        </p:nvSpPr>
        <p:spPr>
          <a:xfrm rot="5400000">
            <a:off x="7205450" y="2087271"/>
            <a:ext cx="553978" cy="159490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Authoratív</a:t>
            </a:r>
            <a:r>
              <a:rPr lang="en-US" dirty="0"/>
              <a:t> N</a:t>
            </a:r>
            <a:r>
              <a:rPr lang="hu-HU" dirty="0"/>
              <a:t>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900058"/>
            <a:ext cx="8839200" cy="859971"/>
          </a:xfrm>
        </p:spPr>
        <p:txBody>
          <a:bodyPr>
            <a:normAutofit/>
          </a:bodyPr>
          <a:lstStyle/>
          <a:p>
            <a:r>
              <a:rPr lang="hu-HU" dirty="0"/>
              <a:t>név</a:t>
            </a:r>
            <a:r>
              <a:rPr lang="en-US" dirty="0">
                <a:sym typeface="Wingdings" pitchFamily="2" charset="2"/>
              </a:rPr>
              <a:t>IP </a:t>
            </a:r>
            <a:r>
              <a:rPr lang="hu-HU" dirty="0">
                <a:sym typeface="Wingdings" pitchFamily="2" charset="2"/>
              </a:rPr>
              <a:t>leképezéseket tárolja egy adott </a:t>
            </a:r>
            <a:r>
              <a:rPr lang="hu-HU" dirty="0" err="1">
                <a:sym typeface="Wingdings" pitchFamily="2" charset="2"/>
              </a:rPr>
              <a:t>hoszthoz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717031" y="2703386"/>
            <a:ext cx="3119218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Northeastern</a:t>
            </a:r>
          </a:p>
        </p:txBody>
      </p:sp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8" y="2436950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23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flipH="1">
            <a:off x="252162" y="1839990"/>
            <a:ext cx="2632552" cy="1005472"/>
            <a:chOff x="1219200" y="4876799"/>
            <a:chExt cx="518160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3826"/>
                <a:gd name="adj2" fmla="val 859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www.neu.edu?</a:t>
              </a:r>
            </a:p>
          </p:txBody>
        </p:sp>
      </p:grpSp>
      <p:sp>
        <p:nvSpPr>
          <p:cNvPr id="11" name="Up Arrow 10"/>
          <p:cNvSpPr/>
          <p:nvPr/>
        </p:nvSpPr>
        <p:spPr>
          <a:xfrm rot="5400000">
            <a:off x="633825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28" y="3062867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21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5400000">
            <a:off x="2504675" y="3070539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4370348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58889" y="398952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4399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38812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1801" y="1975285"/>
            <a:ext cx="20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www.neu.edu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19800" y="2850381"/>
            <a:ext cx="1894114" cy="63159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 Arrow Callout 25"/>
          <p:cNvSpPr/>
          <p:nvPr/>
        </p:nvSpPr>
        <p:spPr>
          <a:xfrm>
            <a:off x="4680853" y="4440305"/>
            <a:ext cx="1905000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</a:t>
            </a:r>
            <a:r>
              <a:rPr lang="en-US" sz="2400" dirty="0"/>
              <a:t> ‘neu.edu’</a:t>
            </a:r>
            <a:r>
              <a:rPr lang="hu-HU" sz="2400" dirty="0"/>
              <a:t> felügyelője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3419905" y="1611390"/>
            <a:ext cx="2632552" cy="1005472"/>
            <a:chOff x="1219200" y="4876799"/>
            <a:chExt cx="5181605" cy="1384995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32748"/>
                <a:gd name="adj2" fmla="val 935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www.neu.edu = 155.33.17.68</a:t>
              </a:r>
            </a:p>
          </p:txBody>
        </p:sp>
      </p:grpSp>
      <p:sp>
        <p:nvSpPr>
          <p:cNvPr id="25" name="Up Arrow Callout 24"/>
          <p:cNvSpPr/>
          <p:nvPr/>
        </p:nvSpPr>
        <p:spPr>
          <a:xfrm>
            <a:off x="2781664" y="4440305"/>
            <a:ext cx="1682377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Az</a:t>
            </a:r>
            <a:r>
              <a:rPr lang="en-US" sz="2400" dirty="0"/>
              <a:t> ‘</a:t>
            </a:r>
            <a:r>
              <a:rPr lang="en-US" sz="2400" dirty="0" err="1"/>
              <a:t>edu</a:t>
            </a:r>
            <a:r>
              <a:rPr lang="en-US" sz="2400" dirty="0"/>
              <a:t>’</a:t>
            </a:r>
            <a:r>
              <a:rPr lang="hu-HU" sz="2400" dirty="0"/>
              <a:t> felügyelője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Egyszerű </a:t>
            </a:r>
            <a:r>
              <a:rPr lang="hu-HU" dirty="0" err="1"/>
              <a:t>doménnév</a:t>
            </a:r>
            <a:r>
              <a:rPr lang="hu-HU" dirty="0"/>
              <a:t> feloldás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Minden </a:t>
            </a:r>
            <a:r>
              <a:rPr lang="hu-HU" dirty="0" err="1"/>
              <a:t>hoszt</a:t>
            </a:r>
            <a:r>
              <a:rPr lang="hu-HU" dirty="0"/>
              <a:t> ismer egy lokális DNS szervert</a:t>
            </a:r>
            <a:endParaRPr lang="en-US" dirty="0"/>
          </a:p>
          <a:p>
            <a:pPr lvl="1"/>
            <a:r>
              <a:rPr lang="hu-HU" dirty="0"/>
              <a:t>Minden kérést ennek küld</a:t>
            </a:r>
            <a:endParaRPr lang="en-US" dirty="0"/>
          </a:p>
          <a:p>
            <a:r>
              <a:rPr lang="hu-HU" dirty="0"/>
              <a:t>Ha a lokális DNS szerver tud válaszolni, akkor kész…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A lokális szerver a felügyelő szerver az adott névhez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A lokális szerver cache-ében van rekord a keresett névhez</a:t>
            </a:r>
            <a:endParaRPr lang="en-US" dirty="0"/>
          </a:p>
          <a:p>
            <a:r>
              <a:rPr lang="hu-HU" dirty="0"/>
              <a:t>Különben menjünk végig a teljes hierarchián felülről lefelé egészen a keresett név felügyeleti szerveréig</a:t>
            </a:r>
            <a:endParaRPr lang="en-US" dirty="0"/>
          </a:p>
          <a:p>
            <a:pPr lvl="1"/>
            <a:r>
              <a:rPr lang="hu-HU" dirty="0"/>
              <a:t>Minden lokális</a:t>
            </a:r>
            <a:r>
              <a:rPr lang="en-US" dirty="0"/>
              <a:t> DNS </a:t>
            </a:r>
            <a:r>
              <a:rPr lang="hu-HU" dirty="0"/>
              <a:t>szerver ismeri a </a:t>
            </a:r>
            <a:r>
              <a:rPr lang="hu-HU" dirty="0" err="1"/>
              <a:t>root</a:t>
            </a:r>
            <a:r>
              <a:rPr lang="hu-HU" dirty="0"/>
              <a:t> szervereket</a:t>
            </a:r>
            <a:endParaRPr lang="en-US" dirty="0"/>
          </a:p>
          <a:p>
            <a:pPr lvl="1"/>
            <a:r>
              <a:rPr lang="hu-HU" dirty="0"/>
              <a:t>Cache tartalma alapján bizonyos lépések átugrása, ha lehet</a:t>
            </a:r>
            <a:endParaRPr lang="en-US" dirty="0"/>
          </a:p>
          <a:p>
            <a:pPr lvl="2"/>
            <a:r>
              <a:rPr lang="hu-HU" dirty="0"/>
              <a:t>Pl. ha  a </a:t>
            </a:r>
            <a:r>
              <a:rPr lang="hu-HU" dirty="0" err="1"/>
              <a:t>root</a:t>
            </a:r>
            <a:r>
              <a:rPr lang="hu-HU" dirty="0"/>
              <a:t> fájl tárolva van a cache-ben, akkor egyből ugorhatunk az „.</a:t>
            </a:r>
            <a:r>
              <a:rPr lang="hu-HU" dirty="0" err="1"/>
              <a:t>edu</a:t>
            </a:r>
            <a:r>
              <a:rPr lang="hu-HU" dirty="0"/>
              <a:t>” szerverére.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Lekérdezések</a:t>
            </a:r>
            <a:r>
              <a:rPr lang="hu-HU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lekérdezésnek két fajtája van:</a:t>
            </a:r>
          </a:p>
          <a:p>
            <a:pPr lvl="1"/>
            <a:r>
              <a:rPr lang="hu-HU" sz="1800" i="1" dirty="0"/>
              <a:t>Rekurzív lekérdezés</a:t>
            </a:r>
            <a:r>
              <a:rPr lang="hu-HU" sz="1800" dirty="0"/>
              <a:t> – Ha a névszerver végzi el a névfeloldást, és  tér vissza a válasszal.</a:t>
            </a:r>
          </a:p>
          <a:p>
            <a:pPr lvl="1"/>
            <a:r>
              <a:rPr lang="hu-HU" sz="1800" i="1" dirty="0"/>
              <a:t>Iteratív lekérdezés</a:t>
            </a:r>
            <a:r>
              <a:rPr lang="hu-HU" sz="1800" dirty="0"/>
              <a:t> – Ha a névszerver adja vissza a választ vagy legalább azt, hogy kitől kapható meg a következő válasz.</a:t>
            </a:r>
          </a:p>
          <a:p>
            <a:r>
              <a:rPr lang="hu-HU" sz="1800" dirty="0"/>
              <a:t>Melyik a jobb?</a:t>
            </a:r>
          </a:p>
          <a:p>
            <a:pPr lvl="1"/>
            <a:r>
              <a:rPr lang="hu-HU" sz="1800" i="1" dirty="0"/>
              <a:t>Rekurzív jellemzői</a:t>
            </a:r>
          </a:p>
          <a:p>
            <a:pPr lvl="2"/>
            <a:r>
              <a:rPr lang="hu-HU" sz="1800" dirty="0"/>
              <a:t>Lehetővé teszi a szervernek a kliens terhelés kihelyezését a kezelhetőségért.</a:t>
            </a:r>
          </a:p>
          <a:p>
            <a:pPr lvl="2"/>
            <a:r>
              <a:rPr lang="hu-HU" sz="1800" dirty="0"/>
              <a:t>Lehetővé teszi a szervernek, hogy a kliensek egy csoportja felett végezzen </a:t>
            </a:r>
            <a:r>
              <a:rPr lang="hu-HU" sz="1800" i="1" dirty="0" err="1"/>
              <a:t>cache</a:t>
            </a:r>
            <a:r>
              <a:rPr lang="hu-HU" sz="1800" dirty="0" err="1"/>
              <a:t>lést</a:t>
            </a:r>
            <a:r>
              <a:rPr lang="hu-HU" sz="1800" dirty="0"/>
              <a:t>, a jobb teljesítményért.</a:t>
            </a:r>
          </a:p>
          <a:p>
            <a:pPr lvl="1"/>
            <a:r>
              <a:rPr lang="hu-HU" sz="1800" i="1" dirty="0"/>
              <a:t>Iteratív jellemzői</a:t>
            </a:r>
          </a:p>
          <a:p>
            <a:pPr lvl="2"/>
            <a:r>
              <a:rPr lang="hu-HU" sz="1800" dirty="0"/>
              <a:t>Válasz után nem kell semmit tenni a kéréssel a névszervernek.</a:t>
            </a:r>
          </a:p>
          <a:p>
            <a:pPr lvl="2"/>
            <a:r>
              <a:rPr lang="hu-HU" sz="1800" dirty="0"/>
              <a:t>Könnyű magas terhelésű szervert építeni.</a:t>
            </a: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29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Rekurzív</a:t>
            </a:r>
            <a:r>
              <a:rPr lang="en-US" dirty="0"/>
              <a:t> DNS </a:t>
            </a:r>
            <a:r>
              <a:rPr lang="hu-HU" dirty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2542492"/>
            <a:ext cx="4354286" cy="3842657"/>
          </a:xfrm>
        </p:spPr>
        <p:txBody>
          <a:bodyPr>
            <a:normAutofit/>
          </a:bodyPr>
          <a:lstStyle/>
          <a:p>
            <a:r>
              <a:rPr lang="hu-HU" sz="2400" dirty="0"/>
              <a:t>A lokális szerver terhet rak a kérdezett névszerverre (pl. </a:t>
            </a:r>
            <a:r>
              <a:rPr lang="hu-HU" sz="2400" dirty="0" err="1"/>
              <a:t>root</a:t>
            </a:r>
            <a:r>
              <a:rPr lang="hu-HU" sz="2400" dirty="0"/>
              <a:t>)</a:t>
            </a:r>
            <a:endParaRPr lang="en-US" sz="2400" dirty="0"/>
          </a:p>
          <a:p>
            <a:r>
              <a:rPr lang="hu-HU" sz="2400" dirty="0"/>
              <a:t>Honnan tudja a kérdezett, hogy kinek továbbítsa a választ</a:t>
            </a:r>
            <a:r>
              <a:rPr lang="en-US" sz="2400" dirty="0"/>
              <a:t>?</a:t>
            </a:r>
          </a:p>
          <a:p>
            <a:pPr lvl="1"/>
            <a:r>
              <a:rPr lang="en-US" sz="2100" dirty="0"/>
              <a:t>Random ID</a:t>
            </a:r>
            <a:r>
              <a:rPr lang="hu-HU" sz="2100" dirty="0"/>
              <a:t> a DNS lekérdezésben</a:t>
            </a:r>
            <a:endParaRPr lang="en-US" sz="2100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53653">
            <a:off x="7000294" y="5513438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802989" y="4419411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802989" y="44194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4400000">
            <a:off x="6976309" y="555008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800000">
            <a:off x="5331388" y="4384863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30" name="Rectangular Callout 29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</a:t>
            </a:r>
            <a:r>
              <a:rPr lang="en-US" dirty="0"/>
              <a:t>DNS </a:t>
            </a:r>
            <a:r>
              <a:rPr lang="hu-HU" dirty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882" y="2786745"/>
            <a:ext cx="4556407" cy="4049487"/>
          </a:xfrm>
        </p:spPr>
        <p:txBody>
          <a:bodyPr>
            <a:normAutofit/>
          </a:bodyPr>
          <a:lstStyle/>
          <a:p>
            <a:r>
              <a:rPr lang="hu-HU" dirty="0"/>
              <a:t>A szerver mindig a következő kérdezendő névszerver adataival tér vissza</a:t>
            </a:r>
            <a:endParaRPr lang="en-US" dirty="0"/>
          </a:p>
          <a:p>
            <a:pPr lvl="1"/>
            <a:r>
              <a:rPr lang="en-US" dirty="0"/>
              <a:t>“I don’t know this name, but this other server might”</a:t>
            </a:r>
          </a:p>
          <a:p>
            <a:r>
              <a:rPr lang="hu-HU" b="1" dirty="0"/>
              <a:t>Napjainkban iteratív módon működik a DNS!!!</a:t>
            </a:r>
            <a:endParaRPr lang="en-US" b="1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6430415" y="3477084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6380931" y="2870058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6361841" y="2866605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6371435" y="3464446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5329194" y="4338262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004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27" name="Rectangular Callout 26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DNS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bejegyzés elterjedése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1992086"/>
          </a:xfrm>
        </p:spPr>
        <p:txBody>
          <a:bodyPr>
            <a:normAutofit/>
          </a:bodyPr>
          <a:lstStyle/>
          <a:p>
            <a:r>
              <a:rPr lang="hu-HU" dirty="0"/>
              <a:t>Van-e a teremben olyan, aki vásárolt már </a:t>
            </a:r>
            <a:r>
              <a:rPr lang="hu-HU" dirty="0" err="1"/>
              <a:t>domén</a:t>
            </a:r>
            <a:r>
              <a:rPr lang="hu-HU" dirty="0"/>
              <a:t> nevet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Észrevettétek-e, hogy kb. </a:t>
            </a:r>
            <a:r>
              <a:rPr lang="en-US" dirty="0"/>
              <a:t>72 </a:t>
            </a:r>
            <a:r>
              <a:rPr lang="hu-HU" dirty="0"/>
              <a:t>óra kell ahhoz, hogy elérhető legyen a bejegyzés után?</a:t>
            </a:r>
            <a:endParaRPr lang="en-US" dirty="0"/>
          </a:p>
          <a:p>
            <a:pPr lvl="1"/>
            <a:r>
              <a:rPr lang="hu-HU" dirty="0"/>
              <a:t>Ez a késés a</a:t>
            </a:r>
            <a:r>
              <a:rPr lang="en-US" dirty="0"/>
              <a:t> DNS </a:t>
            </a:r>
            <a:r>
              <a:rPr lang="en-US" dirty="0" err="1"/>
              <a:t>Propa</a:t>
            </a:r>
            <a:r>
              <a:rPr lang="hu-HU" dirty="0" err="1"/>
              <a:t>gáció</a:t>
            </a:r>
            <a:r>
              <a:rPr lang="hu-HU" dirty="0"/>
              <a:t>/DNS bejegyzés elterjedése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3" y="393435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5" y="393907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59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7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0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13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1514" y="45845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5862" y="455484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8963" y="5043649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1400" y="3555051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659" y="507675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95795" y="4424220"/>
            <a:ext cx="679260" cy="3048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 rot="17569223" flipV="1">
            <a:off x="929094" y="4287573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7569223" flipV="1">
            <a:off x="5275254" y="4257839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4655993" flipV="1">
            <a:off x="2359912" y="4249866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6200000" flipV="1">
            <a:off x="3843832" y="3972877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152396" y="5638788"/>
            <a:ext cx="8991600" cy="642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Miért nem sikerül ez egy új</a:t>
            </a:r>
            <a:r>
              <a:rPr lang="en-US" dirty="0"/>
              <a:t> DNS n</a:t>
            </a:r>
            <a:r>
              <a:rPr lang="hu-HU" dirty="0"/>
              <a:t>év esetén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7" grpId="0" animBg="1"/>
      <p:bldP spid="28" grpId="0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Cach</a:t>
            </a:r>
            <a:r>
              <a:rPr lang="hu-HU" dirty="0" err="1"/>
              <a:t>elés</a:t>
            </a:r>
            <a:r>
              <a:rPr lang="hu-HU" dirty="0"/>
              <a:t> VS frissesség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28147"/>
          </a:xfrm>
        </p:spPr>
        <p:txBody>
          <a:bodyPr/>
          <a:lstStyle/>
          <a:p>
            <a:r>
              <a:rPr lang="en-US" dirty="0"/>
              <a:t>DNS</a:t>
            </a:r>
            <a:r>
              <a:rPr lang="hu-HU" dirty="0"/>
              <a:t> elterjedés késését a cache okozza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51" y="345710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4551" y="410963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8" name="Up Arrow 7"/>
          <p:cNvSpPr/>
          <p:nvPr/>
        </p:nvSpPr>
        <p:spPr>
          <a:xfrm rot="16200000" flipV="1">
            <a:off x="2215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5170714" y="2228348"/>
            <a:ext cx="3755571" cy="1597911"/>
            <a:chOff x="1219200" y="4876799"/>
            <a:chExt cx="5181605" cy="1389740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36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Root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.net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u-HU" sz="2400" kern="0" dirty="0">
                  <a:solidFill>
                    <a:sysClr val="window" lastClr="FFFFFF"/>
                  </a:solidFill>
                </a:rPr>
                <a:t>..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06" y="411389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15" y="43204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87" y="574501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02683" y="476412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6647" y="494091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5437" y="6364448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9998" y="6297348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4371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70972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793178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2" y="4904861"/>
              <a:ext cx="5181603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kern="0" dirty="0">
                  <a:solidFill>
                    <a:sysClr val="window" lastClr="FFFFFF"/>
                  </a:solidFill>
                </a:rPr>
                <a:t>A név nem létezik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2265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52396" y="4855110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zóna fájlok 1-72 </a:t>
            </a:r>
            <a:r>
              <a:rPr lang="hu-HU" dirty="0" err="1"/>
              <a:t>órig</a:t>
            </a:r>
            <a:r>
              <a:rPr lang="hu-HU" dirty="0"/>
              <a:t> élnek a cache-ben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DNS </a:t>
            </a:r>
            <a:r>
              <a:rPr lang="hu-HU" dirty="0"/>
              <a:t>Erőforrás rekordok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Resource</a:t>
            </a:r>
            <a:r>
              <a:rPr lang="hu-HU" dirty="0"/>
              <a:t> Records)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DNS </a:t>
            </a:r>
            <a:r>
              <a:rPr lang="hu-HU" dirty="0"/>
              <a:t>lekérdezéseknek két mezőjük van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</a:p>
          <a:p>
            <a:r>
              <a:rPr lang="hu-HU" dirty="0"/>
              <a:t>Az erőforrás rekord válasz egy DNS lekérdezésre</a:t>
            </a:r>
            <a:endParaRPr lang="en-US" dirty="0"/>
          </a:p>
          <a:p>
            <a:pPr lvl="1"/>
            <a:r>
              <a:rPr lang="hu-HU" dirty="0"/>
              <a:t>Négy mezőből áll</a:t>
            </a:r>
            <a:r>
              <a:rPr lang="en-US" dirty="0"/>
              <a:t>: (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, TTL)</a:t>
            </a:r>
          </a:p>
          <a:p>
            <a:pPr lvl="1"/>
            <a:r>
              <a:rPr lang="hu-HU" dirty="0"/>
              <a:t>Egy lekérdezésre adott válaszban több rekord is </a:t>
            </a:r>
            <a:r>
              <a:rPr lang="hu-HU" dirty="0" err="1"/>
              <a:t>szerpelhet</a:t>
            </a:r>
            <a:endParaRPr lang="en-US" dirty="0"/>
          </a:p>
          <a:p>
            <a:r>
              <a:rPr lang="hu-HU" dirty="0"/>
              <a:t>Mit jelent a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</a:t>
            </a:r>
            <a:r>
              <a:rPr lang="hu-HU" dirty="0"/>
              <a:t>és a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 </a:t>
            </a:r>
            <a:r>
              <a:rPr lang="hu-HU" dirty="0"/>
              <a:t>mező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Ez a lekérdezés típusától (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hu-HU" dirty="0"/>
              <a:t>) függ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37314" cy="5257800"/>
          </a:xfrm>
        </p:spPr>
        <p:txBody>
          <a:bodyPr>
            <a:normAutofit/>
          </a:bodyPr>
          <a:lstStyle/>
          <a:p>
            <a:r>
              <a:rPr lang="en-US" dirty="0"/>
              <a:t>Type = A / AAAA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IP </a:t>
            </a:r>
            <a:r>
              <a:rPr lang="hu-HU" dirty="0"/>
              <a:t>cím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hu-HU" dirty="0"/>
              <a:t>=</a:t>
            </a:r>
            <a:r>
              <a:rPr lang="en-US" dirty="0"/>
              <a:t> IPv4, AAAA </a:t>
            </a:r>
            <a:r>
              <a:rPr lang="hu-HU" dirty="0"/>
              <a:t>=</a:t>
            </a:r>
            <a:r>
              <a:rPr lang="en-US" dirty="0"/>
              <a:t> IPv6</a:t>
            </a:r>
          </a:p>
          <a:p>
            <a:pPr lvl="1"/>
            <a:endParaRPr lang="en-US" dirty="0"/>
          </a:p>
          <a:p>
            <a:r>
              <a:rPr lang="en-US" dirty="0"/>
              <a:t>Type = NS</a:t>
            </a:r>
          </a:p>
          <a:p>
            <a:pPr lvl="1"/>
            <a:r>
              <a:rPr lang="en-US" dirty="0"/>
              <a:t>Name = </a:t>
            </a:r>
            <a:r>
              <a:rPr lang="hu-HU" dirty="0"/>
              <a:t>rész </a:t>
            </a:r>
            <a:r>
              <a:rPr lang="hu-HU" dirty="0" err="1"/>
              <a:t>domén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a rész </a:t>
            </a:r>
            <a:r>
              <a:rPr lang="hu-HU" dirty="0" err="1"/>
              <a:t>doménhez</a:t>
            </a:r>
            <a:r>
              <a:rPr lang="hu-HU" dirty="0"/>
              <a:t> tartozó DNS szerver neve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hu-HU" dirty="0"/>
              <a:t>Menj és küldd a kérésed ehhez a szerverhez</a:t>
            </a:r>
            <a:r>
              <a:rPr lang="en-US" dirty="0"/>
              <a:t>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06247" y="1578429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6248" y="2699432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129.10.116.81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06247" y="4386944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6248" y="5507947"/>
            <a:ext cx="4354285" cy="1028587"/>
            <a:chOff x="4506248" y="5507947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7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198" y="1600200"/>
            <a:ext cx="4561112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kanonikus név</a:t>
            </a:r>
            <a:endParaRPr lang="en-US" dirty="0"/>
          </a:p>
          <a:p>
            <a:pPr lvl="1"/>
            <a:r>
              <a:rPr lang="hu-HU" dirty="0"/>
              <a:t>Alias nevek használatához</a:t>
            </a:r>
            <a:endParaRPr lang="en-US" dirty="0"/>
          </a:p>
          <a:p>
            <a:pPr lvl="1"/>
            <a:r>
              <a:rPr lang="en-US" dirty="0"/>
              <a:t>CDN</a:t>
            </a:r>
            <a:r>
              <a:rPr lang="hu-HU" dirty="0"/>
              <a:t> használja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emailben</a:t>
            </a:r>
            <a:r>
              <a:rPr lang="hu-HU" dirty="0"/>
              <a:t> szereplő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mail szerver kanonikus neve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04221" y="1578429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CNAME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222" y="2699432"/>
            <a:ext cx="4354285" cy="1028587"/>
            <a:chOff x="4506248" y="2699432"/>
            <a:chExt cx="4354285" cy="1028587"/>
          </a:xfrm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MX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Fordított lekérdezés (PTR rekord)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958943" cy="5105400"/>
          </a:xfrm>
        </p:spPr>
        <p:txBody>
          <a:bodyPr/>
          <a:lstStyle/>
          <a:p>
            <a:r>
              <a:rPr lang="hu-HU" dirty="0"/>
              <a:t>Mi a helyzet az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 err="1">
                <a:sym typeface="Wingdings" pitchFamily="2" charset="2"/>
              </a:rPr>
              <a:t>n</a:t>
            </a:r>
            <a:r>
              <a:rPr lang="hu-HU" dirty="0">
                <a:sym typeface="Wingdings" pitchFamily="2" charset="2"/>
              </a:rPr>
              <a:t>év leképezéssel</a:t>
            </a:r>
            <a:r>
              <a:rPr lang="en-US" dirty="0">
                <a:sym typeface="Wingdings" pitchFamily="2" charset="2"/>
              </a:rPr>
              <a:t>?</a:t>
            </a:r>
          </a:p>
          <a:p>
            <a:r>
              <a:rPr lang="hu-HU" dirty="0"/>
              <a:t>Külön hierarchia tárolja ezeket a leképezéseket</a:t>
            </a:r>
            <a:endParaRPr lang="en-US" dirty="0"/>
          </a:p>
          <a:p>
            <a:pPr lvl="1"/>
            <a:r>
              <a:rPr lang="hu-HU" dirty="0"/>
              <a:t>Gyökér pont:</a:t>
            </a:r>
            <a:r>
              <a:rPr lang="en-US" dirty="0"/>
              <a:t> in-</a:t>
            </a:r>
            <a:r>
              <a:rPr lang="en-US" dirty="0" err="1"/>
              <a:t>addr.arpa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ip6.arpa</a:t>
            </a:r>
          </a:p>
          <a:p>
            <a:r>
              <a:rPr lang="hu-HU" dirty="0"/>
              <a:t>DNS rekord típusa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hu-HU" dirty="0"/>
              <a:t>):</a:t>
            </a:r>
            <a:r>
              <a:rPr lang="en-US" dirty="0"/>
              <a:t> PTR</a:t>
            </a:r>
          </a:p>
          <a:p>
            <a:pPr lvl="1"/>
            <a:r>
              <a:rPr lang="en-US" dirty="0"/>
              <a:t>Name = </a:t>
            </a:r>
            <a:r>
              <a:rPr lang="hu-HU" dirty="0"/>
              <a:t>IP cím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r>
              <a:rPr lang="hu-HU" dirty="0"/>
              <a:t>Nincs garancia arra, hogy </a:t>
            </a:r>
            <a:br>
              <a:rPr lang="hu-HU" dirty="0"/>
            </a:br>
            <a:r>
              <a:rPr lang="hu-HU" dirty="0"/>
              <a:t>minden IP címre működik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Type: PTR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Value: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Indirection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számos lehetőséget biztosít</a:t>
            </a:r>
            <a:endParaRPr lang="en-US" dirty="0"/>
          </a:p>
          <a:p>
            <a:pPr lvl="1"/>
            <a:r>
              <a:rPr lang="hu-HU" dirty="0"/>
              <a:t>Nem csak a gépekre való hivatkozást könnyíti meg</a:t>
            </a:r>
            <a:r>
              <a:rPr lang="en-US" dirty="0"/>
              <a:t>!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hu-HU" dirty="0"/>
              <a:t>Egy gép IP címének lecserélése is triviális</a:t>
            </a:r>
            <a:endParaRPr lang="en-US" dirty="0"/>
          </a:p>
          <a:p>
            <a:pPr lvl="1"/>
            <a:r>
              <a:rPr lang="hu-HU" dirty="0"/>
              <a:t>Pl. a web szervert átköltöztetjük egy új </a:t>
            </a:r>
            <a:r>
              <a:rPr lang="hu-HU" dirty="0" err="1"/>
              <a:t>hosztra</a:t>
            </a:r>
            <a:endParaRPr lang="en-US" dirty="0"/>
          </a:p>
          <a:p>
            <a:pPr lvl="1"/>
            <a:r>
              <a:rPr lang="hu-HU" dirty="0"/>
              <a:t>Csak a DNS rekord bejegyzést kell megváltoztatni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Aliasing</a:t>
            </a:r>
            <a:r>
              <a:rPr lang="hu-HU" dirty="0"/>
              <a:t>/Kanonikus nevek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Load Balancing</a:t>
            </a:r>
            <a:r>
              <a:rPr lang="hu-HU" dirty="0"/>
              <a:t>/Terhelés elosztás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839200" cy="598714"/>
          </a:xfrm>
        </p:spPr>
        <p:txBody>
          <a:bodyPr/>
          <a:lstStyle/>
          <a:p>
            <a:r>
              <a:rPr lang="hu-HU" dirty="0"/>
              <a:t>Egy gépnek számos alias neve lehet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87" y="2407293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6733" y="2115270"/>
            <a:ext cx="199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www.reddit.com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240" y="2580692"/>
            <a:ext cx="25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www.foursquare.com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136" y="3059654"/>
            <a:ext cx="295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www.huffingtonpost.com</a:t>
            </a: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231446" y="2315325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231446" y="2780747"/>
            <a:ext cx="1090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231446" y="3059654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1645" y="307054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*.blogspot.com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2024" y="209221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david.choffnes.com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0347" y="2578614"/>
            <a:ext cx="147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alan.mislo.ve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263163" y="2778669"/>
            <a:ext cx="1507184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263154" y="2292265"/>
            <a:ext cx="1248870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5263144" y="3059654"/>
            <a:ext cx="1048501" cy="210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59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Egy </a:t>
            </a:r>
            <a:r>
              <a:rPr lang="hu-HU" dirty="0" err="1"/>
              <a:t>domén</a:t>
            </a:r>
            <a:r>
              <a:rPr lang="hu-HU" dirty="0"/>
              <a:t> névhez számos IP cím tartozhat</a:t>
            </a:r>
            <a:endParaRPr lang="en-US" dirty="0"/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13" y="414515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36083" y="5133353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4160640" y="5333408"/>
            <a:ext cx="2013716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4160640" y="4996895"/>
            <a:ext cx="2537966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4160640" y="4571027"/>
            <a:ext cx="1357073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4160640" y="5333408"/>
            <a:ext cx="931205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6" y="457102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56" y="544769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45" y="5873564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4" y="1536027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1023224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4" y="265381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7391382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29" y="427579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51" y="2305474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6" y="4661741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599318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7181835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1731548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6601662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85607" y="4653788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hu-HU" sz="3200" dirty="0">
                  <a:solidFill>
                    <a:schemeClr val="bg1"/>
                  </a:solidFill>
                </a:rPr>
                <a:t>A </a:t>
              </a:r>
              <a:r>
                <a:rPr lang="en-US" sz="3200" dirty="0">
                  <a:solidFill>
                    <a:schemeClr val="bg1"/>
                  </a:solidFill>
                </a:rPr>
                <a:t>DNS </a:t>
              </a:r>
              <a:r>
                <a:rPr lang="hu-HU" sz="3200" dirty="0">
                  <a:solidFill>
                    <a:schemeClr val="bg1"/>
                  </a:solidFill>
                </a:rPr>
                <a:t>válasz függhet a geográfiai </a:t>
              </a:r>
              <a:r>
                <a:rPr lang="hu-HU" sz="3200" dirty="0" err="1">
                  <a:solidFill>
                    <a:schemeClr val="bg1"/>
                  </a:solidFill>
                </a:rPr>
                <a:t>elhelyezekedéstől</a:t>
              </a:r>
              <a:r>
                <a:rPr lang="hu-HU" sz="3200" dirty="0">
                  <a:solidFill>
                    <a:schemeClr val="bg1"/>
                  </a:solidFill>
                </a:rPr>
                <a:t>, ISP-től, stb...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DNS</a:t>
            </a:r>
            <a:r>
              <a:rPr lang="hu-HU" dirty="0"/>
              <a:t> fontossága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/>
              <a:t>DNS</a:t>
            </a:r>
            <a:r>
              <a:rPr lang="hu-HU" dirty="0"/>
              <a:t> nélkül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Hogyan találjunk meg egy weboldalt?</a:t>
            </a:r>
            <a:endParaRPr lang="en-US" dirty="0"/>
          </a:p>
          <a:p>
            <a:r>
              <a:rPr lang="hu-HU" dirty="0"/>
              <a:t>Példa: a </a:t>
            </a:r>
            <a:r>
              <a:rPr lang="hu-HU" dirty="0" err="1"/>
              <a:t>mailszervered</a:t>
            </a:r>
            <a:r>
              <a:rPr lang="hu-HU" dirty="0"/>
              <a:t> azonosít</a:t>
            </a:r>
            <a:endParaRPr lang="en-US" dirty="0"/>
          </a:p>
          <a:p>
            <a:pPr lvl="1"/>
            <a:r>
              <a:rPr lang="hu-HU" dirty="0"/>
              <a:t>Email címet adunk meg weboldalakra való feliratkozásnál</a:t>
            </a:r>
            <a:endParaRPr lang="en-US" dirty="0"/>
          </a:p>
          <a:p>
            <a:pPr lvl="1"/>
            <a:r>
              <a:rPr lang="hu-HU" dirty="0"/>
              <a:t>Mi van, ha valaki eltéríti a DNS bejegyzést a </a:t>
            </a:r>
            <a:r>
              <a:rPr lang="hu-HU" dirty="0" err="1"/>
              <a:t>mailszerveredhez</a:t>
            </a:r>
            <a:r>
              <a:rPr lang="en-US" dirty="0"/>
              <a:t>?</a:t>
            </a:r>
          </a:p>
          <a:p>
            <a:r>
              <a:rPr lang="en-US" dirty="0"/>
              <a:t>DNS </a:t>
            </a:r>
            <a:r>
              <a:rPr lang="hu-HU" dirty="0"/>
              <a:t>a bizalom forrása a weben</a:t>
            </a:r>
            <a:endParaRPr lang="en-US" dirty="0"/>
          </a:p>
          <a:p>
            <a:pPr lvl="1"/>
            <a:r>
              <a:rPr lang="hu-HU" dirty="0"/>
              <a:t>Amikor a felhasználó begépeli 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www.bankofamerica.com</a:t>
            </a:r>
            <a:r>
              <a:rPr lang="hu-HU" dirty="0"/>
              <a:t> címet, azt várja, hogy a bankja honlapja jelenjen meg.</a:t>
            </a:r>
            <a:endParaRPr lang="en-US" dirty="0"/>
          </a:p>
          <a:p>
            <a:pPr lvl="1"/>
            <a:r>
              <a:rPr lang="hu-HU" dirty="0"/>
              <a:t>Mi van, ha a DNS rekordot </a:t>
            </a:r>
            <a:r>
              <a:rPr lang="hu-HU" dirty="0" err="1"/>
              <a:t>meghackelték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en-US" dirty="0"/>
              <a:t>8</a:t>
            </a:r>
            <a:r>
              <a:rPr lang="hu-HU" dirty="0"/>
              <a:t>. réteg”</a:t>
            </a:r>
            <a:r>
              <a:rPr lang="en-US" dirty="0"/>
              <a:t> (</a:t>
            </a:r>
            <a:r>
              <a:rPr lang="hu-HU" dirty="0"/>
              <a:t>A szénalapú csomópontok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Ha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Fel szeretnél hívni valakit, akkor el kell kérned a telefonszámát</a:t>
            </a:r>
          </a:p>
          <a:p>
            <a:pPr lvl="2"/>
            <a:r>
              <a:rPr lang="hu-HU" dirty="0"/>
              <a:t>Nem hívhatod csak úgy</a:t>
            </a:r>
            <a:r>
              <a:rPr lang="en-US" dirty="0"/>
              <a:t> “P </a:t>
            </a:r>
            <a:r>
              <a:rPr lang="hu-HU" dirty="0"/>
              <a:t>I S T Á T</a:t>
            </a:r>
            <a:r>
              <a:rPr lang="en-US" dirty="0"/>
              <a:t>”</a:t>
            </a:r>
          </a:p>
          <a:p>
            <a:pPr lvl="1"/>
            <a:r>
              <a:rPr lang="hu-HU" dirty="0"/>
              <a:t>Levelet küldenél valakinek</a:t>
            </a:r>
            <a:r>
              <a:rPr lang="en-US" dirty="0"/>
              <a:t>,</a:t>
            </a:r>
            <a:r>
              <a:rPr lang="hu-HU" dirty="0"/>
              <a:t> akkor szükséged van a címére</a:t>
            </a:r>
            <a:endParaRPr lang="en-US" dirty="0"/>
          </a:p>
          <a:p>
            <a:r>
              <a:rPr lang="hu-HU" dirty="0"/>
              <a:t>Mi a helyzet az</a:t>
            </a:r>
            <a:r>
              <a:rPr lang="en-US" dirty="0"/>
              <a:t> Internet</a:t>
            </a:r>
            <a:r>
              <a:rPr lang="hu-HU" dirty="0"/>
              <a:t>tel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Ha el akarod érni a</a:t>
            </a:r>
            <a:r>
              <a:rPr lang="en-US" dirty="0"/>
              <a:t> Google</a:t>
            </a:r>
            <a:r>
              <a:rPr lang="hu-HU" dirty="0" err="1"/>
              <a:t>-t</a:t>
            </a:r>
            <a:r>
              <a:rPr lang="en-US" dirty="0"/>
              <a:t>, </a:t>
            </a:r>
            <a:r>
              <a:rPr lang="hu-HU" dirty="0"/>
              <a:t>szükséges annak IP címe</a:t>
            </a:r>
            <a:endParaRPr lang="en-US" dirty="0"/>
          </a:p>
          <a:p>
            <a:pPr lvl="1"/>
            <a:r>
              <a:rPr lang="hu-HU" dirty="0"/>
              <a:t>Tudja valaki a </a:t>
            </a:r>
            <a:r>
              <a:rPr lang="hu-HU" dirty="0" err="1"/>
              <a:t>Google</a:t>
            </a:r>
            <a:r>
              <a:rPr lang="hu-HU" dirty="0"/>
              <a:t> IP címét???</a:t>
            </a:r>
            <a:endParaRPr lang="en-US" dirty="0"/>
          </a:p>
          <a:p>
            <a:r>
              <a:rPr lang="hu-HU" dirty="0"/>
              <a:t>A probléma bennünk van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Az emberek nem képesek IP címek megjegyzésére</a:t>
            </a:r>
            <a:endParaRPr lang="en-US" dirty="0"/>
          </a:p>
          <a:p>
            <a:pPr lvl="1"/>
            <a:r>
              <a:rPr lang="hu-HU" dirty="0"/>
              <a:t>Ember számára értelmes nevek kellenek, melyek IP címekre képezhetők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  <a:r>
              <a:rPr lang="hu-HU" dirty="0"/>
              <a:t> (</a:t>
            </a:r>
            <a:r>
              <a:rPr lang="hu-HU" dirty="0" err="1"/>
              <a:t>DoS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szerverek túlterhelése lekérdezésekkel, amíg össze nem omlanak</a:t>
            </a:r>
            <a:endParaRPr lang="en-US" dirty="0"/>
          </a:p>
          <a:p>
            <a:r>
              <a:rPr lang="hu-HU" dirty="0"/>
              <a:t>2002 </a:t>
            </a:r>
            <a:r>
              <a:rPr lang="en-US" dirty="0"/>
              <a:t>O</a:t>
            </a:r>
            <a:r>
              <a:rPr lang="hu-HU" dirty="0"/>
              <a:t>k</a:t>
            </a:r>
            <a:r>
              <a:rPr lang="en-US" dirty="0"/>
              <a:t>t</a:t>
            </a:r>
            <a:r>
              <a:rPr lang="hu-HU" dirty="0"/>
              <a:t>ó</a:t>
            </a:r>
            <a:r>
              <a:rPr lang="en-US" dirty="0" err="1"/>
              <a:t>ber</a:t>
            </a:r>
            <a:r>
              <a:rPr lang="en-US" dirty="0"/>
              <a:t>: </a:t>
            </a:r>
            <a:r>
              <a:rPr lang="hu-HU" dirty="0"/>
              <a:t>masszív </a:t>
            </a:r>
            <a:r>
              <a:rPr lang="hu-HU" dirty="0" err="1"/>
              <a:t>DDoS</a:t>
            </a:r>
            <a:r>
              <a:rPr lang="hu-HU" dirty="0"/>
              <a:t> támadás a </a:t>
            </a:r>
            <a:r>
              <a:rPr lang="hu-HU" dirty="0" err="1"/>
              <a:t>root</a:t>
            </a:r>
            <a:r>
              <a:rPr lang="hu-HU" dirty="0"/>
              <a:t> szerverek ellen</a:t>
            </a:r>
            <a:endParaRPr lang="en-US" dirty="0"/>
          </a:p>
          <a:p>
            <a:pPr lvl="1"/>
            <a:r>
              <a:rPr lang="hu-HU" dirty="0"/>
              <a:t>Mi volt a hatása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… </a:t>
            </a:r>
            <a:r>
              <a:rPr lang="hu-HU" dirty="0"/>
              <a:t>a felhasználók észre se vették</a:t>
            </a:r>
            <a:endParaRPr lang="en-US" dirty="0"/>
          </a:p>
          <a:p>
            <a:pPr lvl="1"/>
            <a:r>
              <a:rPr lang="hu-HU" dirty="0" err="1"/>
              <a:t>Root</a:t>
            </a:r>
            <a:r>
              <a:rPr lang="hu-HU" dirty="0"/>
              <a:t> zónák mindenhol cache-elve vannak</a:t>
            </a:r>
            <a:endParaRPr lang="en-US" dirty="0"/>
          </a:p>
          <a:p>
            <a:r>
              <a:rPr lang="hu-HU" dirty="0"/>
              <a:t>Célzottabb támadás hatékonyabb lenne</a:t>
            </a:r>
            <a:endParaRPr lang="en-US" dirty="0"/>
          </a:p>
          <a:p>
            <a:pPr lvl="1"/>
            <a:r>
              <a:rPr lang="hu-HU" dirty="0"/>
              <a:t>Lokális</a:t>
            </a:r>
            <a:r>
              <a:rPr lang="en-US" dirty="0"/>
              <a:t> DNS s</a:t>
            </a:r>
            <a:r>
              <a:rPr lang="hu-HU" dirty="0"/>
              <a:t>z</a:t>
            </a:r>
            <a:r>
              <a:rPr lang="en-US" dirty="0" err="1"/>
              <a:t>erver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elérhetetlen</a:t>
            </a:r>
            <a:r>
              <a:rPr lang="en-US" dirty="0">
                <a:sym typeface="Wingdings" pitchFamily="2" charset="2"/>
              </a:rPr>
              <a:t> DNS</a:t>
            </a:r>
          </a:p>
          <a:p>
            <a:pPr lvl="1"/>
            <a:r>
              <a:rPr lang="en-US" dirty="0">
                <a:sym typeface="Wingdings" pitchFamily="2" charset="2"/>
              </a:rPr>
              <a:t>Authoritative s</a:t>
            </a:r>
            <a:r>
              <a:rPr lang="hu-HU" dirty="0">
                <a:sym typeface="Wingdings" pitchFamily="2" charset="2"/>
              </a:rPr>
              <a:t>z</a:t>
            </a:r>
            <a:r>
              <a:rPr lang="en-US" dirty="0" err="1">
                <a:sym typeface="Wingdings" pitchFamily="2" charset="2"/>
              </a:rPr>
              <a:t>erver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hu-HU" dirty="0">
                <a:sym typeface="Wingdings" pitchFamily="2" charset="2"/>
              </a:rPr>
              <a:t>elérhetetlen </a:t>
            </a:r>
            <a:r>
              <a:rPr lang="hu-HU" dirty="0" err="1">
                <a:sym typeface="Wingdings" pitchFamily="2" charset="2"/>
              </a:rPr>
              <a:t>domén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 err="1"/>
              <a:t>Hijacking</a:t>
            </a:r>
            <a:r>
              <a:rPr lang="hu-HU" dirty="0"/>
              <a:t> (eltérítés)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240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OS </a:t>
            </a:r>
            <a:r>
              <a:rPr lang="hu-HU" dirty="0"/>
              <a:t>vagy</a:t>
            </a:r>
            <a:r>
              <a:rPr lang="en-US" dirty="0"/>
              <a:t> browser </a:t>
            </a:r>
            <a:r>
              <a:rPr lang="hu-HU" dirty="0"/>
              <a:t>megfertőzése (</a:t>
            </a:r>
            <a:r>
              <a:rPr lang="en-US" dirty="0"/>
              <a:t>virus/</a:t>
            </a:r>
            <a:r>
              <a:rPr lang="en-US" dirty="0" err="1"/>
              <a:t>trojan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Pl. Számos trójai megváltoztatja a bejegyzéseket a</a:t>
            </a:r>
            <a:r>
              <a:rPr lang="en-US" dirty="0"/>
              <a:t> /</a:t>
            </a:r>
            <a:r>
              <a:rPr lang="en-US" dirty="0" err="1"/>
              <a:t>etc</a:t>
            </a:r>
            <a:r>
              <a:rPr lang="en-US" dirty="0"/>
              <a:t>/hosts</a:t>
            </a:r>
            <a:r>
              <a:rPr lang="hu-HU" dirty="0"/>
              <a:t> </a:t>
            </a:r>
            <a:r>
              <a:rPr lang="hu-HU" dirty="0" err="1"/>
              <a:t>fájlnan</a:t>
            </a:r>
            <a:endParaRPr lang="en-US" dirty="0"/>
          </a:p>
          <a:p>
            <a:pPr lvl="1"/>
            <a:r>
              <a:rPr lang="en-US" dirty="0"/>
              <a:t>*.bankofamerica.com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evilbank.com</a:t>
            </a:r>
          </a:p>
          <a:p>
            <a:r>
              <a:rPr lang="en-US" dirty="0"/>
              <a:t>Man-in-the-middle</a:t>
            </a:r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20" y="3663327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50" y="365631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4907880" y="3874137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0" y="35138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2984559" y="3877643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52398" y="4733090"/>
            <a:ext cx="8839200" cy="1961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Válasz hamisítás (</a:t>
            </a:r>
            <a:r>
              <a:rPr lang="hu-HU" dirty="0" err="1"/>
              <a:t>spoofing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Kérések lehallgatása</a:t>
            </a:r>
            <a:endParaRPr lang="en-US" dirty="0"/>
          </a:p>
          <a:p>
            <a:pPr lvl="1"/>
            <a:r>
              <a:rPr lang="hu-HU" dirty="0"/>
              <a:t>Válaszok megversenyeztetése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11441" y="263555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dns.bofa.com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Spoofing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4" y="404188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163560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110285" y="1739608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36897">
            <a:off x="911852" y="5265648"/>
            <a:ext cx="6530044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84577" y="36624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123.45.67.89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1059348" y="1750494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653109" y="108544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1042372" y="423915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940951" y="4239153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51" name="Picture 3" descr="D:\Classes\CS 4700\assets\bank_of_ameri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8869" r="2989" b="16108"/>
          <a:stretch/>
        </p:blipFill>
        <p:spPr bwMode="auto">
          <a:xfrm>
            <a:off x="7543800" y="1897932"/>
            <a:ext cx="16002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2627251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472089">
            <a:off x="1077063" y="2541418"/>
            <a:ext cx="649110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398067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67546" y="4980618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dns.evil.com</a:t>
            </a:r>
          </a:p>
        </p:txBody>
      </p:sp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26" y="3682643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32115" y="6320379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66.66.66.93</a:t>
            </a:r>
          </a:p>
        </p:txBody>
      </p:sp>
      <p:pic>
        <p:nvPicPr>
          <p:cNvPr id="37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5285230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33" y="489362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 flipH="1">
            <a:off x="4732399" y="370154"/>
            <a:ext cx="2599716" cy="743862"/>
            <a:chOff x="1219201" y="4876799"/>
            <a:chExt cx="521155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51791"/>
                <a:gd name="adj2" fmla="val 14005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5140291"/>
              <a:ext cx="5181603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123.45.67.89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663982" y="2644812"/>
            <a:ext cx="3783812" cy="1005472"/>
            <a:chOff x="1219201" y="4876799"/>
            <a:chExt cx="521155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79464" y="1114713"/>
            <a:ext cx="5905869" cy="1345095"/>
            <a:chOff x="404487" y="3333623"/>
            <a:chExt cx="8274022" cy="1523216"/>
          </a:xfrm>
        </p:grpSpPr>
        <p:sp>
          <p:nvSpPr>
            <p:cNvPr id="46" name="Rectangle 4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hu-HU" sz="3200" dirty="0">
                  <a:solidFill>
                    <a:schemeClr val="bg1"/>
                  </a:solidFill>
                </a:rPr>
                <a:t>Honnan tudjuk, hogy a </a:t>
              </a:r>
              <a:r>
                <a:rPr lang="en-US" sz="3200" dirty="0">
                  <a:solidFill>
                    <a:schemeClr val="bg1"/>
                  </a:solidFill>
                </a:rPr>
                <a:t>n</a:t>
              </a:r>
              <a:r>
                <a:rPr lang="hu-HU" sz="3200" dirty="0">
                  <a:solidFill>
                    <a:schemeClr val="bg1"/>
                  </a:solidFill>
                </a:rPr>
                <a:t>év</a:t>
              </a:r>
              <a:r>
                <a:rPr lang="en-US" sz="3200" dirty="0">
                  <a:solidFill>
                    <a:schemeClr val="bg1"/>
                  </a:solidFill>
                  <a:sym typeface="Wingdings" pitchFamily="2" charset="2"/>
                </a:rPr>
                <a:t>IP </a:t>
              </a:r>
              <a:r>
                <a:rPr lang="hu-HU" sz="3200" dirty="0">
                  <a:solidFill>
                    <a:schemeClr val="bg1"/>
                  </a:solidFill>
                  <a:sym typeface="Wingdings" pitchFamily="2" charset="2"/>
                </a:rPr>
                <a:t>leképezés helyes</a:t>
              </a:r>
              <a:r>
                <a:rPr lang="en-US" sz="3200" dirty="0">
                  <a:solidFill>
                    <a:schemeClr val="bg1"/>
                  </a:solidFill>
                  <a:sym typeface="Wingdings" pitchFamily="2" charset="2"/>
                </a:rPr>
                <a:t>?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747340" y="3201095"/>
            <a:ext cx="2584775" cy="746605"/>
            <a:chOff x="1219201" y="4876800"/>
            <a:chExt cx="5211555" cy="1384994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800"/>
              <a:ext cx="5181604" cy="1384994"/>
            </a:xfrm>
            <a:prstGeom prst="wedgeRectCallout">
              <a:avLst>
                <a:gd name="adj1" fmla="val 47738"/>
                <a:gd name="adj2" fmla="val 101272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5098934"/>
              <a:ext cx="5181604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66.66.66.93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  <p:bldP spid="11" grpId="0" animBg="1"/>
      <p:bldP spid="11" grpId="1" animBg="1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Cache Poisoning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197" y="4495800"/>
            <a:ext cx="8138075" cy="222068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Amíg</a:t>
            </a:r>
            <a:r>
              <a:rPr lang="en-US" dirty="0"/>
              <a:t> TTL </a:t>
            </a:r>
            <a:r>
              <a:rPr lang="hu-HU" dirty="0"/>
              <a:t>lejár</a:t>
            </a:r>
            <a:r>
              <a:rPr lang="en-US" dirty="0"/>
              <a:t>, </a:t>
            </a:r>
            <a:r>
              <a:rPr lang="hu-HU" dirty="0"/>
              <a:t>a</a:t>
            </a:r>
            <a:r>
              <a:rPr lang="en-US" dirty="0"/>
              <a:t> </a:t>
            </a:r>
            <a:r>
              <a:rPr lang="en-US" dirty="0" err="1"/>
              <a:t>BofA</a:t>
            </a:r>
            <a:r>
              <a:rPr lang="en-US" dirty="0"/>
              <a:t> </a:t>
            </a:r>
            <a:r>
              <a:rPr lang="hu-HU" dirty="0"/>
              <a:t>összes kérése, amit a</a:t>
            </a:r>
            <a:r>
              <a:rPr lang="en-US" dirty="0"/>
              <a:t> dns.neu.edu</a:t>
            </a:r>
            <a:r>
              <a:rPr lang="hu-HU" dirty="0" err="1"/>
              <a:t>-nak</a:t>
            </a:r>
            <a:r>
              <a:rPr lang="hu-HU" dirty="0"/>
              <a:t> küld, hamis/fertőzött válasszal tér vissza</a:t>
            </a:r>
            <a:endParaRPr lang="en-US" dirty="0"/>
          </a:p>
          <a:p>
            <a:r>
              <a:rPr lang="hu-HU" dirty="0"/>
              <a:t>Sokkal rosszabb, mint a </a:t>
            </a:r>
            <a:r>
              <a:rPr lang="en-US" dirty="0"/>
              <a:t>spoofing/man-in-the-middle</a:t>
            </a:r>
          </a:p>
          <a:p>
            <a:pPr lvl="1"/>
            <a:r>
              <a:rPr lang="hu-HU" dirty="0"/>
              <a:t>Egy teljes ISP-t érinthet</a:t>
            </a:r>
            <a:r>
              <a:rPr lang="en-US" dirty="0"/>
              <a:t>!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7" y="247220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35138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549842">
            <a:off x="1006843" y="200087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184652">
            <a:off x="4865900" y="3184489"/>
            <a:ext cx="3106413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17044" y="296224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9268" y="301297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dns.neu.edu</a:t>
            </a:r>
          </a:p>
        </p:txBody>
      </p:sp>
      <p:sp>
        <p:nvSpPr>
          <p:cNvPr id="18" name="Right Arrow 17"/>
          <p:cNvSpPr/>
          <p:nvPr/>
        </p:nvSpPr>
        <p:spPr>
          <a:xfrm rot="11283476">
            <a:off x="980984" y="198233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flipH="1">
            <a:off x="653108" y="344044"/>
            <a:ext cx="3320144" cy="1005472"/>
            <a:chOff x="1219201" y="4876799"/>
            <a:chExt cx="521155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Hol van a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www.google.com?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499928" y="760506"/>
            <a:ext cx="3320144" cy="1005472"/>
            <a:chOff x="1219201" y="4876799"/>
            <a:chExt cx="521155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5804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www.google.com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= 74.125.131.26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556972" y="4893241"/>
            <a:ext cx="3320144" cy="1005473"/>
            <a:chOff x="1219201" y="4876798"/>
            <a:chExt cx="5211555" cy="1384996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3166"/>
                <a:gd name="adj2" fmla="val -97020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4876798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bankofamerica.com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= 66.66.66.92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1116776" y="846780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58839"/>
                <a:gd name="adj2" fmla="val 147658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 rot="21403608">
            <a:off x="1059349" y="2700042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595456">
            <a:off x="999722" y="2704885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564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Hogyan éri el a támadó a fertőzött bejegyzés tárolását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hu-HU" dirty="0"/>
              <a:t>Azt mondjuk a feloldónak, hogy az</a:t>
            </a:r>
            <a:r>
              <a:rPr lang="en-US" dirty="0"/>
              <a:t> </a:t>
            </a:r>
            <a:r>
              <a:rPr lang="hu-HU" dirty="0"/>
              <a:t>áldozathoz tartózó </a:t>
            </a:r>
            <a:r>
              <a:rPr lang="en-US" dirty="0"/>
              <a:t>NS </a:t>
            </a:r>
            <a:r>
              <a:rPr lang="hu-HU" dirty="0"/>
              <a:t>a támadó IP-jén érhető el</a:t>
            </a:r>
            <a:endParaRPr lang="en-US" dirty="0"/>
          </a:p>
          <a:p>
            <a:pPr lvl="1"/>
            <a:r>
              <a:rPr lang="hu-HU" dirty="0"/>
              <a:t>Kiváltó</a:t>
            </a:r>
            <a:r>
              <a:rPr lang="en-US" dirty="0"/>
              <a:t> </a:t>
            </a:r>
            <a:r>
              <a:rPr lang="hu-HU" dirty="0"/>
              <a:t>lekérdezés</a:t>
            </a:r>
            <a:r>
              <a:rPr lang="en-US" dirty="0"/>
              <a:t>: </a:t>
            </a:r>
            <a:r>
              <a:rPr lang="en-US" dirty="0" err="1"/>
              <a:t>subdomain.attacker.example</a:t>
            </a:r>
            <a:r>
              <a:rPr lang="en-US" dirty="0"/>
              <a:t> IN A</a:t>
            </a:r>
          </a:p>
          <a:p>
            <a:pPr lvl="1"/>
            <a:r>
              <a:rPr lang="hu-HU" dirty="0"/>
              <a:t>Támadó válasza</a:t>
            </a:r>
            <a:r>
              <a:rPr lang="en-US" dirty="0"/>
              <a:t>:</a:t>
            </a:r>
          </a:p>
          <a:p>
            <a:r>
              <a:rPr lang="hu-HU" sz="2400" dirty="0"/>
              <a:t>Válasz</a:t>
            </a:r>
            <a:r>
              <a:rPr lang="en-US" sz="2400" dirty="0"/>
              <a:t>: (</a:t>
            </a:r>
            <a:r>
              <a:rPr lang="hu-HU" sz="2400" dirty="0"/>
              <a:t>nincs válasz a lekérdezésre</a:t>
            </a:r>
            <a:r>
              <a:rPr lang="en-US" sz="2400" dirty="0"/>
              <a:t>)</a:t>
            </a:r>
            <a:r>
              <a:rPr lang="hu-HU" sz="2400" dirty="0"/>
              <a:t>, de</a:t>
            </a:r>
            <a:endParaRPr lang="en-US" sz="2400" dirty="0"/>
          </a:p>
          <a:p>
            <a:pPr lvl="1"/>
            <a:r>
              <a:rPr lang="en-US" sz="2100" dirty="0"/>
              <a:t>Authority Section: </a:t>
            </a:r>
            <a:r>
              <a:rPr lang="en-US" sz="2100" dirty="0" err="1"/>
              <a:t>attacker.example</a:t>
            </a:r>
            <a:r>
              <a:rPr lang="en-US" sz="2100" dirty="0"/>
              <a:t>. 3600 IN NS </a:t>
            </a:r>
            <a:r>
              <a:rPr lang="en-US" sz="2100" dirty="0" err="1"/>
              <a:t>ns.target.example</a:t>
            </a:r>
            <a:r>
              <a:rPr lang="en-US" sz="2100" dirty="0"/>
              <a:t>.</a:t>
            </a:r>
          </a:p>
          <a:p>
            <a:pPr lvl="1"/>
            <a:r>
              <a:rPr lang="en-US" sz="2100" dirty="0"/>
              <a:t>Additional Section: </a:t>
            </a:r>
            <a:r>
              <a:rPr lang="en-US" sz="2100" dirty="0" err="1"/>
              <a:t>ns.target.example</a:t>
            </a:r>
            <a:r>
              <a:rPr lang="en-US" sz="2100" dirty="0"/>
              <a:t>. IN A </a:t>
            </a:r>
            <a:r>
              <a:rPr lang="en-US" sz="2100" dirty="0" err="1"/>
              <a:t>w.x.y.z</a:t>
            </a:r>
            <a:endParaRPr lang="en-US" sz="21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435427" y="5043713"/>
            <a:ext cx="8305815" cy="1651001"/>
            <a:chOff x="98612" y="5007574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4"/>
              <a:ext cx="6346007" cy="1926789"/>
            </a:xfrm>
            <a:prstGeom prst="wedgeRectCallout">
              <a:avLst>
                <a:gd name="adj1" fmla="val -16919"/>
                <a:gd name="adj2" fmla="val -9016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4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A támadó azt mondja, „hogy a </a:t>
              </a:r>
              <a:r>
                <a:rPr lang="hu-HU" sz="2800" kern="0" dirty="0" err="1">
                  <a:solidFill>
                    <a:sysClr val="window" lastClr="FFFFFF"/>
                  </a:solidFill>
                </a:rPr>
                <a:t>doménem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hu-HU" sz="2800" kern="0" dirty="0" err="1">
                  <a:solidFill>
                    <a:sysClr val="window" lastClr="FFFFFF"/>
                  </a:solidFill>
                </a:rPr>
                <a:t>authoratív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szervere a </a:t>
              </a:r>
              <a:r>
                <a:rPr lang="en-US" sz="2800" kern="0" dirty="0" err="1">
                  <a:solidFill>
                    <a:sysClr val="window" lastClr="FFFFFF"/>
                  </a:solidFill>
                </a:rPr>
                <a:t>ns.target.example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és mellesleg itt van az IP-je”…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0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Hogyan éri el a támadó a fertőzött bejegyzés tárolását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2. NS </a:t>
            </a:r>
            <a:r>
              <a:rPr lang="hu-HU" dirty="0"/>
              <a:t>rekord átirányítása a támadó </a:t>
            </a:r>
            <a:r>
              <a:rPr lang="hu-HU" dirty="0" err="1"/>
              <a:t>doménébe</a:t>
            </a:r>
            <a:endParaRPr lang="en-US" dirty="0"/>
          </a:p>
          <a:p>
            <a:pPr lvl="1"/>
            <a:r>
              <a:rPr lang="hu-HU" dirty="0"/>
              <a:t>Kiváltó lekérdezés</a:t>
            </a:r>
            <a:r>
              <a:rPr lang="en-US" dirty="0"/>
              <a:t>: </a:t>
            </a:r>
            <a:r>
              <a:rPr lang="en-US" dirty="0" err="1"/>
              <a:t>subdomain.attacker.example</a:t>
            </a:r>
            <a:r>
              <a:rPr lang="en-US" dirty="0"/>
              <a:t> IN A</a:t>
            </a:r>
          </a:p>
          <a:p>
            <a:pPr lvl="1"/>
            <a:r>
              <a:rPr lang="hu-HU" dirty="0"/>
              <a:t>Válasz</a:t>
            </a:r>
            <a:r>
              <a:rPr lang="en-US" dirty="0"/>
              <a:t>: (</a:t>
            </a:r>
            <a:r>
              <a:rPr lang="hu-HU" dirty="0"/>
              <a:t>nincs válasz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Authority section: </a:t>
            </a:r>
          </a:p>
          <a:p>
            <a:pPr lvl="3"/>
            <a:r>
              <a:rPr lang="en-US" dirty="0" err="1"/>
              <a:t>Target.example</a:t>
            </a:r>
            <a:r>
              <a:rPr lang="en-US" dirty="0"/>
              <a:t>. 3600 IN NS </a:t>
            </a:r>
            <a:r>
              <a:rPr lang="en-US" dirty="0" err="1"/>
              <a:t>ns.attacker.example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Additional section:</a:t>
            </a:r>
          </a:p>
          <a:p>
            <a:pPr lvl="3"/>
            <a:r>
              <a:rPr lang="en-US" dirty="0" err="1"/>
              <a:t>Ns.attacker.example</a:t>
            </a:r>
            <a:r>
              <a:rPr lang="en-US" dirty="0"/>
              <a:t>. IN A </a:t>
            </a:r>
            <a:r>
              <a:rPr lang="en-US" dirty="0" err="1"/>
              <a:t>w.x.y.z</a:t>
            </a:r>
            <a:r>
              <a:rPr lang="en-US" dirty="0"/>
              <a:t> </a:t>
            </a:r>
            <a:endParaRPr lang="en-US" sz="15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616857" y="5206997"/>
            <a:ext cx="8305815" cy="1651000"/>
            <a:chOff x="98612" y="5007575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-5779"/>
                <a:gd name="adj2" fmla="val -8027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3"/>
              <a:ext cx="6205554" cy="1113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A támadó nem releváns információt szúr be, melyet a szerver el fog tárolni a 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cacheben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4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</a:t>
            </a:r>
            <a:r>
              <a:rPr lang="en-US" dirty="0"/>
              <a:t>: DNSSEC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/>
          </a:bodyPr>
          <a:lstStyle/>
          <a:p>
            <a:r>
              <a:rPr lang="hu-HU" dirty="0"/>
              <a:t>Kritikus rekordokat </a:t>
            </a:r>
            <a:r>
              <a:rPr lang="hu-HU" dirty="0" err="1"/>
              <a:t>kriptografikus</a:t>
            </a:r>
            <a:r>
              <a:rPr lang="hu-HU" dirty="0"/>
              <a:t> aláírással látjuk el</a:t>
            </a:r>
            <a:endParaRPr lang="en-US" dirty="0"/>
          </a:p>
          <a:p>
            <a:pPr lvl="1"/>
            <a:r>
              <a:rPr lang="hu-HU" dirty="0"/>
              <a:t>A feloldó ellenőrzi az aláírást</a:t>
            </a:r>
            <a:endParaRPr lang="en-US" dirty="0"/>
          </a:p>
          <a:p>
            <a:r>
              <a:rPr lang="hu-HU" dirty="0"/>
              <a:t>Két új erőforrástípus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Type = DNSKEY</a:t>
            </a:r>
          </a:p>
          <a:p>
            <a:pPr lvl="2"/>
            <a:r>
              <a:rPr lang="en-US" dirty="0"/>
              <a:t>Name = </a:t>
            </a:r>
            <a:r>
              <a:rPr lang="hu-HU" dirty="0"/>
              <a:t>Zóna </a:t>
            </a:r>
            <a:r>
              <a:rPr lang="hu-HU" dirty="0" err="1"/>
              <a:t>domén</a:t>
            </a:r>
            <a:endParaRPr lang="en-US" dirty="0"/>
          </a:p>
          <a:p>
            <a:pPr lvl="2"/>
            <a:r>
              <a:rPr lang="en-US" dirty="0"/>
              <a:t>Value = </a:t>
            </a:r>
            <a:r>
              <a:rPr lang="hu-HU" dirty="0"/>
              <a:t>A zóna publikus kulcsa</a:t>
            </a:r>
            <a:endParaRPr lang="en-US" dirty="0"/>
          </a:p>
          <a:p>
            <a:pPr lvl="1"/>
            <a:r>
              <a:rPr lang="en-US" dirty="0"/>
              <a:t>Type = RRSIG</a:t>
            </a:r>
          </a:p>
          <a:p>
            <a:pPr lvl="2"/>
            <a:r>
              <a:rPr lang="en-US" dirty="0"/>
              <a:t>Name = (type, name) </a:t>
            </a:r>
            <a:r>
              <a:rPr lang="hu-HU" dirty="0"/>
              <a:t>páros, pl. a lekérdezés maga</a:t>
            </a:r>
            <a:endParaRPr lang="en-US" dirty="0"/>
          </a:p>
          <a:p>
            <a:pPr lvl="2"/>
            <a:r>
              <a:rPr lang="en-US" dirty="0"/>
              <a:t>Value = </a:t>
            </a:r>
            <a:r>
              <a:rPr lang="hu-HU" dirty="0"/>
              <a:t>A lekérdezés eredményének </a:t>
            </a:r>
            <a:r>
              <a:rPr lang="hu-HU" dirty="0" err="1"/>
              <a:t>kriptografikus</a:t>
            </a:r>
            <a:r>
              <a:rPr lang="hu-HU" dirty="0"/>
              <a:t> aláírása</a:t>
            </a:r>
            <a:endParaRPr lang="en-US" dirty="0"/>
          </a:p>
          <a:p>
            <a:r>
              <a:rPr lang="hu-HU" dirty="0"/>
              <a:t>Elterjedése</a:t>
            </a:r>
            <a:endParaRPr lang="en-US" dirty="0"/>
          </a:p>
          <a:p>
            <a:pPr lvl="1"/>
            <a:r>
              <a:rPr lang="hu-HU" dirty="0" err="1"/>
              <a:t>Root</a:t>
            </a:r>
            <a:r>
              <a:rPr lang="hu-HU" dirty="0"/>
              <a:t> szerverek 2010 Július óta</a:t>
            </a:r>
          </a:p>
          <a:p>
            <a:pPr lvl="1"/>
            <a:r>
              <a:rPr lang="en-US" dirty="0"/>
              <a:t>Verisign </a:t>
            </a:r>
            <a:r>
              <a:rPr lang="hu-HU" dirty="0"/>
              <a:t>lehetővé tette a</a:t>
            </a:r>
            <a:r>
              <a:rPr lang="en-US" dirty="0"/>
              <a:t> .com </a:t>
            </a:r>
            <a:r>
              <a:rPr lang="hu-HU" dirty="0"/>
              <a:t>és</a:t>
            </a:r>
            <a:r>
              <a:rPr lang="en-US" dirty="0"/>
              <a:t> </a:t>
            </a:r>
            <a:r>
              <a:rPr lang="en-US" dirty="0" err="1"/>
              <a:t>.net</a:t>
            </a:r>
            <a:r>
              <a:rPr lang="hu-HU" dirty="0"/>
              <a:t> </a:t>
            </a:r>
            <a:r>
              <a:rPr lang="hu-HU" dirty="0" err="1"/>
              <a:t>doménekben</a:t>
            </a:r>
            <a:r>
              <a:rPr lang="hu-HU" dirty="0"/>
              <a:t> 2011 </a:t>
            </a:r>
            <a:r>
              <a:rPr lang="en-US" dirty="0" err="1"/>
              <a:t>Janu</a:t>
            </a:r>
            <a:r>
              <a:rPr lang="hu-HU" dirty="0"/>
              <a:t>ár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679094" y="3486179"/>
            <a:ext cx="3331028" cy="1005473"/>
            <a:chOff x="1219200" y="4876798"/>
            <a:chExt cx="5181605" cy="1384996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2846"/>
                <a:gd name="adj2" fmla="val 870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2" y="4876798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Megelőzi az eltérítést és a hamisítást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197335" y="2445765"/>
            <a:ext cx="3788226" cy="1005472"/>
            <a:chOff x="1219201" y="4876799"/>
            <a:chExt cx="521155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Bizalmi hierarchiát hoz létre a zónák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között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DNSSEC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Új rekordtípusokat vezettek be:</a:t>
            </a:r>
          </a:p>
          <a:p>
            <a:pPr lvl="1"/>
            <a:r>
              <a:rPr lang="hu-HU" sz="1800" dirty="0"/>
              <a:t>RRSIG a rekordok digitális aláírására.</a:t>
            </a:r>
          </a:p>
          <a:p>
            <a:pPr lvl="1"/>
            <a:r>
              <a:rPr lang="hu-HU" sz="1800" dirty="0"/>
              <a:t>DNSKEY publikus kulcsok használatához a </a:t>
            </a:r>
            <a:r>
              <a:rPr lang="hu-HU" sz="1800" dirty="0" err="1"/>
              <a:t>validáció</a:t>
            </a:r>
            <a:r>
              <a:rPr lang="hu-HU" sz="1800" dirty="0"/>
              <a:t> során.</a:t>
            </a:r>
          </a:p>
          <a:p>
            <a:pPr lvl="1"/>
            <a:r>
              <a:rPr lang="hu-HU" sz="1800" dirty="0"/>
              <a:t>DS publikus kulcsok használatához a delegációhoz.</a:t>
            </a:r>
          </a:p>
          <a:p>
            <a:pPr lvl="1"/>
            <a:r>
              <a:rPr lang="hu-HU" sz="1800" dirty="0"/>
              <a:t>NSEC/NSEC3 a létezés hitelesített visszautasítása. </a:t>
            </a:r>
          </a:p>
          <a:p>
            <a:r>
              <a:rPr lang="hu-HU" sz="1800" dirty="0"/>
              <a:t>Első változat 1997-ben jelent meg. 2005-ben újraírták.</a:t>
            </a:r>
          </a:p>
          <a:p>
            <a:r>
              <a:rPr lang="hu-HU" sz="1800" dirty="0"/>
              <a:t>Ez a fejlesztés viszont a kliensek és szerverek frissítését vonja maga után. (2010 - „</a:t>
            </a:r>
            <a:r>
              <a:rPr lang="hu-HU" sz="1800" dirty="0" err="1"/>
              <a:t>Root</a:t>
            </a:r>
            <a:r>
              <a:rPr lang="hu-HU" sz="1800" dirty="0"/>
              <a:t>” szerverek frissítése.)</a:t>
            </a:r>
          </a:p>
          <a:p>
            <a:r>
              <a:rPr lang="hu-HU" sz="1800" dirty="0"/>
              <a:t>A kliensek a szokott módon kérdezik le a DNS-t, és később ellenőrzik a válasz hitelességét.</a:t>
            </a:r>
          </a:p>
          <a:p>
            <a:r>
              <a:rPr lang="hu-HU" sz="1800" dirty="0"/>
              <a:t>A </a:t>
            </a:r>
            <a:r>
              <a:rPr lang="hu-HU" sz="1800" i="1" dirty="0" err="1"/>
              <a:t>Trust</a:t>
            </a:r>
            <a:r>
              <a:rPr lang="hu-HU" sz="1800" i="1" dirty="0"/>
              <a:t> </a:t>
            </a:r>
            <a:r>
              <a:rPr lang="hu-HU" sz="1800" i="1" dirty="0" err="1"/>
              <a:t>Anchor</a:t>
            </a:r>
            <a:r>
              <a:rPr lang="hu-HU" sz="1800" dirty="0"/>
              <a:t> </a:t>
            </a:r>
            <a:r>
              <a:rPr lang="hu-HU" sz="1800" dirty="0" err="1"/>
              <a:t>a</a:t>
            </a:r>
            <a:r>
              <a:rPr lang="hu-HU" sz="1800" dirty="0"/>
              <a:t> publikus kulcsok gyökere. (DNS kliens konfigurációjának a része)</a:t>
            </a:r>
          </a:p>
          <a:p>
            <a:r>
              <a:rPr lang="hu-HU" sz="1800" dirty="0"/>
              <a:t>A biztonság leköveti a DNS hierarchiát.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629637A9-119A-49DA-BD12-AAC58B377D80}" type="slidenum">
              <a:rPr lang="en-US" sz="1600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DNSSEC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80131" cy="4351338"/>
          </a:xfrm>
        </p:spPr>
        <p:txBody>
          <a:bodyPr>
            <a:normAutofit/>
          </a:bodyPr>
          <a:lstStyle/>
          <a:p>
            <a:r>
              <a:rPr lang="hu-HU" sz="1800" dirty="0"/>
              <a:t>Példa a </a:t>
            </a:r>
            <a:r>
              <a:rPr lang="hu-HU" sz="1800" dirty="0" err="1">
                <a:hlinkClick r:id="rId3"/>
              </a:rPr>
              <a:t>www.uw.edu</a:t>
            </a:r>
            <a:r>
              <a:rPr lang="hu-HU" sz="1800" dirty="0"/>
              <a:t> lekérdezése egy klienssel.</a:t>
            </a:r>
          </a:p>
          <a:p>
            <a:r>
              <a:rPr lang="hu-HU" sz="1800" dirty="0"/>
              <a:t>Kliens hitelesíti a választ: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Kroot</a:t>
            </a:r>
            <a:r>
              <a:rPr lang="hu-HU" sz="1800" dirty="0"/>
              <a:t> egy </a:t>
            </a:r>
            <a:r>
              <a:rPr lang="hu-HU" sz="1800" i="1" dirty="0" err="1"/>
              <a:t>Trust</a:t>
            </a:r>
            <a:r>
              <a:rPr lang="hu-HU" sz="1800" i="1" dirty="0"/>
              <a:t> </a:t>
            </a:r>
            <a:r>
              <a:rPr lang="hu-HU" sz="1800" i="1" dirty="0" err="1"/>
              <a:t>Anchor</a:t>
            </a:r>
            <a:r>
              <a:rPr lang="hu-HU" sz="18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Kroot</a:t>
            </a:r>
            <a:r>
              <a:rPr lang="hu-HU" sz="1800" dirty="0" err="1"/>
              <a:t>-ot</a:t>
            </a:r>
            <a:r>
              <a:rPr lang="hu-HU" sz="1800" dirty="0"/>
              <a:t> használja a </a:t>
            </a:r>
            <a:r>
              <a:rPr lang="hu-HU" sz="1800" cap="small" dirty="0" err="1"/>
              <a:t>Kedu</a:t>
            </a:r>
            <a:r>
              <a:rPr lang="hu-HU" sz="1800" dirty="0"/>
              <a:t> ellenőrzésére.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Kedu</a:t>
            </a:r>
            <a:r>
              <a:rPr lang="hu-HU" sz="1800" dirty="0" err="1"/>
              <a:t>-t</a:t>
            </a:r>
            <a:r>
              <a:rPr lang="hu-HU" sz="1800" dirty="0"/>
              <a:t> használja a </a:t>
            </a:r>
            <a:r>
              <a:rPr lang="hu-HU" sz="1800" cap="small" dirty="0" err="1"/>
              <a:t>Kuw.edu</a:t>
            </a:r>
            <a:r>
              <a:rPr lang="hu-HU" sz="1800" dirty="0"/>
              <a:t> ellenőrzésére.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Kuw.edu</a:t>
            </a:r>
            <a:r>
              <a:rPr lang="hu-HU" sz="1800" dirty="0" err="1"/>
              <a:t>-t</a:t>
            </a:r>
            <a:r>
              <a:rPr lang="hu-HU" sz="1800" dirty="0"/>
              <a:t> használja a IP cím ellenőrzésére.</a:t>
            </a:r>
          </a:p>
          <a:p>
            <a:pPr marL="914400" lvl="1" indent="-457200">
              <a:buFont typeface="+mj-lt"/>
              <a:buAutoNum type="arabicPeriod"/>
            </a:pPr>
            <a:endParaRPr lang="hu-HU" sz="1800" dirty="0"/>
          </a:p>
          <a:p>
            <a:pPr marL="914400" lvl="1" indent="-457200">
              <a:buFont typeface="+mj-lt"/>
              <a:buAutoNum type="arabicPeriod"/>
            </a:pPr>
            <a:endParaRPr lang="hu-HU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781" y="1825626"/>
            <a:ext cx="3809731" cy="45020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90979" y="5958316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[6]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629637A9-119A-49DA-BD12-AAC58B377D80}" type="slidenum">
              <a:rPr lang="en-US" sz="1600" smtClean="0">
                <a:solidFill>
                  <a:schemeClr val="tx1"/>
                </a:solidFill>
              </a:rPr>
              <a:t>38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</a:t>
            </a:r>
            <a:r>
              <a:rPr lang="hu-HU" dirty="0"/>
              <a:t>Bizalmi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685083">
            <a:off x="1033555" y="4924232"/>
            <a:ext cx="334469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9" y="427773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74037" y="638320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dns.bofa.com</a:t>
            </a:r>
          </a:p>
        </p:txBody>
      </p:sp>
      <p:grpSp>
        <p:nvGrpSpPr>
          <p:cNvPr id="28" name="Group 27"/>
          <p:cNvGrpSpPr/>
          <p:nvPr/>
        </p:nvGrpSpPr>
        <p:grpSpPr>
          <a:xfrm flipH="1">
            <a:off x="118389" y="5751254"/>
            <a:ext cx="3629225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36355"/>
                <a:gd name="adj2" fmla="val -12192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bankofamerica.com?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 flipH="1">
            <a:off x="5576402" y="5066049"/>
            <a:ext cx="3401150" cy="1393356"/>
            <a:chOff x="1219201" y="4876799"/>
            <a:chExt cx="5211555" cy="142932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123.45.67.89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SIG: x9fnskflkalk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4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41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34874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988151" y="4487403"/>
            <a:ext cx="189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.com (</a:t>
            </a:r>
            <a:r>
              <a:rPr lang="en-US" sz="2000" dirty="0" err="1"/>
              <a:t>Verisign</a:t>
            </a:r>
            <a:r>
              <a:rPr lang="en-US" sz="2000" dirty="0"/>
              <a:t>)</a:t>
            </a:r>
          </a:p>
        </p:txBody>
      </p:sp>
      <p:pic>
        <p:nvPicPr>
          <p:cNvPr id="51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34" y="3459123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 rot="20984107">
            <a:off x="1036451" y="4194205"/>
            <a:ext cx="320906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34" y="159333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809673" y="2593280"/>
            <a:ext cx="242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 Zone (ICANN)</a:t>
            </a:r>
          </a:p>
        </p:txBody>
      </p:sp>
      <p:pic>
        <p:nvPicPr>
          <p:cNvPr id="56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20" y="1565000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ight Arrow 56"/>
          <p:cNvSpPr/>
          <p:nvPr/>
        </p:nvSpPr>
        <p:spPr>
          <a:xfrm rot="19558391">
            <a:off x="629422" y="3129749"/>
            <a:ext cx="404062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 rot="5400000">
            <a:off x="5318807" y="2196729"/>
            <a:ext cx="1988495" cy="968828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04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134998" y="6383203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dns.evil.com</a:t>
            </a:r>
          </a:p>
        </p:txBody>
      </p:sp>
      <p:grpSp>
        <p:nvGrpSpPr>
          <p:cNvPr id="60" name="Group 59"/>
          <p:cNvGrpSpPr/>
          <p:nvPr/>
        </p:nvGrpSpPr>
        <p:grpSpPr>
          <a:xfrm flipH="1">
            <a:off x="5581258" y="5066049"/>
            <a:ext cx="3401150" cy="1393356"/>
            <a:chOff x="1219201" y="4876799"/>
            <a:chExt cx="5211555" cy="1429325"/>
          </a:xfrm>
          <a:solidFill>
            <a:schemeClr val="accent2"/>
          </a:solidFill>
        </p:grpSpPr>
        <p:sp>
          <p:nvSpPr>
            <p:cNvPr id="61" name="Rectangular Callout 60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grp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66.66.66.93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SIG: 9na8x7040a3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3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7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devil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41" y="505835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ent Arrow 11"/>
          <p:cNvSpPr/>
          <p:nvPr/>
        </p:nvSpPr>
        <p:spPr>
          <a:xfrm rot="5400000">
            <a:off x="5999120" y="3523371"/>
            <a:ext cx="1791949" cy="2150421"/>
          </a:xfrm>
          <a:prstGeom prst="bentArrow">
            <a:avLst>
              <a:gd name="adj1" fmla="val 9813"/>
              <a:gd name="adj2" fmla="val 13458"/>
              <a:gd name="adj3" fmla="val 31682"/>
              <a:gd name="adj4" fmla="val 4375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012362" y="3276209"/>
            <a:ext cx="1253189" cy="134982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52" grpId="0" animBg="1"/>
      <p:bldP spid="57" grpId="0" animBg="1"/>
      <p:bldP spid="14" grpId="0" animBg="1"/>
      <p:bldP spid="59" grpId="0"/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</a:t>
            </a:r>
            <a:r>
              <a:rPr lang="hu-HU" dirty="0"/>
              <a:t>es nevek és címek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Címek</a:t>
            </a:r>
            <a:r>
              <a:rPr lang="en-US" dirty="0"/>
              <a:t>, </a:t>
            </a:r>
            <a:r>
              <a:rPr lang="hu-HU" dirty="0"/>
              <a:t>pl.</a:t>
            </a:r>
            <a:r>
              <a:rPr lang="en-US" dirty="0"/>
              <a:t> 129.10.117.100</a:t>
            </a:r>
          </a:p>
          <a:p>
            <a:pPr lvl="1"/>
            <a:r>
              <a:rPr lang="hu-HU" dirty="0"/>
              <a:t>Számítógépek által használt címkék a gépek azonosítására</a:t>
            </a:r>
            <a:endParaRPr lang="en-US" dirty="0"/>
          </a:p>
          <a:p>
            <a:pPr lvl="1"/>
            <a:r>
              <a:rPr lang="hu-HU" dirty="0"/>
              <a:t>A hálózat szerkezetét tükrözi</a:t>
            </a:r>
            <a:endParaRPr lang="en-US" dirty="0"/>
          </a:p>
          <a:p>
            <a:r>
              <a:rPr lang="hu-HU" dirty="0"/>
              <a:t>Nevek, pl.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www.northeastern.edu</a:t>
            </a:r>
            <a:endParaRPr lang="en-US" dirty="0"/>
          </a:p>
          <a:p>
            <a:pPr lvl="1"/>
            <a:r>
              <a:rPr lang="hu-HU" dirty="0"/>
              <a:t>Ember számára értelmes címkék a gépeknek</a:t>
            </a:r>
            <a:endParaRPr lang="en-US" dirty="0"/>
          </a:p>
          <a:p>
            <a:pPr lvl="1"/>
            <a:r>
              <a:rPr lang="hu-HU" dirty="0"/>
              <a:t>A szervezeti struktúrát tükrözi</a:t>
            </a:r>
            <a:endParaRPr lang="en-US" dirty="0"/>
          </a:p>
          <a:p>
            <a:r>
              <a:rPr lang="hu-HU" dirty="0"/>
              <a:t>Hogyan képezzünk az egyikről a másikra?</a:t>
            </a:r>
            <a:endParaRPr lang="en-US" dirty="0"/>
          </a:p>
          <a:p>
            <a:pPr lvl="1"/>
            <a:r>
              <a:rPr lang="en-US" dirty="0"/>
              <a:t>Domain Name System (DNS)</a:t>
            </a:r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DNSSEC Solve all our problems?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No.</a:t>
            </a:r>
          </a:p>
          <a:p>
            <a:r>
              <a:rPr lang="en-US" dirty="0"/>
              <a:t>DNS still vulnerable to reflection attacks + injected responses</a:t>
            </a:r>
          </a:p>
        </p:txBody>
      </p:sp>
    </p:spTree>
    <p:extLst>
      <p:ext uri="{BB962C8B-B14F-4D97-AF65-F5344CB8AC3E}">
        <p14:creationId xmlns:p14="http://schemas.microsoft.com/office/powerpoint/2010/main" val="3852417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Reflection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Very big incident in 2012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(http://</a:t>
            </a:r>
            <a:r>
              <a:rPr lang="en-US" sz="1600" dirty="0" err="1"/>
              <a:t>blog.cloudflare.com</a:t>
            </a:r>
            <a:r>
              <a:rPr lang="en-US" sz="1600" dirty="0"/>
              <a:t>/65gbps-ddos-no-problem/)</a:t>
            </a:r>
          </a:p>
          <a:p>
            <a:pPr lvl="1"/>
            <a:r>
              <a:rPr lang="en-US" sz="2400" dirty="0"/>
              <a:t>65 </a:t>
            </a:r>
            <a:r>
              <a:rPr lang="en-US" sz="2400" dirty="0" err="1"/>
              <a:t>Gbps</a:t>
            </a:r>
            <a:r>
              <a:rPr lang="en-US" sz="2400" dirty="0"/>
              <a:t> </a:t>
            </a:r>
            <a:r>
              <a:rPr lang="en-US" sz="2400" dirty="0" err="1"/>
              <a:t>DDoS</a:t>
            </a:r>
            <a:endParaRPr lang="en-US" sz="2400" dirty="0"/>
          </a:p>
          <a:p>
            <a:pPr lvl="1"/>
            <a:r>
              <a:rPr lang="en-US" sz="2400" dirty="0"/>
              <a:t>Would need to compromise 65,000 machines each with 1 Mbps uplink</a:t>
            </a:r>
            <a:r>
              <a:rPr lang="en-US" sz="2500" dirty="0"/>
              <a:t> </a:t>
            </a:r>
          </a:p>
          <a:p>
            <a:pPr lvl="2"/>
            <a:r>
              <a:rPr lang="en-US" sz="2100" dirty="0"/>
              <a:t>How was this attack possible?</a:t>
            </a:r>
          </a:p>
          <a:p>
            <a:r>
              <a:rPr lang="en-US" sz="2700" dirty="0"/>
              <a:t>Use DNS reflection to amplify a Botnet attack.</a:t>
            </a:r>
          </a:p>
          <a:p>
            <a:r>
              <a:rPr lang="en-US" sz="2700" dirty="0"/>
              <a:t>Key weak link: Open DNS resolvers will answer queries for anyone http://</a:t>
            </a:r>
            <a:r>
              <a:rPr lang="en-US" sz="2700" dirty="0" err="1"/>
              <a:t>openresolverproject.org</a:t>
            </a:r>
            <a:r>
              <a:rPr lang="en-US" sz="27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052621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this work?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Remember: DNS is UDP</a:t>
            </a:r>
          </a:p>
          <a:p>
            <a:r>
              <a:rPr lang="en-US" dirty="0"/>
              <a:t>No handshaking between endpoints</a:t>
            </a:r>
          </a:p>
          <a:p>
            <a:r>
              <a:rPr lang="en-US" dirty="0"/>
              <a:t>I can send a DNS query with a forged IP address and the response will go to that IP address</a:t>
            </a:r>
          </a:p>
          <a:p>
            <a:pPr lvl="1"/>
            <a:r>
              <a:rPr lang="en-US" b="1" dirty="0"/>
              <a:t>Secret sauce: </a:t>
            </a:r>
            <a:r>
              <a:rPr lang="en-US" dirty="0"/>
              <a:t>a small request that can elicit a large response</a:t>
            </a:r>
          </a:p>
          <a:p>
            <a:pPr lvl="1"/>
            <a:r>
              <a:rPr lang="en-US" dirty="0"/>
              <a:t>E.g., query for zone files, or DNSSEC records (both large record types).</a:t>
            </a:r>
          </a:p>
          <a:p>
            <a:r>
              <a:rPr lang="en-US" dirty="0"/>
              <a:t>Botnet hosts spoof DNS queries with victim’s IP address as source</a:t>
            </a:r>
          </a:p>
          <a:p>
            <a:pPr lvl="1"/>
            <a:r>
              <a:rPr lang="en-US" dirty="0"/>
              <a:t>Resolver responds by sending massive volumes of data to the victim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amplification illustrated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252" y="1855531"/>
            <a:ext cx="974467" cy="998861"/>
            <a:chOff x="401394" y="2653817"/>
            <a:chExt cx="974467" cy="998861"/>
          </a:xfrm>
        </p:grpSpPr>
        <p:pic>
          <p:nvPicPr>
            <p:cNvPr id="6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1937" y="3096502"/>
            <a:ext cx="974467" cy="998861"/>
            <a:chOff x="401394" y="2653817"/>
            <a:chExt cx="974467" cy="998861"/>
          </a:xfrm>
        </p:grpSpPr>
        <p:pic>
          <p:nvPicPr>
            <p:cNvPr id="9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8223" y="4711217"/>
            <a:ext cx="974467" cy="998861"/>
            <a:chOff x="401394" y="2653817"/>
            <a:chExt cx="974467" cy="998861"/>
          </a:xfrm>
        </p:grpSpPr>
        <p:pic>
          <p:nvPicPr>
            <p:cNvPr id="12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0" y="6023428"/>
            <a:ext cx="313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Hosts infected by botnet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34" y="365074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0685" y="4633685"/>
            <a:ext cx="19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Resolver</a:t>
            </a:r>
          </a:p>
        </p:txBody>
      </p:sp>
      <p:pic>
        <p:nvPicPr>
          <p:cNvPr id="1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08" y="368777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16799" y="4622799"/>
            <a:ext cx="92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</a:t>
            </a:r>
          </a:p>
        </p:txBody>
      </p:sp>
      <p:grpSp>
        <p:nvGrpSpPr>
          <p:cNvPr id="19" name="Group 18"/>
          <p:cNvGrpSpPr/>
          <p:nvPr/>
        </p:nvGrpSpPr>
        <p:grpSpPr>
          <a:xfrm flipH="1">
            <a:off x="2757712" y="1415143"/>
            <a:ext cx="3588671" cy="1415144"/>
            <a:chOff x="98612" y="5007575"/>
            <a:chExt cx="6346007" cy="1926789"/>
          </a:xfrm>
        </p:grpSpPr>
        <p:sp>
          <p:nvSpPr>
            <p:cNvPr id="20" name="Rectangular Callout 19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79661"/>
                <a:gd name="adj2" fmla="val 8184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563255" y="5214258"/>
            <a:ext cx="3588671" cy="1415144"/>
            <a:chOff x="98612" y="5007575"/>
            <a:chExt cx="6346007" cy="1926789"/>
          </a:xfrm>
        </p:grpSpPr>
        <p:sp>
          <p:nvSpPr>
            <p:cNvPr id="25" name="Rectangular Callout 24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105445"/>
                <a:gd name="adj2" fmla="val -48226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1623034">
            <a:off x="1474889" y="3085003"/>
            <a:ext cx="2657929" cy="3037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34514">
            <a:off x="1550921" y="3743832"/>
            <a:ext cx="2008709" cy="3504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019213">
            <a:off x="1369222" y="4496543"/>
            <a:ext cx="2425943" cy="296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856718" y="2957286"/>
            <a:ext cx="2291568" cy="2144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471035" y="4725141"/>
            <a:ext cx="5905869" cy="1345095"/>
            <a:chOff x="404487" y="3333623"/>
            <a:chExt cx="8274022" cy="1523216"/>
          </a:xfrm>
        </p:grpSpPr>
        <p:sp>
          <p:nvSpPr>
            <p:cNvPr id="36" name="Rectangle 3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Sometimes the DNS resolver network thinks it is under attack by the victim!!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04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Web and HTTP</a:t>
            </a:r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B6A8868F-06B6-4BD5-9C24-93F0FCABF248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604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i="1" dirty="0">
                <a:ea typeface="ＭＳ Ｐゴシック" pitchFamily="34" charset="-128"/>
              </a:rPr>
              <a:t>First, a review…</a:t>
            </a:r>
          </a:p>
          <a:p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web page</a:t>
            </a:r>
            <a:r>
              <a:rPr lang="en-US" dirty="0">
                <a:ea typeface="ＭＳ Ｐゴシック" pitchFamily="34" charset="-128"/>
              </a:rPr>
              <a:t> consists of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objects</a:t>
            </a:r>
          </a:p>
          <a:p>
            <a:r>
              <a:rPr lang="en-US" dirty="0">
                <a:ea typeface="ＭＳ Ｐゴシック" pitchFamily="34" charset="-128"/>
              </a:rPr>
              <a:t>object can be HTML file, JPEG image, Java applet, audio file,…</a:t>
            </a:r>
          </a:p>
          <a:p>
            <a:r>
              <a:rPr lang="en-US" dirty="0">
                <a:ea typeface="ＭＳ Ｐゴシック" pitchFamily="34" charset="-128"/>
              </a:rPr>
              <a:t>web page consists of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base HTML-file</a:t>
            </a:r>
            <a:r>
              <a:rPr lang="en-US" dirty="0">
                <a:ea typeface="ＭＳ Ｐゴシック" pitchFamily="34" charset="-128"/>
              </a:rPr>
              <a:t> which includes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several referenced objects</a:t>
            </a:r>
          </a:p>
          <a:p>
            <a:r>
              <a:rPr lang="en-US" dirty="0">
                <a:ea typeface="ＭＳ Ｐゴシック" pitchFamily="34" charset="-128"/>
              </a:rPr>
              <a:t>each object is addressable by a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URL, </a:t>
            </a:r>
            <a:r>
              <a:rPr lang="en-US" dirty="0">
                <a:ea typeface="ＭＳ Ｐゴシック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1201738" y="5203443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path</a:t>
              </a:r>
              <a:r>
                <a: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name</a:t>
              </a:r>
            </a:p>
          </p:txBody>
        </p:sp>
      </p:grpSp>
      <p:pic>
        <p:nvPicPr>
          <p:cNvPr id="100358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95350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082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overview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CC0000"/>
                </a:solidFill>
                <a:ea typeface="ＭＳ Ｐゴシック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Web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client</a:t>
            </a:r>
            <a:r>
              <a:rPr lang="en-US" i="1" dirty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dirty="0">
                <a:ea typeface="ＭＳ Ｐゴシック" pitchFamily="34" charset="-128"/>
              </a:rPr>
              <a:t> browser that requests, receives, (using HTTP protocol) and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displays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Web objects </a:t>
            </a:r>
          </a:p>
          <a:p>
            <a:pPr lvl="1">
              <a:lnSpc>
                <a:spcPct val="75000"/>
              </a:lnSpc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server:</a:t>
            </a:r>
            <a:r>
              <a:rPr lang="en-US" dirty="0">
                <a:ea typeface="ＭＳ Ｐゴシック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0240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2D134CE-B7CE-4D71-8E8E-E320F22EF27D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PC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Firefox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Apache Web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7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iphone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Safari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102456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7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102454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5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0" name="Picture 3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919163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10245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10245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3" name="Picture 43" descr="iphone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4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1024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2415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102416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7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8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9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1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2446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7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2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3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2444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5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4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5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6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2442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3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7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8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2440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1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9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0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1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2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3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4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5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6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7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2438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9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7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HTTP overview (continued)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4513" y="1511300"/>
            <a:ext cx="3971925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r>
              <a:rPr lang="en-US" sz="2400">
                <a:ea typeface="ＭＳ Ｐゴシック" pitchFamily="34" charset="-128"/>
              </a:rPr>
              <a:t>client initiates TCP connection (creates socket) to server,  port 80</a:t>
            </a:r>
          </a:p>
          <a:p>
            <a:r>
              <a:rPr lang="en-US" sz="2400">
                <a:ea typeface="ＭＳ Ｐゴシック" pitchFamily="34" charset="-128"/>
              </a:rPr>
              <a:t>server accepts TCP connection from client</a:t>
            </a:r>
          </a:p>
          <a:p>
            <a:r>
              <a:rPr lang="en-US" sz="2400">
                <a:ea typeface="ＭＳ Ｐゴシック" pitchFamily="34" charset="-128"/>
              </a:rPr>
              <a:t>HTTP messages (application-layer protocol messages) exchanged between browser (HTTP client) and Web server (HTTP server)</a:t>
            </a:r>
          </a:p>
          <a:p>
            <a:r>
              <a:rPr lang="en-US" sz="2400">
                <a:ea typeface="ＭＳ Ｐゴシック" pitchFamily="34" charset="-128"/>
              </a:rPr>
              <a:t>TCP connection closed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04455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377765" y="1776037"/>
            <a:ext cx="4646706" cy="1447800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800" i="1" dirty="0">
                <a:solidFill>
                  <a:srgbClr val="CC0000"/>
                </a:solidFill>
                <a:ea typeface="ＭＳ Ｐゴシック" pitchFamily="34" charset="-128"/>
              </a:rPr>
              <a:t>HTTP is </a:t>
            </a:r>
            <a:r>
              <a:rPr lang="ja-JP" altLang="en-US" sz="2800" i="1" dirty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800" i="1" dirty="0">
                <a:solidFill>
                  <a:srgbClr val="CC0000"/>
                </a:solidFill>
                <a:ea typeface="ＭＳ Ｐゴシック" pitchFamily="34" charset="-128"/>
              </a:rPr>
              <a:t>stateless</a:t>
            </a:r>
            <a:r>
              <a:rPr lang="ja-JP" altLang="en-US" sz="2800" i="1" dirty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2800" i="1" dirty="0">
                <a:solidFill>
                  <a:srgbClr val="CC0000"/>
                </a:solidFill>
                <a:ea typeface="ＭＳ Ｐゴシック" pitchFamily="34" charset="-128"/>
              </a:rPr>
              <a:t> (in theory…)</a:t>
            </a: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server maintains no information about past client requests</a:t>
            </a:r>
          </a:p>
        </p:txBody>
      </p:sp>
      <p:sp>
        <p:nvSpPr>
          <p:cNvPr id="10445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A904BE7E-5957-4093-92B8-2E956CB0265B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2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6" name="Rectangle 6"/>
          <p:cNvSpPr>
            <a:spLocks noChangeArrowheads="1"/>
          </p:cNvSpPr>
          <p:nvPr/>
        </p:nvSpPr>
        <p:spPr bwMode="auto">
          <a:xfrm>
            <a:off x="4919663" y="346392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protocols that maintain 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are complex!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past history (state) must be maintained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if server/client crashes, their views of 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 may be inconsistent, must be reconciled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sz="2000" dirty="0">
              <a:solidFill>
                <a:srgbClr val="00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7677150" y="3160713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pic>
        <p:nvPicPr>
          <p:cNvPr id="104458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020763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754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Statikus és dinamikus weboldalak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8542"/>
            <a:ext cx="7886700" cy="1285105"/>
          </a:xfrm>
        </p:spPr>
        <p:txBody>
          <a:bodyPr>
            <a:normAutofit/>
          </a:bodyPr>
          <a:lstStyle/>
          <a:p>
            <a:r>
              <a:rPr lang="hu-HU" sz="1800" dirty="0"/>
              <a:t>A </a:t>
            </a:r>
            <a:r>
              <a:rPr lang="hu-HU" sz="1800" i="1" dirty="0"/>
              <a:t>statikus weboldal</a:t>
            </a:r>
            <a:r>
              <a:rPr lang="hu-HU" sz="1800" dirty="0"/>
              <a:t> tartalma nem változik csak manuális átszerkesztéssel.</a:t>
            </a:r>
          </a:p>
          <a:p>
            <a:r>
              <a:rPr lang="hu-HU" sz="1800" dirty="0"/>
              <a:t>A </a:t>
            </a:r>
            <a:r>
              <a:rPr lang="hu-HU" sz="1800" i="1" dirty="0"/>
              <a:t>dinamikus weboldal</a:t>
            </a:r>
            <a:r>
              <a:rPr lang="hu-HU" sz="1800" dirty="0"/>
              <a:t> valamilyen kód végrehajtásaként keletkezik, mint például: </a:t>
            </a:r>
            <a:r>
              <a:rPr lang="hu-HU" sz="1800" i="1" dirty="0" err="1"/>
              <a:t>javascript</a:t>
            </a:r>
            <a:r>
              <a:rPr lang="hu-HU" sz="1800" dirty="0"/>
              <a:t>, </a:t>
            </a:r>
            <a:r>
              <a:rPr lang="hu-HU" sz="1800" i="1" dirty="0"/>
              <a:t>PHP</a:t>
            </a:r>
            <a:r>
              <a:rPr lang="hu-HU" sz="1800" dirty="0"/>
              <a:t>, vagy mindkettő egyszerre.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68" y="3289565"/>
            <a:ext cx="6100661" cy="2509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893" y="5614241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[4]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6889" y="3553098"/>
            <a:ext cx="401683" cy="1750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4320366" y="5303522"/>
            <a:ext cx="377364" cy="68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3575" y="598357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HTTP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HTTP connections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non-persistent HTTP</a:t>
            </a:r>
          </a:p>
          <a:p>
            <a:r>
              <a:rPr lang="en-US" dirty="0">
                <a:ea typeface="ＭＳ Ｐゴシック" pitchFamily="34" charset="-128"/>
              </a:rPr>
              <a:t>at most one object sent over TCP connection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connection then closed</a:t>
            </a:r>
          </a:p>
          <a:p>
            <a:r>
              <a:rPr lang="en-US" dirty="0">
                <a:ea typeface="ＭＳ Ｐゴシック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06501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persistent HTTP</a:t>
            </a:r>
          </a:p>
          <a:p>
            <a:r>
              <a:rPr lang="en-US">
                <a:ea typeface="ＭＳ Ｐゴシック" pitchFamily="34" charset="-128"/>
              </a:rPr>
              <a:t>multiple objects can be sent over single TCP connection between client, server</a:t>
            </a:r>
          </a:p>
          <a:p>
            <a:pPr>
              <a:buFont typeface="Wingdings" pitchFamily="2" charset="2"/>
              <a:buNone/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10649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399D2112-6490-474C-B93E-68D008AEE398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7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06502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031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97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Réges</a:t>
            </a:r>
            <a:r>
              <a:rPr lang="hu-HU" dirty="0"/>
              <a:t> régen…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DNS előtt minden név-IP leképezés egy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dirty="0" err="1"/>
              <a:t>-ben</a:t>
            </a:r>
            <a:r>
              <a:rPr lang="hu-HU" dirty="0"/>
              <a:t> volt</a:t>
            </a:r>
            <a:endParaRPr lang="en-US" i="1" dirty="0"/>
          </a:p>
          <a:p>
            <a:pPr lvl="1"/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/hosts </a:t>
            </a:r>
            <a:r>
              <a:rPr lang="hu-HU" dirty="0"/>
              <a:t>-</a:t>
            </a:r>
            <a:r>
              <a:rPr lang="en-US" dirty="0"/>
              <a:t> Linux</a:t>
            </a:r>
            <a:r>
              <a:rPr lang="hu-HU" dirty="0" err="1"/>
              <a:t>on</a:t>
            </a:r>
            <a:endParaRPr lang="en-US" dirty="0"/>
          </a:p>
          <a:p>
            <a:pPr lvl="1"/>
            <a:r>
              <a:rPr lang="en-US" i="1" dirty="0"/>
              <a:t>C:\Windows\System32\drivers\etc\hosts </a:t>
            </a:r>
            <a:r>
              <a:rPr lang="hu-HU" dirty="0"/>
              <a:t>-</a:t>
            </a:r>
            <a:r>
              <a:rPr lang="en-US" dirty="0"/>
              <a:t> Windows</a:t>
            </a:r>
            <a:r>
              <a:rPr lang="hu-HU" dirty="0" err="1"/>
              <a:t>on</a:t>
            </a:r>
            <a:endParaRPr lang="en-US" dirty="0"/>
          </a:p>
          <a:p>
            <a:r>
              <a:rPr lang="hu-HU" dirty="0"/>
              <a:t>Központosított, manuális rendszer</a:t>
            </a:r>
            <a:endParaRPr lang="en-US" dirty="0"/>
          </a:p>
          <a:p>
            <a:pPr lvl="1"/>
            <a:r>
              <a:rPr lang="hu-HU" dirty="0"/>
              <a:t>A változásokat </a:t>
            </a:r>
            <a:r>
              <a:rPr lang="hu-HU" dirty="0" err="1"/>
              <a:t>emailben</a:t>
            </a:r>
            <a:r>
              <a:rPr lang="hu-HU" dirty="0"/>
              <a:t> kellett beküldeni a </a:t>
            </a:r>
            <a:r>
              <a:rPr lang="en-US" dirty="0"/>
              <a:t>SRI</a:t>
            </a:r>
            <a:r>
              <a:rPr lang="hu-HU" dirty="0" err="1"/>
              <a:t>-nek</a:t>
            </a:r>
            <a:endParaRPr lang="hu-HU" dirty="0"/>
          </a:p>
          <a:p>
            <a:pPr lvl="2"/>
            <a:r>
              <a:rPr lang="hu-HU" dirty="0"/>
              <a:t>SRI=Stanford Research Institute</a:t>
            </a:r>
            <a:endParaRPr lang="en-US" dirty="0"/>
          </a:p>
          <a:p>
            <a:pPr lvl="1"/>
            <a:r>
              <a:rPr lang="hu-HU" dirty="0"/>
              <a:t>A gépek periodikus időközönként letöltötték (FTP) a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i="1" dirty="0"/>
              <a:t> </a:t>
            </a:r>
            <a:r>
              <a:rPr lang="hu-HU" dirty="0"/>
              <a:t>fájlt</a:t>
            </a:r>
            <a:endParaRPr lang="en-US" i="1" dirty="0"/>
          </a:p>
          <a:p>
            <a:pPr lvl="1"/>
            <a:r>
              <a:rPr lang="hu-HU" dirty="0"/>
              <a:t>Minden név megengedett volt – nem volt benne hierarchia („</a:t>
            </a:r>
            <a:r>
              <a:rPr lang="hu-HU" dirty="0" err="1"/>
              <a:t>flat</a:t>
            </a:r>
            <a:r>
              <a:rPr lang="hu-HU" dirty="0"/>
              <a:t>” (sík) felépítés)</a:t>
            </a:r>
            <a:endParaRPr lang="en-US" dirty="0"/>
          </a:p>
          <a:p>
            <a:pPr lvl="2"/>
            <a:r>
              <a:rPr lang="en-US" dirty="0" err="1"/>
              <a:t>alans_server_at_sbu_pwns_joo_lol_kthxbye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D64EC1-5AC3-8C4E-A9E9-B6E54FBBD78E}" type="slidenum">
              <a:rPr kumimoji="0" lang="en-US" sz="1400"/>
              <a:pPr eaLnBrk="1" hangingPunct="1"/>
              <a:t>50</a:t>
            </a:fld>
            <a:endParaRPr kumimoji="0" 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Web Page</a:t>
            </a:r>
            <a:endParaRPr lang="en-CA" dirty="0">
              <a:latin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362200" y="1447800"/>
            <a:ext cx="4248150" cy="457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en-CA" sz="2400">
              <a:latin typeface="Times New Roman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27275" y="1533525"/>
            <a:ext cx="334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800" b="1">
                <a:latin typeface="Times New Roman" charset="0"/>
              </a:rPr>
              <a:t>Harry Potter Movies</a:t>
            </a:r>
            <a:endParaRPr kumimoji="0" lang="en-CA" sz="2800" b="1">
              <a:latin typeface="Times New Roman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5505450" y="2190750"/>
            <a:ext cx="6286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5676900" y="245745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5867400" y="243840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H="1" flipV="1">
            <a:off x="5543550" y="243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5829300" y="253365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6000750" y="2381250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5772150" y="287655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5905500" y="27813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H="1" flipV="1">
            <a:off x="5676900" y="2819400"/>
            <a:ext cx="952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2528888" y="1981200"/>
            <a:ext cx="2500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As you all know,</a:t>
            </a:r>
          </a:p>
          <a:p>
            <a:r>
              <a:rPr kumimoji="0" lang="en-US" sz="2400">
                <a:latin typeface="Times New Roman" charset="0"/>
              </a:rPr>
              <a:t>the new HP book</a:t>
            </a:r>
          </a:p>
          <a:p>
            <a:r>
              <a:rPr kumimoji="0" lang="en-US" sz="2400">
                <a:latin typeface="Times New Roman" charset="0"/>
              </a:rPr>
              <a:t>will be out in June</a:t>
            </a:r>
          </a:p>
          <a:p>
            <a:r>
              <a:rPr kumimoji="0" lang="en-US" sz="2400">
                <a:latin typeface="Times New Roman" charset="0"/>
              </a:rPr>
              <a:t>and then there will</a:t>
            </a:r>
          </a:p>
          <a:p>
            <a:r>
              <a:rPr kumimoji="0" lang="en-US" sz="2400">
                <a:latin typeface="Times New Roman" charset="0"/>
              </a:rPr>
              <a:t>be a new movie</a:t>
            </a:r>
          </a:p>
          <a:p>
            <a:r>
              <a:rPr kumimoji="0" lang="en-US" sz="2400">
                <a:latin typeface="Times New Roman" charset="0"/>
              </a:rPr>
              <a:t>shortly after that…</a:t>
            </a:r>
          </a:p>
          <a:p>
            <a:endParaRPr kumimoji="0" lang="en-US" sz="2400">
              <a:latin typeface="Times New Roman" charset="0"/>
            </a:endParaRPr>
          </a:p>
          <a:p>
            <a:endParaRPr kumimoji="0" lang="en-US" sz="2400">
              <a:latin typeface="Times New Roman" charset="0"/>
            </a:endParaRPr>
          </a:p>
          <a:p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Harry Potter and</a:t>
            </a:r>
          </a:p>
          <a:p>
            <a:r>
              <a:rPr kumimoji="0" lang="en-US" sz="2400">
                <a:latin typeface="Times New Roman" charset="0"/>
              </a:rPr>
              <a:t>the Bathtub Ring</a:t>
            </a:r>
            <a:r>
              <a:rPr kumimoji="0" lang="ja-JP" altLang="en-US" sz="2400">
                <a:latin typeface="Times New Roman" charset="0"/>
              </a:rPr>
              <a:t>”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 flipH="1">
            <a:off x="5619750" y="2228850"/>
            <a:ext cx="228600" cy="285750"/>
          </a:xfrm>
          <a:prstGeom prst="lightningBol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16" descr="so0206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62400"/>
            <a:ext cx="17430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593725" y="2727325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page.html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6708775" y="2270125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hpface.jpg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6710363" y="4267200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castle.gif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>
            <a:off x="1428750" y="329565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 flipH="1" flipV="1">
            <a:off x="6096000" y="2819400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H="1">
            <a:off x="6230938" y="4778375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6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16C0B-32C3-6C4A-92A0-582548B90FDE}" type="slidenum">
              <a:rPr kumimoji="0" lang="en-US" sz="1400"/>
              <a:pPr eaLnBrk="1" hangingPunct="1"/>
              <a:t>51</a:t>
            </a:fld>
            <a:endParaRPr kumimoji="0" lang="en-US" sz="1400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7907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14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classic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approach</a:t>
            </a:r>
          </a:p>
          <a:p>
            <a:r>
              <a:rPr kumimoji="0" lang="en-US" sz="2400">
                <a:latin typeface="Times New Roman" charset="0"/>
              </a:rPr>
              <a:t>in HTTP/1.0 is to use one</a:t>
            </a:r>
          </a:p>
          <a:p>
            <a:r>
              <a:rPr kumimoji="0" lang="en-US" sz="2400">
                <a:latin typeface="Times New Roman" charset="0"/>
              </a:rPr>
              <a:t>HTTP request per TCP</a:t>
            </a:r>
          </a:p>
          <a:p>
            <a:r>
              <a:rPr kumimoji="0" lang="en-US" sz="2400">
                <a:latin typeface="Times New Roman" charset="0"/>
              </a:rPr>
              <a:t>connection, serially.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720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720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720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20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20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50825" y="2708275"/>
            <a:ext cx="3521075" cy="1905000"/>
            <a:chOff x="158" y="1706"/>
            <a:chExt cx="2218" cy="1200"/>
          </a:xfrm>
        </p:grpSpPr>
        <p:grpSp>
          <p:nvGrpSpPr>
            <p:cNvPr id="7192" name="Group 22"/>
            <p:cNvGrpSpPr>
              <a:grpSpLocks/>
            </p:cNvGrpSpPr>
            <p:nvPr/>
          </p:nvGrpSpPr>
          <p:grpSpPr bwMode="auto">
            <a:xfrm>
              <a:off x="158" y="1706"/>
              <a:ext cx="2218" cy="1200"/>
              <a:chOff x="158" y="1706"/>
              <a:chExt cx="2218" cy="1200"/>
            </a:xfrm>
          </p:grpSpPr>
          <p:grpSp>
            <p:nvGrpSpPr>
              <p:cNvPr id="7194" name="Group 23"/>
              <p:cNvGrpSpPr>
                <a:grpSpLocks/>
              </p:cNvGrpSpPr>
              <p:nvPr/>
            </p:nvGrpSpPr>
            <p:grpSpPr bwMode="auto">
              <a:xfrm>
                <a:off x="158" y="1706"/>
                <a:ext cx="2218" cy="1200"/>
                <a:chOff x="134" y="530"/>
                <a:chExt cx="2218" cy="1200"/>
              </a:xfrm>
            </p:grpSpPr>
            <p:sp>
              <p:nvSpPr>
                <p:cNvPr id="7196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29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95" name="Text Box 33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93" name="Text Box 34"/>
            <p:cNvSpPr txBox="1">
              <a:spLocks noChangeArrowheads="1"/>
            </p:cNvSpPr>
            <p:nvPr/>
          </p:nvSpPr>
          <p:spPr bwMode="auto">
            <a:xfrm>
              <a:off x="830" y="205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50825" y="4689475"/>
            <a:ext cx="3521075" cy="1905000"/>
            <a:chOff x="158" y="2954"/>
            <a:chExt cx="2218" cy="1200"/>
          </a:xfrm>
        </p:grpSpPr>
        <p:grpSp>
          <p:nvGrpSpPr>
            <p:cNvPr id="7179" name="Group 36"/>
            <p:cNvGrpSpPr>
              <a:grpSpLocks/>
            </p:cNvGrpSpPr>
            <p:nvPr/>
          </p:nvGrpSpPr>
          <p:grpSpPr bwMode="auto">
            <a:xfrm>
              <a:off x="158" y="2954"/>
              <a:ext cx="2218" cy="1200"/>
              <a:chOff x="158" y="2954"/>
              <a:chExt cx="2218" cy="1200"/>
            </a:xfrm>
          </p:grpSpPr>
          <p:grpSp>
            <p:nvGrpSpPr>
              <p:cNvPr id="7181" name="Group 37"/>
              <p:cNvGrpSpPr>
                <a:grpSpLocks/>
              </p:cNvGrpSpPr>
              <p:nvPr/>
            </p:nvGrpSpPr>
            <p:grpSpPr bwMode="auto">
              <a:xfrm>
                <a:off x="158" y="2954"/>
                <a:ext cx="2218" cy="1200"/>
                <a:chOff x="134" y="530"/>
                <a:chExt cx="2218" cy="1200"/>
              </a:xfrm>
            </p:grpSpPr>
            <p:sp>
              <p:nvSpPr>
                <p:cNvPr id="7183" name="Line 38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5" name="Line 40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Rectangle 41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8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43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9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82" name="Text Box 47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80" name="Text Box 48"/>
            <p:cNvSpPr txBox="1">
              <a:spLocks noChangeArrowheads="1"/>
            </p:cNvSpPr>
            <p:nvPr/>
          </p:nvSpPr>
          <p:spPr bwMode="auto">
            <a:xfrm>
              <a:off x="854" y="333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51294" y="268941"/>
            <a:ext cx="40522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/>
              <a:t>Non-Persistent HTTP</a:t>
            </a:r>
          </a:p>
        </p:txBody>
      </p:sp>
    </p:spTree>
    <p:extLst>
      <p:ext uri="{BB962C8B-B14F-4D97-AF65-F5344CB8AC3E}">
        <p14:creationId xmlns:p14="http://schemas.microsoft.com/office/powerpoint/2010/main" val="37602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BED35-035F-A142-880A-EF12B8BFEE8E}" type="slidenum">
              <a:rPr kumimoji="0" lang="en-US" sz="1400"/>
              <a:pPr eaLnBrk="1" hangingPunct="1"/>
              <a:t>52</a:t>
            </a:fld>
            <a:endParaRPr kumimoji="0" lang="en-US" sz="140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975225" y="346075"/>
            <a:ext cx="3379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 u="sng">
                <a:latin typeface="Times New Roman" charset="0"/>
              </a:rPr>
              <a:t>Concurrent (parallel) TCP</a:t>
            </a:r>
          </a:p>
          <a:p>
            <a:r>
              <a:rPr kumimoji="0" lang="en-US" sz="2400" u="sng">
                <a:latin typeface="Times New Roman" charset="0"/>
              </a:rPr>
              <a:t>connections</a:t>
            </a:r>
            <a:r>
              <a:rPr kumimoji="0" lang="en-US" sz="2400">
                <a:latin typeface="Times New Roman" charset="0"/>
              </a:rPr>
              <a:t> can be used</a:t>
            </a:r>
          </a:p>
          <a:p>
            <a:r>
              <a:rPr kumimoji="0" lang="en-US" sz="2400">
                <a:latin typeface="Times New Roman" charset="0"/>
              </a:rPr>
              <a:t>to make things faster.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823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823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823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3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823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8201" name="Line 21"/>
          <p:cNvSpPr>
            <a:spLocks noChangeShapeType="1"/>
          </p:cNvSpPr>
          <p:nvPr/>
        </p:nvSpPr>
        <p:spPr bwMode="auto">
          <a:xfrm>
            <a:off x="4171950" y="20383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>
            <a:off x="6057900" y="20002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>
            <a:off x="6724650" y="19050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>
            <a:off x="8610600" y="18288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70625" y="2041525"/>
            <a:ext cx="2416175" cy="1809750"/>
            <a:chOff x="3950" y="1286"/>
            <a:chExt cx="1522" cy="1140"/>
          </a:xfrm>
        </p:grpSpPr>
        <p:sp>
          <p:nvSpPr>
            <p:cNvPr id="8224" name="Line 26"/>
            <p:cNvSpPr>
              <a:spLocks noChangeShapeType="1"/>
            </p:cNvSpPr>
            <p:nvPr/>
          </p:nvSpPr>
          <p:spPr bwMode="auto">
            <a:xfrm>
              <a:off x="4224" y="1356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7"/>
            <p:cNvSpPr>
              <a:spLocks noChangeShapeType="1"/>
            </p:cNvSpPr>
            <p:nvPr/>
          </p:nvSpPr>
          <p:spPr bwMode="auto">
            <a:xfrm flipH="1">
              <a:off x="4236" y="1488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28"/>
            <p:cNvSpPr>
              <a:spLocks noChangeShapeType="1"/>
            </p:cNvSpPr>
            <p:nvPr/>
          </p:nvSpPr>
          <p:spPr bwMode="auto">
            <a:xfrm>
              <a:off x="4272" y="1572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29"/>
            <p:cNvSpPr>
              <a:spLocks noChangeArrowheads="1"/>
            </p:cNvSpPr>
            <p:nvPr/>
          </p:nvSpPr>
          <p:spPr bwMode="auto">
            <a:xfrm>
              <a:off x="4248" y="1728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28" name="Line 30"/>
            <p:cNvSpPr>
              <a:spLocks noChangeShapeType="1"/>
            </p:cNvSpPr>
            <p:nvPr/>
          </p:nvSpPr>
          <p:spPr bwMode="auto">
            <a:xfrm flipH="1">
              <a:off x="4248" y="216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1"/>
            <p:cNvSpPr>
              <a:spLocks noChangeShapeType="1"/>
            </p:cNvSpPr>
            <p:nvPr/>
          </p:nvSpPr>
          <p:spPr bwMode="auto">
            <a:xfrm>
              <a:off x="4260" y="224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2"/>
            <p:cNvSpPr>
              <a:spLocks noChangeShapeType="1"/>
            </p:cNvSpPr>
            <p:nvPr/>
          </p:nvSpPr>
          <p:spPr bwMode="auto">
            <a:xfrm flipH="1">
              <a:off x="4236" y="2364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Text Box 33"/>
            <p:cNvSpPr txBox="1">
              <a:spLocks noChangeArrowheads="1"/>
            </p:cNvSpPr>
            <p:nvPr/>
          </p:nvSpPr>
          <p:spPr bwMode="auto">
            <a:xfrm>
              <a:off x="4322" y="1802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2" name="Text Box 34"/>
            <p:cNvSpPr txBox="1">
              <a:spLocks noChangeArrowheads="1"/>
            </p:cNvSpPr>
            <p:nvPr/>
          </p:nvSpPr>
          <p:spPr bwMode="auto">
            <a:xfrm>
              <a:off x="3962" y="156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3" name="Text Box 35"/>
            <p:cNvSpPr txBox="1">
              <a:spLocks noChangeArrowheads="1"/>
            </p:cNvSpPr>
            <p:nvPr/>
          </p:nvSpPr>
          <p:spPr bwMode="auto">
            <a:xfrm>
              <a:off x="3974" y="2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4" name="Text Box 36"/>
            <p:cNvSpPr txBox="1">
              <a:spLocks noChangeArrowheads="1"/>
            </p:cNvSpPr>
            <p:nvPr/>
          </p:nvSpPr>
          <p:spPr bwMode="auto">
            <a:xfrm>
              <a:off x="3950" y="12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S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736975" y="1889125"/>
            <a:ext cx="2397125" cy="1981200"/>
            <a:chOff x="2354" y="1190"/>
            <a:chExt cx="1510" cy="1248"/>
          </a:xfrm>
        </p:grpSpPr>
        <p:sp>
          <p:nvSpPr>
            <p:cNvPr id="8211" name="Text Box 38"/>
            <p:cNvSpPr txBox="1">
              <a:spLocks noChangeArrowheads="1"/>
            </p:cNvSpPr>
            <p:nvPr/>
          </p:nvSpPr>
          <p:spPr bwMode="auto">
            <a:xfrm>
              <a:off x="2354" y="157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grpSp>
          <p:nvGrpSpPr>
            <p:cNvPr id="8212" name="Group 39"/>
            <p:cNvGrpSpPr>
              <a:grpSpLocks/>
            </p:cNvGrpSpPr>
            <p:nvPr/>
          </p:nvGrpSpPr>
          <p:grpSpPr bwMode="auto">
            <a:xfrm>
              <a:off x="2390" y="1190"/>
              <a:ext cx="1474" cy="1248"/>
              <a:chOff x="2390" y="1190"/>
              <a:chExt cx="1474" cy="1248"/>
            </a:xfrm>
          </p:grpSpPr>
          <p:grpSp>
            <p:nvGrpSpPr>
              <p:cNvPr id="8213" name="Group 40"/>
              <p:cNvGrpSpPr>
                <a:grpSpLocks/>
              </p:cNvGrpSpPr>
              <p:nvPr/>
            </p:nvGrpSpPr>
            <p:grpSpPr bwMode="auto">
              <a:xfrm>
                <a:off x="2616" y="1356"/>
                <a:ext cx="1248" cy="1056"/>
                <a:chOff x="2604" y="1548"/>
                <a:chExt cx="1248" cy="1056"/>
              </a:xfrm>
            </p:grpSpPr>
            <p:sp>
              <p:nvSpPr>
                <p:cNvPr id="8216" name="Line 41"/>
                <p:cNvSpPr>
                  <a:spLocks noChangeShapeType="1"/>
                </p:cNvSpPr>
                <p:nvPr/>
              </p:nvSpPr>
              <p:spPr bwMode="auto">
                <a:xfrm>
                  <a:off x="2604" y="15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616" y="16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Line 43"/>
                <p:cNvSpPr>
                  <a:spLocks noChangeShapeType="1"/>
                </p:cNvSpPr>
                <p:nvPr/>
              </p:nvSpPr>
              <p:spPr bwMode="auto">
                <a:xfrm>
                  <a:off x="2652" y="17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Rectangle 44"/>
                <p:cNvSpPr>
                  <a:spLocks noChangeArrowheads="1"/>
                </p:cNvSpPr>
                <p:nvPr/>
              </p:nvSpPr>
              <p:spPr bwMode="auto">
                <a:xfrm>
                  <a:off x="2628" y="19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2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628" y="23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Line 46"/>
                <p:cNvSpPr>
                  <a:spLocks noChangeShapeType="1"/>
                </p:cNvSpPr>
                <p:nvPr/>
              </p:nvSpPr>
              <p:spPr bwMode="auto">
                <a:xfrm>
                  <a:off x="2640" y="24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616" y="25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78" y="1970"/>
                  <a:ext cx="9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hpface.jpg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14" name="Text Box 49"/>
              <p:cNvSpPr txBox="1">
                <a:spLocks noChangeArrowheads="1"/>
              </p:cNvSpPr>
              <p:nvPr/>
            </p:nvSpPr>
            <p:spPr bwMode="auto">
              <a:xfrm>
                <a:off x="2426" y="119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S</a:t>
                </a:r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8215" name="Text Box 50"/>
              <p:cNvSpPr txBox="1">
                <a:spLocks noChangeArrowheads="1"/>
              </p:cNvSpPr>
              <p:nvPr/>
            </p:nvSpPr>
            <p:spPr bwMode="auto">
              <a:xfrm>
                <a:off x="2390" y="215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</p:grpSp>
      <p:sp>
        <p:nvSpPr>
          <p:cNvPr id="8207" name="Text Box 51"/>
          <p:cNvSpPr txBox="1">
            <a:spLocks noChangeArrowheads="1"/>
          </p:cNvSpPr>
          <p:nvPr/>
        </p:nvSpPr>
        <p:spPr bwMode="auto">
          <a:xfrm>
            <a:off x="398462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8" name="Text Box 52"/>
          <p:cNvSpPr txBox="1">
            <a:spLocks noChangeArrowheads="1"/>
          </p:cNvSpPr>
          <p:nvPr/>
        </p:nvSpPr>
        <p:spPr bwMode="auto">
          <a:xfrm>
            <a:off x="5851525" y="14890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9" name="Text Box 53"/>
          <p:cNvSpPr txBox="1">
            <a:spLocks noChangeArrowheads="1"/>
          </p:cNvSpPr>
          <p:nvPr/>
        </p:nvSpPr>
        <p:spPr bwMode="auto">
          <a:xfrm>
            <a:off x="655637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10" name="Text Box 54"/>
          <p:cNvSpPr txBox="1">
            <a:spLocks noChangeArrowheads="1"/>
          </p:cNvSpPr>
          <p:nvPr/>
        </p:nvSpPr>
        <p:spPr bwMode="auto">
          <a:xfrm>
            <a:off x="8347075" y="1470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Persistent HTTP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4975" y="1414463"/>
            <a:ext cx="3933825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non-persistent HTTP issues:</a:t>
            </a:r>
          </a:p>
          <a:p>
            <a:r>
              <a:rPr lang="en-US" sz="2400" dirty="0">
                <a:ea typeface="ＭＳ Ｐゴシック" pitchFamily="34" charset="-128"/>
              </a:rPr>
              <a:t>requires 2 RTTs per object</a:t>
            </a:r>
          </a:p>
          <a:p>
            <a:r>
              <a:rPr lang="en-US" sz="2400" dirty="0">
                <a:ea typeface="ＭＳ Ｐゴシック" pitchFamily="34" charset="-128"/>
              </a:rPr>
              <a:t>OS overhead for </a:t>
            </a:r>
            <a:r>
              <a:rPr lang="en-US" sz="2400" i="1" dirty="0">
                <a:ea typeface="ＭＳ Ｐゴシック" pitchFamily="34" charset="-128"/>
              </a:rPr>
              <a:t>each</a:t>
            </a:r>
            <a:r>
              <a:rPr lang="en-US" sz="2400" dirty="0">
                <a:ea typeface="ＭＳ Ｐゴシック" pitchFamily="34" charset="-128"/>
              </a:rPr>
              <a:t> TCP connection</a:t>
            </a:r>
          </a:p>
          <a:p>
            <a:r>
              <a:rPr lang="en-US" sz="2400" dirty="0">
                <a:ea typeface="ＭＳ Ｐゴシック" pitchFamily="34" charset="-128"/>
              </a:rPr>
              <a:t>browsers often open parallel TCP connections to fetch referenced objects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14693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703763" y="1438275"/>
            <a:ext cx="3810000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persistent  HTTP:</a:t>
            </a:r>
          </a:p>
          <a:p>
            <a:r>
              <a:rPr lang="en-US" sz="2400" dirty="0">
                <a:ea typeface="ＭＳ Ｐゴシック" pitchFamily="34" charset="-128"/>
              </a:rPr>
              <a:t>server leaves connection open after sending response</a:t>
            </a:r>
          </a:p>
          <a:p>
            <a:r>
              <a:rPr lang="en-US" sz="2400" dirty="0">
                <a:ea typeface="ＭＳ Ｐゴシック" pitchFamily="34" charset="-128"/>
              </a:rPr>
              <a:t>subsequent HTTP messages  between same client/server sent over open connection</a:t>
            </a:r>
          </a:p>
          <a:p>
            <a:r>
              <a:rPr lang="en-US" sz="2400" dirty="0">
                <a:ea typeface="ＭＳ Ｐゴシック" pitchFamily="34" charset="-128"/>
              </a:rPr>
              <a:t>client sends requests as soon as it encounters a referenced object</a:t>
            </a:r>
          </a:p>
          <a:p>
            <a:r>
              <a:rPr lang="en-US" sz="2400" dirty="0">
                <a:ea typeface="ＭＳ Ｐゴシック" pitchFamily="34" charset="-128"/>
              </a:rPr>
              <a:t>as little as one RTT for all the referenced objects</a:t>
            </a:r>
          </a:p>
        </p:txBody>
      </p:sp>
      <p:sp>
        <p:nvSpPr>
          <p:cNvPr id="11469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EB657B2-9A8A-458E-BD65-F0F340D59347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14694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796925"/>
            <a:ext cx="33035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347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223250" cy="925513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Non-persistent HTTP: response time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81487"/>
            <a:ext cx="4090988" cy="50524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RTT:</a:t>
            </a:r>
            <a:r>
              <a:rPr lang="en-US" sz="2400" dirty="0">
                <a:ea typeface="ＭＳ Ｐゴシック" pitchFamily="34" charset="-128"/>
              </a:rPr>
              <a:t> time for a packet to travel from client to server and back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HTTP response time:</a:t>
            </a:r>
          </a:p>
          <a:p>
            <a:r>
              <a:rPr lang="en-US" sz="2400" dirty="0">
                <a:ea typeface="ＭＳ Ｐゴシック" pitchFamily="34" charset="-128"/>
              </a:rPr>
              <a:t>one RTT to initiate TCP connection</a:t>
            </a:r>
          </a:p>
          <a:p>
            <a:r>
              <a:rPr lang="en-US" sz="2400" dirty="0">
                <a:ea typeface="ＭＳ Ｐゴシック" pitchFamily="34" charset="-128"/>
              </a:rPr>
              <a:t>one RTT for HTTP request and first few bytes of HTTP response to return </a:t>
            </a:r>
          </a:p>
          <a:p>
            <a:pPr lvl="1"/>
            <a:r>
              <a:rPr lang="en-US" sz="2100" dirty="0">
                <a:ea typeface="ＭＳ Ｐゴシック" pitchFamily="34" charset="-128"/>
              </a:rPr>
              <a:t>This assumes HTTP GET piggy backed on the ACK</a:t>
            </a:r>
          </a:p>
          <a:p>
            <a:r>
              <a:rPr lang="en-US" sz="2400" dirty="0">
                <a:ea typeface="ＭＳ Ｐゴシック" pitchFamily="34" charset="-128"/>
              </a:rPr>
              <a:t>file transmission time</a:t>
            </a:r>
          </a:p>
          <a:p>
            <a:r>
              <a:rPr lang="en-US" sz="2400" dirty="0">
                <a:ea typeface="ＭＳ Ｐゴシック" pitchFamily="34" charset="-128"/>
              </a:rPr>
              <a:t>non-persistent HTTP response time =   	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   2RTT+ file transmission  time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126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B1B1C20-BEA1-4B3D-A9E9-FED417E040F2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43" name="Picture 4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68338"/>
            <a:ext cx="70072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7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8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9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0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1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2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3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time to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transmit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5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initiate TCP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connection</a:t>
            </a:r>
          </a:p>
        </p:txBody>
      </p:sp>
      <p:sp>
        <p:nvSpPr>
          <p:cNvPr id="11265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5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9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620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60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1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62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3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950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received</a:t>
            </a:r>
          </a:p>
        </p:txBody>
      </p:sp>
      <p:sp>
        <p:nvSpPr>
          <p:cNvPr id="112664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112665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grpSp>
        <p:nvGrpSpPr>
          <p:cNvPr id="112666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112670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1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2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3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4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5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2700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701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6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7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698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9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8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9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0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2696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7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1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2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694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5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3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4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5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6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7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8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9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0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1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2692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3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12667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112668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69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173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61C445-B173-464C-A10F-5421E1BF2671}" type="slidenum">
              <a:rPr kumimoji="0" lang="en-US" sz="1400"/>
              <a:pPr eaLnBrk="1" hangingPunct="1"/>
              <a:t>55</a:t>
            </a:fld>
            <a:endParaRPr kumimoji="0" lang="en-US" sz="140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702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 u="sng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persistent HTTP</a:t>
            </a:r>
            <a:r>
              <a:rPr kumimoji="0" lang="ja-JP" altLang="en-US" sz="2400" u="sng">
                <a:latin typeface="Times New Roman" charset="0"/>
              </a:rPr>
              <a:t>”</a:t>
            </a:r>
            <a:endParaRPr kumimoji="0" lang="en-US" sz="2400" u="sng">
              <a:latin typeface="Times New Roman" charset="0"/>
            </a:endParaRPr>
          </a:p>
          <a:p>
            <a:r>
              <a:rPr kumimoji="0" lang="en-US" sz="2400">
                <a:latin typeface="Times New Roman" charset="0"/>
              </a:rPr>
              <a:t>approach can re-use the</a:t>
            </a:r>
          </a:p>
          <a:p>
            <a:r>
              <a:rPr kumimoji="0" lang="en-US" sz="2400">
                <a:latin typeface="Times New Roman" charset="0"/>
              </a:rPr>
              <a:t>same TCP connection for</a:t>
            </a:r>
          </a:p>
          <a:p>
            <a:r>
              <a:rPr kumimoji="0" lang="en-US" sz="2400">
                <a:latin typeface="Times New Roman" charset="0"/>
              </a:rPr>
              <a:t>Multiple HTTP transfers,</a:t>
            </a:r>
          </a:p>
          <a:p>
            <a:r>
              <a:rPr kumimoji="0" lang="en-US" sz="2400">
                <a:latin typeface="Times New Roman" charset="0"/>
              </a:rPr>
              <a:t>one after another, serially.</a:t>
            </a:r>
          </a:p>
          <a:p>
            <a:r>
              <a:rPr kumimoji="0" lang="en-US" sz="2400">
                <a:latin typeface="Times New Roman" charset="0"/>
              </a:rPr>
              <a:t>Amortizes TCP overhead,</a:t>
            </a:r>
          </a:p>
          <a:p>
            <a:r>
              <a:rPr kumimoji="0" lang="en-US" sz="2400">
                <a:latin typeface="Times New Roman" charset="0"/>
              </a:rPr>
              <a:t>but maintains TCP state</a:t>
            </a:r>
          </a:p>
          <a:p>
            <a:r>
              <a:rPr kumimoji="0" lang="en-US" sz="2400">
                <a:latin typeface="Times New Roman" charset="0"/>
              </a:rPr>
              <a:t>longer at server.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4057650"/>
            <a:ext cx="4814888" cy="2536825"/>
            <a:chOff x="158" y="2556"/>
            <a:chExt cx="3033" cy="1598"/>
          </a:xfrm>
        </p:grpSpPr>
        <p:sp>
          <p:nvSpPr>
            <p:cNvPr id="9243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7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8" name="Line 13"/>
            <p:cNvSpPr>
              <a:spLocks noChangeShapeType="1"/>
            </p:cNvSpPr>
            <p:nvPr/>
          </p:nvSpPr>
          <p:spPr bwMode="auto">
            <a:xfrm flipV="1">
              <a:off x="2544" y="25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5"/>
            <p:cNvSpPr>
              <a:spLocks noChangeShapeType="1"/>
            </p:cNvSpPr>
            <p:nvPr/>
          </p:nvSpPr>
          <p:spPr bwMode="auto">
            <a:xfrm>
              <a:off x="2412" y="2568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0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842" y="84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55725" y="2212975"/>
            <a:ext cx="2282825" cy="930275"/>
            <a:chOff x="854" y="1394"/>
            <a:chExt cx="1438" cy="586"/>
          </a:xfrm>
        </p:grpSpPr>
        <p:grpSp>
          <p:nvGrpSpPr>
            <p:cNvPr id="9232" name="Group 26"/>
            <p:cNvGrpSpPr>
              <a:grpSpLocks/>
            </p:cNvGrpSpPr>
            <p:nvPr/>
          </p:nvGrpSpPr>
          <p:grpSpPr bwMode="auto">
            <a:xfrm>
              <a:off x="1116" y="1596"/>
              <a:ext cx="1176" cy="384"/>
              <a:chOff x="1152" y="2196"/>
              <a:chExt cx="1176" cy="384"/>
            </a:xfrm>
          </p:grpSpPr>
          <p:sp>
            <p:nvSpPr>
              <p:cNvPr id="9234" name="Rectangle 27"/>
              <p:cNvSpPr>
                <a:spLocks noChangeArrowheads="1"/>
              </p:cNvSpPr>
              <p:nvPr/>
            </p:nvSpPr>
            <p:spPr bwMode="auto">
              <a:xfrm>
                <a:off x="1152" y="2196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5" name="Text Box 28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33" name="Text Box 29"/>
            <p:cNvSpPr txBox="1">
              <a:spLocks noChangeArrowheads="1"/>
            </p:cNvSpPr>
            <p:nvPr/>
          </p:nvSpPr>
          <p:spPr bwMode="auto">
            <a:xfrm>
              <a:off x="854" y="139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17625" y="3184525"/>
            <a:ext cx="2339975" cy="873125"/>
            <a:chOff x="830" y="2006"/>
            <a:chExt cx="1474" cy="550"/>
          </a:xfrm>
        </p:grpSpPr>
        <p:grpSp>
          <p:nvGrpSpPr>
            <p:cNvPr id="9228" name="Group 31"/>
            <p:cNvGrpSpPr>
              <a:grpSpLocks/>
            </p:cNvGrpSpPr>
            <p:nvPr/>
          </p:nvGrpSpPr>
          <p:grpSpPr bwMode="auto">
            <a:xfrm>
              <a:off x="1128" y="2172"/>
              <a:ext cx="1176" cy="384"/>
              <a:chOff x="1152" y="3444"/>
              <a:chExt cx="1176" cy="384"/>
            </a:xfrm>
          </p:grpSpPr>
          <p:sp>
            <p:nvSpPr>
              <p:cNvPr id="9230" name="Rectangle 32"/>
              <p:cNvSpPr>
                <a:spLocks noChangeArrowheads="1"/>
              </p:cNvSpPr>
              <p:nvPr/>
            </p:nvSpPr>
            <p:spPr bwMode="auto">
              <a:xfrm>
                <a:off x="1152" y="3444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1" name="Text Box 33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29" name="Text Box 34"/>
            <p:cNvSpPr txBox="1">
              <a:spLocks noChangeArrowheads="1"/>
            </p:cNvSpPr>
            <p:nvPr/>
          </p:nvSpPr>
          <p:spPr bwMode="auto">
            <a:xfrm>
              <a:off x="830" y="20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51294" y="268941"/>
            <a:ext cx="31000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/>
              <a:t>Persistent HTTP</a:t>
            </a:r>
          </a:p>
        </p:txBody>
      </p:sp>
    </p:spTree>
    <p:extLst>
      <p:ext uri="{BB962C8B-B14F-4D97-AF65-F5344CB8AC3E}">
        <p14:creationId xmlns:p14="http://schemas.microsoft.com/office/powerpoint/2010/main" val="34495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F59B-14B2-8C48-83ED-B201EA356CA9}" type="slidenum">
              <a:rPr kumimoji="0" lang="en-US" sz="1400"/>
              <a:pPr eaLnBrk="1" hangingPunct="1"/>
              <a:t>56</a:t>
            </a:fld>
            <a:endParaRPr kumimoji="0" lang="en-US" sz="140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65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pipelining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feature</a:t>
            </a:r>
          </a:p>
          <a:p>
            <a:r>
              <a:rPr kumimoji="0" lang="en-US" sz="2400">
                <a:latin typeface="Times New Roman" charset="0"/>
              </a:rPr>
              <a:t>in HTTP/1.1 allows</a:t>
            </a:r>
          </a:p>
          <a:p>
            <a:r>
              <a:rPr kumimoji="0" lang="en-US" sz="2400">
                <a:latin typeface="Times New Roman" charset="0"/>
              </a:rPr>
              <a:t>requests to be issued</a:t>
            </a:r>
          </a:p>
          <a:p>
            <a:r>
              <a:rPr kumimoji="0" lang="en-US" sz="2400">
                <a:latin typeface="Times New Roman" charset="0"/>
              </a:rPr>
              <a:t>asynchronously on a</a:t>
            </a:r>
          </a:p>
          <a:p>
            <a:r>
              <a:rPr kumimoji="0" lang="en-US" sz="2400">
                <a:latin typeface="Times New Roman" charset="0"/>
              </a:rPr>
              <a:t>persistent connection.</a:t>
            </a:r>
          </a:p>
          <a:p>
            <a:r>
              <a:rPr kumimoji="0" lang="en-US" sz="2400">
                <a:latin typeface="Times New Roman" charset="0"/>
              </a:rPr>
              <a:t>Requests must be</a:t>
            </a:r>
          </a:p>
          <a:p>
            <a:r>
              <a:rPr kumimoji="0" lang="en-US" sz="2400">
                <a:latin typeface="Times New Roman" charset="0"/>
              </a:rPr>
              <a:t>processed in proper order.</a:t>
            </a:r>
          </a:p>
          <a:p>
            <a:r>
              <a:rPr kumimoji="0" lang="en-US" sz="2400">
                <a:latin typeface="Times New Roman" charset="0"/>
              </a:rPr>
              <a:t>Can do clever packaging.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505200"/>
            <a:ext cx="4814888" cy="3089275"/>
            <a:chOff x="158" y="2208"/>
            <a:chExt cx="3033" cy="1946"/>
          </a:xfrm>
        </p:grpSpPr>
        <p:sp>
          <p:nvSpPr>
            <p:cNvPr id="10264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8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9" name="Line 13"/>
            <p:cNvSpPr>
              <a:spLocks noChangeShapeType="1"/>
            </p:cNvSpPr>
            <p:nvPr/>
          </p:nvSpPr>
          <p:spPr bwMode="auto">
            <a:xfrm flipV="1">
              <a:off x="2544" y="22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5"/>
            <p:cNvSpPr>
              <a:spLocks noChangeShapeType="1"/>
            </p:cNvSpPr>
            <p:nvPr/>
          </p:nvSpPr>
          <p:spPr bwMode="auto">
            <a:xfrm>
              <a:off x="2400" y="2220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1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2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3" name="Text Box 24"/>
            <p:cNvSpPr txBox="1">
              <a:spLocks noChangeArrowheads="1"/>
            </p:cNvSpPr>
            <p:nvPr/>
          </p:nvSpPr>
          <p:spPr bwMode="auto">
            <a:xfrm>
              <a:off x="842" y="81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790700" y="2895600"/>
            <a:ext cx="1866900" cy="609600"/>
            <a:chOff x="1152" y="3444"/>
            <a:chExt cx="1176" cy="384"/>
          </a:xfrm>
        </p:grpSpPr>
        <p:sp>
          <p:nvSpPr>
            <p:cNvPr id="10255" name="Rectangle 26"/>
            <p:cNvSpPr>
              <a:spLocks noChangeArrowheads="1"/>
            </p:cNvSpPr>
            <p:nvPr/>
          </p:nvSpPr>
          <p:spPr bwMode="auto">
            <a:xfrm>
              <a:off x="1152" y="3444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6" name="Text Box 27"/>
            <p:cNvSpPr txBox="1">
              <a:spLocks noChangeArrowheads="1"/>
            </p:cNvSpPr>
            <p:nvPr/>
          </p:nvSpPr>
          <p:spPr bwMode="auto">
            <a:xfrm>
              <a:off x="1226" y="3518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790700" y="2266950"/>
            <a:ext cx="1866900" cy="609600"/>
            <a:chOff x="1152" y="2196"/>
            <a:chExt cx="1176" cy="384"/>
          </a:xfrm>
        </p:grpSpPr>
        <p:sp>
          <p:nvSpPr>
            <p:cNvPr id="10253" name="Rectangle 29"/>
            <p:cNvSpPr>
              <a:spLocks noChangeArrowheads="1"/>
            </p:cNvSpPr>
            <p:nvPr/>
          </p:nvSpPr>
          <p:spPr bwMode="auto">
            <a:xfrm>
              <a:off x="1152" y="2196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4" name="Text Box 30"/>
            <p:cNvSpPr txBox="1">
              <a:spLocks noChangeArrowheads="1"/>
            </p:cNvSpPr>
            <p:nvPr/>
          </p:nvSpPr>
          <p:spPr bwMode="auto">
            <a:xfrm>
              <a:off x="1202" y="2246"/>
              <a:ext cx="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hpface.jpg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1212447" name="Text Box 31"/>
          <p:cNvSpPr txBox="1">
            <a:spLocks noChangeArrowheads="1"/>
          </p:cNvSpPr>
          <p:nvPr/>
        </p:nvSpPr>
        <p:spPr bwMode="auto">
          <a:xfrm>
            <a:off x="1069975" y="2003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GG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4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91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request message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16737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67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54CBE28C-59DF-4DAE-A86D-7C9E9ADF127E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>
                <a:ea typeface="ＭＳ Ｐゴシック" pitchFamily="34" charset="-128"/>
              </a:rPr>
              <a:t>two types of HTTP messages: </a:t>
            </a: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sz="2000">
                <a:ea typeface="ＭＳ Ｐゴシック" pitchFamily="34" charset="-128"/>
              </a:rPr>
              <a:t>ASCII (human-readable format)</a:t>
            </a:r>
            <a:endParaRPr lang="en-US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16739" name="Picture 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request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(GET, POST,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 commands</a:t>
            </a:r>
            <a:r>
              <a:rPr lang="en-US"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)</a:t>
            </a:r>
            <a:endParaRPr lang="en-US" sz="240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16743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4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carriage return,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line feed at start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of line indicates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end of header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8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GET /index.html HTTP/1.1\r\n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Host: www-net.cs.umass.edu\r\n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User-Agent: Firefox/3.6.10\r\n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Accept: text/html,application/xhtml+xml\r\n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Accept-Language: en-us,en;q=0.5\r\n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Accept-Encoding: gzip,deflate\r\n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Accept-Charset: ISO-8859-1,utf-8;q=0.7\r\n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115\r\n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</p:txBody>
      </p:sp>
      <p:sp>
        <p:nvSpPr>
          <p:cNvPr id="116749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50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carriage return character</a:t>
            </a:r>
          </a:p>
        </p:txBody>
      </p:sp>
      <p:sp>
        <p:nvSpPr>
          <p:cNvPr id="116751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line-feed character</a:t>
            </a:r>
          </a:p>
        </p:txBody>
      </p:sp>
      <p:sp>
        <p:nvSpPr>
          <p:cNvPr id="116752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396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34" charset="-128"/>
              </a:rPr>
              <a:t>HTTP request message: general format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187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3CA83E2-305A-4E7F-9EE6-6090D9A09867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7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001713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</a:t>
            </a:r>
          </a:p>
        </p:txBody>
      </p:sp>
      <p:sp>
        <p:nvSpPr>
          <p:cNvPr id="118790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lines</a:t>
            </a:r>
          </a:p>
        </p:txBody>
      </p:sp>
      <p:sp>
        <p:nvSpPr>
          <p:cNvPr id="118791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2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3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4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body</a:t>
            </a:r>
          </a:p>
        </p:txBody>
      </p:sp>
      <p:sp>
        <p:nvSpPr>
          <p:cNvPr id="118795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6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7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8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9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0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1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2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method</a:t>
            </a:r>
          </a:p>
        </p:txBody>
      </p:sp>
      <p:sp>
        <p:nvSpPr>
          <p:cNvPr id="118803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4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5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</a:t>
            </a:r>
          </a:p>
        </p:txBody>
      </p:sp>
      <p:sp>
        <p:nvSpPr>
          <p:cNvPr id="118806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lf</a:t>
            </a:r>
          </a:p>
        </p:txBody>
      </p:sp>
      <p:sp>
        <p:nvSpPr>
          <p:cNvPr id="118807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version</a:t>
            </a:r>
          </a:p>
        </p:txBody>
      </p:sp>
      <p:sp>
        <p:nvSpPr>
          <p:cNvPr id="118808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URL</a:t>
            </a:r>
          </a:p>
        </p:txBody>
      </p:sp>
      <p:grpSp>
        <p:nvGrpSpPr>
          <p:cNvPr id="118809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118845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6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7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8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9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50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51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52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53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grpSp>
        <p:nvGrpSpPr>
          <p:cNvPr id="118810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118836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7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8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9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0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1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42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43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44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sp>
        <p:nvSpPr>
          <p:cNvPr id="118811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2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118833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4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5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sp>
        <p:nvSpPr>
          <p:cNvPr id="118813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4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118830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1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2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5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118826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7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8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29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</p:grpSp>
      <p:sp>
        <p:nvSpPr>
          <p:cNvPr id="118816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17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entity body</a:t>
            </a:r>
          </a:p>
        </p:txBody>
      </p:sp>
      <p:grpSp>
        <p:nvGrpSpPr>
          <p:cNvPr id="118818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118823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4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5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9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118820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1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2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42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en-US" dirty="0"/>
              <a:t> DNS</a:t>
            </a:r>
            <a:r>
              <a:rPr lang="hu-HU" dirty="0"/>
              <a:t> felé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Végül a </a:t>
            </a:r>
            <a:r>
              <a:rPr lang="en-US" i="1" dirty="0"/>
              <a:t>hosts.txt</a:t>
            </a:r>
            <a:r>
              <a:rPr lang="en-US" dirty="0"/>
              <a:t> </a:t>
            </a:r>
            <a:r>
              <a:rPr lang="hu-HU" dirty="0"/>
              <a:t>alapú rendszer szétesett</a:t>
            </a:r>
            <a:endParaRPr lang="en-US" dirty="0"/>
          </a:p>
          <a:p>
            <a:pPr lvl="1"/>
            <a:r>
              <a:rPr lang="hu-HU" dirty="0"/>
              <a:t>Nem skálázható, SRI nem bírt a terheléssel/igényekkel</a:t>
            </a:r>
            <a:endParaRPr lang="en-US" dirty="0"/>
          </a:p>
          <a:p>
            <a:pPr lvl="1"/>
            <a:r>
              <a:rPr lang="hu-HU" dirty="0"/>
              <a:t>Nehéz volt a nevek egyediségének biztosítása</a:t>
            </a:r>
            <a:endParaRPr lang="en-US" dirty="0"/>
          </a:p>
          <a:p>
            <a:pPr lvl="2"/>
            <a:r>
              <a:rPr lang="hu-HU" dirty="0"/>
              <a:t>Pl.</a:t>
            </a:r>
            <a:r>
              <a:rPr lang="en-US" dirty="0"/>
              <a:t> MIT</a:t>
            </a:r>
          </a:p>
          <a:p>
            <a:pPr lvl="3"/>
            <a:r>
              <a:rPr lang="en-US" dirty="0"/>
              <a:t>Massachusetts Institute of Technology?</a:t>
            </a:r>
          </a:p>
          <a:p>
            <a:pPr lvl="3"/>
            <a:r>
              <a:rPr lang="en-US" dirty="0"/>
              <a:t>Melbourne Institute of Technology?</a:t>
            </a:r>
          </a:p>
          <a:p>
            <a:pPr lvl="1"/>
            <a:r>
              <a:rPr lang="hu-HU" dirty="0"/>
              <a:t>Számos gép rendelkezett nem naprakész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dirty="0" err="1"/>
              <a:t>-vel</a:t>
            </a:r>
            <a:endParaRPr lang="en-US" i="1" dirty="0"/>
          </a:p>
          <a:p>
            <a:r>
              <a:rPr lang="hu-HU" dirty="0"/>
              <a:t>Ez vezetett a DNS megszületéséhez…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Uploading form input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  <a:ea typeface="ＭＳ Ｐゴシック" pitchFamily="34" charset="-128"/>
              </a:rPr>
              <a:t>POST method:</a:t>
            </a:r>
            <a:endParaRPr lang="en-US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>
                <a:ea typeface="ＭＳ Ｐゴシック" pitchFamily="34" charset="-128"/>
              </a:rPr>
              <a:t>web page often includes form input</a:t>
            </a:r>
          </a:p>
          <a:p>
            <a:r>
              <a:rPr lang="en-US" sz="2400">
                <a:ea typeface="ＭＳ Ｐゴシック" pitchFamily="34" charset="-128"/>
              </a:rPr>
              <a:t>input is uploaded to server in entity body</a:t>
            </a:r>
          </a:p>
        </p:txBody>
      </p:sp>
      <p:sp>
        <p:nvSpPr>
          <p:cNvPr id="12083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703263" y="3409950"/>
            <a:ext cx="3810000" cy="220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  <a:ea typeface="ＭＳ Ｐゴシック" pitchFamily="34" charset="-128"/>
              </a:rPr>
              <a:t>URL method:</a:t>
            </a:r>
          </a:p>
          <a:p>
            <a:r>
              <a:rPr lang="en-US" sz="2400">
                <a:ea typeface="ＭＳ Ｐゴシック" pitchFamily="34" charset="-128"/>
              </a:rPr>
              <a:t>uses GET method</a:t>
            </a:r>
          </a:p>
          <a:p>
            <a:r>
              <a:rPr lang="en-US" sz="2400">
                <a:ea typeface="ＭＳ Ｐゴシック" pitchFamily="34" charset="-128"/>
              </a:rPr>
              <a:t>input is uploaded in URL field of request line:</a:t>
            </a:r>
          </a:p>
          <a:p>
            <a:pPr>
              <a:buFont typeface="Wingdings" pitchFamily="2" charset="2"/>
              <a:buNone/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12083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414A7C83-0F1F-446C-9A24-17E1195A9E04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083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083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904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www.somesite.com/animalsearch?monkeys&amp;banana</a:t>
            </a:r>
          </a:p>
        </p:txBody>
      </p:sp>
    </p:spTree>
    <p:extLst>
      <p:ext uri="{BB962C8B-B14F-4D97-AF65-F5344CB8AC3E}">
        <p14:creationId xmlns:p14="http://schemas.microsoft.com/office/powerpoint/2010/main" val="16086856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Method types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HTTP/1.0:</a:t>
            </a:r>
          </a:p>
          <a:p>
            <a:r>
              <a:rPr lang="en-US" sz="2400">
                <a:ea typeface="ＭＳ Ｐゴシック" pitchFamily="34" charset="-128"/>
              </a:rPr>
              <a:t>GET</a:t>
            </a:r>
          </a:p>
          <a:p>
            <a:r>
              <a:rPr lang="en-US" sz="2400">
                <a:ea typeface="ＭＳ Ｐゴシック" pitchFamily="34" charset="-128"/>
              </a:rPr>
              <a:t>POST</a:t>
            </a:r>
          </a:p>
          <a:p>
            <a:r>
              <a:rPr lang="en-US" sz="2400">
                <a:ea typeface="ＭＳ Ｐゴシック" pitchFamily="34" charset="-128"/>
              </a:rPr>
              <a:t>HEAD</a:t>
            </a:r>
          </a:p>
          <a:p>
            <a:pPr lvl="1"/>
            <a:r>
              <a:rPr lang="en-US">
                <a:ea typeface="ＭＳ Ｐゴシック" pitchFamily="34" charset="-128"/>
              </a:rPr>
              <a:t>asks server to leave requested object out of response</a:t>
            </a:r>
          </a:p>
        </p:txBody>
      </p:sp>
      <p:sp>
        <p:nvSpPr>
          <p:cNvPr id="12288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HTTP/1.1:</a:t>
            </a:r>
          </a:p>
          <a:p>
            <a:r>
              <a:rPr lang="en-US" sz="2400">
                <a:ea typeface="ＭＳ Ｐゴシック" pitchFamily="34" charset="-128"/>
              </a:rPr>
              <a:t>GET, POST, HEAD</a:t>
            </a:r>
          </a:p>
          <a:p>
            <a:r>
              <a:rPr lang="en-US" sz="2400">
                <a:ea typeface="ＭＳ Ｐゴシック" pitchFamily="34" charset="-128"/>
              </a:rPr>
              <a:t>PUT</a:t>
            </a:r>
          </a:p>
          <a:p>
            <a:pPr lvl="1"/>
            <a:r>
              <a:rPr lang="en-US">
                <a:ea typeface="ＭＳ Ｐゴシック" pitchFamily="34" charset="-128"/>
              </a:rPr>
              <a:t>uploads file in entity body to path specified in URL field</a:t>
            </a:r>
          </a:p>
          <a:p>
            <a:r>
              <a:rPr lang="en-US" sz="2400">
                <a:ea typeface="ＭＳ Ｐゴシック" pitchFamily="34" charset="-128"/>
              </a:rPr>
              <a:t>DELETE</a:t>
            </a:r>
          </a:p>
          <a:p>
            <a:pPr lvl="1"/>
            <a:r>
              <a:rPr lang="en-US">
                <a:ea typeface="ＭＳ Ｐゴシック" pitchFamily="34" charset="-128"/>
              </a:rPr>
              <a:t>deletes file specified in the URL field</a:t>
            </a:r>
          </a:p>
        </p:txBody>
      </p:sp>
      <p:sp>
        <p:nvSpPr>
          <p:cNvPr id="12288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52A4034-E0F7-4476-AE74-CC88A55D98AC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88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288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023938"/>
            <a:ext cx="32400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887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response message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2492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49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F134233-FC41-4948-AC01-63A1D7287BB2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4931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895350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(protocol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code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phrase)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data, e.g.,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HTML file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9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HTTP/1.1 200 OK\r\n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Date: Sun, 26 Sep 2010 20:09:20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Server: Apache/2.0.52 (CentOS)\r\n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Last-Modified: Tue, 30 Oct 2007 17:00:02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ETag: "17dc6-a5c-bf716880"\r\n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Accept-Ranges: bytes\r\n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Content-Length: 2652\r\n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timeout=10, max=100\r\n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Content-Type: text/html; charset=ISO-8859-1\r\n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it-IT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data data data data data ... </a:t>
            </a:r>
            <a:endParaRPr lang="en-US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048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response status codes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269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89000" y="2815216"/>
            <a:ext cx="8075613" cy="4274479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200 OK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 succeeded, requested object later in this </a:t>
            </a:r>
            <a:r>
              <a:rPr lang="en-US" sz="2000" dirty="0" err="1">
                <a:ea typeface="ＭＳ Ｐゴシック" pitchFamily="34" charset="-128"/>
              </a:rPr>
              <a:t>msg</a:t>
            </a: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301 Moved Permanently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requested object moved, new location specified later in this </a:t>
            </a:r>
            <a:r>
              <a:rPr lang="en-US" sz="2000" dirty="0" err="1">
                <a:ea typeface="ＭＳ Ｐゴシック" pitchFamily="34" charset="-128"/>
              </a:rPr>
              <a:t>msg</a:t>
            </a:r>
            <a:r>
              <a:rPr lang="en-US" sz="2000" dirty="0">
                <a:ea typeface="ＭＳ Ｐゴシック" pitchFamily="34" charset="-128"/>
              </a:rPr>
              <a:t>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400 Bad Request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 </a:t>
            </a:r>
            <a:r>
              <a:rPr lang="en-US" sz="2000" dirty="0" err="1">
                <a:ea typeface="ＭＳ Ｐゴシック" pitchFamily="34" charset="-128"/>
              </a:rPr>
              <a:t>msg</a:t>
            </a:r>
            <a:r>
              <a:rPr lang="en-US" sz="2000" dirty="0">
                <a:ea typeface="ＭＳ Ｐゴシック" pitchFamily="34" charset="-128"/>
              </a:rPr>
              <a:t>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404 Not Found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505 HTTP Version Not Supported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2697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148A2AC-6C28-482C-8D8B-FFCAE13112A4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6979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488950" y="1426317"/>
            <a:ext cx="8112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status code appears in 1st line in server-to-client response message.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some sample codes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04370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Trying out HTTP (client side) for yourself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0525" y="1390650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ea typeface="ＭＳ Ｐゴシック" pitchFamily="34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sz="1800">
              <a:ea typeface="ＭＳ Ｐゴシック" pitchFamily="34" charset="-128"/>
            </a:endParaRPr>
          </a:p>
        </p:txBody>
      </p:sp>
      <p:sp>
        <p:nvSpPr>
          <p:cNvPr id="129026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2D67D4A-F591-4753-ABB1-426A1B8B777C}" type="slidenum">
              <a:rPr lang="en-US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9027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opens TCP connection to port 80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(default HTTP server port) at cis.poly.edu.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anything typed in sent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to port 80 at cis.poly.edu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telnet cis.poly.edu 80</a:t>
            </a:r>
            <a:endParaRPr lang="en-US" sz="28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type in a GET HTTP request: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GET /~ross/ HTTP/1.1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Host: cis.poly.edu</a:t>
            </a:r>
            <a:endParaRPr lang="en-US">
              <a:solidFill>
                <a:srgbClr val="CC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12903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by typing this in (hit carriage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return twice), you send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this minimal (but complete)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 request to HTTP 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look at response message sent by HTTP server!</a:t>
            </a:r>
          </a:p>
        </p:txBody>
      </p:sp>
      <p:sp>
        <p:nvSpPr>
          <p:cNvPr id="129038" name="Text Box 17"/>
          <p:cNvSpPr txBox="1">
            <a:spLocks noChangeArrowheads="1"/>
          </p:cNvSpPr>
          <p:nvPr/>
        </p:nvSpPr>
        <p:spPr bwMode="auto">
          <a:xfrm>
            <a:off x="409575" y="6029325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(or use Wireshark to look at captured HTTP request/response)</a:t>
            </a:r>
          </a:p>
        </p:txBody>
      </p:sp>
    </p:spTree>
    <p:extLst>
      <p:ext uri="{BB962C8B-B14F-4D97-AF65-F5344CB8AC3E}">
        <p14:creationId xmlns:p14="http://schemas.microsoft.com/office/powerpoint/2010/main" val="24759649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400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User-server state: cookies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8879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ea typeface="ＭＳ Ｐゴシック" pitchFamily="34" charset="-128"/>
              </a:rPr>
              <a:t>many Web sites use cookies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ea typeface="ＭＳ Ｐゴシック" pitchFamily="34" charset="-128"/>
              </a:rPr>
              <a:t>1) </a:t>
            </a:r>
            <a:r>
              <a:rPr lang="en-US">
                <a:ea typeface="ＭＳ Ｐゴシック" pitchFamily="34" charset="-128"/>
              </a:rPr>
              <a:t>cookie header line of HTTP </a:t>
            </a:r>
            <a:r>
              <a:rPr lang="en-US" i="1">
                <a:ea typeface="ＭＳ Ｐゴシック" pitchFamily="34" charset="-128"/>
              </a:rPr>
              <a:t>response</a:t>
            </a:r>
            <a:r>
              <a:rPr lang="en-US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2) cookie header line in next HTTP </a:t>
            </a:r>
            <a:r>
              <a:rPr lang="en-US" i="1">
                <a:ea typeface="ＭＳ Ｐゴシック" pitchFamily="34" charset="-128"/>
              </a:rPr>
              <a:t>request</a:t>
            </a:r>
            <a:r>
              <a:rPr lang="en-US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3) cookie file kept on user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host, managed by user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4) back-end database at Web site</a:t>
            </a:r>
          </a:p>
        </p:txBody>
      </p:sp>
      <p:sp>
        <p:nvSpPr>
          <p:cNvPr id="131077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25950" y="1392238"/>
            <a:ext cx="4059238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example:</a:t>
            </a:r>
          </a:p>
          <a:p>
            <a:r>
              <a:rPr lang="en-US" sz="2400" dirty="0">
                <a:ea typeface="ＭＳ Ｐゴシック" pitchFamily="34" charset="-128"/>
              </a:rPr>
              <a:t>Susan always access Internet from PC</a:t>
            </a:r>
          </a:p>
          <a:p>
            <a:r>
              <a:rPr lang="en-US" sz="2400" dirty="0">
                <a:ea typeface="ＭＳ Ｐゴシック" pitchFamily="34" charset="-128"/>
              </a:rPr>
              <a:t>visits specific e-commerce site for first time</a:t>
            </a:r>
          </a:p>
          <a:p>
            <a:r>
              <a:rPr lang="en-US" sz="2400" dirty="0">
                <a:ea typeface="ＭＳ Ｐゴシック" pitchFamily="34" charset="-128"/>
              </a:rPr>
              <a:t>when initial HTTP requests arrives at site, site creates: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unique ID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entry in backend database for ID</a:t>
            </a:r>
          </a:p>
        </p:txBody>
      </p:sp>
      <p:sp>
        <p:nvSpPr>
          <p:cNvPr id="13107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C2F3C98-3A98-4B97-AF63-5E12AEB0EAB6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1078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046163"/>
            <a:ext cx="6126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5160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Cookies: keeping </a:t>
            </a:r>
            <a:r>
              <a:rPr lang="ja-JP" altLang="en-US" sz="3600">
                <a:ea typeface="ＭＳ Ｐゴシック" pitchFamily="34" charset="-128"/>
              </a:rPr>
              <a:t>“</a:t>
            </a:r>
            <a:r>
              <a:rPr lang="en-US" altLang="ja-JP" sz="3600">
                <a:ea typeface="ＭＳ Ｐゴシック" pitchFamily="34" charset="-128"/>
              </a:rPr>
              <a:t>state</a:t>
            </a:r>
            <a:r>
              <a:rPr lang="ja-JP" altLang="en-US" sz="3600">
                <a:ea typeface="ＭＳ Ｐゴシック" pitchFamily="34" charset="-128"/>
              </a:rPr>
              <a:t>”</a:t>
            </a:r>
            <a:r>
              <a:rPr lang="en-US" altLang="ja-JP" sz="3600">
                <a:ea typeface="ＭＳ Ｐゴシック" pitchFamily="34" charset="-128"/>
              </a:rPr>
              <a:t> (cont.)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3312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190C2EB-08C8-4072-A36E-0019BABC58EF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3123" name="Picture 5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Amazon server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creates 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create</a:t>
                </a:r>
              </a:p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response 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set-cookie: 1678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ebay 8734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backend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7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Cookies (continued)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89063"/>
            <a:ext cx="3810000" cy="26416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user session state (Web e-mail)</a:t>
            </a:r>
          </a:p>
        </p:txBody>
      </p:sp>
      <p:sp>
        <p:nvSpPr>
          <p:cNvPr id="13517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61A9DC26-A049-42F9-B73A-96C2B69BBDD4}" type="slidenum">
              <a:rPr lang="en-US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516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5171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cookies and privacy: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 permit sites to learn a lot about you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you may supply name and e-mail to sites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sp>
        <p:nvSpPr>
          <p:cNvPr id="135176" name="Rectangle 15"/>
          <p:cNvSpPr>
            <a:spLocks noChangeArrowheads="1"/>
          </p:cNvSpPr>
          <p:nvPr/>
        </p:nvSpPr>
        <p:spPr bwMode="auto">
          <a:xfrm>
            <a:off x="411163" y="3946525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how to keep 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protocol endpoints: maintain state at sender/receiver over multiple transactions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cookies: http messages carry state</a:t>
            </a:r>
          </a:p>
        </p:txBody>
      </p:sp>
    </p:spTree>
    <p:extLst>
      <p:ext uri="{BB962C8B-B14F-4D97-AF65-F5344CB8AC3E}">
        <p14:creationId xmlns:p14="http://schemas.microsoft.com/office/powerpoint/2010/main" val="1545256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+ Third Parties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page (from </a:t>
            </a:r>
            <a:r>
              <a:rPr lang="en-US" dirty="0" err="1"/>
              <a:t>Wired.com</a:t>
            </a:r>
            <a:r>
              <a:rPr lang="en-US" dirty="0"/>
              <a:t>)</a:t>
            </a:r>
          </a:p>
        </p:txBody>
      </p:sp>
      <p:pic>
        <p:nvPicPr>
          <p:cNvPr id="8" name="Picture 7" descr="Screen Shot 2014-10-03 at 10.3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4" y="2119257"/>
            <a:ext cx="5403417" cy="47387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98355" y="2854499"/>
            <a:ext cx="1047460" cy="497574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  <a:r>
              <a:rPr lang="hu-HU" dirty="0"/>
              <a:t> általánosságban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r>
              <a:rPr lang="hu-HU" dirty="0"/>
              <a:t>Elosztott adatbázis</a:t>
            </a:r>
            <a:endParaRPr lang="en-US" dirty="0"/>
          </a:p>
          <a:p>
            <a:pPr lvl="1"/>
            <a:r>
              <a:rPr lang="hu-HU" dirty="0"/>
              <a:t>Nem központosított</a:t>
            </a:r>
            <a:endParaRPr lang="en-US" dirty="0"/>
          </a:p>
          <a:p>
            <a:r>
              <a:rPr lang="hu-HU" dirty="0"/>
              <a:t>Egyszerű kliens-szerver architektúra</a:t>
            </a:r>
            <a:endParaRPr lang="en-US" dirty="0"/>
          </a:p>
          <a:p>
            <a:pPr lvl="1"/>
            <a:r>
              <a:rPr lang="en-US" dirty="0"/>
              <a:t>UDP 53</a:t>
            </a:r>
            <a:r>
              <a:rPr lang="hu-HU" dirty="0" err="1"/>
              <a:t>-as</a:t>
            </a:r>
            <a:r>
              <a:rPr lang="hu-HU" dirty="0"/>
              <a:t> port</a:t>
            </a:r>
            <a:r>
              <a:rPr lang="en-US" dirty="0"/>
              <a:t>, </a:t>
            </a:r>
            <a:r>
              <a:rPr lang="hu-HU" dirty="0"/>
              <a:t>vannak TCP implementációk is</a:t>
            </a:r>
            <a:endParaRPr lang="en-US" dirty="0"/>
          </a:p>
          <a:p>
            <a:pPr lvl="1"/>
            <a:r>
              <a:rPr lang="hu-HU" dirty="0"/>
              <a:t>Rövid kérések – rövid válaszok; kérés-válasz típusú kommunikáció</a:t>
            </a:r>
            <a:endParaRPr lang="en-US" dirty="0"/>
          </a:p>
          <a:p>
            <a:r>
              <a:rPr lang="hu-HU" dirty="0"/>
              <a:t>Hierarchikus névtér</a:t>
            </a:r>
            <a:endParaRPr lang="en-US" dirty="0"/>
          </a:p>
          <a:p>
            <a:pPr lvl="1"/>
            <a:r>
              <a:rPr lang="hu-HU" dirty="0"/>
              <a:t>Szemben a </a:t>
            </a:r>
            <a:r>
              <a:rPr lang="hu-HU" dirty="0" err="1"/>
              <a:t>hosts.txt</a:t>
            </a:r>
            <a:r>
              <a:rPr lang="hu-HU" dirty="0"/>
              <a:t> alapú </a:t>
            </a:r>
            <a:r>
              <a:rPr lang="hu-HU" dirty="0" err="1"/>
              <a:t>flat</a:t>
            </a:r>
            <a:r>
              <a:rPr lang="hu-HU" dirty="0"/>
              <a:t> megoldással</a:t>
            </a:r>
            <a:endParaRPr lang="en-US" dirty="0"/>
          </a:p>
          <a:p>
            <a:pPr lvl="1"/>
            <a:r>
              <a:rPr lang="hu-HU" dirty="0" err="1"/>
              <a:t>pl</a:t>
            </a:r>
            <a:r>
              <a:rPr lang="en-US" dirty="0"/>
              <a:t>. .com </a:t>
            </a:r>
            <a:r>
              <a:rPr lang="en-US" dirty="0">
                <a:sym typeface="Wingdings" pitchFamily="2" charset="2"/>
              </a:rPr>
              <a:t> google.com  mail.google.com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5" name="Picture 7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15" y="4477795"/>
            <a:ext cx="17954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4247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7" y="1826800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307" y="33913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Wired.com</a:t>
            </a:r>
            <a:endParaRPr lang="en-US" dirty="0"/>
          </a:p>
        </p:txBody>
      </p:sp>
      <p:pic>
        <p:nvPicPr>
          <p:cNvPr id="9" name="Picture 8" descr="MCj04247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" y="3524296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4" y="4504347"/>
            <a:ext cx="1156756" cy="4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617005" y="3325884"/>
            <a:ext cx="1278508" cy="116536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3109" y="3535389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</a:t>
            </a:r>
            <a:r>
              <a:rPr lang="en-US" dirty="0" err="1"/>
              <a:t>article.html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93" y="4588762"/>
            <a:ext cx="850900" cy="482600"/>
          </a:xfrm>
          <a:prstGeom prst="rect">
            <a:avLst/>
          </a:prstGeom>
        </p:spPr>
      </p:pic>
      <p:pic>
        <p:nvPicPr>
          <p:cNvPr id="6" name="Picture 5" descr="Screen Shot 2014-10-03 at 10.30.39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17" y="2946155"/>
            <a:ext cx="802521" cy="70380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0" idx="3"/>
          </p:cNvCxnSpPr>
          <p:nvPr/>
        </p:nvCxnSpPr>
        <p:spPr>
          <a:xfrm flipH="1" flipV="1">
            <a:off x="2156780" y="4722862"/>
            <a:ext cx="4114888" cy="72425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2195" y="4198457"/>
            <a:ext cx="199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</a:t>
            </a:r>
            <a:r>
              <a:rPr lang="en-US" dirty="0" err="1"/>
              <a:t>sharebutton.gif</a:t>
            </a:r>
            <a:endParaRPr lang="en-US" dirty="0"/>
          </a:p>
          <a:p>
            <a:r>
              <a:rPr lang="en-US" dirty="0"/>
              <a:t>Cookie: FBCOOKIE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026" y="5564965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Facebook now knows you visited this Wired article.</a:t>
            </a:r>
          </a:p>
          <a:p>
            <a:pPr algn="ctr"/>
            <a:r>
              <a:rPr lang="en-US" sz="2000" dirty="0"/>
              <a:t>Works for all pages where ‘like’/’share’ button is embedded!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773" y="1527274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And it’s not just Facebook!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0" y="1944949"/>
            <a:ext cx="5537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78E-6 3.28552E-7 L 0.22355 0.25012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004E-6 -2.1888E-6 L 0.59893 0.1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6" y="5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 animBg="1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E50D2B-AA2E-4412-B60B-13F63712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Vizsgákról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0F49C97-A27F-49D8-B86C-A1F6D364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2DD2447-886E-42AC-9918-53A0BEA0D7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Online vizsga = bármilyen segédanyag használható</a:t>
            </a:r>
          </a:p>
          <a:p>
            <a:endParaRPr lang="hu-HU" dirty="0"/>
          </a:p>
          <a:p>
            <a:r>
              <a:rPr lang="hu-HU" dirty="0"/>
              <a:t>Vizsga – </a:t>
            </a:r>
            <a:r>
              <a:rPr lang="hu-HU" dirty="0" err="1"/>
              <a:t>Canvas</a:t>
            </a:r>
            <a:r>
              <a:rPr lang="hu-HU" dirty="0"/>
              <a:t> modul, ami két „vizsgarészből” áll</a:t>
            </a:r>
          </a:p>
          <a:p>
            <a:pPr lvl="1"/>
            <a:r>
              <a:rPr lang="hu-HU" dirty="0"/>
              <a:t>Teszt – 20 pont (egyben beugró is)</a:t>
            </a:r>
          </a:p>
          <a:p>
            <a:pPr lvl="2"/>
            <a:r>
              <a:rPr lang="hu-HU" dirty="0"/>
              <a:t>20 kérdés 20 perc, szekvenciális kitöltés</a:t>
            </a:r>
          </a:p>
          <a:p>
            <a:pPr lvl="2"/>
            <a:r>
              <a:rPr lang="hu-HU" dirty="0"/>
              <a:t>min. 12 pont szükséges</a:t>
            </a:r>
          </a:p>
          <a:p>
            <a:pPr lvl="1"/>
            <a:r>
              <a:rPr lang="hu-HU" dirty="0"/>
              <a:t>Kifejtős rész – 25 pont</a:t>
            </a:r>
          </a:p>
          <a:p>
            <a:pPr lvl="2"/>
            <a:r>
              <a:rPr lang="hu-HU" dirty="0"/>
              <a:t>Sikeres teszt után nyílik meg a </a:t>
            </a:r>
            <a:r>
              <a:rPr lang="hu-HU" dirty="0" err="1"/>
              <a:t>Canvas</a:t>
            </a:r>
            <a:r>
              <a:rPr lang="hu-HU" dirty="0"/>
              <a:t> felületen</a:t>
            </a:r>
          </a:p>
          <a:p>
            <a:pPr lvl="2"/>
            <a:r>
              <a:rPr lang="hu-HU" dirty="0"/>
              <a:t>5 kérdés 30 perc időkeret, tetszőleges sorrendben tölthető</a:t>
            </a:r>
          </a:p>
          <a:p>
            <a:pPr lvl="2"/>
            <a:r>
              <a:rPr lang="hu-HU" dirty="0"/>
              <a:t>5 pontos kérdések</a:t>
            </a:r>
          </a:p>
          <a:p>
            <a:pPr lvl="2"/>
            <a:r>
              <a:rPr lang="hu-HU" dirty="0"/>
              <a:t>Megértésre kérdezünk rá és nem a diák lemásolása a cél</a:t>
            </a:r>
          </a:p>
          <a:p>
            <a:pPr lvl="2"/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67038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0AE033-56D0-485C-942E-363550A5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minta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C9FD84D-B587-421A-BAA4-7C4D2220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164B58-F3B0-4C92-9453-A97420A146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/>
              <a:t>Estis</a:t>
            </a:r>
            <a:r>
              <a:rPr lang="hu-HU" dirty="0"/>
              <a:t> hallgatóknak</a:t>
            </a:r>
          </a:p>
          <a:p>
            <a:pPr lvl="1"/>
            <a:r>
              <a:rPr lang="hu-HU" b="1" dirty="0"/>
              <a:t>a gyakorlat </a:t>
            </a:r>
            <a:r>
              <a:rPr lang="hu-HU" b="1" dirty="0" err="1"/>
              <a:t>Canvas</a:t>
            </a:r>
            <a:r>
              <a:rPr lang="hu-HU" b="1" dirty="0"/>
              <a:t> oldalán lesz egy minta-teszt, amit ki lehet próbálni!!!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00D09B-2DA8-47C7-9FF6-09796EAD5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71" y="2719404"/>
            <a:ext cx="5379357" cy="39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53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0AE033-56D0-485C-942E-363550A5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minta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C9FD84D-B587-421A-BAA4-7C4D2220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164B58-F3B0-4C92-9453-A97420A146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/>
              <a:t>Estis</a:t>
            </a:r>
            <a:r>
              <a:rPr lang="hu-HU" dirty="0"/>
              <a:t> hallgatóknak</a:t>
            </a:r>
          </a:p>
          <a:p>
            <a:pPr lvl="1"/>
            <a:r>
              <a:rPr lang="hu-HU" b="1" dirty="0"/>
              <a:t>a gyakorlat </a:t>
            </a:r>
            <a:r>
              <a:rPr lang="hu-HU" b="1" dirty="0" err="1"/>
              <a:t>Canvas</a:t>
            </a:r>
            <a:r>
              <a:rPr lang="hu-HU" b="1" dirty="0"/>
              <a:t> oldalán lesz egy minta-teszt, amit ki lehet próbálni!!!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00D09B-2DA8-47C7-9FF6-09796EAD5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71" y="2719404"/>
            <a:ext cx="5379357" cy="39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928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B5F03B-6945-4419-9121-CE93D0CD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minta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8DFB010-B2C8-4196-AEC3-0B7A5BF7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ABA88ED-CAE0-41B7-B5C7-1BB54A8ECB5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5936" y="1600200"/>
            <a:ext cx="599212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019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F437C2-3D2E-43EF-9055-8C233EB6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minta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3628817-E788-4FF3-800F-DEBDDCCD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2E6697E-045F-4F35-BB33-AE27AA7D86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19300" y="16002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12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0CA94F-AAA0-4F76-BCEA-26D2743B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Kifejtős minta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E7D4746-E3B0-4AB3-8620-A330C22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EAB0FFA-D8A3-49F9-A644-5F2C50F51E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Mi a lényege az ISO/OSI rétegmodellnek? Milyen problémát old meg? Milyen rétegeket definiál a modell és ezek közül melyekkel írható le az Internet működése?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Adatátvitel esetén milyen problémát okozhat a küldő és a fogadó óráinak elcsúszása? Megoldja-e ezt a problémát az RZ kódolás(elején: 1-es bit magas jelszint/ 0-s bit alacsony jelszint, közepén: 1-es bit esetén váltás, végén: semmi)? Milyen kódolást alkalmaznak a 10 </a:t>
            </a:r>
            <a:r>
              <a:rPr lang="hu-HU" dirty="0" err="1"/>
              <a:t>Mbps</a:t>
            </a:r>
            <a:r>
              <a:rPr lang="hu-HU" dirty="0"/>
              <a:t> és 100 </a:t>
            </a:r>
            <a:r>
              <a:rPr lang="hu-HU" dirty="0" err="1"/>
              <a:t>Mbps</a:t>
            </a:r>
            <a:r>
              <a:rPr lang="hu-HU" dirty="0"/>
              <a:t> Ethernet szabványok? Milyen hátrányai vannak ennek a megoldásnak? Indokolja válaszát!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04817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CEA215-7941-4478-A688-C3FF6E83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Kifejtős minta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3C9C637-DFA2-4D70-A497-EA32810B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BB0AE06-5EDA-4C8E-9D3F-10680FAFF5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Tegyük fel, hogy minden keretbe 1000 bájt hasznos adat fér (Megj.: a keretezés után a keret mérete lehet más, de a legrosszabb esetben is befér 1000 adatbájt a keretbe.). Az előadáson látott karakterszámlálás, bájt beszúrás és bit beszúrás módszerek esetén mekkora teljesítmény csökkenést kapunk a legjobb és a legrosszabb esetben? Indokolja a válaszát példák segítségével!</a:t>
            </a:r>
          </a:p>
          <a:p>
            <a:endParaRPr lang="hu-HU" dirty="0"/>
          </a:p>
          <a:p>
            <a:endParaRPr lang="hu-HU" dirty="0"/>
          </a:p>
          <a:p>
            <a:pPr algn="just"/>
            <a:r>
              <a:rPr lang="hu-HU" dirty="0"/>
              <a:t>A különböző autonóm rendszereken belül inkompatibilis </a:t>
            </a:r>
            <a:r>
              <a:rPr lang="hu-HU" dirty="0" err="1"/>
              <a:t>routing</a:t>
            </a:r>
            <a:r>
              <a:rPr lang="hu-HU" dirty="0"/>
              <a:t> protokollok (távolság vektor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kapcs.állapot</a:t>
            </a:r>
            <a:r>
              <a:rPr lang="hu-HU" dirty="0"/>
              <a:t> alapú) is használhatók. Ennek ellenére a globális forgalomirányítás működik. Hogyan lehetséges ez?</a:t>
            </a:r>
          </a:p>
        </p:txBody>
      </p:sp>
    </p:spTree>
    <p:extLst>
      <p:ext uri="{BB962C8B-B14F-4D97-AF65-F5344CB8AC3E}">
        <p14:creationId xmlns:p14="http://schemas.microsoft.com/office/powerpoint/2010/main" val="12702217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Név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legfelső szint: </a:t>
            </a:r>
            <a:r>
              <a:rPr lang="en-US" dirty="0"/>
              <a:t>Top Level Domains (TLDs)</a:t>
            </a:r>
          </a:p>
          <a:p>
            <a:r>
              <a:rPr lang="hu-HU" dirty="0"/>
              <a:t>Maximális famélység</a:t>
            </a:r>
            <a:r>
              <a:rPr lang="en-US" dirty="0"/>
              <a:t>: 128</a:t>
            </a:r>
          </a:p>
          <a:p>
            <a:r>
              <a:rPr lang="hu-HU" dirty="0"/>
              <a:t>Minden</a:t>
            </a:r>
            <a:r>
              <a:rPr lang="en-US" dirty="0"/>
              <a:t> Dom</a:t>
            </a:r>
            <a:r>
              <a:rPr lang="hu-HU" dirty="0"/>
              <a:t>én Név</a:t>
            </a:r>
            <a:r>
              <a:rPr lang="en-US" dirty="0"/>
              <a:t> </a:t>
            </a:r>
            <a:r>
              <a:rPr lang="hu-HU" dirty="0"/>
              <a:t>egy részfa</a:t>
            </a:r>
            <a:endParaRPr lang="en-US" dirty="0"/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neu.edu  ccs.neu.edu  </a:t>
            </a:r>
            <a:r>
              <a:rPr lang="en-US" dirty="0">
                <a:sym typeface="Wingdings" pitchFamily="2" charset="2"/>
                <a:hlinkClick r:id="rId2"/>
              </a:rPr>
              <a:t>www.ccs.neu.edu</a:t>
            </a:r>
            <a:endParaRPr lang="en-US" dirty="0">
              <a:sym typeface="Wingdings" pitchFamily="2" charset="2"/>
            </a:endParaRPr>
          </a:p>
          <a:p>
            <a:r>
              <a:rPr lang="hu-HU">
                <a:sym typeface="Wingdings" pitchFamily="2" charset="2"/>
              </a:rPr>
              <a:t>Nincsenek névütközések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neu.com vs. 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152438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237" y="256300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5630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380" y="256300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56300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338" y="256300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31" y="256300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56300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5630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56300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98" y="354271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84278" y="354271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6639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997" y="46639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2775" y="46639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husky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819" y="592670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5185" y="592670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0920" y="592670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986053"/>
            <a:ext cx="276775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986053"/>
            <a:ext cx="166568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986053"/>
            <a:ext cx="57243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986053"/>
            <a:ext cx="42704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986053"/>
            <a:ext cx="140087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986053"/>
            <a:ext cx="38677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986053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986053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986053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24671"/>
            <a:ext cx="96893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613852" y="3024671"/>
            <a:ext cx="767944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04383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44913" y="4004383"/>
            <a:ext cx="720883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44913" y="4004383"/>
            <a:ext cx="180254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25615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25615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25615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39714" y="2497689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2950" y="5828998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5662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45015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269069" y="249585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Hierarchikus adminisztráció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/>
          </a:bodyPr>
          <a:lstStyle/>
          <a:p>
            <a:r>
              <a:rPr lang="hu-HU" dirty="0"/>
              <a:t>A fa zónákra bomlik</a:t>
            </a:r>
            <a:endParaRPr lang="en-US" dirty="0"/>
          </a:p>
          <a:p>
            <a:pPr lvl="1"/>
            <a:r>
              <a:rPr lang="hu-HU" dirty="0"/>
              <a:t>Minden zóna rendelkezik egy felügyeleti szervvel</a:t>
            </a:r>
            <a:endParaRPr lang="en-US" dirty="0"/>
          </a:p>
          <a:p>
            <a:pPr lvl="1"/>
            <a:r>
              <a:rPr lang="hu-HU" dirty="0"/>
              <a:t>A hierarchia egy részéért felelős</a:t>
            </a:r>
            <a:endParaRPr lang="en-US" dirty="0"/>
          </a:p>
          <a:p>
            <a:r>
              <a:rPr lang="hu-HU" dirty="0"/>
              <a:t>Példa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CCIS </a:t>
            </a:r>
            <a:r>
              <a:rPr lang="hu-HU" dirty="0"/>
              <a:t>vezérli:</a:t>
            </a:r>
            <a:r>
              <a:rPr lang="en-US" dirty="0"/>
              <a:t> *.ccs.neu.edu</a:t>
            </a:r>
          </a:p>
          <a:p>
            <a:pPr lvl="1"/>
            <a:r>
              <a:rPr lang="en-US" dirty="0"/>
              <a:t>NEU </a:t>
            </a:r>
            <a:r>
              <a:rPr lang="hu-HU" dirty="0"/>
              <a:t>vezérli:</a:t>
            </a:r>
            <a:r>
              <a:rPr lang="en-US" dirty="0"/>
              <a:t> *.neu.edu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867" y="156793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9807" y="26065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8215" y="26065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3950" y="26065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4725" y="26065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2908" y="260655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570" y="2606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60655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6065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60655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98" y="35862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2890" y="358626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70749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819" y="597024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5185" y="5970245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0920" y="597024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559422" y="2029597"/>
            <a:ext cx="282218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661494" y="2029597"/>
            <a:ext cx="172011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754749" y="2029597"/>
            <a:ext cx="62686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2029597"/>
            <a:ext cx="37261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2029597"/>
            <a:ext cx="134644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602904" y="2029597"/>
            <a:ext cx="377870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2029597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2029597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2029597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68215"/>
            <a:ext cx="91450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559422" y="3068215"/>
            <a:ext cx="190986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47927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69159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69159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69159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777342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41733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405114" y="25088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215439" y="250702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376554" y="2505193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02723" y="250336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83706" y="2508847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5531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997842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Verisign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74343</TotalTime>
  <Words>4921</Words>
  <Application>Microsoft Office PowerPoint</Application>
  <PresentationFormat>Diavetítés a képernyőre (4:3 oldalarány)</PresentationFormat>
  <Paragraphs>1007</Paragraphs>
  <Slides>78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78</vt:i4>
      </vt:variant>
    </vt:vector>
  </HeadingPairs>
  <TitlesOfParts>
    <vt:vector size="89" baseType="lpstr">
      <vt:lpstr>Arial</vt:lpstr>
      <vt:lpstr>Calibri</vt:lpstr>
      <vt:lpstr>Comic Sans MS</vt:lpstr>
      <vt:lpstr>Courier New</vt:lpstr>
      <vt:lpstr>Gill Sans MT</vt:lpstr>
      <vt:lpstr>Times New Roman</vt:lpstr>
      <vt:lpstr>Tw Cen MT</vt:lpstr>
      <vt:lpstr>Wingdings</vt:lpstr>
      <vt:lpstr>Wingdings 2</vt:lpstr>
      <vt:lpstr>ZapfDingbats</vt:lpstr>
      <vt:lpstr>Median</vt:lpstr>
      <vt:lpstr>Internetes alkalmazások evolúciója</vt:lpstr>
      <vt:lpstr>PowerPoint-bemutató</vt:lpstr>
      <vt:lpstr>„8. réteg” (A szénalapú csomópontok)</vt:lpstr>
      <vt:lpstr>Internetes nevek és címek</vt:lpstr>
      <vt:lpstr>Réges régen…</vt:lpstr>
      <vt:lpstr>A DNS felé</vt:lpstr>
      <vt:lpstr>DNS általánosságban</vt:lpstr>
      <vt:lpstr>Név hierarchia</vt:lpstr>
      <vt:lpstr>Hierarchikus adminisztráció</vt:lpstr>
      <vt:lpstr>Szerver hierarchia</vt:lpstr>
      <vt:lpstr>Top Level Domains</vt:lpstr>
      <vt:lpstr>Root Name Servers</vt:lpstr>
      <vt:lpstr>Map of the Roots</vt:lpstr>
      <vt:lpstr>Lokális névszerverek</vt:lpstr>
      <vt:lpstr>Authoratív Névszerverek</vt:lpstr>
      <vt:lpstr>Egyszerű doménnév feloldás</vt:lpstr>
      <vt:lpstr>Lekérdezések </vt:lpstr>
      <vt:lpstr>Rekurzív DNS lekérdezés</vt:lpstr>
      <vt:lpstr>Iteratív DNS lekérdezés</vt:lpstr>
      <vt:lpstr>DNS bejegyzés elterjedése</vt:lpstr>
      <vt:lpstr>Cachelés VS frissesség</vt:lpstr>
      <vt:lpstr>DNS Erőforrás rekordok  (Resource Records)</vt:lpstr>
      <vt:lpstr>DNS lekérdezés típusok</vt:lpstr>
      <vt:lpstr>DNS lekérdezés típusok</vt:lpstr>
      <vt:lpstr>Fordított lekérdezés (PTR rekord)</vt:lpstr>
      <vt:lpstr>DNS as Indirection Service</vt:lpstr>
      <vt:lpstr>Aliasing/Kanonikus nevek és  Load Balancing/Terhelés elosztás</vt:lpstr>
      <vt:lpstr>Content Delivery Networks</vt:lpstr>
      <vt:lpstr>A DNS fontossága</vt:lpstr>
      <vt:lpstr>Denial Of Service (DoS)</vt:lpstr>
      <vt:lpstr>DNS Hijacking (eltérítés)</vt:lpstr>
      <vt:lpstr>DNS Spoofing</vt:lpstr>
      <vt:lpstr>DNS Cache Poisoning</vt:lpstr>
      <vt:lpstr>Hogyan éri el a támadó a fertőzött bejegyzés tárolását?</vt:lpstr>
      <vt:lpstr>Hogyan éri el a támadó a fertőzött bejegyzés tárolását?</vt:lpstr>
      <vt:lpstr>Megoldás: DNSSEC</vt:lpstr>
      <vt:lpstr>DNSSEC 2</vt:lpstr>
      <vt:lpstr>DNSSEC 3</vt:lpstr>
      <vt:lpstr>DNSSEC Bizalmi hierarchia</vt:lpstr>
      <vt:lpstr>Does DNSSEC Solve all our problems?</vt:lpstr>
      <vt:lpstr>DNS Reflection </vt:lpstr>
      <vt:lpstr>So how does this work?</vt:lpstr>
      <vt:lpstr>DNS amplification illustrated</vt:lpstr>
      <vt:lpstr>PowerPoint-bemutató</vt:lpstr>
      <vt:lpstr>Web and HTTP</vt:lpstr>
      <vt:lpstr>HTTP overview</vt:lpstr>
      <vt:lpstr>HTTP overview (continued)</vt:lpstr>
      <vt:lpstr>Statikus és dinamikus weboldalak</vt:lpstr>
      <vt:lpstr>HTTP connections</vt:lpstr>
      <vt:lpstr>Example Web Page</vt:lpstr>
      <vt:lpstr>PowerPoint-bemutató</vt:lpstr>
      <vt:lpstr>PowerPoint-bemutató</vt:lpstr>
      <vt:lpstr>Persistent HTTP</vt:lpstr>
      <vt:lpstr>Non-persistent HTTP: response time</vt:lpstr>
      <vt:lpstr>PowerPoint-bemutató</vt:lpstr>
      <vt:lpstr>PowerPoint-bemutató</vt:lpstr>
      <vt:lpstr>Outline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Outline</vt:lpstr>
      <vt:lpstr>User-server state: cookies</vt:lpstr>
      <vt:lpstr>Cookies: keeping “state” (cont.)</vt:lpstr>
      <vt:lpstr>Cookies (continued)</vt:lpstr>
      <vt:lpstr>Cookies + Third Parties</vt:lpstr>
      <vt:lpstr>How it works</vt:lpstr>
      <vt:lpstr>Vizsgákról</vt:lpstr>
      <vt:lpstr>Teszt minta</vt:lpstr>
      <vt:lpstr>Teszt minta</vt:lpstr>
      <vt:lpstr>Teszt minta</vt:lpstr>
      <vt:lpstr>Teszt minta</vt:lpstr>
      <vt:lpstr>Kifejtős minta</vt:lpstr>
      <vt:lpstr>Kifejtős minta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 Sandor</cp:lastModifiedBy>
  <cp:revision>987</cp:revision>
  <cp:lastPrinted>2012-08-22T04:00:45Z</cp:lastPrinted>
  <dcterms:created xsi:type="dcterms:W3CDTF">2012-01-03T02:22:46Z</dcterms:created>
  <dcterms:modified xsi:type="dcterms:W3CDTF">2020-05-14T16:05:55Z</dcterms:modified>
</cp:coreProperties>
</file>