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64"/>
  </p:notesMasterIdLst>
  <p:handoutMasterIdLst>
    <p:handoutMasterId r:id="rId65"/>
  </p:handoutMasterIdLst>
  <p:sldIdLst>
    <p:sldId id="388" r:id="rId2"/>
    <p:sldId id="609" r:id="rId3"/>
    <p:sldId id="617" r:id="rId4"/>
    <p:sldId id="618" r:id="rId5"/>
    <p:sldId id="619" r:id="rId6"/>
    <p:sldId id="620" r:id="rId7"/>
    <p:sldId id="621" r:id="rId8"/>
    <p:sldId id="622" r:id="rId9"/>
    <p:sldId id="623" r:id="rId10"/>
    <p:sldId id="624" r:id="rId11"/>
    <p:sldId id="625" r:id="rId12"/>
    <p:sldId id="626" r:id="rId13"/>
    <p:sldId id="627" r:id="rId14"/>
    <p:sldId id="628" r:id="rId15"/>
    <p:sldId id="630" r:id="rId16"/>
    <p:sldId id="631" r:id="rId17"/>
    <p:sldId id="632" r:id="rId18"/>
    <p:sldId id="633" r:id="rId19"/>
    <p:sldId id="634" r:id="rId20"/>
    <p:sldId id="635" r:id="rId21"/>
    <p:sldId id="636" r:id="rId22"/>
    <p:sldId id="638" r:id="rId23"/>
    <p:sldId id="645" r:id="rId24"/>
    <p:sldId id="639" r:id="rId25"/>
    <p:sldId id="649" r:id="rId26"/>
    <p:sldId id="650" r:id="rId27"/>
    <p:sldId id="642" r:id="rId28"/>
    <p:sldId id="643" r:id="rId29"/>
    <p:sldId id="651" r:id="rId30"/>
    <p:sldId id="652" r:id="rId31"/>
    <p:sldId id="653" r:id="rId32"/>
    <p:sldId id="672" r:id="rId33"/>
    <p:sldId id="673" r:id="rId34"/>
    <p:sldId id="674" r:id="rId35"/>
    <p:sldId id="675" r:id="rId36"/>
    <p:sldId id="676" r:id="rId37"/>
    <p:sldId id="677" r:id="rId38"/>
    <p:sldId id="678" r:id="rId39"/>
    <p:sldId id="679" r:id="rId40"/>
    <p:sldId id="680" r:id="rId41"/>
    <p:sldId id="712" r:id="rId42"/>
    <p:sldId id="713" r:id="rId43"/>
    <p:sldId id="683" r:id="rId44"/>
    <p:sldId id="684" r:id="rId45"/>
    <p:sldId id="685" r:id="rId46"/>
    <p:sldId id="686" r:id="rId47"/>
    <p:sldId id="687" r:id="rId48"/>
    <p:sldId id="688" r:id="rId49"/>
    <p:sldId id="664" r:id="rId50"/>
    <p:sldId id="665" r:id="rId51"/>
    <p:sldId id="666" r:id="rId52"/>
    <p:sldId id="689" r:id="rId53"/>
    <p:sldId id="690" r:id="rId54"/>
    <p:sldId id="691" r:id="rId55"/>
    <p:sldId id="692" r:id="rId56"/>
    <p:sldId id="693" r:id="rId57"/>
    <p:sldId id="694" r:id="rId58"/>
    <p:sldId id="714" r:id="rId59"/>
    <p:sldId id="715" r:id="rId60"/>
    <p:sldId id="681" r:id="rId61"/>
    <p:sldId id="682" r:id="rId62"/>
    <p:sldId id="716" r:id="rId6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609"/>
            <p14:sldId id="617"/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  <p14:sldId id="627"/>
            <p14:sldId id="628"/>
            <p14:sldId id="630"/>
            <p14:sldId id="631"/>
            <p14:sldId id="632"/>
            <p14:sldId id="633"/>
            <p14:sldId id="634"/>
            <p14:sldId id="635"/>
            <p14:sldId id="636"/>
            <p14:sldId id="638"/>
            <p14:sldId id="645"/>
            <p14:sldId id="639"/>
            <p14:sldId id="649"/>
            <p14:sldId id="650"/>
            <p14:sldId id="642"/>
            <p14:sldId id="643"/>
            <p14:sldId id="651"/>
            <p14:sldId id="652"/>
            <p14:sldId id="653"/>
            <p14:sldId id="672"/>
            <p14:sldId id="673"/>
            <p14:sldId id="674"/>
            <p14:sldId id="675"/>
            <p14:sldId id="676"/>
            <p14:sldId id="677"/>
            <p14:sldId id="678"/>
            <p14:sldId id="679"/>
            <p14:sldId id="680"/>
            <p14:sldId id="712"/>
            <p14:sldId id="713"/>
            <p14:sldId id="683"/>
            <p14:sldId id="684"/>
            <p14:sldId id="685"/>
            <p14:sldId id="686"/>
            <p14:sldId id="687"/>
            <p14:sldId id="688"/>
            <p14:sldId id="664"/>
            <p14:sldId id="665"/>
            <p14:sldId id="666"/>
            <p14:sldId id="689"/>
            <p14:sldId id="690"/>
            <p14:sldId id="691"/>
            <p14:sldId id="692"/>
            <p14:sldId id="693"/>
            <p14:sldId id="694"/>
            <p14:sldId id="714"/>
            <p14:sldId id="715"/>
            <p14:sldId id="681"/>
            <p14:sldId id="682"/>
            <p14:sldId id="7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93772" autoAdjust="0"/>
  </p:normalViewPr>
  <p:slideViewPr>
    <p:cSldViewPr snapToGrid="0">
      <p:cViewPr varScale="1">
        <p:scale>
          <a:sx n="65" d="100"/>
          <a:sy n="65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ulo_operation" TargetMode="External"/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ulo_operation" TargetMode="External"/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itt</a:t>
            </a: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59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10 EA vége!!!</a:t>
            </a: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89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ECBF1-7F58-4ABA-8C2A-C70BDBCB9639}" type="slidenum">
              <a:rPr lang="en-US"/>
              <a:pPr/>
              <a:t>32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Got to here.</a:t>
            </a:r>
          </a:p>
        </p:txBody>
      </p:sp>
    </p:spTree>
    <p:extLst>
      <p:ext uri="{BB962C8B-B14F-4D97-AF65-F5344CB8AC3E}">
        <p14:creationId xmlns:p14="http://schemas.microsoft.com/office/powerpoint/2010/main" val="2776977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58A8A-913E-4F2E-9483-F1130BC05372}" type="slidenum">
              <a:rPr lang="en-US"/>
              <a:pPr/>
              <a:t>33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7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E80D0-BBC6-47C2-AA3F-B32621B7119A}" type="slidenum">
              <a:rPr lang="en-US"/>
              <a:pPr/>
              <a:t>34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86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050F4-C8C3-4856-B0AB-A976C547CAA8}" type="slidenum">
              <a:rPr lang="en-US"/>
              <a:pPr/>
              <a:t>35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59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68C31-0294-47BB-936C-1FEB1C71E0DD}" type="slidenum">
              <a:rPr lang="en-US"/>
              <a:pPr/>
              <a:t>37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40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94663-E366-43AA-BC90-00D6B84E8C04}" type="slidenum">
              <a:rPr lang="en-US"/>
              <a:pPr/>
              <a:t>42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8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25028-F571-4BEC-B2E8-17C782D8A09A}" type="slidenum">
              <a:rPr lang="en-US"/>
              <a:pPr/>
              <a:t>43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33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44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84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825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50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41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53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310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initial TCP sequence number, i.e. the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 cookie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is computed as follows: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 5 bits: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Modulo operation"/>
              </a:rPr>
              <a:t>mod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32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 3 bits: an encoded value representing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Bottom 24 bits: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(Note: since 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must be encoded using 3 bits, the server is restricted to sending up to 8 unique values for 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when SYN cookies are in use.)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a client sends back a TCP ACK packet to the server in response to the server's SYN+ACK packet, the client MUST (according to the TCP spec) use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n+1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the packet's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Acknowledgement number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initial sequence number sent by the server. The server then subtracts 1 from the acknowledgement number to reveal the SYN cookie sent to the client.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server then performs the following operations.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Checks the value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against the current time to see if the connection has expired.</a:t>
            </a: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Recomputes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determine whether this is, indeed, a valid SYN cookie.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Decodes the value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the 3-bit encoding in the SYN cookie, which it then can use to reconstruct the SYN queue entry.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this point forward, the connection proceeds as normal.</a:t>
            </a:r>
          </a:p>
          <a:p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58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initial TCP sequence number, i.e. the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 cookie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is computed as follows: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 5 bits: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Modulo operation"/>
              </a:rPr>
              <a:t>mod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32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 3 bits: an encoded value representing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Bottom 24 bits: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(Note: since 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must be encoded using 3 bits, the server is restricted to sending up to 8 unique values for 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when SYN cookies are in use.)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a client sends back a TCP ACK packet to the server in response to the server's SYN+ACK packet, the client MUST (according to the TCP spec) use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n+1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the packet's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Acknowledgement number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initial sequence number sent by the server. The server then subtracts 1 from the acknowledgement number to reveal the SYN cookie sent to the client.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server then performs the following operations.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Checks the value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against the current time to see if the connection has expired.</a:t>
            </a: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Recomputes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determine whether this is, indeed, a valid SYN cookie.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Decodes the value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the 3-bit encoding in the SYN cookie, which it then can use to reconstruct the SYN queue entry.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this point forward, the connection proceeds as normal.</a:t>
            </a:r>
          </a:p>
          <a:p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3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Seq</a:t>
            </a:r>
            <a:r>
              <a:rPr lang="en-US" dirty="0"/>
              <a:t> +</a:t>
            </a:r>
            <a:r>
              <a:rPr lang="en-US" baseline="0" dirty="0"/>
              <a:t> 1 </a:t>
            </a:r>
            <a:r>
              <a:rPr lang="en-US" baseline="0" dirty="0">
                <a:sym typeface="Wingdings"/>
              </a:rPr>
              <a:t> next expected data byte</a:t>
            </a:r>
            <a:endParaRPr lang="en-US" dirty="0"/>
          </a:p>
          <a:p>
            <a:r>
              <a:rPr lang="en-US" dirty="0"/>
              <a:t>211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92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Spoofing +</a:t>
            </a:r>
            <a:r>
              <a:rPr lang="en-US" baseline="0" dirty="0"/>
              <a:t> sequence prediction to hijack connections</a:t>
            </a:r>
          </a:p>
          <a:p>
            <a:r>
              <a:rPr lang="en-US" baseline="0" dirty="0"/>
              <a:t>SYN cookie: special sequence number sent in SYNACK so that when ACK comes back SYN cookie value can be reconstructed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70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side acts and sender and receiver</a:t>
            </a:r>
          </a:p>
          <a:p>
            <a:r>
              <a:rPr lang="en-US" dirty="0"/>
              <a:t>Every message contains sequence number, even if payload</a:t>
            </a:r>
            <a:r>
              <a:rPr lang="en-US" baseline="0" dirty="0"/>
              <a:t> length is zero</a:t>
            </a:r>
            <a:endParaRPr lang="en-US" dirty="0"/>
          </a:p>
          <a:p>
            <a:r>
              <a:rPr lang="en-US" dirty="0"/>
              <a:t>Every</a:t>
            </a:r>
            <a:r>
              <a:rPr lang="en-US" baseline="0" dirty="0"/>
              <a:t> message contains acknowledgements, even if no data was received</a:t>
            </a:r>
          </a:p>
          <a:p>
            <a:r>
              <a:rPr lang="en-US" baseline="0" dirty="0"/>
              <a:t>Every message advertises the window size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0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F3907-DF2B-4478-9298-38235A8C7083}" type="slidenum">
              <a:rPr lang="en-US"/>
              <a:pPr/>
              <a:t>14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ITT!!! </a:t>
            </a:r>
            <a:r>
              <a:rPr lang="en-US" dirty="0"/>
              <a:t>Why is Cum. </a:t>
            </a:r>
            <a:r>
              <a:rPr lang="en-US" dirty="0" err="1"/>
              <a:t>Ack</a:t>
            </a:r>
            <a:r>
              <a:rPr lang="en-US" dirty="0"/>
              <a:t> a bad idea -&gt; packets 0-10,000 ;; 0-999 are lost but 1000-10000 received. </a:t>
            </a:r>
            <a:r>
              <a:rPr lang="en-US" dirty="0" err="1"/>
              <a:t>Cumack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 = 0. Server will hold 9K</a:t>
            </a:r>
            <a:r>
              <a:rPr lang="en-US" baseline="0" dirty="0"/>
              <a:t> bytes in buffer even though received successfully and may even retransmit them.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5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57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Innen kezdjük </a:t>
            </a:r>
            <a:r>
              <a:rPr lang="hu-HU" dirty="0" err="1"/>
              <a:t>jövőhéten</a:t>
            </a:r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31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9FF041-F901-4E36-9D06-F7239592A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570" y="1526959"/>
            <a:ext cx="8402716" cy="465000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F1EFD8C-6BBA-4C2C-AD9A-6DBDE4827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9570" y="6356351"/>
            <a:ext cx="2346481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2020.11.25.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A8CFC0E-DCAD-4B46-BD6B-53F95F66C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44C0560-83AF-411C-955C-A92E8FEE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8433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fld id="{228E8589-41CB-4D86-9AD4-D0202C964D3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25F1284-79AD-425D-998C-78A9D7599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572" y="136526"/>
            <a:ext cx="7031114" cy="9465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772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 fontScale="90000"/>
          </a:bodyPr>
          <a:lstStyle/>
          <a:p>
            <a:r>
              <a:rPr lang="hu-HU" sz="6000" cap="none" dirty="0"/>
              <a:t>Számítógépes Hálózatok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8" y="3496235"/>
            <a:ext cx="7329489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b="1" dirty="0">
                <a:solidFill>
                  <a:schemeClr val="tx1"/>
                </a:solidFill>
              </a:rPr>
              <a:t>11. Előadás</a:t>
            </a:r>
            <a:r>
              <a:rPr lang="en-US" sz="3600" b="1" dirty="0">
                <a:solidFill>
                  <a:schemeClr val="tx1"/>
                </a:solidFill>
              </a:rPr>
              <a:t>: </a:t>
            </a:r>
            <a:r>
              <a:rPr lang="hu-HU" sz="3600" b="1" dirty="0">
                <a:solidFill>
                  <a:schemeClr val="tx1"/>
                </a:solidFill>
              </a:rPr>
              <a:t>	Szállítói réteg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Based on slides from </a:t>
            </a:r>
            <a:r>
              <a:rPr lang="hu-HU" b="1" dirty="0"/>
              <a:t>Zoltán Ács ELTE</a:t>
            </a:r>
            <a:r>
              <a:rPr lang="hu-HU" dirty="0"/>
              <a:t> and </a:t>
            </a:r>
            <a:r>
              <a:rPr lang="en-US" dirty="0"/>
              <a:t>D. </a:t>
            </a:r>
            <a:r>
              <a:rPr lang="en-US" dirty="0" err="1"/>
              <a:t>Choffnes</a:t>
            </a:r>
            <a:r>
              <a:rPr lang="en-US" dirty="0"/>
              <a:t> Northeastern U.</a:t>
            </a:r>
            <a:r>
              <a:rPr lang="hu-HU" dirty="0"/>
              <a:t>, </a:t>
            </a:r>
            <a:r>
              <a:rPr lang="hu-HU" dirty="0" err="1"/>
              <a:t>Philippa</a:t>
            </a:r>
            <a:r>
              <a:rPr lang="hu-HU" dirty="0"/>
              <a:t> </a:t>
            </a:r>
            <a:r>
              <a:rPr lang="hu-HU" dirty="0" err="1"/>
              <a:t>Gill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StonyBrook</a:t>
            </a:r>
            <a:r>
              <a:rPr lang="hu-HU" dirty="0"/>
              <a:t> University , </a:t>
            </a:r>
            <a:r>
              <a:rPr lang="en-US" dirty="0"/>
              <a:t>Revised </a:t>
            </a:r>
            <a:r>
              <a:rPr lang="hu-HU" dirty="0"/>
              <a:t>Spring</a:t>
            </a:r>
            <a:r>
              <a:rPr lang="en-US" dirty="0"/>
              <a:t> 201</a:t>
            </a:r>
            <a:r>
              <a:rPr lang="hu-HU" dirty="0"/>
              <a:t>6</a:t>
            </a:r>
            <a:r>
              <a:rPr lang="en-US" dirty="0"/>
              <a:t> by </a:t>
            </a:r>
            <a:r>
              <a:rPr lang="hu-HU" dirty="0"/>
              <a:t>S</a:t>
            </a:r>
            <a:r>
              <a:rPr lang="en-US" dirty="0"/>
              <a:t>. </a:t>
            </a:r>
            <a:r>
              <a:rPr lang="hu-HU" dirty="0"/>
              <a:t>Laki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Folyam vezérlés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err="1"/>
              <a:t>Probl</a:t>
            </a:r>
            <a:r>
              <a:rPr lang="hu-HU" dirty="0" err="1"/>
              <a:t>éma</a:t>
            </a:r>
            <a:r>
              <a:rPr lang="en-US" dirty="0"/>
              <a:t>: </a:t>
            </a:r>
            <a:r>
              <a:rPr lang="hu-HU" dirty="0"/>
              <a:t>Hány csomagot tud a küldő átvinni</a:t>
            </a:r>
            <a:r>
              <a:rPr lang="en-US" dirty="0"/>
              <a:t>?</a:t>
            </a:r>
          </a:p>
          <a:p>
            <a:pPr lvl="1"/>
            <a:r>
              <a:rPr lang="hu-HU" dirty="0"/>
              <a:t>Túl sok csomag túlterhelheti a fogadót</a:t>
            </a:r>
            <a:endParaRPr lang="en-US" dirty="0"/>
          </a:p>
          <a:p>
            <a:pPr lvl="1"/>
            <a:r>
              <a:rPr lang="hu-HU" dirty="0"/>
              <a:t>A fogadó oldali puffer-méret változhat a kapcsolat során</a:t>
            </a:r>
            <a:endParaRPr lang="en-US" dirty="0"/>
          </a:p>
          <a:p>
            <a:r>
              <a:rPr lang="hu-HU" dirty="0"/>
              <a:t>Megoldás</a:t>
            </a:r>
            <a:r>
              <a:rPr lang="en-US" dirty="0"/>
              <a:t>:</a:t>
            </a:r>
            <a:r>
              <a:rPr lang="hu-HU" dirty="0"/>
              <a:t> </a:t>
            </a:r>
            <a:r>
              <a:rPr lang="hu-HU" dirty="0" err="1"/>
              <a:t>csúszóablak</a:t>
            </a:r>
            <a:endParaRPr lang="en-US" dirty="0"/>
          </a:p>
          <a:p>
            <a:pPr lvl="1"/>
            <a:r>
              <a:rPr lang="hu-HU" dirty="0"/>
              <a:t>A fogadó elküldi a küldőnek a pufferének méretét</a:t>
            </a:r>
            <a:endParaRPr lang="en-US" dirty="0"/>
          </a:p>
          <a:p>
            <a:pPr lvl="1"/>
            <a:r>
              <a:rPr lang="hu-HU" dirty="0"/>
              <a:t>Ezt nevezzük meghirdetett ablaknak: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advertised window</a:t>
            </a:r>
          </a:p>
          <a:p>
            <a:pPr lvl="1"/>
            <a:r>
              <a:rPr lang="hu-HU" dirty="0"/>
              <a:t>Egy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hu-HU" dirty="0"/>
              <a:t> ablakmérethez, a küldő n bájtot küldhet el ACK fogadása nélkül</a:t>
            </a:r>
            <a:endParaRPr lang="en-US" dirty="0"/>
          </a:p>
          <a:p>
            <a:pPr lvl="1"/>
            <a:r>
              <a:rPr lang="hu-HU" dirty="0"/>
              <a:t>Minden egyes</a:t>
            </a:r>
            <a:r>
              <a:rPr lang="en-US" dirty="0"/>
              <a:t> ACK</a:t>
            </a:r>
            <a:r>
              <a:rPr lang="hu-HU" dirty="0"/>
              <a:t>  után</a:t>
            </a:r>
            <a:r>
              <a:rPr lang="en-US" dirty="0"/>
              <a:t>, </a:t>
            </a:r>
            <a:r>
              <a:rPr lang="hu-HU" dirty="0"/>
              <a:t>léptetjük a </a:t>
            </a:r>
            <a:r>
              <a:rPr lang="hu-HU" dirty="0" err="1"/>
              <a:t>csúszóablakot</a:t>
            </a:r>
            <a:endParaRPr lang="en-US" dirty="0"/>
          </a:p>
          <a:p>
            <a:r>
              <a:rPr lang="hu-HU" dirty="0"/>
              <a:t>Az ablak akár nulla is lehet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0719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Folyam vezérlés - </a:t>
            </a:r>
            <a:r>
              <a:rPr lang="hu-HU" dirty="0" err="1"/>
              <a:t>csúszóablak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9463" y="2546773"/>
            <a:ext cx="3828463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Sequence Number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19463" y="2157139"/>
            <a:ext cx="19160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Src</a:t>
            </a:r>
            <a:r>
              <a:rPr lang="en-US" sz="2000" dirty="0"/>
              <a:t>. Port</a:t>
            </a:r>
          </a:p>
        </p:txBody>
      </p:sp>
      <p:sp>
        <p:nvSpPr>
          <p:cNvPr id="8" name="Rectangle 7"/>
          <p:cNvSpPr/>
          <p:nvPr/>
        </p:nvSpPr>
        <p:spPr>
          <a:xfrm>
            <a:off x="219460" y="2927133"/>
            <a:ext cx="382846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Acknowledgement Number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3052" y="3315919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Window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33055" y="3690903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Urgent Pointer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2260" y="3310785"/>
            <a:ext cx="129494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Flags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2975" y="3695095"/>
            <a:ext cx="191423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Checksum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2974" y="3304902"/>
            <a:ext cx="61928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0090" y="1686103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Packet Sent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84113" y="2156481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Dest</a:t>
            </a:r>
            <a:r>
              <a:rPr lang="en-US" sz="2000" dirty="0"/>
              <a:t>. Port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65902" y="2156481"/>
            <a:ext cx="19160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Src</a:t>
            </a:r>
            <a:r>
              <a:rPr lang="en-US" sz="2000" dirty="0"/>
              <a:t>. Port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65899" y="2926475"/>
            <a:ext cx="3828463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Acknowledgement Number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79491" y="3304244"/>
            <a:ext cx="1912398" cy="3836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Window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79494" y="3690245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Urgent Pointer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88699" y="3310127"/>
            <a:ext cx="129494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Flags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69414" y="3694437"/>
            <a:ext cx="191423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Checksum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69413" y="3304244"/>
            <a:ext cx="61928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00319" y="1685445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Packet Received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126657" y="2157139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Dest</a:t>
            </a:r>
            <a:r>
              <a:rPr lang="en-US" sz="2000" dirty="0"/>
              <a:t>. 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5902" y="2546115"/>
            <a:ext cx="382846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Sequence Number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19460" y="5480753"/>
            <a:ext cx="8572429" cy="4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9460" y="5500944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ACKed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02369" y="550094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46416" y="5500944"/>
            <a:ext cx="1689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 Be Sent</a:t>
            </a:r>
          </a:p>
        </p:txBody>
      </p:sp>
      <p:sp>
        <p:nvSpPr>
          <p:cNvPr id="29" name="Oval 28"/>
          <p:cNvSpPr/>
          <p:nvPr/>
        </p:nvSpPr>
        <p:spPr>
          <a:xfrm>
            <a:off x="1619480" y="5375172"/>
            <a:ext cx="220338" cy="22033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04354" y="5375172"/>
            <a:ext cx="220338" cy="22033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87249" y="5375172"/>
            <a:ext cx="220338" cy="2203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291240" y="5500943"/>
            <a:ext cx="2427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Outside Window</a:t>
            </a:r>
          </a:p>
        </p:txBody>
      </p:sp>
      <p:cxnSp>
        <p:nvCxnSpPr>
          <p:cNvPr id="43" name="Elbow Connector 42"/>
          <p:cNvCxnSpPr>
            <a:stCxn id="18" idx="1"/>
          </p:cNvCxnSpPr>
          <p:nvPr/>
        </p:nvCxnSpPr>
        <p:spPr>
          <a:xfrm rot="10800000" flipV="1">
            <a:off x="4505675" y="3118300"/>
            <a:ext cx="460224" cy="1567999"/>
          </a:xfrm>
          <a:prstGeom prst="bentConnector2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29" idx="0"/>
          </p:cNvCxnSpPr>
          <p:nvPr/>
        </p:nvCxnSpPr>
        <p:spPr>
          <a:xfrm rot="10800000" flipV="1">
            <a:off x="1729649" y="4686300"/>
            <a:ext cx="2776026" cy="688872"/>
          </a:xfrm>
          <a:prstGeom prst="bentConnector2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6" idx="3"/>
          </p:cNvCxnSpPr>
          <p:nvPr/>
        </p:nvCxnSpPr>
        <p:spPr>
          <a:xfrm>
            <a:off x="4047926" y="2738599"/>
            <a:ext cx="243209" cy="880826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0" idx="0"/>
          </p:cNvCxnSpPr>
          <p:nvPr/>
        </p:nvCxnSpPr>
        <p:spPr>
          <a:xfrm rot="5400000">
            <a:off x="2974956" y="4058993"/>
            <a:ext cx="1755747" cy="876611"/>
          </a:xfrm>
          <a:prstGeom prst="bentConnector3">
            <a:avLst>
              <a:gd name="adj1" fmla="val 50000"/>
            </a:avLst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ft Brace 50"/>
          <p:cNvSpPr/>
          <p:nvPr/>
        </p:nvSpPr>
        <p:spPr>
          <a:xfrm rot="16200000">
            <a:off x="3208515" y="4351538"/>
            <a:ext cx="510038" cy="3467772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735235" y="6276135"/>
            <a:ext cx="1358578" cy="6259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Window</a:t>
            </a:r>
          </a:p>
        </p:txBody>
      </p:sp>
      <p:cxnSp>
        <p:nvCxnSpPr>
          <p:cNvPr id="61" name="Elbow Connector 60"/>
          <p:cNvCxnSpPr>
            <a:stCxn id="19" idx="3"/>
          </p:cNvCxnSpPr>
          <p:nvPr/>
        </p:nvCxnSpPr>
        <p:spPr>
          <a:xfrm>
            <a:off x="8791889" y="3496070"/>
            <a:ext cx="164824" cy="2780065"/>
          </a:xfrm>
          <a:prstGeom prst="bentConnector2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5307587" y="6276135"/>
            <a:ext cx="3649126" cy="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 flipH="1">
            <a:off x="619977" y="4073897"/>
            <a:ext cx="3125757" cy="954107"/>
            <a:chOff x="1219200" y="4876799"/>
            <a:chExt cx="5181606" cy="1396951"/>
          </a:xfrm>
        </p:grpSpPr>
        <p:sp>
          <p:nvSpPr>
            <p:cNvPr id="68" name="Rectangular Callout 67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-6034"/>
                <a:gd name="adj2" fmla="val 875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Pufferelni</a:t>
              </a:r>
              <a:r>
                <a:rPr kumimoji="0" lang="hu-HU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kell a nyugtáig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72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  <p:bldP spid="30" grpId="0" animBg="1"/>
      <p:bldP spid="31" grpId="0" animBg="1"/>
      <p:bldP spid="39" grpId="0"/>
      <p:bldP spid="51" grpId="0" animBg="1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Arrow Connector 65"/>
          <p:cNvCxnSpPr/>
          <p:nvPr/>
        </p:nvCxnSpPr>
        <p:spPr>
          <a:xfrm flipH="1">
            <a:off x="3212332" y="227794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212332" y="2648541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3212332" y="2968720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212332" y="3641875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3212332" y="4319925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3201804" y="489725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201804" y="550730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Csúszóablak</a:t>
            </a:r>
            <a:r>
              <a:rPr lang="hu-HU" dirty="0"/>
              <a:t> példa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7268" y="1584097"/>
            <a:ext cx="0" cy="505785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71849" y="1580411"/>
            <a:ext cx="12806" cy="506153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7979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6111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4243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2375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0507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8639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6771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84903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30357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579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2711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0843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8975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7107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5239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3371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1503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96357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5799" y="1708440"/>
            <a:ext cx="843960" cy="1190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212332" y="1683422"/>
            <a:ext cx="2290108" cy="552330"/>
            <a:chOff x="2850395" y="3694550"/>
            <a:chExt cx="4810245" cy="552330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</a:p>
          </p:txBody>
        </p:sp>
      </p:grpSp>
      <p:cxnSp>
        <p:nvCxnSpPr>
          <p:cNvPr id="40" name="Straight Connector 39"/>
          <p:cNvCxnSpPr/>
          <p:nvPr/>
        </p:nvCxnSpPr>
        <p:spPr>
          <a:xfrm>
            <a:off x="1429636" y="1697804"/>
            <a:ext cx="1632542" cy="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3220416" y="2004226"/>
            <a:ext cx="2290108" cy="552330"/>
            <a:chOff x="2850395" y="3694550"/>
            <a:chExt cx="4810245" cy="552330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212332" y="2325030"/>
            <a:ext cx="2290108" cy="552330"/>
            <a:chOff x="2850395" y="3694550"/>
            <a:chExt cx="4810245" cy="552330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212332" y="2963363"/>
            <a:ext cx="2290108" cy="552330"/>
            <a:chOff x="2850395" y="3694550"/>
            <a:chExt cx="4810245" cy="55233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212332" y="3284167"/>
            <a:ext cx="1653969" cy="493918"/>
            <a:chOff x="2850395" y="3694550"/>
            <a:chExt cx="3474070" cy="493918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2850395" y="3694550"/>
              <a:ext cx="3235569" cy="37152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212332" y="3647293"/>
            <a:ext cx="2290108" cy="552330"/>
            <a:chOff x="2850395" y="3694550"/>
            <a:chExt cx="4810245" cy="552330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212332" y="4284683"/>
            <a:ext cx="2290108" cy="552330"/>
            <a:chOff x="2850395" y="3694550"/>
            <a:chExt cx="4810245" cy="552330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sp>
        <p:nvSpPr>
          <p:cNvPr id="70" name="Multiply 69"/>
          <p:cNvSpPr/>
          <p:nvPr/>
        </p:nvSpPr>
        <p:spPr>
          <a:xfrm rot="812648">
            <a:off x="4669750" y="3509528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3201804" y="4896994"/>
            <a:ext cx="2290108" cy="552330"/>
            <a:chOff x="2850395" y="3694550"/>
            <a:chExt cx="4810245" cy="552330"/>
          </a:xfrm>
        </p:grpSpPr>
        <p:cxnSp>
          <p:nvCxnSpPr>
            <p:cNvPr id="74" name="Straight Arrow Connector 7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214709" y="5173159"/>
            <a:ext cx="2290108" cy="552330"/>
            <a:chOff x="2850395" y="3694550"/>
            <a:chExt cx="4810245" cy="552330"/>
          </a:xfrm>
        </p:grpSpPr>
        <p:cxnSp>
          <p:nvCxnSpPr>
            <p:cNvPr id="78" name="Straight Arrow Connector 7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201423" y="5493963"/>
            <a:ext cx="2290108" cy="552330"/>
            <a:chOff x="2850395" y="3694550"/>
            <a:chExt cx="4810245" cy="55233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827119" y="2899287"/>
            <a:ext cx="2224428" cy="340241"/>
            <a:chOff x="827119" y="2955849"/>
            <a:chExt cx="2224428" cy="340241"/>
          </a:xfrm>
        </p:grpSpPr>
        <p:sp>
          <p:nvSpPr>
            <p:cNvPr id="31" name="Rectangle 30"/>
            <p:cNvSpPr/>
            <p:nvPr/>
          </p:nvSpPr>
          <p:spPr>
            <a:xfrm>
              <a:off x="827119" y="2955849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1741518" y="2967928"/>
              <a:ext cx="1310029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1108439" y="3239528"/>
            <a:ext cx="1943108" cy="340241"/>
            <a:chOff x="1108439" y="3296090"/>
            <a:chExt cx="1943108" cy="340241"/>
          </a:xfrm>
        </p:grpSpPr>
        <p:sp>
          <p:nvSpPr>
            <p:cNvPr id="32" name="Rectangle 31"/>
            <p:cNvSpPr/>
            <p:nvPr/>
          </p:nvSpPr>
          <p:spPr>
            <a:xfrm>
              <a:off x="1108439" y="3296090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1952399" y="3296090"/>
              <a:ext cx="1099148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1389759" y="3579769"/>
            <a:ext cx="1661788" cy="669852"/>
            <a:chOff x="1389759" y="3636331"/>
            <a:chExt cx="1661788" cy="669852"/>
          </a:xfrm>
        </p:grpSpPr>
        <p:sp>
          <p:nvSpPr>
            <p:cNvPr id="33" name="Rectangle 32"/>
            <p:cNvSpPr/>
            <p:nvPr/>
          </p:nvSpPr>
          <p:spPr>
            <a:xfrm>
              <a:off x="1389759" y="3636331"/>
              <a:ext cx="843960" cy="6698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2264283" y="3647230"/>
              <a:ext cx="787264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1677720" y="4249621"/>
            <a:ext cx="1373159" cy="1828804"/>
            <a:chOff x="1677720" y="4306183"/>
            <a:chExt cx="1373159" cy="1828804"/>
          </a:xfrm>
        </p:grpSpPr>
        <p:sp>
          <p:nvSpPr>
            <p:cNvPr id="34" name="Rectangle 33"/>
            <p:cNvSpPr/>
            <p:nvPr/>
          </p:nvSpPr>
          <p:spPr>
            <a:xfrm>
              <a:off x="1677720" y="4306183"/>
              <a:ext cx="843960" cy="18288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2605637" y="4306183"/>
              <a:ext cx="445242" cy="3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Straight Connector 107"/>
          <p:cNvCxnSpPr/>
          <p:nvPr/>
        </p:nvCxnSpPr>
        <p:spPr>
          <a:xfrm>
            <a:off x="2606303" y="4871016"/>
            <a:ext cx="445242" cy="3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/>
          <p:cNvGrpSpPr/>
          <p:nvPr/>
        </p:nvGrpSpPr>
        <p:grpSpPr>
          <a:xfrm>
            <a:off x="1952399" y="6076040"/>
            <a:ext cx="1129788" cy="342626"/>
            <a:chOff x="1952399" y="6132602"/>
            <a:chExt cx="1129788" cy="342626"/>
          </a:xfrm>
        </p:grpSpPr>
        <p:sp>
          <p:nvSpPr>
            <p:cNvPr id="35" name="Rectangle 34"/>
            <p:cNvSpPr/>
            <p:nvPr/>
          </p:nvSpPr>
          <p:spPr>
            <a:xfrm>
              <a:off x="1952399" y="6134987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2840573" y="6132602"/>
              <a:ext cx="241614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5879799" y="1709887"/>
            <a:ext cx="843960" cy="504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5627552" y="2203854"/>
            <a:ext cx="1376635" cy="352702"/>
            <a:chOff x="5627552" y="2260416"/>
            <a:chExt cx="1376635" cy="352702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5627552" y="2260416"/>
              <a:ext cx="24161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6160227" y="2271049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664393" y="2540766"/>
            <a:ext cx="1622006" cy="358521"/>
            <a:chOff x="5664393" y="2597328"/>
            <a:chExt cx="1622006" cy="358521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5664393" y="2597328"/>
              <a:ext cx="445242" cy="3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442439" y="2613780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627552" y="2883276"/>
            <a:ext cx="1940167" cy="696492"/>
            <a:chOff x="5627552" y="2939838"/>
            <a:chExt cx="1940167" cy="696492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5627552" y="2939838"/>
              <a:ext cx="78726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6723759" y="2951233"/>
              <a:ext cx="843960" cy="685097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663818" y="3560332"/>
            <a:ext cx="2195178" cy="1888991"/>
            <a:chOff x="5663818" y="3616894"/>
            <a:chExt cx="2195178" cy="1888991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5663818" y="3616894"/>
              <a:ext cx="97155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7015036" y="3636330"/>
              <a:ext cx="843960" cy="186955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653760" y="5436244"/>
            <a:ext cx="2476599" cy="355149"/>
            <a:chOff x="5653760" y="5492806"/>
            <a:chExt cx="2476599" cy="355149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5653760" y="5492806"/>
              <a:ext cx="1310029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7286399" y="5505886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637902" y="5771219"/>
            <a:ext cx="2773777" cy="319713"/>
            <a:chOff x="5637902" y="5827781"/>
            <a:chExt cx="2773777" cy="319713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5637902" y="5827781"/>
              <a:ext cx="1632542" cy="3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7567719" y="5847955"/>
              <a:ext cx="843960" cy="29953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5637902" y="4197035"/>
            <a:ext cx="1325887" cy="0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5675123" y="6081963"/>
            <a:ext cx="3017876" cy="304016"/>
            <a:chOff x="5675123" y="6138525"/>
            <a:chExt cx="3017876" cy="304016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5675123" y="6138525"/>
              <a:ext cx="1793792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7849039" y="6143002"/>
              <a:ext cx="843960" cy="29953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3" name="Straight Connector 142"/>
          <p:cNvCxnSpPr/>
          <p:nvPr/>
        </p:nvCxnSpPr>
        <p:spPr>
          <a:xfrm>
            <a:off x="5637901" y="4844825"/>
            <a:ext cx="1325887" cy="0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2616936" y="5444935"/>
            <a:ext cx="445242" cy="3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82750" y="6554657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233734" y="6554657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grpSp>
        <p:nvGrpSpPr>
          <p:cNvPr id="119" name="Group 118"/>
          <p:cNvGrpSpPr/>
          <p:nvPr/>
        </p:nvGrpSpPr>
        <p:grpSpPr>
          <a:xfrm flipH="1">
            <a:off x="103695" y="4138163"/>
            <a:ext cx="8898902" cy="1409080"/>
            <a:chOff x="1219200" y="4872043"/>
            <a:chExt cx="5181606" cy="1389751"/>
          </a:xfrm>
        </p:grpSpPr>
        <p:sp>
          <p:nvSpPr>
            <p:cNvPr id="121" name="Rectangular Callout 120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37959"/>
                <a:gd name="adj2" fmla="val 212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219207" y="4872043"/>
              <a:ext cx="5181599" cy="13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sng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 </a:t>
              </a:r>
              <a:r>
                <a:rPr kumimoji="0" lang="en-US" sz="2800" b="0" i="0" u="sng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TCP ACK </a:t>
              </a:r>
              <a:r>
                <a:rPr lang="hu-HU" sz="2800" u="sng" kern="0" dirty="0">
                  <a:solidFill>
                    <a:sysClr val="window" lastClr="FFFFFF"/>
                  </a:solidFill>
                </a:rPr>
                <a:t>ütemezett</a:t>
              </a:r>
              <a:endParaRPr kumimoji="0" lang="en-US" sz="2800" b="0" i="0" u="sng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hu-HU" sz="2800" kern="0" dirty="0">
                  <a:solidFill>
                    <a:sysClr val="window" lastClr="FFFFFF"/>
                  </a:solidFill>
                </a:rPr>
                <a:t>Rövid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RTT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</a:t>
              </a:r>
              <a:r>
                <a:rPr lang="hu-HU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gyors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 ACK  </a:t>
              </a:r>
              <a:r>
                <a:rPr lang="hu-HU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az ablak gyorsan léptethető</a:t>
              </a:r>
              <a:endParaRPr lang="en-US" sz="2800" kern="0" dirty="0">
                <a:solidFill>
                  <a:sysClr val="window" lastClr="FFFFFF"/>
                </a:solidFill>
                <a:sym typeface="Wingdings" pitchFamily="2" charset="2"/>
              </a:endParaRP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Hosszú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RTT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 </a:t>
              </a: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lassú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 ACK  </a:t>
              </a: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az ablak csak lassan „csúszik”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818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5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75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Megfigyelések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Átvitel</a:t>
            </a:r>
            <a:r>
              <a:rPr lang="en-US" dirty="0"/>
              <a:t> </a:t>
            </a:r>
            <a:r>
              <a:rPr lang="hu-HU" dirty="0"/>
              <a:t>arányos </a:t>
            </a:r>
            <a:r>
              <a:rPr lang="en-US" dirty="0"/>
              <a:t>~ w/RTT</a:t>
            </a:r>
            <a:endParaRPr lang="hu-HU" dirty="0"/>
          </a:p>
          <a:p>
            <a:pPr lvl="1"/>
            <a:r>
              <a:rPr lang="hu-HU" dirty="0"/>
              <a:t>w: küldési ablakméret</a:t>
            </a:r>
          </a:p>
          <a:p>
            <a:pPr lvl="1"/>
            <a:r>
              <a:rPr lang="hu-HU" dirty="0"/>
              <a:t>RTT: körülfordulási idő</a:t>
            </a:r>
          </a:p>
          <a:p>
            <a:pPr lvl="1"/>
            <a:endParaRPr lang="en-US" dirty="0"/>
          </a:p>
          <a:p>
            <a:r>
              <a:rPr lang="hu-HU" dirty="0"/>
              <a:t>A küldőnek pufferelni kell a nem nyugtázott csomagokat a lehetséges újraküldések miatt</a:t>
            </a:r>
            <a:endParaRPr lang="en-US" dirty="0"/>
          </a:p>
          <a:p>
            <a:endParaRPr lang="en-US" dirty="0"/>
          </a:p>
          <a:p>
            <a:r>
              <a:rPr lang="hu-HU" dirty="0"/>
              <a:t>A fogadó elfogadhat nem sorrendben érkező csomagokat, de csak amíg az elfér a  pufferben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64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 nyugtázhat a fogadó</a:t>
            </a:r>
            <a:r>
              <a:rPr lang="en-US" dirty="0"/>
              <a:t>?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>
                <a:solidFill>
                  <a:schemeClr val="accent1"/>
                </a:solidFill>
              </a:rPr>
              <a:t>Minden egyes csomagot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Használhat</a:t>
            </a:r>
            <a:r>
              <a:rPr lang="en-US" dirty="0"/>
              <a:t> </a:t>
            </a:r>
            <a:r>
              <a:rPr lang="hu-HU" i="1" dirty="0">
                <a:solidFill>
                  <a:schemeClr val="accent1"/>
                </a:solidFill>
              </a:rPr>
              <a:t>kumulált nyugtát</a:t>
            </a:r>
            <a:r>
              <a:rPr lang="en-US" dirty="0"/>
              <a:t>, </a:t>
            </a:r>
            <a:r>
              <a:rPr lang="hu-HU" dirty="0"/>
              <a:t>ahol egy n sorszámú nyugta minden k&lt;n sorszámú csomagot nyugtáz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Használhat</a:t>
            </a:r>
            <a:r>
              <a:rPr lang="en-US" dirty="0"/>
              <a:t> </a:t>
            </a:r>
            <a:r>
              <a:rPr lang="en-US" i="1" dirty="0">
                <a:solidFill>
                  <a:schemeClr val="accent1"/>
                </a:solidFill>
              </a:rPr>
              <a:t>n</a:t>
            </a:r>
            <a:r>
              <a:rPr lang="hu-HU" i="1" dirty="0" err="1">
                <a:solidFill>
                  <a:schemeClr val="accent1"/>
                </a:solidFill>
              </a:rPr>
              <a:t>egatív</a:t>
            </a:r>
            <a:r>
              <a:rPr lang="hu-HU" i="1" dirty="0">
                <a:solidFill>
                  <a:schemeClr val="accent1"/>
                </a:solidFill>
              </a:rPr>
              <a:t> nyugtát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dirty="0"/>
              <a:t>(NACK), </a:t>
            </a:r>
            <a:r>
              <a:rPr lang="hu-HU" dirty="0"/>
              <a:t>megjelölve, hogy mely csomag nem érkezett meg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Használhat</a:t>
            </a:r>
            <a:r>
              <a:rPr lang="en-US" dirty="0"/>
              <a:t> </a:t>
            </a:r>
            <a:r>
              <a:rPr lang="en-US" i="1" dirty="0">
                <a:solidFill>
                  <a:schemeClr val="accent1"/>
                </a:solidFill>
              </a:rPr>
              <a:t>s</a:t>
            </a:r>
            <a:r>
              <a:rPr lang="hu-HU" i="1" dirty="0">
                <a:solidFill>
                  <a:schemeClr val="accent1"/>
                </a:solidFill>
              </a:rPr>
              <a:t>z</a:t>
            </a:r>
            <a:r>
              <a:rPr lang="en-US" i="1" dirty="0" err="1">
                <a:solidFill>
                  <a:schemeClr val="accent1"/>
                </a:solidFill>
              </a:rPr>
              <a:t>ele</a:t>
            </a:r>
            <a:r>
              <a:rPr lang="hu-HU" i="1" dirty="0">
                <a:solidFill>
                  <a:schemeClr val="accent1"/>
                </a:solidFill>
              </a:rPr>
              <a:t>k</a:t>
            </a:r>
            <a:r>
              <a:rPr lang="en-US" i="1" dirty="0">
                <a:solidFill>
                  <a:schemeClr val="accent1"/>
                </a:solidFill>
              </a:rPr>
              <a:t>t</a:t>
            </a:r>
            <a:r>
              <a:rPr lang="hu-HU" i="1" dirty="0">
                <a:solidFill>
                  <a:schemeClr val="accent1"/>
                </a:solidFill>
              </a:rPr>
              <a:t>í</a:t>
            </a:r>
            <a:r>
              <a:rPr lang="en-US" i="1" dirty="0">
                <a:solidFill>
                  <a:schemeClr val="accent1"/>
                </a:solidFill>
              </a:rPr>
              <a:t>v </a:t>
            </a:r>
            <a:r>
              <a:rPr lang="hu-HU" i="1" dirty="0">
                <a:solidFill>
                  <a:schemeClr val="accent1"/>
                </a:solidFill>
              </a:rPr>
              <a:t>nyugtát </a:t>
            </a:r>
            <a:r>
              <a:rPr lang="en-US" dirty="0"/>
              <a:t>(SACK), </a:t>
            </a:r>
            <a:r>
              <a:rPr lang="hu-HU" dirty="0"/>
              <a:t>jelezve, hogy mely csomagok érkeztek meg, akár nem megfelelő sorrendben</a:t>
            </a:r>
            <a:endParaRPr lang="en-US" dirty="0"/>
          </a:p>
          <a:p>
            <a:pPr marL="834390" lvl="1" indent="-514350"/>
            <a:r>
              <a:rPr lang="en-US" dirty="0"/>
              <a:t>SACK </a:t>
            </a:r>
            <a:r>
              <a:rPr lang="hu-HU" dirty="0"/>
              <a:t>egy</a:t>
            </a:r>
            <a:r>
              <a:rPr lang="en-US" dirty="0"/>
              <a:t> TCP </a:t>
            </a:r>
            <a:r>
              <a:rPr lang="hu-HU" dirty="0"/>
              <a:t>kiterjesztés</a:t>
            </a:r>
          </a:p>
          <a:p>
            <a:pPr marL="1108710" lvl="2" indent="-514350"/>
            <a:r>
              <a:rPr lang="hu-HU" dirty="0"/>
              <a:t>SACK TCP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176430"/>
            <a:ext cx="8839200" cy="98884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2723" y="4080197"/>
            <a:ext cx="8886366" cy="2389876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Buta ablak szindróma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Mi van, ha az ablak mérete nagyon kicsi</a:t>
            </a:r>
            <a:r>
              <a:rPr lang="en-US" dirty="0"/>
              <a:t>?</a:t>
            </a:r>
          </a:p>
          <a:p>
            <a:pPr lvl="1"/>
            <a:r>
              <a:rPr lang="hu-HU" dirty="0"/>
              <a:t>Sok, apró csomag. A fejlécek dominálják az átvitelt.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r>
              <a:rPr lang="hu-HU" dirty="0"/>
              <a:t>Lényegében olyan, mintha bájtonként küldenénk az üzenetet…</a:t>
            </a:r>
            <a:endParaRPr lang="en-US" dirty="0"/>
          </a:p>
          <a:p>
            <a:pPr marL="1654175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for (</a:t>
            </a:r>
            <a:r>
              <a:rPr lang="en-US" dirty="0" err="1">
                <a:solidFill>
                  <a:schemeClr val="tx2"/>
                </a:solidFill>
              </a:rPr>
              <a:t>int</a:t>
            </a:r>
            <a:r>
              <a:rPr lang="en-US" dirty="0">
                <a:solidFill>
                  <a:schemeClr val="tx2"/>
                </a:solidFill>
              </a:rPr>
              <a:t> x = 0; x &lt; </a:t>
            </a:r>
            <a:r>
              <a:rPr lang="en-US" dirty="0" err="1">
                <a:solidFill>
                  <a:schemeClr val="tx2"/>
                </a:solidFill>
              </a:rPr>
              <a:t>strlen</a:t>
            </a:r>
            <a:r>
              <a:rPr lang="en-US" dirty="0">
                <a:solidFill>
                  <a:schemeClr val="tx2"/>
                </a:solidFill>
              </a:rPr>
              <a:t>(data); ++x)</a:t>
            </a:r>
          </a:p>
          <a:p>
            <a:pPr marL="1654175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	write(socket, data + x, 1);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7053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7927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7" name="Rectangle 6"/>
          <p:cNvSpPr/>
          <p:nvPr/>
        </p:nvSpPr>
        <p:spPr>
          <a:xfrm>
            <a:off x="2466477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7351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9" name="Rectangle 8"/>
          <p:cNvSpPr/>
          <p:nvPr/>
        </p:nvSpPr>
        <p:spPr>
          <a:xfrm>
            <a:off x="4543370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74244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12412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43286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49743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Nagle</a:t>
            </a:r>
            <a:r>
              <a:rPr lang="hu-HU" b="1" u="sng" dirty="0"/>
              <a:t> algoritmusa</a:t>
            </a:r>
            <a:endParaRPr lang="en-US" b="1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Ha</a:t>
            </a:r>
            <a:r>
              <a:rPr lang="en-US" dirty="0"/>
              <a:t> </a:t>
            </a:r>
            <a:r>
              <a:rPr lang="hu-HU" dirty="0"/>
              <a:t>az ablak</a:t>
            </a:r>
            <a:r>
              <a:rPr lang="en-US" dirty="0"/>
              <a:t> &gt;= MSS </a:t>
            </a:r>
            <a:r>
              <a:rPr lang="hu-HU" dirty="0"/>
              <a:t>és az elérhető adat</a:t>
            </a:r>
            <a:r>
              <a:rPr lang="en-US" dirty="0"/>
              <a:t> &gt;= MSS:</a:t>
            </a:r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hu-HU" dirty="0"/>
              <a:t>Küldjük el az adatot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Különben ha van nem nyugtázott adat:</a:t>
            </a:r>
            <a:r>
              <a:rPr lang="en-US" dirty="0"/>
              <a:t>:</a:t>
            </a:r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hu-HU" dirty="0"/>
              <a:t>Várakoztassuk az adatot egy pufferben, amíg nyugtát nem kapunk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Különben</a:t>
            </a:r>
            <a:r>
              <a:rPr lang="en-US" dirty="0"/>
              <a:t>: </a:t>
            </a:r>
            <a:r>
              <a:rPr lang="hu-HU" dirty="0"/>
              <a:t>küldjük az adatot</a:t>
            </a:r>
            <a:endParaRPr lang="en-US" dirty="0"/>
          </a:p>
          <a:p>
            <a:endParaRPr lang="en-US" dirty="0"/>
          </a:p>
          <a:p>
            <a:r>
              <a:rPr lang="hu-HU" dirty="0"/>
              <a:t>Probléma:</a:t>
            </a:r>
            <a:r>
              <a:rPr lang="en-US" dirty="0"/>
              <a:t> Nagle</a:t>
            </a:r>
            <a:r>
              <a:rPr lang="hu-HU" dirty="0"/>
              <a:t> algoritmusa késlelteti az átvitelt</a:t>
            </a:r>
            <a:endParaRPr lang="en-US" dirty="0"/>
          </a:p>
          <a:p>
            <a:pPr lvl="1"/>
            <a:r>
              <a:rPr lang="hu-HU" dirty="0"/>
              <a:t>Mi van, ha azonnal el kell küldeni egy csomagot</a:t>
            </a:r>
            <a:r>
              <a:rPr lang="en-US" dirty="0"/>
              <a:t>?</a:t>
            </a:r>
          </a:p>
          <a:p>
            <a:pPr marL="880110" lvl="1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int</a:t>
            </a:r>
            <a:r>
              <a:rPr lang="en-US" dirty="0"/>
              <a:t> flag = 1;</a:t>
            </a:r>
          </a:p>
          <a:p>
            <a:pPr marL="880110" lvl="1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setsockopt</a:t>
            </a:r>
            <a:r>
              <a:rPr lang="en-US" dirty="0"/>
              <a:t>(sock, IPPROTO_TCP, TCP_NODELAY, 		(char *) &amp;flag,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));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4856808" y="1964225"/>
            <a:ext cx="4287187" cy="734005"/>
            <a:chOff x="1219200" y="4830095"/>
            <a:chExt cx="5181606" cy="2027833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599" cy="1384996"/>
            </a:xfrm>
            <a:prstGeom prst="wedgeRectCallout">
              <a:avLst>
                <a:gd name="adj1" fmla="val 72053"/>
                <a:gd name="adj2" fmla="val -1220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8" y="4830095"/>
              <a:ext cx="5181598" cy="2027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Egy teljes csomag küldése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5470372" y="3664012"/>
            <a:ext cx="3508736" cy="954107"/>
            <a:chOff x="1219200" y="4876799"/>
            <a:chExt cx="5181606" cy="1396951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67764"/>
                <a:gd name="adj2" fmla="val -248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Küldjünk egy nem teljes csomagot, ha nincs más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91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Hiba detektálás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kontrollösszeg detektálja a hibás csomagokat</a:t>
            </a:r>
            <a:endParaRPr lang="en-US" dirty="0"/>
          </a:p>
          <a:p>
            <a:pPr lvl="1"/>
            <a:r>
              <a:rPr lang="hu-HU" dirty="0"/>
              <a:t>Az </a:t>
            </a:r>
            <a:r>
              <a:rPr lang="en-US" dirty="0"/>
              <a:t>IP</a:t>
            </a:r>
            <a:r>
              <a:rPr lang="hu-HU" dirty="0"/>
              <a:t>, </a:t>
            </a:r>
            <a:r>
              <a:rPr lang="en-US" dirty="0"/>
              <a:t>TCP </a:t>
            </a:r>
            <a:r>
              <a:rPr lang="hu-HU" dirty="0"/>
              <a:t>fejlécből és az adatból számoljuk</a:t>
            </a:r>
            <a:endParaRPr lang="en-US" dirty="0"/>
          </a:p>
          <a:p>
            <a:r>
              <a:rPr lang="hu-HU" dirty="0"/>
              <a:t>A sorszámok segítenek a sorrendhelyes átvitelben</a:t>
            </a:r>
            <a:endParaRPr lang="en-US" dirty="0"/>
          </a:p>
          <a:p>
            <a:pPr lvl="1"/>
            <a:r>
              <a:rPr lang="hu-HU" dirty="0"/>
              <a:t>Duplikátumok eldobása</a:t>
            </a:r>
            <a:endParaRPr lang="en-US" dirty="0"/>
          </a:p>
          <a:p>
            <a:pPr lvl="1"/>
            <a:r>
              <a:rPr lang="hu-HU" dirty="0"/>
              <a:t>Helytelen sorrendben érkező csomagok sorba rendezése vagy eldobása</a:t>
            </a:r>
            <a:endParaRPr lang="en-US" dirty="0"/>
          </a:p>
          <a:p>
            <a:pPr lvl="1"/>
            <a:r>
              <a:rPr lang="hu-HU" dirty="0"/>
              <a:t>Hiányzó sorszámok elveszett csomagot jeleznek</a:t>
            </a:r>
            <a:endParaRPr lang="en-US" dirty="0"/>
          </a:p>
          <a:p>
            <a:r>
              <a:rPr lang="hu-HU" dirty="0"/>
              <a:t>A küldő oldalon: elveszett csomagok detektálása</a:t>
            </a:r>
            <a:endParaRPr lang="en-US" dirty="0"/>
          </a:p>
          <a:p>
            <a:pPr lvl="1"/>
            <a:r>
              <a:rPr lang="hu-HU" dirty="0"/>
              <a:t>Időtúllépés (</a:t>
            </a:r>
            <a:r>
              <a:rPr lang="hu-HU" dirty="0" err="1"/>
              <a:t>timeout</a:t>
            </a:r>
            <a:r>
              <a:rPr lang="hu-HU" dirty="0"/>
              <a:t>) használata hiányzó nyugtákhoz</a:t>
            </a:r>
            <a:endParaRPr lang="en-US" dirty="0"/>
          </a:p>
          <a:p>
            <a:pPr lvl="1"/>
            <a:r>
              <a:rPr lang="hu-HU" dirty="0"/>
              <a:t>Szükséges az RTT becslése a időtúllépés beállításához</a:t>
            </a:r>
            <a:endParaRPr lang="en-US" dirty="0"/>
          </a:p>
          <a:p>
            <a:pPr lvl="1"/>
            <a:r>
              <a:rPr lang="hu-HU" dirty="0"/>
              <a:t>Minden nem nyugtázott csomagot pufferelni kell a nyugtáig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6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Retransmission Time Outs (RTO)</a:t>
            </a:r>
            <a:br>
              <a:rPr lang="hu-HU" dirty="0"/>
            </a:br>
            <a:r>
              <a:rPr lang="hu-HU" dirty="0"/>
              <a:t>Időtúllépés az újraküldéshez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663995"/>
          </a:xfrm>
        </p:spPr>
        <p:txBody>
          <a:bodyPr/>
          <a:lstStyle/>
          <a:p>
            <a:r>
              <a:rPr lang="en-US" dirty="0" err="1"/>
              <a:t>Probl</a:t>
            </a:r>
            <a:r>
              <a:rPr lang="hu-HU" dirty="0" err="1"/>
              <a:t>éma</a:t>
            </a:r>
            <a:r>
              <a:rPr lang="en-US" dirty="0"/>
              <a:t>: </a:t>
            </a:r>
            <a:r>
              <a:rPr lang="hu-HU" dirty="0"/>
              <a:t>Időtúllépés </a:t>
            </a:r>
            <a:r>
              <a:rPr lang="hu-HU" dirty="0" err="1"/>
              <a:t>RTT-hez</a:t>
            </a:r>
            <a:r>
              <a:rPr lang="hu-HU" dirty="0"/>
              <a:t> kapcsolása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94430" y="2725938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339011" y="2722252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705359" y="2560807"/>
            <a:ext cx="1998629" cy="682881"/>
            <a:chOff x="2210670" y="1973414"/>
            <a:chExt cx="4221087" cy="68288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3353836" cy="441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2210670" y="1973414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95738" y="4437099"/>
            <a:ext cx="2290108" cy="659029"/>
            <a:chOff x="2823952" y="2927597"/>
            <a:chExt cx="4836689" cy="659029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1131928">
              <a:off x="4156463" y="2927597"/>
              <a:ext cx="958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95738" y="3686849"/>
            <a:ext cx="2290108" cy="743370"/>
            <a:chOff x="2850395" y="3503510"/>
            <a:chExt cx="4810245" cy="74337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737497">
              <a:off x="4186572" y="3503510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9672" y="2802272"/>
            <a:ext cx="837591" cy="1075615"/>
            <a:chOff x="2014791" y="2763244"/>
            <a:chExt cx="837591" cy="1439131"/>
          </a:xfrm>
        </p:grpSpPr>
        <p:sp>
          <p:nvSpPr>
            <p:cNvPr id="18" name="Left Brace 17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sp>
        <p:nvSpPr>
          <p:cNvPr id="20" name="Multiply 19"/>
          <p:cNvSpPr/>
          <p:nvPr/>
        </p:nvSpPr>
        <p:spPr>
          <a:xfrm rot="812648">
            <a:off x="2372653" y="2918980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256784" y="2729624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701365" y="2725938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358094" y="2717732"/>
            <a:ext cx="2290106" cy="738607"/>
            <a:chOff x="2823952" y="2126653"/>
            <a:chExt cx="4836684" cy="738607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58092" y="3424396"/>
            <a:ext cx="2290108" cy="862754"/>
            <a:chOff x="2823952" y="2922727"/>
            <a:chExt cx="4836689" cy="862754"/>
          </a:xfrm>
        </p:grpSpPr>
        <p:cxnSp>
          <p:nvCxnSpPr>
            <p:cNvPr id="27" name="Straight Arrow Connector 26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20462123">
              <a:off x="4644590" y="292272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ACK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58092" y="3903189"/>
            <a:ext cx="2290108" cy="562615"/>
            <a:chOff x="2850395" y="3684265"/>
            <a:chExt cx="4810245" cy="562615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737497">
              <a:off x="5481889" y="3684265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42682" y="2805958"/>
            <a:ext cx="837591" cy="1075615"/>
            <a:chOff x="2014791" y="2763244"/>
            <a:chExt cx="837591" cy="1439131"/>
          </a:xfrm>
        </p:grpSpPr>
        <p:sp>
          <p:nvSpPr>
            <p:cNvPr id="33" name="Left Brace 32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 flipH="1">
            <a:off x="3209498" y="2365925"/>
            <a:ext cx="1892598" cy="977840"/>
            <a:chOff x="1219200" y="4830095"/>
            <a:chExt cx="5181606" cy="1431699"/>
          </a:xfrm>
        </p:grpSpPr>
        <p:sp>
          <p:nvSpPr>
            <p:cNvPr id="39" name="Rectangular Callout 38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65487"/>
                <a:gd name="adj2" fmla="val 4150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Időtúllépés túl rövid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3670241" y="4138163"/>
            <a:ext cx="2240432" cy="1409080"/>
            <a:chOff x="1219200" y="4872043"/>
            <a:chExt cx="5181606" cy="1389751"/>
          </a:xfrm>
        </p:grpSpPr>
        <p:sp>
          <p:nvSpPr>
            <p:cNvPr id="42" name="Rectangular Callout 41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37959"/>
                <a:gd name="adj2" fmla="val 212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7" y="4872043"/>
              <a:ext cx="5181599" cy="941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Mi van, ha túl hosszú?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783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Trip Time </a:t>
            </a:r>
            <a:r>
              <a:rPr lang="hu-HU" dirty="0"/>
              <a:t>becslés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029740"/>
            <a:ext cx="8839200" cy="2675860"/>
          </a:xfrm>
        </p:spPr>
        <p:txBody>
          <a:bodyPr/>
          <a:lstStyle/>
          <a:p>
            <a:r>
              <a:rPr lang="hu-HU" dirty="0"/>
              <a:t>Az eredeti </a:t>
            </a:r>
            <a:r>
              <a:rPr lang="en-US" dirty="0"/>
              <a:t>TCP </a:t>
            </a:r>
            <a:r>
              <a:rPr lang="hu-HU" dirty="0"/>
              <a:t>RTT becslője:</a:t>
            </a:r>
            <a:endParaRPr lang="en-US" dirty="0"/>
          </a:p>
          <a:p>
            <a:pPr lvl="1"/>
            <a:r>
              <a:rPr lang="en-US" dirty="0"/>
              <a:t>RTT </a:t>
            </a:r>
            <a:r>
              <a:rPr lang="hu-HU" dirty="0"/>
              <a:t>becslése mozgó átlaggal</a:t>
            </a:r>
            <a:endParaRPr lang="en-US" dirty="0"/>
          </a:p>
          <a:p>
            <a:pPr lvl="1"/>
            <a:r>
              <a:rPr lang="en-US" dirty="0" err="1"/>
              <a:t>new_rtt</a:t>
            </a:r>
            <a:r>
              <a:rPr lang="en-US" dirty="0"/>
              <a:t> = </a:t>
            </a:r>
            <a:r>
              <a:rPr lang="el-GR" dirty="0"/>
              <a:t>α</a:t>
            </a:r>
            <a:r>
              <a:rPr lang="en-US" dirty="0"/>
              <a:t> (</a:t>
            </a:r>
            <a:r>
              <a:rPr lang="en-US" dirty="0" err="1"/>
              <a:t>old_rtt</a:t>
            </a:r>
            <a:r>
              <a:rPr lang="en-US" dirty="0"/>
              <a:t>) + (1 – </a:t>
            </a:r>
            <a:r>
              <a:rPr lang="el-GR" dirty="0"/>
              <a:t>α</a:t>
            </a:r>
            <a:r>
              <a:rPr lang="en-US" dirty="0"/>
              <a:t>)(</a:t>
            </a:r>
            <a:r>
              <a:rPr lang="en-US" dirty="0" err="1"/>
              <a:t>new_sample</a:t>
            </a:r>
            <a:r>
              <a:rPr lang="en-US" dirty="0"/>
              <a:t>)</a:t>
            </a:r>
          </a:p>
          <a:p>
            <a:pPr lvl="1"/>
            <a:r>
              <a:rPr lang="hu-HU" dirty="0"/>
              <a:t>Javasolt</a:t>
            </a:r>
            <a:r>
              <a:rPr lang="en-US" dirty="0"/>
              <a:t> </a:t>
            </a:r>
            <a:r>
              <a:rPr lang="el-GR" dirty="0"/>
              <a:t>α</a:t>
            </a:r>
            <a:r>
              <a:rPr lang="en-US" dirty="0"/>
              <a:t>: 0.8-0.9 (0.875 </a:t>
            </a:r>
            <a:r>
              <a:rPr lang="hu-HU" dirty="0"/>
              <a:t>a legtöbb</a:t>
            </a:r>
            <a:r>
              <a:rPr lang="en-US" dirty="0"/>
              <a:t> TCP</a:t>
            </a:r>
            <a:r>
              <a:rPr lang="hu-HU" dirty="0"/>
              <a:t> esetén</a:t>
            </a:r>
            <a:r>
              <a:rPr lang="en-US" dirty="0"/>
              <a:t>)</a:t>
            </a:r>
          </a:p>
          <a:p>
            <a:r>
              <a:rPr lang="en-US" dirty="0"/>
              <a:t>RTO = 2 * </a:t>
            </a:r>
            <a:r>
              <a:rPr lang="en-US" dirty="0" err="1"/>
              <a:t>new_rtt</a:t>
            </a:r>
            <a:r>
              <a:rPr lang="en-US" dirty="0"/>
              <a:t> (</a:t>
            </a:r>
            <a:r>
              <a:rPr lang="hu-HU" dirty="0"/>
              <a:t>a TCP konzervatív becslése</a:t>
            </a:r>
            <a:r>
              <a:rPr lang="en-US" dirty="0"/>
              <a:t>)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12931" y="1783950"/>
            <a:ext cx="0" cy="1841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857512" y="1780264"/>
            <a:ext cx="0" cy="18454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514241" y="1772058"/>
            <a:ext cx="2290106" cy="738607"/>
            <a:chOff x="2823952" y="2126653"/>
            <a:chExt cx="4836684" cy="738607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Data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14239" y="2559182"/>
            <a:ext cx="2290108" cy="782294"/>
            <a:chOff x="2823952" y="3003187"/>
            <a:chExt cx="4836689" cy="782294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0462123">
              <a:off x="4124704" y="300318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ACK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27858" y="1860284"/>
            <a:ext cx="1666030" cy="1481192"/>
            <a:chOff x="1186352" y="2763244"/>
            <a:chExt cx="1666030" cy="1439131"/>
          </a:xfrm>
        </p:grpSpPr>
        <p:sp>
          <p:nvSpPr>
            <p:cNvPr id="17" name="Left Brace 16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86352" y="3259026"/>
              <a:ext cx="1353007" cy="44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dirty="0"/>
                <a:t>Minta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8426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Szállítói réteg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07224" y="1600200"/>
            <a:ext cx="5936776" cy="510540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Feladat</a:t>
            </a:r>
            <a:r>
              <a:rPr lang="en-US" dirty="0"/>
              <a:t>:</a:t>
            </a:r>
          </a:p>
          <a:p>
            <a:pPr lvl="1"/>
            <a:r>
              <a:rPr lang="hu-HU" dirty="0"/>
              <a:t>Adatfolyamok d</a:t>
            </a:r>
            <a:r>
              <a:rPr lang="en-US" dirty="0" err="1"/>
              <a:t>emultiplex</a:t>
            </a:r>
            <a:r>
              <a:rPr lang="hu-HU" dirty="0" err="1"/>
              <a:t>álása</a:t>
            </a:r>
            <a:endParaRPr lang="en-US" dirty="0"/>
          </a:p>
          <a:p>
            <a:r>
              <a:rPr lang="hu-HU" dirty="0"/>
              <a:t>További lehetséges feladatok</a:t>
            </a:r>
            <a:r>
              <a:rPr lang="en-US" dirty="0"/>
              <a:t>:</a:t>
            </a:r>
          </a:p>
          <a:p>
            <a:pPr lvl="1"/>
            <a:r>
              <a:rPr lang="hu-HU" dirty="0"/>
              <a:t>Hosszú élettartamú kapcsolatok</a:t>
            </a:r>
            <a:endParaRPr lang="en-US" dirty="0"/>
          </a:p>
          <a:p>
            <a:pPr lvl="1"/>
            <a:r>
              <a:rPr lang="hu-HU" dirty="0"/>
              <a:t>Megbízható, sorrendhelyes csomag leszállítás</a:t>
            </a:r>
            <a:endParaRPr lang="en-US" dirty="0"/>
          </a:p>
          <a:p>
            <a:pPr lvl="1"/>
            <a:r>
              <a:rPr lang="hu-HU" dirty="0"/>
              <a:t>Hiba detektálás</a:t>
            </a:r>
            <a:endParaRPr lang="en-US" dirty="0"/>
          </a:p>
          <a:p>
            <a:pPr lvl="1"/>
            <a:r>
              <a:rPr lang="hu-HU" dirty="0"/>
              <a:t>Folyam és torlódás vezérlés</a:t>
            </a:r>
            <a:endParaRPr lang="en-US" dirty="0"/>
          </a:p>
          <a:p>
            <a:r>
              <a:rPr lang="hu-HU" dirty="0"/>
              <a:t>Kihívások</a:t>
            </a:r>
            <a:r>
              <a:rPr lang="en-US" dirty="0"/>
              <a:t>:</a:t>
            </a:r>
          </a:p>
          <a:p>
            <a:pPr lvl="1"/>
            <a:r>
              <a:rPr lang="hu-HU" dirty="0"/>
              <a:t>Torlódások detektálása és kezelése</a:t>
            </a:r>
            <a:endParaRPr lang="en-US" dirty="0"/>
          </a:p>
          <a:p>
            <a:pPr lvl="1"/>
            <a:r>
              <a:rPr lang="hu-HU" dirty="0"/>
              <a:t>Fairség és csatorna kihasználás közötti egyensúly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Alkalmazói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Megjelenési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Munkamenet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Szállítói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Hálózati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Adatkapcsolati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Fizikai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5181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96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</a:t>
            </a:r>
            <a:r>
              <a:rPr lang="en-US" dirty="0"/>
              <a:t>RTT </a:t>
            </a:r>
            <a:r>
              <a:rPr lang="hu-HU" dirty="0"/>
              <a:t>minta félre is értelmezhető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901610"/>
            <a:ext cx="8839200" cy="1803990"/>
          </a:xfrm>
        </p:spPr>
        <p:txBody>
          <a:bodyPr/>
          <a:lstStyle/>
          <a:p>
            <a:r>
              <a:rPr lang="en-US" b="1" u="sng" dirty="0" err="1"/>
              <a:t>Karn</a:t>
            </a:r>
            <a:r>
              <a:rPr lang="hu-HU" b="1" u="sng" dirty="0"/>
              <a:t> algoritmusa</a:t>
            </a:r>
            <a:r>
              <a:rPr lang="en-US" dirty="0"/>
              <a:t>: </a:t>
            </a:r>
            <a:r>
              <a:rPr lang="hu-HU" dirty="0"/>
              <a:t>dobjuk el azokat a mintákat, melyek egy csomag újraküldéséből származnak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3318" y="1923660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737899" y="1919974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104247" y="1758529"/>
            <a:ext cx="1998629" cy="682881"/>
            <a:chOff x="2210670" y="1973414"/>
            <a:chExt cx="4221087" cy="68288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3353836" cy="441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2210670" y="1973414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94626" y="3634821"/>
            <a:ext cx="2290108" cy="659029"/>
            <a:chOff x="2823952" y="2927597"/>
            <a:chExt cx="4836689" cy="659029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1131928">
              <a:off x="4156463" y="2927597"/>
              <a:ext cx="958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94626" y="2884571"/>
            <a:ext cx="2290108" cy="743370"/>
            <a:chOff x="2850395" y="3503510"/>
            <a:chExt cx="4810245" cy="74337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737497">
              <a:off x="4186572" y="3503510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9216" y="1999994"/>
            <a:ext cx="837591" cy="1075615"/>
            <a:chOff x="2014791" y="2763244"/>
            <a:chExt cx="837591" cy="1439131"/>
          </a:xfrm>
        </p:grpSpPr>
        <p:sp>
          <p:nvSpPr>
            <p:cNvPr id="17" name="Left Brace 16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sp>
        <p:nvSpPr>
          <p:cNvPr id="19" name="Multiply 18"/>
          <p:cNvSpPr/>
          <p:nvPr/>
        </p:nvSpPr>
        <p:spPr>
          <a:xfrm rot="812648">
            <a:off x="2771541" y="2116702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95454" y="1910001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440035" y="1906315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096764" y="1898109"/>
            <a:ext cx="2290106" cy="738607"/>
            <a:chOff x="2823952" y="2126653"/>
            <a:chExt cx="4836684" cy="738607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96762" y="2604773"/>
            <a:ext cx="2290108" cy="862754"/>
            <a:chOff x="2823952" y="2922727"/>
            <a:chExt cx="4836689" cy="862754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0462123">
              <a:off x="4644590" y="292272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ACK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96762" y="3083566"/>
            <a:ext cx="2290108" cy="562615"/>
            <a:chOff x="2850395" y="3684265"/>
            <a:chExt cx="4810245" cy="56261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737497">
              <a:off x="5481889" y="3684265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081352" y="1986335"/>
            <a:ext cx="837591" cy="1075615"/>
            <a:chOff x="2014791" y="2763244"/>
            <a:chExt cx="837591" cy="1439131"/>
          </a:xfrm>
        </p:grpSpPr>
        <p:sp>
          <p:nvSpPr>
            <p:cNvPr id="32" name="Left Brace 31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79217" y="3029065"/>
            <a:ext cx="837590" cy="1334011"/>
            <a:chOff x="2014792" y="2699063"/>
            <a:chExt cx="837590" cy="1578816"/>
          </a:xfrm>
        </p:grpSpPr>
        <p:sp>
          <p:nvSpPr>
            <p:cNvPr id="41" name="Left Brace 40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1456217" y="3257638"/>
              <a:ext cx="1578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dirty="0"/>
                <a:t>Minta</a:t>
              </a:r>
              <a:endParaRPr lang="en-US" sz="2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48520" y="3039673"/>
            <a:ext cx="1770422" cy="461665"/>
            <a:chOff x="1081960" y="2645790"/>
            <a:chExt cx="1770422" cy="1685359"/>
          </a:xfrm>
        </p:grpSpPr>
        <p:sp>
          <p:nvSpPr>
            <p:cNvPr id="44" name="Left Brace 43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81960" y="2645790"/>
              <a:ext cx="1443703" cy="1685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dirty="0"/>
                <a:t>Minta</a:t>
              </a:r>
              <a:r>
                <a:rPr lang="en-US" sz="2400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26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RTO </a:t>
            </a:r>
            <a:r>
              <a:rPr lang="hu-HU" dirty="0"/>
              <a:t>adatközpontokban???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TCP </a:t>
            </a:r>
            <a:r>
              <a:rPr lang="en-US" dirty="0" err="1"/>
              <a:t>Incast</a:t>
            </a:r>
            <a:r>
              <a:rPr lang="en-US" dirty="0"/>
              <a:t> </a:t>
            </a:r>
            <a:r>
              <a:rPr lang="en-US" dirty="0" err="1"/>
              <a:t>probl</a:t>
            </a:r>
            <a:r>
              <a:rPr lang="hu-HU" dirty="0" err="1"/>
              <a:t>éma</a:t>
            </a:r>
            <a:r>
              <a:rPr lang="en-US" dirty="0"/>
              <a:t> – </a:t>
            </a:r>
            <a:r>
              <a:rPr lang="hu-HU" dirty="0"/>
              <a:t>pl.</a:t>
            </a:r>
            <a:r>
              <a:rPr lang="en-US" dirty="0"/>
              <a:t> Hadoop, Map Reduce, HDFS, GFS</a:t>
            </a:r>
          </a:p>
        </p:txBody>
      </p:sp>
      <p:sp>
        <p:nvSpPr>
          <p:cNvPr id="5" name="Cube 4"/>
          <p:cNvSpPr/>
          <p:nvPr/>
        </p:nvSpPr>
        <p:spPr>
          <a:xfrm>
            <a:off x="1282700" y="3111500"/>
            <a:ext cx="457200" cy="58420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5143500" y="4127500"/>
            <a:ext cx="812800" cy="55880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1270000" y="4089400"/>
            <a:ext cx="457200" cy="58420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346200" y="5245100"/>
            <a:ext cx="457200" cy="58420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" idx="5"/>
            <a:endCxn id="6" idx="0"/>
          </p:cNvCxnSpPr>
          <p:nvPr/>
        </p:nvCxnSpPr>
        <p:spPr>
          <a:xfrm>
            <a:off x="1739900" y="3346450"/>
            <a:ext cx="3879850" cy="781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5"/>
            <a:endCxn id="6" idx="2"/>
          </p:cNvCxnSpPr>
          <p:nvPr/>
        </p:nvCxnSpPr>
        <p:spPr>
          <a:xfrm>
            <a:off x="1727200" y="4324350"/>
            <a:ext cx="34163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5"/>
            <a:endCxn id="6" idx="3"/>
          </p:cNvCxnSpPr>
          <p:nvPr/>
        </p:nvCxnSpPr>
        <p:spPr>
          <a:xfrm flipV="1">
            <a:off x="1803400" y="4686300"/>
            <a:ext cx="3676650" cy="793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10576" y="2407483"/>
            <a:ext cx="3447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Sok szimultán küldő egy fogadóhoz</a:t>
            </a:r>
            <a:endParaRPr lang="en-US" dirty="0"/>
          </a:p>
          <a:p>
            <a:endParaRPr lang="en-US" dirty="0"/>
          </a:p>
        </p:txBody>
      </p:sp>
      <p:sp>
        <p:nvSpPr>
          <p:cNvPr id="21" name="Explosion 1 20"/>
          <p:cNvSpPr/>
          <p:nvPr/>
        </p:nvSpPr>
        <p:spPr>
          <a:xfrm>
            <a:off x="4813300" y="3898900"/>
            <a:ext cx="1219200" cy="10414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33800" y="5638800"/>
            <a:ext cx="5258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A </a:t>
            </a:r>
            <a:r>
              <a:rPr lang="hu-HU" dirty="0" err="1"/>
              <a:t>switchek</a:t>
            </a:r>
            <a:r>
              <a:rPr lang="hu-HU" dirty="0"/>
              <a:t> pufferei telítődnek és csomagok vesznek el</a:t>
            </a:r>
            <a:r>
              <a:rPr lang="en-US" dirty="0"/>
              <a:t>! </a:t>
            </a:r>
          </a:p>
          <a:p>
            <a:r>
              <a:rPr lang="hu-HU" dirty="0"/>
              <a:t>Nyugta nem megy vissza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23" name="Cloud Callout 22"/>
          <p:cNvSpPr/>
          <p:nvPr/>
        </p:nvSpPr>
        <p:spPr>
          <a:xfrm>
            <a:off x="0" y="2794000"/>
            <a:ext cx="1016000" cy="609600"/>
          </a:xfrm>
          <a:prstGeom prst="cloudCallout">
            <a:avLst>
              <a:gd name="adj1" fmla="val 69792"/>
              <a:gd name="adj2" fmla="val 73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Wait RTO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0" y="4013200"/>
            <a:ext cx="1016000" cy="609600"/>
          </a:xfrm>
          <a:prstGeom prst="cloudCallout">
            <a:avLst>
              <a:gd name="adj1" fmla="val 69792"/>
              <a:gd name="adj2" fmla="val 73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Wait RTO</a:t>
            </a:r>
          </a:p>
        </p:txBody>
      </p:sp>
      <p:sp>
        <p:nvSpPr>
          <p:cNvPr id="25" name="Cloud Callout 24"/>
          <p:cNvSpPr/>
          <p:nvPr/>
        </p:nvSpPr>
        <p:spPr>
          <a:xfrm>
            <a:off x="0" y="5016500"/>
            <a:ext cx="1016000" cy="609600"/>
          </a:xfrm>
          <a:prstGeom prst="cloudCallout">
            <a:avLst>
              <a:gd name="adj1" fmla="val 69792"/>
              <a:gd name="adj2" fmla="val 73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Wait RTO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38526" y="2711514"/>
            <a:ext cx="5265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Kihívás</a:t>
            </a:r>
            <a:r>
              <a:rPr lang="en-US" dirty="0"/>
              <a:t>:</a:t>
            </a:r>
          </a:p>
          <a:p>
            <a:r>
              <a:rPr lang="hu-HU" dirty="0" err="1"/>
              <a:t>Szinkronizáció</a:t>
            </a:r>
            <a:r>
              <a:rPr lang="hu-HU" dirty="0"/>
              <a:t> megtörése</a:t>
            </a:r>
            <a:endParaRPr lang="en-US" dirty="0"/>
          </a:p>
          <a:p>
            <a:r>
              <a:rPr lang="hu-HU" dirty="0"/>
              <a:t>Az </a:t>
            </a:r>
            <a:r>
              <a:rPr lang="en-US" dirty="0"/>
              <a:t>RTO </a:t>
            </a:r>
            <a:r>
              <a:rPr lang="hu-HU" dirty="0"/>
              <a:t>becslést </a:t>
            </a:r>
            <a:r>
              <a:rPr lang="hu-HU" dirty="0" err="1"/>
              <a:t>WAN-ra</a:t>
            </a:r>
            <a:r>
              <a:rPr lang="hu-HU" dirty="0"/>
              <a:t> tervezték</a:t>
            </a:r>
            <a:endParaRPr lang="en-US" dirty="0"/>
          </a:p>
          <a:p>
            <a:r>
              <a:rPr lang="hu-HU" dirty="0"/>
              <a:t>Adatközpontban sokkal kisebb RTT van</a:t>
            </a:r>
          </a:p>
          <a:p>
            <a:r>
              <a:rPr lang="hu-HU" dirty="0"/>
              <a:t>	1-2ms vagy kevesebb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1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 animBg="1"/>
      <p:bldP spid="21" grpId="1" animBg="1"/>
      <p:bldP spid="22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az a torlódás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56132"/>
            <a:ext cx="8839200" cy="5257800"/>
          </a:xfrm>
        </p:spPr>
        <p:txBody>
          <a:bodyPr>
            <a:normAutofit/>
          </a:bodyPr>
          <a:lstStyle/>
          <a:p>
            <a:r>
              <a:rPr lang="hu-HU" dirty="0"/>
              <a:t>A hálózat terhelése nagyobb, mint a kapacitása</a:t>
            </a:r>
            <a:endParaRPr lang="en-US" dirty="0"/>
          </a:p>
          <a:p>
            <a:pPr lvl="1"/>
            <a:r>
              <a:rPr lang="hu-HU" dirty="0"/>
              <a:t>A kapacitás nem egyenletes a hálózatban</a:t>
            </a:r>
            <a:endParaRPr lang="en-US" dirty="0"/>
          </a:p>
          <a:p>
            <a:pPr lvl="2"/>
            <a:r>
              <a:rPr lang="en-US" dirty="0"/>
              <a:t>Modem vs. Cellular vs. Cable vs. Fiber Optics</a:t>
            </a:r>
          </a:p>
          <a:p>
            <a:pPr lvl="1"/>
            <a:r>
              <a:rPr lang="hu-HU" dirty="0"/>
              <a:t>Számos folyam verseng a sávszélességért</a:t>
            </a:r>
            <a:endParaRPr lang="en-US" dirty="0"/>
          </a:p>
          <a:p>
            <a:pPr lvl="2"/>
            <a:r>
              <a:rPr lang="hu-HU" dirty="0"/>
              <a:t>otthoni</a:t>
            </a:r>
            <a:r>
              <a:rPr lang="en-US" dirty="0"/>
              <a:t> </a:t>
            </a:r>
            <a:r>
              <a:rPr lang="hu-HU" dirty="0"/>
              <a:t>kábel</a:t>
            </a:r>
            <a:r>
              <a:rPr lang="en-US" dirty="0"/>
              <a:t> modem vs. corporate datacenter</a:t>
            </a:r>
          </a:p>
          <a:p>
            <a:pPr lvl="1"/>
            <a:r>
              <a:rPr lang="hu-HU" dirty="0"/>
              <a:t>A terhelés időben nem egyenletes</a:t>
            </a:r>
            <a:endParaRPr lang="en-US" dirty="0"/>
          </a:p>
          <a:p>
            <a:pPr lvl="2"/>
            <a:r>
              <a:rPr lang="hu-HU" dirty="0"/>
              <a:t>Vasárnap este 10:00</a:t>
            </a:r>
            <a:r>
              <a:rPr lang="en-US" dirty="0"/>
              <a:t> = </a:t>
            </a:r>
            <a:r>
              <a:rPr lang="en-US" dirty="0" err="1"/>
              <a:t>Bittorrent</a:t>
            </a:r>
            <a:r>
              <a:rPr lang="hu-HU" dirty="0"/>
              <a:t> </a:t>
            </a:r>
            <a:r>
              <a:rPr lang="en-US" dirty="0"/>
              <a:t>Game of Thrones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7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az a torlódás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56132"/>
            <a:ext cx="8839200" cy="5257800"/>
          </a:xfrm>
        </p:spPr>
        <p:txBody>
          <a:bodyPr>
            <a:normAutofit/>
          </a:bodyPr>
          <a:lstStyle/>
          <a:p>
            <a:r>
              <a:rPr lang="hu-HU" dirty="0"/>
              <a:t>A hálózat terhelése nagyobb, mint a kapacitása</a:t>
            </a:r>
            <a:endParaRPr lang="en-US" dirty="0"/>
          </a:p>
          <a:p>
            <a:pPr lvl="1"/>
            <a:r>
              <a:rPr lang="hu-HU" dirty="0"/>
              <a:t>A kapacitás nem egyenletes a hálózatban</a:t>
            </a:r>
            <a:endParaRPr lang="en-US" dirty="0"/>
          </a:p>
          <a:p>
            <a:pPr lvl="2"/>
            <a:r>
              <a:rPr lang="en-US" dirty="0"/>
              <a:t>Modem vs. Cellular vs. Cable vs. Fiber Optics</a:t>
            </a:r>
          </a:p>
          <a:p>
            <a:pPr lvl="1"/>
            <a:r>
              <a:rPr lang="hu-HU" dirty="0"/>
              <a:t>Számos folyam verseng a sávszélességért</a:t>
            </a:r>
            <a:endParaRPr lang="en-US" dirty="0"/>
          </a:p>
          <a:p>
            <a:pPr lvl="2"/>
            <a:r>
              <a:rPr lang="hu-HU" dirty="0"/>
              <a:t>otthoni</a:t>
            </a:r>
            <a:r>
              <a:rPr lang="en-US" dirty="0"/>
              <a:t> </a:t>
            </a:r>
            <a:r>
              <a:rPr lang="hu-HU" dirty="0"/>
              <a:t>kábel</a:t>
            </a:r>
            <a:r>
              <a:rPr lang="en-US" dirty="0"/>
              <a:t> modem vs. corporate datacenter</a:t>
            </a:r>
          </a:p>
          <a:p>
            <a:pPr lvl="1"/>
            <a:r>
              <a:rPr lang="hu-HU" dirty="0"/>
              <a:t>A terhelés időben nem egyenletes</a:t>
            </a:r>
            <a:endParaRPr lang="en-US" dirty="0"/>
          </a:p>
          <a:p>
            <a:pPr lvl="2"/>
            <a:r>
              <a:rPr lang="hu-HU" dirty="0"/>
              <a:t>Vasárnap este 10:00</a:t>
            </a:r>
            <a:r>
              <a:rPr lang="en-US" dirty="0"/>
              <a:t> = </a:t>
            </a:r>
            <a:r>
              <a:rPr lang="en-US" dirty="0" err="1"/>
              <a:t>Bittorrent</a:t>
            </a:r>
            <a:r>
              <a:rPr lang="hu-HU" dirty="0"/>
              <a:t> </a:t>
            </a:r>
            <a:r>
              <a:rPr lang="en-US" dirty="0"/>
              <a:t>Game of Thrones</a:t>
            </a:r>
          </a:p>
          <a:p>
            <a:pPr lvl="1"/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807" y="3094446"/>
            <a:ext cx="6257557" cy="349373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0179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Miért rossz a torlódás</a:t>
            </a:r>
            <a:r>
              <a:rPr lang="en-US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Csomagvesztést eredményez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hu-HU" dirty="0"/>
              <a:t>A </a:t>
            </a:r>
            <a:r>
              <a:rPr lang="hu-HU" dirty="0" err="1"/>
              <a:t>routerek</a:t>
            </a:r>
            <a:r>
              <a:rPr lang="hu-HU" dirty="0"/>
              <a:t> véges memóriával (puffer) rendelkeznek</a:t>
            </a:r>
            <a:endParaRPr lang="en-US" dirty="0"/>
          </a:p>
          <a:p>
            <a:pPr lvl="1"/>
            <a:r>
              <a:rPr lang="hu-HU" dirty="0"/>
              <a:t>Önhasonló Internet forgalom, nincs puffer, amiben ne okozna csomagvesztést</a:t>
            </a:r>
            <a:endParaRPr lang="en-US" dirty="0"/>
          </a:p>
          <a:p>
            <a:pPr lvl="1"/>
            <a:r>
              <a:rPr lang="hu-HU" dirty="0"/>
              <a:t>Ahogy a </a:t>
            </a:r>
            <a:r>
              <a:rPr lang="hu-HU" dirty="0" err="1"/>
              <a:t>routerek</a:t>
            </a:r>
            <a:r>
              <a:rPr lang="hu-HU" dirty="0"/>
              <a:t> puffere elkezd telítődni, csomagokat kezd eldobni… (RED)</a:t>
            </a:r>
            <a:endParaRPr lang="en-US" dirty="0"/>
          </a:p>
          <a:p>
            <a:r>
              <a:rPr lang="hu-HU" dirty="0"/>
              <a:t>Gyakorlati következmények</a:t>
            </a:r>
            <a:endParaRPr lang="en-US" dirty="0"/>
          </a:p>
          <a:p>
            <a:pPr lvl="1"/>
            <a:r>
              <a:rPr lang="hu-HU" dirty="0"/>
              <a:t>A </a:t>
            </a:r>
            <a:r>
              <a:rPr lang="hu-HU" dirty="0" err="1"/>
              <a:t>routerek</a:t>
            </a:r>
            <a:r>
              <a:rPr lang="hu-HU" dirty="0"/>
              <a:t> sorai telítődnek</a:t>
            </a:r>
            <a:r>
              <a:rPr lang="en-US" dirty="0"/>
              <a:t>, </a:t>
            </a:r>
            <a:r>
              <a:rPr lang="hu-HU" dirty="0">
                <a:solidFill>
                  <a:schemeClr val="accent1"/>
                </a:solidFill>
              </a:rPr>
              <a:t>megnövekedett késleltetés</a:t>
            </a:r>
            <a:endParaRPr lang="en-US" dirty="0"/>
          </a:p>
          <a:p>
            <a:pPr lvl="1"/>
            <a:r>
              <a:rPr lang="hu-HU" dirty="0"/>
              <a:t>Sávszélesség pazarlása az</a:t>
            </a:r>
            <a:r>
              <a:rPr lang="en-US" dirty="0"/>
              <a:t> </a:t>
            </a:r>
            <a:r>
              <a:rPr lang="hu-HU" dirty="0">
                <a:solidFill>
                  <a:schemeClr val="accent1"/>
                </a:solidFill>
              </a:rPr>
              <a:t>újraküldések miatt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hu-HU" dirty="0"/>
              <a:t>Alacsony hálózati átvitel (</a:t>
            </a:r>
            <a:r>
              <a:rPr lang="hu-HU" dirty="0" err="1"/>
              <a:t>goodput</a:t>
            </a:r>
            <a:r>
              <a:rPr lang="hu-HU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41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292341" y="2120900"/>
            <a:ext cx="685800" cy="4328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6"/>
          <p:cNvSpPr>
            <a:spLocks/>
          </p:cNvSpPr>
          <p:nvPr/>
        </p:nvSpPr>
        <p:spPr bwMode="auto">
          <a:xfrm>
            <a:off x="5158741" y="4315460"/>
            <a:ext cx="2209800" cy="1981200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480" y="1152"/>
              </a:cxn>
              <a:cxn ang="0">
                <a:pos x="816" y="912"/>
              </a:cxn>
              <a:cxn ang="0">
                <a:pos x="1104" y="624"/>
              </a:cxn>
              <a:cxn ang="0">
                <a:pos x="1296" y="384"/>
              </a:cxn>
              <a:cxn ang="0">
                <a:pos x="1344" y="288"/>
              </a:cxn>
              <a:cxn ang="0">
                <a:pos x="1392" y="0"/>
              </a:cxn>
            </a:cxnLst>
            <a:rect l="0" t="0" r="r" b="b"/>
            <a:pathLst>
              <a:path w="1392" h="1248">
                <a:moveTo>
                  <a:pt x="0" y="1248"/>
                </a:moveTo>
                <a:lnTo>
                  <a:pt x="480" y="1152"/>
                </a:lnTo>
                <a:lnTo>
                  <a:pt x="816" y="912"/>
                </a:lnTo>
                <a:lnTo>
                  <a:pt x="1104" y="624"/>
                </a:lnTo>
                <a:lnTo>
                  <a:pt x="1296" y="384"/>
                </a:lnTo>
                <a:lnTo>
                  <a:pt x="1344" y="288"/>
                </a:lnTo>
                <a:lnTo>
                  <a:pt x="1392" y="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7"/>
          <p:cNvSpPr>
            <a:spLocks/>
          </p:cNvSpPr>
          <p:nvPr/>
        </p:nvSpPr>
        <p:spPr bwMode="auto">
          <a:xfrm>
            <a:off x="5158741" y="2120900"/>
            <a:ext cx="2514600" cy="1771650"/>
          </a:xfrm>
          <a:custGeom>
            <a:avLst/>
            <a:gdLst/>
            <a:ahLst/>
            <a:cxnLst>
              <a:cxn ang="0">
                <a:pos x="0" y="1212"/>
              </a:cxn>
              <a:cxn ang="0">
                <a:pos x="0" y="1170"/>
              </a:cxn>
              <a:cxn ang="0">
                <a:pos x="96" y="768"/>
              </a:cxn>
              <a:cxn ang="0">
                <a:pos x="240" y="480"/>
              </a:cxn>
              <a:cxn ang="0">
                <a:pos x="480" y="192"/>
              </a:cxn>
              <a:cxn ang="0">
                <a:pos x="816" y="48"/>
              </a:cxn>
              <a:cxn ang="0">
                <a:pos x="1104" y="0"/>
              </a:cxn>
              <a:cxn ang="0">
                <a:pos x="1344" y="0"/>
              </a:cxn>
              <a:cxn ang="0">
                <a:pos x="1392" y="480"/>
              </a:cxn>
              <a:cxn ang="0">
                <a:pos x="1488" y="1008"/>
              </a:cxn>
              <a:cxn ang="0">
                <a:pos x="1536" y="1152"/>
              </a:cxn>
              <a:cxn ang="0">
                <a:pos x="1584" y="1200"/>
              </a:cxn>
            </a:cxnLst>
            <a:rect l="0" t="0" r="r" b="b"/>
            <a:pathLst>
              <a:path w="1584" h="1212">
                <a:moveTo>
                  <a:pt x="0" y="1212"/>
                </a:moveTo>
                <a:cubicBezTo>
                  <a:pt x="0" y="1198"/>
                  <a:pt x="0" y="1184"/>
                  <a:pt x="0" y="1170"/>
                </a:cubicBezTo>
                <a:lnTo>
                  <a:pt x="96" y="768"/>
                </a:lnTo>
                <a:lnTo>
                  <a:pt x="240" y="480"/>
                </a:lnTo>
                <a:lnTo>
                  <a:pt x="480" y="192"/>
                </a:lnTo>
                <a:lnTo>
                  <a:pt x="816" y="48"/>
                </a:lnTo>
                <a:lnTo>
                  <a:pt x="1104" y="0"/>
                </a:lnTo>
                <a:lnTo>
                  <a:pt x="1344" y="0"/>
                </a:lnTo>
                <a:lnTo>
                  <a:pt x="1392" y="480"/>
                </a:lnTo>
                <a:lnTo>
                  <a:pt x="1488" y="1008"/>
                </a:lnTo>
                <a:lnTo>
                  <a:pt x="1536" y="1152"/>
                </a:lnTo>
                <a:lnTo>
                  <a:pt x="1584" y="120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Megnövekedett terhelés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4628201" cy="507841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Könyök („</a:t>
            </a:r>
            <a:r>
              <a:rPr lang="hu-HU" dirty="0" err="1"/>
              <a:t>knee</a:t>
            </a:r>
            <a:r>
              <a:rPr lang="hu-HU" dirty="0"/>
              <a:t>”)</a:t>
            </a:r>
            <a:r>
              <a:rPr lang="en-US" dirty="0"/>
              <a:t>– </a:t>
            </a:r>
            <a:r>
              <a:rPr lang="hu-HU" dirty="0"/>
              <a:t>a pont, ami után</a:t>
            </a:r>
            <a:endParaRPr lang="en-US" dirty="0"/>
          </a:p>
          <a:p>
            <a:pPr lvl="1"/>
            <a:r>
              <a:rPr lang="hu-HU" dirty="0"/>
              <a:t>Az átvitel szinte alig nő</a:t>
            </a:r>
            <a:endParaRPr lang="en-US" dirty="0"/>
          </a:p>
          <a:p>
            <a:pPr lvl="1"/>
            <a:r>
              <a:rPr lang="hu-HU" dirty="0"/>
              <a:t>Késleltetés viszont gyorsan emelkedik</a:t>
            </a:r>
            <a:endParaRPr lang="en-US" dirty="0"/>
          </a:p>
          <a:p>
            <a:r>
              <a:rPr lang="hu-HU" dirty="0"/>
              <a:t>Egy egyszerű sorban (</a:t>
            </a:r>
            <a:r>
              <a:rPr lang="en-US" dirty="0"/>
              <a:t>M/M/1</a:t>
            </a:r>
            <a:r>
              <a:rPr lang="hu-HU" dirty="0"/>
              <a:t>)</a:t>
            </a:r>
            <a:endParaRPr lang="en-US" dirty="0"/>
          </a:p>
          <a:p>
            <a:pPr lvl="1"/>
            <a:r>
              <a:rPr lang="hu-HU" dirty="0"/>
              <a:t>Késleltetés</a:t>
            </a:r>
            <a:r>
              <a:rPr lang="en-US" dirty="0"/>
              <a:t> = 1/(1 – utilization)</a:t>
            </a:r>
          </a:p>
          <a:p>
            <a:r>
              <a:rPr lang="hu-HU" dirty="0"/>
              <a:t>Szírt („</a:t>
            </a:r>
            <a:r>
              <a:rPr lang="hu-HU" dirty="0" err="1"/>
              <a:t>cliff</a:t>
            </a:r>
            <a:r>
              <a:rPr lang="hu-HU" dirty="0"/>
              <a:t>”)</a:t>
            </a:r>
            <a:r>
              <a:rPr lang="en-US" dirty="0"/>
              <a:t> – </a:t>
            </a:r>
            <a:r>
              <a:rPr lang="hu-HU" dirty="0"/>
              <a:t>a pont, ami után</a:t>
            </a:r>
            <a:endParaRPr lang="en-US" dirty="0"/>
          </a:p>
          <a:p>
            <a:pPr lvl="1"/>
            <a:r>
              <a:rPr lang="hu-HU" dirty="0"/>
              <a:t>Átvitel lényegében leesik </a:t>
            </a:r>
            <a:r>
              <a:rPr lang="en-US" dirty="0">
                <a:sym typeface="Wingdings" pitchFamily="2" charset="2"/>
              </a:rPr>
              <a:t>0</a:t>
            </a:r>
            <a:r>
              <a:rPr lang="hu-HU" dirty="0" err="1">
                <a:sym typeface="Wingdings" pitchFamily="2" charset="2"/>
              </a:rPr>
              <a:t>-ra</a:t>
            </a:r>
            <a:endParaRPr lang="en-US" dirty="0"/>
          </a:p>
          <a:p>
            <a:pPr lvl="1"/>
            <a:r>
              <a:rPr lang="hu-HU" dirty="0"/>
              <a:t>A késleltetés pedig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sz="3600" dirty="0">
                <a:latin typeface="Consolas" pitchFamily="49" charset="0"/>
                <a:cs typeface="Consolas" pitchFamily="49" charset="0"/>
              </a:rPr>
              <a:t>∞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flipH="1">
            <a:off x="6756692" y="693877"/>
            <a:ext cx="2145112" cy="977840"/>
            <a:chOff x="1191443" y="4830095"/>
            <a:chExt cx="5209363" cy="1431699"/>
          </a:xfrm>
        </p:grpSpPr>
        <p:sp>
          <p:nvSpPr>
            <p:cNvPr id="23" name="Rectangular Callout 22"/>
            <p:cNvSpPr/>
            <p:nvPr/>
          </p:nvSpPr>
          <p:spPr>
            <a:xfrm>
              <a:off x="1191443" y="4876798"/>
              <a:ext cx="5181600" cy="1384996"/>
            </a:xfrm>
            <a:prstGeom prst="wedgeRectCallout">
              <a:avLst>
                <a:gd name="adj1" fmla="val -3951"/>
                <a:gd name="adj2" fmla="val 14217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Teléjes</a:t>
              </a:r>
              <a:r>
                <a:rPr kumimoji="0" lang="hu-HU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összeomlás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2" name="Line 5"/>
          <p:cNvSpPr>
            <a:spLocks noChangeShapeType="1"/>
          </p:cNvSpPr>
          <p:nvPr/>
        </p:nvSpPr>
        <p:spPr bwMode="auto">
          <a:xfrm flipH="1" flipV="1">
            <a:off x="5158741" y="19685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5158741" y="3873500"/>
            <a:ext cx="312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7292341" y="19685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>
            <a:off x="5920741" y="19685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 flipH="1" flipV="1">
            <a:off x="5158741" y="431546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5158741" y="6449060"/>
            <a:ext cx="312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5920741" y="431546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7292341" y="431546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>
            <a:off x="5920741" y="21209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6286426" y="6449060"/>
            <a:ext cx="116160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hu-HU" sz="2400" dirty="0"/>
              <a:t>Terhelés</a:t>
            </a:r>
            <a:endParaRPr lang="en-US" sz="2400" dirty="0"/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286425" y="3873500"/>
            <a:ext cx="116160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hu-HU" sz="2400" dirty="0"/>
              <a:t>Terhelés</a:t>
            </a:r>
            <a:endParaRPr lang="en-US" sz="2400" dirty="0"/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 rot="16200000">
            <a:off x="4449893" y="2691449"/>
            <a:ext cx="9585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hu-HU" sz="2400" dirty="0"/>
              <a:t>Átvitel</a:t>
            </a:r>
            <a:endParaRPr lang="en-US" sz="2400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 rot="16200000">
            <a:off x="4191810" y="5152709"/>
            <a:ext cx="147476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hu-HU" sz="2400" dirty="0"/>
              <a:t>Késleltetés</a:t>
            </a:r>
            <a:endParaRPr lang="en-US" sz="2400" dirty="0"/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433644" y="1566550"/>
            <a:ext cx="105913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hu-HU" sz="2400" dirty="0"/>
              <a:t>Könyök</a:t>
            </a:r>
            <a:endParaRPr lang="en-US" sz="2400" dirty="0"/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6965582" y="1566550"/>
            <a:ext cx="73071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hu-HU" sz="2400" dirty="0"/>
              <a:t>Szírt</a:t>
            </a:r>
            <a:endParaRPr lang="en-US" sz="2400" dirty="0"/>
          </a:p>
        </p:txBody>
      </p:sp>
      <p:grpSp>
        <p:nvGrpSpPr>
          <p:cNvPr id="58" name="Group 57"/>
          <p:cNvGrpSpPr/>
          <p:nvPr/>
        </p:nvGrpSpPr>
        <p:grpSpPr>
          <a:xfrm flipH="1">
            <a:off x="5804842" y="3175687"/>
            <a:ext cx="1955941" cy="524404"/>
            <a:chOff x="1191443" y="4876798"/>
            <a:chExt cx="5209365" cy="1425868"/>
          </a:xfrm>
        </p:grpSpPr>
        <p:sp>
          <p:nvSpPr>
            <p:cNvPr id="59" name="Rectangular Callout 58"/>
            <p:cNvSpPr/>
            <p:nvPr/>
          </p:nvSpPr>
          <p:spPr>
            <a:xfrm>
              <a:off x="1191443" y="4876798"/>
              <a:ext cx="5181602" cy="1384996"/>
            </a:xfrm>
            <a:prstGeom prst="wedgeRectCallout">
              <a:avLst>
                <a:gd name="adj1" fmla="val 42504"/>
                <a:gd name="adj2" fmla="val -191285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9208" y="4880017"/>
              <a:ext cx="5181600" cy="1422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Ideális pont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653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575681" y="3666674"/>
            <a:ext cx="2125979" cy="27366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425062" y="3666673"/>
            <a:ext cx="1150620" cy="2736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/>
          </a:bodyPr>
          <a:lstStyle/>
          <a:p>
            <a:r>
              <a:rPr lang="hu-HU" dirty="0"/>
              <a:t>Torlódás vezérlés </a:t>
            </a:r>
            <a:r>
              <a:rPr lang="hu-HU" dirty="0" err="1"/>
              <a:t>vs</a:t>
            </a:r>
            <a:r>
              <a:rPr lang="hu-HU" dirty="0"/>
              <a:t> torlódás elkerülés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12641" y="3666674"/>
            <a:ext cx="685800" cy="27366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425062" y="3666674"/>
            <a:ext cx="3884300" cy="2736666"/>
          </a:xfrm>
          <a:custGeom>
            <a:avLst/>
            <a:gdLst/>
            <a:ahLst/>
            <a:cxnLst>
              <a:cxn ang="0">
                <a:pos x="0" y="1212"/>
              </a:cxn>
              <a:cxn ang="0">
                <a:pos x="0" y="1170"/>
              </a:cxn>
              <a:cxn ang="0">
                <a:pos x="96" y="768"/>
              </a:cxn>
              <a:cxn ang="0">
                <a:pos x="240" y="480"/>
              </a:cxn>
              <a:cxn ang="0">
                <a:pos x="480" y="192"/>
              </a:cxn>
              <a:cxn ang="0">
                <a:pos x="816" y="48"/>
              </a:cxn>
              <a:cxn ang="0">
                <a:pos x="1104" y="0"/>
              </a:cxn>
              <a:cxn ang="0">
                <a:pos x="1344" y="0"/>
              </a:cxn>
              <a:cxn ang="0">
                <a:pos x="1392" y="480"/>
              </a:cxn>
              <a:cxn ang="0">
                <a:pos x="1488" y="1008"/>
              </a:cxn>
              <a:cxn ang="0">
                <a:pos x="1536" y="1152"/>
              </a:cxn>
              <a:cxn ang="0">
                <a:pos x="1584" y="1200"/>
              </a:cxn>
            </a:cxnLst>
            <a:rect l="0" t="0" r="r" b="b"/>
            <a:pathLst>
              <a:path w="1584" h="1212">
                <a:moveTo>
                  <a:pt x="0" y="1212"/>
                </a:moveTo>
                <a:cubicBezTo>
                  <a:pt x="0" y="1198"/>
                  <a:pt x="0" y="1184"/>
                  <a:pt x="0" y="1170"/>
                </a:cubicBezTo>
                <a:lnTo>
                  <a:pt x="96" y="768"/>
                </a:lnTo>
                <a:lnTo>
                  <a:pt x="240" y="480"/>
                </a:lnTo>
                <a:lnTo>
                  <a:pt x="480" y="192"/>
                </a:lnTo>
                <a:lnTo>
                  <a:pt x="816" y="48"/>
                </a:lnTo>
                <a:lnTo>
                  <a:pt x="1104" y="0"/>
                </a:lnTo>
                <a:lnTo>
                  <a:pt x="1344" y="0"/>
                </a:lnTo>
                <a:lnTo>
                  <a:pt x="1392" y="480"/>
                </a:lnTo>
                <a:lnTo>
                  <a:pt x="1488" y="1008"/>
                </a:lnTo>
                <a:lnTo>
                  <a:pt x="1536" y="1152"/>
                </a:lnTo>
                <a:lnTo>
                  <a:pt x="1584" y="120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flipH="1">
            <a:off x="6684640" y="4450109"/>
            <a:ext cx="2145112" cy="977840"/>
            <a:chOff x="1191443" y="4830095"/>
            <a:chExt cx="5209363" cy="1431699"/>
          </a:xfrm>
        </p:grpSpPr>
        <p:sp>
          <p:nvSpPr>
            <p:cNvPr id="8" name="Rectangular Callout 7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71046"/>
                <a:gd name="adj2" fmla="val -233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Teljes összeomlás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425062" y="3474720"/>
            <a:ext cx="0" cy="29286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2425061" y="6403340"/>
            <a:ext cx="425957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701662" y="3474720"/>
            <a:ext cx="0" cy="292861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575682" y="3474720"/>
            <a:ext cx="0" cy="292862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575682" y="3666674"/>
            <a:ext cx="212598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 rot="16200000">
            <a:off x="1716213" y="4805456"/>
            <a:ext cx="9585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hu-HU" sz="2400" dirty="0"/>
              <a:t>Átvitel</a:t>
            </a:r>
            <a:endParaRPr lang="en-US" sz="2400" dirty="0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3124436" y="3015620"/>
            <a:ext cx="105913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hu-HU" sz="2400" dirty="0"/>
              <a:t>Könyök</a:t>
            </a:r>
            <a:endParaRPr lang="en-US" sz="2400" dirty="0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47782" y="3018105"/>
            <a:ext cx="73071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hu-HU" sz="2400" dirty="0"/>
              <a:t>Szírt</a:t>
            </a:r>
            <a:endParaRPr lang="en-US" sz="2400" dirty="0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932797" y="6403340"/>
            <a:ext cx="116160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hu-HU" sz="2400" dirty="0"/>
              <a:t>Terhelés</a:t>
            </a:r>
            <a:endParaRPr lang="en-US" sz="2400" dirty="0"/>
          </a:p>
        </p:txBody>
      </p:sp>
      <p:grpSp>
        <p:nvGrpSpPr>
          <p:cNvPr id="22" name="Group 21"/>
          <p:cNvGrpSpPr/>
          <p:nvPr/>
        </p:nvGrpSpPr>
        <p:grpSpPr>
          <a:xfrm flipH="1">
            <a:off x="-29983" y="1697651"/>
            <a:ext cx="4466687" cy="1384995"/>
            <a:chOff x="1191443" y="4830095"/>
            <a:chExt cx="5209363" cy="2027833"/>
          </a:xfrm>
        </p:grpSpPr>
        <p:sp>
          <p:nvSpPr>
            <p:cNvPr id="23" name="Rectangular Callout 22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14123"/>
                <a:gd name="adj2" fmla="val 159094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7" y="4830095"/>
              <a:ext cx="5181599" cy="2027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Torlódás elkerülés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u-HU" sz="2800" kern="0" dirty="0">
                  <a:solidFill>
                    <a:sysClr val="window" lastClr="FFFFFF"/>
                  </a:solidFill>
                </a:rPr>
                <a:t>Maradj a könyök bal oldalán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4527306" y="1690740"/>
            <a:ext cx="4182588" cy="977840"/>
            <a:chOff x="1191443" y="4830095"/>
            <a:chExt cx="5209363" cy="1431699"/>
          </a:xfrm>
        </p:grpSpPr>
        <p:sp>
          <p:nvSpPr>
            <p:cNvPr id="26" name="Rectangular Callout 2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48243"/>
                <a:gd name="adj2" fmla="val 153052"/>
              </a:avLst>
            </a:prstGeom>
            <a:solidFill>
              <a:schemeClr val="accent3"/>
            </a:solidFill>
            <a:ln w="38100" cap="flat" cmpd="sng" algn="ctr">
              <a:solidFill>
                <a:schemeClr val="accent3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7" y="4830095"/>
              <a:ext cx="5181599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Torlódás vezérlés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u-HU" sz="2800" kern="0" dirty="0">
                  <a:solidFill>
                    <a:sysClr val="window" lastClr="FFFFFF"/>
                  </a:solidFill>
                </a:rPr>
                <a:t>Maradj a szírt bal oldalán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943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Advertised Window</a:t>
            </a:r>
            <a:br>
              <a:rPr lang="hu-HU" dirty="0"/>
            </a:br>
            <a:r>
              <a:rPr lang="hu-HU" dirty="0"/>
              <a:t>	Meghirdetett ablak, újragondolva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Megoldja-e a torlódás problémáját a TCP esetén a meghirdetett ablak használata?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N</a:t>
            </a:r>
            <a:r>
              <a:rPr lang="hu-HU" dirty="0">
                <a:solidFill>
                  <a:schemeClr val="accent2"/>
                </a:solidFill>
              </a:rPr>
              <a:t>EM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hu-HU" dirty="0"/>
              <a:t>Ez az ablak csak a fogadót védi a túlterheléstől</a:t>
            </a:r>
            <a:endParaRPr lang="en-US" dirty="0"/>
          </a:p>
          <a:p>
            <a:r>
              <a:rPr lang="hu-HU" dirty="0"/>
              <a:t>Egy kellően gyors fogadó </a:t>
            </a:r>
            <a:r>
              <a:rPr lang="hu-HU" dirty="0" err="1"/>
              <a:t>kimaxolhatja</a:t>
            </a:r>
            <a:r>
              <a:rPr lang="hu-HU" dirty="0"/>
              <a:t> ezt az ablakot</a:t>
            </a:r>
            <a:endParaRPr lang="en-US" dirty="0"/>
          </a:p>
          <a:p>
            <a:pPr lvl="1"/>
            <a:r>
              <a:rPr lang="hu-HU" dirty="0"/>
              <a:t>Mi van, ha a hálózat lassabb, mint a fogadó</a:t>
            </a:r>
            <a:r>
              <a:rPr lang="en-US" dirty="0"/>
              <a:t>?</a:t>
            </a:r>
          </a:p>
          <a:p>
            <a:pPr lvl="1"/>
            <a:r>
              <a:rPr lang="hu-HU" dirty="0"/>
              <a:t>Mi van, ha vannak konkurens folyamok is</a:t>
            </a:r>
            <a:r>
              <a:rPr lang="en-US" dirty="0"/>
              <a:t>?</a:t>
            </a:r>
          </a:p>
          <a:p>
            <a:r>
              <a:rPr lang="hu-HU" dirty="0"/>
              <a:t>Következmények</a:t>
            </a:r>
            <a:endParaRPr lang="en-US" dirty="0"/>
          </a:p>
          <a:p>
            <a:pPr lvl="1"/>
            <a:r>
              <a:rPr lang="hu-HU" dirty="0"/>
              <a:t>Az ablak méret határozza meg a küldési rátát</a:t>
            </a:r>
            <a:endParaRPr lang="en-US" dirty="0"/>
          </a:p>
          <a:p>
            <a:pPr lvl="1"/>
            <a:r>
              <a:rPr lang="hu-HU" dirty="0"/>
              <a:t>Az ablaknak állíthatónak kell lennie, hogy elkerüljük a torlódás miatti teljes összeomlást…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626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Általános megoldások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Ne csináljunk semmit, küldjük a csomagokat megkülönböztetés nélkül</a:t>
            </a:r>
            <a:endParaRPr lang="en-US" dirty="0"/>
          </a:p>
          <a:p>
            <a:pPr lvl="1"/>
            <a:r>
              <a:rPr lang="hu-HU" dirty="0"/>
              <a:t>Nagy csomagvesztés, jósolhatatlan teljesítmény</a:t>
            </a:r>
            <a:endParaRPr lang="en-US" dirty="0"/>
          </a:p>
          <a:p>
            <a:pPr lvl="1"/>
            <a:r>
              <a:rPr lang="hu-HU" dirty="0">
                <a:solidFill>
                  <a:schemeClr val="accent2"/>
                </a:solidFill>
              </a:rPr>
              <a:t>Teljes összeomláshoz vezethet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hu-HU" dirty="0"/>
              <a:t>Erőforrás foglalás</a:t>
            </a:r>
            <a:endParaRPr lang="en-US" dirty="0"/>
          </a:p>
          <a:p>
            <a:pPr lvl="1"/>
            <a:r>
              <a:rPr lang="hu-HU" dirty="0"/>
              <a:t>Folyamokhoz előre sávszélességet allokálunk</a:t>
            </a:r>
            <a:endParaRPr lang="en-US" dirty="0"/>
          </a:p>
          <a:p>
            <a:pPr lvl="1"/>
            <a:r>
              <a:rPr lang="hu-HU" dirty="0"/>
              <a:t>Csomagküldés előtt egy tárgyalási szakaszra is szükség van</a:t>
            </a:r>
            <a:endParaRPr lang="en-US" dirty="0"/>
          </a:p>
          <a:p>
            <a:pPr lvl="1"/>
            <a:r>
              <a:rPr lang="hu-HU" dirty="0">
                <a:solidFill>
                  <a:schemeClr val="accent2"/>
                </a:solidFill>
              </a:rPr>
              <a:t>Hálózati támogatás kell hozzá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hu-HU" dirty="0"/>
              <a:t>Dinamikus beállítás</a:t>
            </a:r>
            <a:endParaRPr lang="en-US" dirty="0"/>
          </a:p>
          <a:p>
            <a:pPr lvl="1"/>
            <a:r>
              <a:rPr lang="hu-HU" dirty="0"/>
              <a:t>Próbák használata a torlódási szint megbecsléséhez</a:t>
            </a:r>
            <a:endParaRPr lang="en-US" dirty="0"/>
          </a:p>
          <a:p>
            <a:pPr lvl="1"/>
            <a:r>
              <a:rPr lang="hu-HU" dirty="0"/>
              <a:t>Gyorsítás, ha torlódási szint alacsony</a:t>
            </a:r>
            <a:endParaRPr lang="en-US" dirty="0"/>
          </a:p>
          <a:p>
            <a:pPr lvl="1"/>
            <a:r>
              <a:rPr lang="hu-HU" dirty="0"/>
              <a:t>Lassítás, amint nő a torlódás</a:t>
            </a:r>
            <a:endParaRPr lang="en-US" dirty="0"/>
          </a:p>
          <a:p>
            <a:pPr lvl="1"/>
            <a:r>
              <a:rPr lang="hu-HU" dirty="0">
                <a:solidFill>
                  <a:schemeClr val="accent2"/>
                </a:solidFill>
              </a:rPr>
              <a:t>Nem rendezett dinamika, elosztott koordináció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2724" y="4549966"/>
            <a:ext cx="7853488" cy="212625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8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</a:t>
            </a:r>
            <a:r>
              <a:rPr lang="hu-HU" dirty="0"/>
              <a:t>Torlódásvezérlés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Minden</a:t>
            </a:r>
            <a:r>
              <a:rPr lang="en-US" dirty="0"/>
              <a:t> TCP </a:t>
            </a:r>
            <a:r>
              <a:rPr lang="hu-HU" dirty="0"/>
              <a:t>kapcsolat rendelkezik egy ablakkal</a:t>
            </a:r>
            <a:endParaRPr lang="en-US" dirty="0"/>
          </a:p>
          <a:p>
            <a:pPr lvl="1"/>
            <a:r>
              <a:rPr lang="hu-HU" dirty="0"/>
              <a:t>A nem-nyugtázott csomagok számát vezérli</a:t>
            </a:r>
            <a:endParaRPr lang="en-US" dirty="0"/>
          </a:p>
          <a:p>
            <a:r>
              <a:rPr lang="hu-HU" dirty="0"/>
              <a:t>Küldési ráta</a:t>
            </a:r>
            <a:r>
              <a:rPr lang="en-US" dirty="0"/>
              <a:t> ~ window/RTT</a:t>
            </a:r>
          </a:p>
          <a:p>
            <a:r>
              <a:rPr lang="hu-HU" dirty="0"/>
              <a:t>Ötlet</a:t>
            </a:r>
            <a:r>
              <a:rPr lang="en-US" dirty="0"/>
              <a:t>: </a:t>
            </a:r>
            <a:r>
              <a:rPr lang="hu-HU" dirty="0"/>
              <a:t>ablak méretének változtatása a küldési ráta vezérléséhez</a:t>
            </a:r>
            <a:endParaRPr lang="en-US" dirty="0"/>
          </a:p>
          <a:p>
            <a:r>
              <a:rPr lang="hu-HU" dirty="0"/>
              <a:t>Vezessünk be</a:t>
            </a:r>
            <a:r>
              <a:rPr lang="en-US" dirty="0"/>
              <a:t> </a:t>
            </a:r>
            <a:r>
              <a:rPr lang="hu-HU" dirty="0"/>
              <a:t>egy </a:t>
            </a:r>
            <a:r>
              <a:rPr lang="hu-HU" dirty="0">
                <a:solidFill>
                  <a:schemeClr val="accent1"/>
                </a:solidFill>
              </a:rPr>
              <a:t>torlódási ablakot (c</a:t>
            </a:r>
            <a:r>
              <a:rPr lang="en-US" dirty="0" err="1">
                <a:solidFill>
                  <a:schemeClr val="accent1"/>
                </a:solidFill>
              </a:rPr>
              <a:t>ongestion</a:t>
            </a:r>
            <a:r>
              <a:rPr lang="en-US" dirty="0">
                <a:solidFill>
                  <a:schemeClr val="accent1"/>
                </a:solidFill>
              </a:rPr>
              <a:t> window</a:t>
            </a:r>
            <a:r>
              <a:rPr lang="hu-HU" dirty="0">
                <a:solidFill>
                  <a:schemeClr val="accent1"/>
                </a:solidFill>
              </a:rPr>
              <a:t>)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a</a:t>
            </a:r>
            <a:r>
              <a:rPr lang="hu-HU" dirty="0"/>
              <a:t> küldő oldalon</a:t>
            </a:r>
            <a:endParaRPr lang="en-US" dirty="0"/>
          </a:p>
          <a:p>
            <a:pPr lvl="1"/>
            <a:r>
              <a:rPr lang="hu-HU" dirty="0"/>
              <a:t>Torlódás vezérlés egy küldő oldali probléma</a:t>
            </a:r>
          </a:p>
          <a:p>
            <a:pPr lvl="1"/>
            <a:r>
              <a:rPr lang="hu-HU" dirty="0"/>
              <a:t>Jelölése: </a:t>
            </a:r>
            <a:r>
              <a:rPr lang="hu-HU" dirty="0" err="1"/>
              <a:t>cwnd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89224" y="6298571"/>
            <a:ext cx="7323572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Control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45114"/>
            <a:ext cx="8839200" cy="2498075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Megbízható, sorrend helyes, két irányú bájt folyamok</a:t>
            </a:r>
            <a:endParaRPr lang="en-US" dirty="0"/>
          </a:p>
          <a:p>
            <a:pPr lvl="1"/>
            <a:r>
              <a:rPr lang="en-US" dirty="0"/>
              <a:t>Port </a:t>
            </a:r>
            <a:r>
              <a:rPr lang="hu-HU" dirty="0"/>
              <a:t>számok a </a:t>
            </a:r>
            <a:r>
              <a:rPr lang="hu-HU" dirty="0" err="1"/>
              <a:t>demultiplexáláshoz</a:t>
            </a:r>
            <a:endParaRPr lang="en-US" dirty="0"/>
          </a:p>
          <a:p>
            <a:pPr lvl="1"/>
            <a:r>
              <a:rPr lang="hu-HU" dirty="0"/>
              <a:t>Kapcsolat alapú</a:t>
            </a:r>
            <a:endParaRPr lang="en-US" dirty="0"/>
          </a:p>
          <a:p>
            <a:pPr lvl="1"/>
            <a:r>
              <a:rPr lang="hu-HU" dirty="0"/>
              <a:t>Folyam vezérlés</a:t>
            </a:r>
            <a:endParaRPr lang="en-US" dirty="0"/>
          </a:p>
          <a:p>
            <a:pPr lvl="1"/>
            <a:r>
              <a:rPr lang="hu-HU" dirty="0"/>
              <a:t>Torlódás vezérlés</a:t>
            </a:r>
            <a:r>
              <a:rPr lang="en-US" dirty="0"/>
              <a:t>, </a:t>
            </a:r>
            <a:r>
              <a:rPr lang="hu-HU" dirty="0"/>
              <a:t>fair viselkedés</a:t>
            </a:r>
          </a:p>
          <a:p>
            <a:r>
              <a:rPr lang="hu-HU" dirty="0"/>
              <a:t>20 bájtos fejléc + </a:t>
            </a:r>
            <a:r>
              <a:rPr lang="hu-HU" dirty="0" err="1"/>
              <a:t>options</a:t>
            </a:r>
            <a:r>
              <a:rPr lang="hu-HU" dirty="0"/>
              <a:t> fejlécek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54516" y="438713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/>
              <a:t>Cél </a:t>
            </a:r>
            <a:r>
              <a:rPr lang="en-US" sz="2400" dirty="0"/>
              <a:t>Port</a:t>
            </a:r>
          </a:p>
        </p:txBody>
      </p:sp>
      <p:sp>
        <p:nvSpPr>
          <p:cNvPr id="8" name="Rectangle 7"/>
          <p:cNvSpPr/>
          <p:nvPr/>
        </p:nvSpPr>
        <p:spPr>
          <a:xfrm>
            <a:off x="589776" y="389724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4255070" y="389724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13347" y="389724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9223" y="477078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Sequence Number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89222" y="438115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/>
              <a:t>Forrás </a:t>
            </a:r>
            <a:r>
              <a:rPr lang="en-US" sz="2400" dirty="0"/>
              <a:t>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89220" y="515114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Acknowledgement Number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54514" y="5528915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Advertised Window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54517" y="591491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Urgent Pointer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20496" y="5534798"/>
            <a:ext cx="27305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Flags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92734" y="5919108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21050" y="389724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92734" y="5528915"/>
            <a:ext cx="9381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4051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 fő komponens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Torlódás detektálás</a:t>
            </a:r>
            <a:endParaRPr lang="en-US" dirty="0"/>
          </a:p>
          <a:p>
            <a:pPr marL="834390" lvl="1" indent="-514350"/>
            <a:r>
              <a:rPr lang="hu-HU" dirty="0"/>
              <a:t>Eldobott csomag egy megbízható jel</a:t>
            </a:r>
            <a:endParaRPr lang="en-US" dirty="0"/>
          </a:p>
          <a:p>
            <a:pPr marL="1108710" lvl="2" indent="-514350"/>
            <a:r>
              <a:rPr lang="hu-HU" dirty="0"/>
              <a:t>Késleltetés alapú megoldások – nehéz és kockázatos</a:t>
            </a:r>
            <a:endParaRPr lang="en-US" dirty="0"/>
          </a:p>
          <a:p>
            <a:pPr marL="834390" lvl="1" indent="-514350"/>
            <a:r>
              <a:rPr lang="hu-HU" dirty="0"/>
              <a:t>Hogyan detektáljuk a csomag eldobását</a:t>
            </a:r>
            <a:r>
              <a:rPr lang="en-US" dirty="0"/>
              <a:t>? </a:t>
            </a:r>
            <a:r>
              <a:rPr lang="hu-HU" dirty="0"/>
              <a:t>Nyugtával</a:t>
            </a:r>
            <a:endParaRPr lang="en-US" dirty="0"/>
          </a:p>
          <a:p>
            <a:pPr marL="1108710" lvl="2" indent="-514350"/>
            <a:r>
              <a:rPr lang="hu-HU" dirty="0"/>
              <a:t>Időkorlát lejár ACK fogadása nélkül</a:t>
            </a:r>
            <a:endParaRPr lang="en-US" dirty="0"/>
          </a:p>
          <a:p>
            <a:pPr marL="1108710" lvl="2" indent="-514350"/>
            <a:r>
              <a:rPr lang="hu-HU" dirty="0"/>
              <a:t>Számos duplikált</a:t>
            </a:r>
            <a:r>
              <a:rPr lang="en-US" dirty="0"/>
              <a:t> ACK </a:t>
            </a:r>
            <a:r>
              <a:rPr lang="hu-HU" dirty="0"/>
              <a:t>jön be sorban (később lesz róla szó)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Ráta beállító algoritmus</a:t>
            </a:r>
            <a:endParaRPr lang="en-US" dirty="0"/>
          </a:p>
          <a:p>
            <a:pPr marL="834390" lvl="1" indent="-514350"/>
            <a:r>
              <a:rPr lang="hu-HU" i="1" dirty="0"/>
              <a:t>c</a:t>
            </a:r>
            <a:r>
              <a:rPr lang="en-US" i="1" dirty="0" err="1"/>
              <a:t>wnd</a:t>
            </a:r>
            <a:r>
              <a:rPr lang="hu-HU" i="1" dirty="0"/>
              <a:t> módosítása</a:t>
            </a:r>
            <a:endParaRPr lang="en-US" i="1" dirty="0"/>
          </a:p>
          <a:p>
            <a:pPr marL="834390" lvl="1" indent="-514350"/>
            <a:r>
              <a:rPr lang="hu-HU" dirty="0"/>
              <a:t>Sávszélesség próba</a:t>
            </a:r>
            <a:endParaRPr lang="en-US" dirty="0"/>
          </a:p>
          <a:p>
            <a:pPr marL="834390" lvl="1" indent="-514350"/>
            <a:r>
              <a:rPr lang="hu-HU" dirty="0"/>
              <a:t>Válasz lépés a torlódásra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3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Ráta vezérlés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Tudjuk, hogy a </a:t>
            </a:r>
            <a:r>
              <a:rPr lang="en-US" dirty="0"/>
              <a:t>TCP ACK </a:t>
            </a:r>
            <a:r>
              <a:rPr lang="hu-HU" dirty="0"/>
              <a:t>ütemezett</a:t>
            </a:r>
            <a:endParaRPr lang="en-US" dirty="0"/>
          </a:p>
          <a:p>
            <a:pPr lvl="1"/>
            <a:r>
              <a:rPr lang="hu-HU" dirty="0"/>
              <a:t>Torlódás</a:t>
            </a:r>
            <a:r>
              <a:rPr lang="en-US" dirty="0"/>
              <a:t> = </a:t>
            </a:r>
            <a:r>
              <a:rPr lang="hu-HU" dirty="0"/>
              <a:t>késleltetés</a:t>
            </a:r>
            <a:r>
              <a:rPr lang="en-US" dirty="0"/>
              <a:t> = </a:t>
            </a:r>
            <a:r>
              <a:rPr lang="hu-HU" dirty="0"/>
              <a:t>hosszú várakozás</a:t>
            </a:r>
            <a:r>
              <a:rPr lang="en-US" dirty="0"/>
              <a:t> </a:t>
            </a:r>
            <a:r>
              <a:rPr lang="hu-HU" dirty="0"/>
              <a:t>a nyugták között</a:t>
            </a:r>
            <a:endParaRPr lang="en-US" dirty="0"/>
          </a:p>
          <a:p>
            <a:pPr lvl="1"/>
            <a:r>
              <a:rPr lang="hu-HU" dirty="0"/>
              <a:t>Nincs torlódás</a:t>
            </a:r>
            <a:r>
              <a:rPr lang="en-US" dirty="0"/>
              <a:t> = </a:t>
            </a:r>
            <a:r>
              <a:rPr lang="hu-HU" dirty="0"/>
              <a:t>alacsony késleltetés</a:t>
            </a:r>
            <a:r>
              <a:rPr lang="en-US" dirty="0"/>
              <a:t> = </a:t>
            </a:r>
            <a:r>
              <a:rPr lang="hu-HU" dirty="0"/>
              <a:t>gyors </a:t>
            </a:r>
            <a:r>
              <a:rPr lang="en-US" dirty="0"/>
              <a:t>ACK</a:t>
            </a:r>
          </a:p>
          <a:p>
            <a:r>
              <a:rPr lang="hu-HU" dirty="0"/>
              <a:t>Alapvető algoritmus</a:t>
            </a:r>
            <a:endParaRPr lang="en-US" dirty="0"/>
          </a:p>
          <a:p>
            <a:pPr lvl="1"/>
            <a:r>
              <a:rPr lang="en-US" dirty="0"/>
              <a:t>ACK</a:t>
            </a:r>
            <a:r>
              <a:rPr lang="hu-HU" dirty="0"/>
              <a:t> fogadása esetén</a:t>
            </a:r>
            <a:r>
              <a:rPr lang="en-US" dirty="0"/>
              <a:t>: </a:t>
            </a:r>
            <a:r>
              <a:rPr lang="hu-HU" dirty="0"/>
              <a:t>növeljük a</a:t>
            </a:r>
            <a:r>
              <a:rPr lang="en-US" dirty="0"/>
              <a:t> </a:t>
            </a:r>
            <a:r>
              <a:rPr lang="en-US" dirty="0" err="1"/>
              <a:t>cwnd</a:t>
            </a:r>
            <a:r>
              <a:rPr lang="hu-HU" dirty="0"/>
              <a:t> ablakot</a:t>
            </a:r>
            <a:endParaRPr lang="en-US" dirty="0"/>
          </a:p>
          <a:p>
            <a:pPr lvl="2"/>
            <a:r>
              <a:rPr lang="hu-HU" dirty="0"/>
              <a:t>Adat leszállítva, valószínűleg gyorsabban is küldhetünk</a:t>
            </a:r>
            <a:endParaRPr lang="en-US" dirty="0"/>
          </a:p>
          <a:p>
            <a:pPr lvl="2"/>
            <a:r>
              <a:rPr lang="en-US" i="1" dirty="0" err="1"/>
              <a:t>cwnd</a:t>
            </a:r>
            <a:r>
              <a:rPr lang="en-US" dirty="0"/>
              <a:t> </a:t>
            </a:r>
            <a:r>
              <a:rPr lang="hu-HU" dirty="0"/>
              <a:t>növekedése arányos az </a:t>
            </a:r>
            <a:r>
              <a:rPr lang="hu-HU" dirty="0" err="1"/>
              <a:t>RTT-vel</a:t>
            </a:r>
            <a:endParaRPr lang="en-US" i="1" dirty="0"/>
          </a:p>
          <a:p>
            <a:pPr lvl="1"/>
            <a:r>
              <a:rPr lang="hu-HU" dirty="0"/>
              <a:t>Csomagvesztés esetén</a:t>
            </a:r>
            <a:r>
              <a:rPr lang="en-US" dirty="0"/>
              <a:t>: </a:t>
            </a:r>
            <a:r>
              <a:rPr lang="hu-HU" dirty="0"/>
              <a:t>csökkentsük a</a:t>
            </a:r>
            <a:r>
              <a:rPr lang="en-US" dirty="0"/>
              <a:t> </a:t>
            </a:r>
            <a:r>
              <a:rPr lang="en-US" dirty="0" err="1"/>
              <a:t>cwnd</a:t>
            </a:r>
            <a:r>
              <a:rPr lang="hu-HU" dirty="0"/>
              <a:t> ablakot</a:t>
            </a:r>
            <a:endParaRPr lang="en-US" dirty="0"/>
          </a:p>
          <a:p>
            <a:pPr lvl="2"/>
            <a:r>
              <a:rPr lang="hu-HU" dirty="0"/>
              <a:t>Adat elveszett, torlódásnak kell lennie a hálózatban</a:t>
            </a:r>
            <a:endParaRPr lang="en-US" dirty="0"/>
          </a:p>
          <a:p>
            <a:r>
              <a:rPr lang="hu-HU" dirty="0"/>
              <a:t>Kérdés: milyen függvényt használjuk a növeléshez és csökkentéshez</a:t>
            </a:r>
            <a:r>
              <a:rPr lang="en-US" dirty="0"/>
              <a:t>?</a:t>
            </a:r>
            <a:r>
              <a:rPr lang="hu-HU" dirty="0"/>
              <a:t> 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5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Torlódás vezérlés megvalósítása</a:t>
            </a:r>
            <a:endParaRPr lang="en-US" dirty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Három változót kell nyilvántartani:</a:t>
            </a:r>
            <a:endParaRPr lang="en-US" dirty="0"/>
          </a:p>
          <a:p>
            <a:pPr lvl="1"/>
            <a:r>
              <a:rPr lang="en-US" i="1" dirty="0" err="1"/>
              <a:t>cwnd</a:t>
            </a:r>
            <a:r>
              <a:rPr lang="en-US" dirty="0"/>
              <a:t>:  </a:t>
            </a:r>
            <a:r>
              <a:rPr lang="hu-HU" dirty="0"/>
              <a:t>torlódási ablak</a:t>
            </a:r>
            <a:endParaRPr lang="en-US" dirty="0"/>
          </a:p>
          <a:p>
            <a:pPr lvl="1"/>
            <a:r>
              <a:rPr lang="en-US" i="1" dirty="0" err="1"/>
              <a:t>adv_wnd</a:t>
            </a:r>
            <a:r>
              <a:rPr lang="en-US" dirty="0"/>
              <a:t>: </a:t>
            </a:r>
            <a:r>
              <a:rPr lang="hu-HU" dirty="0"/>
              <a:t>a fogadó meghirdetett ablaka</a:t>
            </a:r>
            <a:endParaRPr lang="en-US" dirty="0"/>
          </a:p>
          <a:p>
            <a:pPr lvl="1"/>
            <a:r>
              <a:rPr lang="en-US" i="1" dirty="0" err="1"/>
              <a:t>ssthresh</a:t>
            </a:r>
            <a:r>
              <a:rPr lang="en-US" dirty="0"/>
              <a:t>:  </a:t>
            </a:r>
            <a:r>
              <a:rPr lang="hu-HU" dirty="0"/>
              <a:t>vágási érték</a:t>
            </a:r>
            <a:r>
              <a:rPr lang="en-US" dirty="0"/>
              <a:t> (</a:t>
            </a:r>
            <a:r>
              <a:rPr lang="hu-HU" dirty="0"/>
              <a:t>a</a:t>
            </a:r>
            <a:r>
              <a:rPr lang="en-US" dirty="0"/>
              <a:t> </a:t>
            </a:r>
            <a:r>
              <a:rPr lang="en-US" i="1" dirty="0" err="1"/>
              <a:t>cwnd</a:t>
            </a:r>
            <a:r>
              <a:rPr lang="hu-HU" dirty="0"/>
              <a:t> frissítésére használjuk</a:t>
            </a:r>
            <a:r>
              <a:rPr lang="en-US" dirty="0"/>
              <a:t>)</a:t>
            </a:r>
          </a:p>
          <a:p>
            <a:r>
              <a:rPr lang="hu-HU" dirty="0"/>
              <a:t>Küldésnél használjuk</a:t>
            </a:r>
            <a:r>
              <a:rPr lang="en-US" dirty="0"/>
              <a:t>: </a:t>
            </a:r>
            <a:r>
              <a:rPr lang="en-US" i="1" dirty="0" err="1"/>
              <a:t>wnd</a:t>
            </a:r>
            <a:r>
              <a:rPr lang="en-US" dirty="0"/>
              <a:t> = </a:t>
            </a:r>
            <a:r>
              <a:rPr lang="en-US" i="1" dirty="0"/>
              <a:t>min(</a:t>
            </a:r>
            <a:r>
              <a:rPr lang="en-US" i="1" dirty="0" err="1"/>
              <a:t>cwnd</a:t>
            </a:r>
            <a:r>
              <a:rPr lang="en-US" i="1" dirty="0"/>
              <a:t>, </a:t>
            </a:r>
            <a:r>
              <a:rPr lang="en-US" i="1" dirty="0" err="1"/>
              <a:t>adv_wnd</a:t>
            </a:r>
            <a:r>
              <a:rPr lang="en-US" dirty="0"/>
              <a:t>)</a:t>
            </a:r>
          </a:p>
          <a:p>
            <a:r>
              <a:rPr lang="hu-HU" dirty="0"/>
              <a:t>A torlódás vezérlés két fázisa:</a:t>
            </a:r>
            <a:endParaRPr lang="en-US" dirty="0"/>
          </a:p>
          <a:p>
            <a:pPr marL="880110" lvl="1" indent="-514350">
              <a:buFont typeface="+mj-lt"/>
              <a:buAutoNum type="arabicPeriod"/>
            </a:pPr>
            <a:r>
              <a:rPr lang="hu-HU" dirty="0"/>
              <a:t>Lassú indulás („</a:t>
            </a:r>
            <a:r>
              <a:rPr lang="en-US" dirty="0"/>
              <a:t>Slow start</a:t>
            </a:r>
            <a:r>
              <a:rPr lang="hu-HU" dirty="0"/>
              <a:t>”)</a:t>
            </a:r>
            <a:r>
              <a:rPr lang="en-US" dirty="0"/>
              <a:t> (</a:t>
            </a:r>
            <a:r>
              <a:rPr lang="en-US" i="1" dirty="0" err="1"/>
              <a:t>cwnd</a:t>
            </a:r>
            <a:r>
              <a:rPr lang="en-US" dirty="0"/>
              <a:t> &lt; </a:t>
            </a:r>
            <a:r>
              <a:rPr lang="en-US" i="1" dirty="0" err="1"/>
              <a:t>ssthresh</a:t>
            </a:r>
            <a:r>
              <a:rPr lang="en-US" dirty="0"/>
              <a:t>)</a:t>
            </a:r>
          </a:p>
          <a:p>
            <a:pPr marL="1154430" lvl="2" indent="-514350"/>
            <a:r>
              <a:rPr lang="hu-HU" dirty="0"/>
              <a:t>Az ún. </a:t>
            </a:r>
            <a:r>
              <a:rPr lang="hu-HU" dirty="0" err="1"/>
              <a:t>bottleneck</a:t>
            </a:r>
            <a:r>
              <a:rPr lang="hu-HU" dirty="0"/>
              <a:t> (legszűkebb) sávszélesség meghatározása a cél. </a:t>
            </a:r>
            <a:endParaRPr lang="en-US" dirty="0"/>
          </a:p>
          <a:p>
            <a:pPr marL="880110" lvl="1" indent="-514350">
              <a:buFont typeface="+mj-lt"/>
              <a:buAutoNum type="arabicPeriod"/>
            </a:pPr>
            <a:r>
              <a:rPr lang="hu-HU" dirty="0"/>
              <a:t>Torlódás elkerülés</a:t>
            </a:r>
            <a:r>
              <a:rPr lang="en-US" dirty="0"/>
              <a:t> (</a:t>
            </a:r>
            <a:r>
              <a:rPr lang="en-US" i="1" dirty="0" err="1"/>
              <a:t>cwnd</a:t>
            </a:r>
            <a:r>
              <a:rPr lang="en-US" dirty="0"/>
              <a:t> &gt;= </a:t>
            </a:r>
            <a:r>
              <a:rPr lang="en-US" i="1" dirty="0" err="1"/>
              <a:t>ssthresh</a:t>
            </a:r>
            <a:r>
              <a:rPr lang="en-US" dirty="0"/>
              <a:t>)</a:t>
            </a:r>
          </a:p>
          <a:p>
            <a:pPr marL="1154430" lvl="2" indent="-514350"/>
            <a:r>
              <a:rPr lang="en-US" dirty="0"/>
              <a:t>AIMD</a:t>
            </a:r>
            <a:r>
              <a:rPr lang="hu-HU" dirty="0"/>
              <a:t> – </a:t>
            </a:r>
            <a:r>
              <a:rPr lang="hu-HU" dirty="0" err="1"/>
              <a:t>Additive</a:t>
            </a:r>
            <a:r>
              <a:rPr lang="hu-HU" dirty="0"/>
              <a:t> </a:t>
            </a:r>
            <a:r>
              <a:rPr lang="hu-HU" dirty="0" err="1"/>
              <a:t>Increase</a:t>
            </a:r>
            <a:r>
              <a:rPr lang="hu-HU" dirty="0"/>
              <a:t> </a:t>
            </a:r>
            <a:r>
              <a:rPr lang="hu-HU" dirty="0" err="1"/>
              <a:t>Multiplicative</a:t>
            </a:r>
            <a:r>
              <a:rPr lang="hu-HU" dirty="0"/>
              <a:t> </a:t>
            </a:r>
            <a:r>
              <a:rPr lang="hu-HU" dirty="0" err="1"/>
              <a:t>Decrease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88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Lassú indulás - </a:t>
            </a:r>
            <a:r>
              <a:rPr lang="en-US" dirty="0"/>
              <a:t>Slow Start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6887378" cy="510540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Cél, hogy gyorsan elérjük a könyök pontot</a:t>
            </a:r>
            <a:endParaRPr lang="en-US" dirty="0"/>
          </a:p>
          <a:p>
            <a:r>
              <a:rPr lang="hu-HU" dirty="0"/>
              <a:t>Egy kapcsolat kezdetén</a:t>
            </a:r>
            <a:r>
              <a:rPr lang="en-US" dirty="0"/>
              <a:t> (</a:t>
            </a:r>
            <a:r>
              <a:rPr lang="hu-HU" dirty="0"/>
              <a:t>vagy újraindításakor)</a:t>
            </a:r>
            <a:endParaRPr lang="en-US" dirty="0"/>
          </a:p>
          <a:p>
            <a:pPr lvl="1"/>
            <a:r>
              <a:rPr lang="en-US" i="1" dirty="0" err="1"/>
              <a:t>cwnd</a:t>
            </a:r>
            <a:r>
              <a:rPr lang="en-US" dirty="0"/>
              <a:t> =1</a:t>
            </a:r>
          </a:p>
          <a:p>
            <a:pPr lvl="1"/>
            <a:r>
              <a:rPr lang="en-US" i="1" dirty="0" err="1"/>
              <a:t>ssthresh</a:t>
            </a:r>
            <a:r>
              <a:rPr lang="en-US" dirty="0"/>
              <a:t> = </a:t>
            </a:r>
            <a:r>
              <a:rPr lang="en-US" i="1" dirty="0" err="1"/>
              <a:t>adv_wnd</a:t>
            </a:r>
            <a:endParaRPr lang="en-US" i="1" dirty="0"/>
          </a:p>
          <a:p>
            <a:pPr lvl="1"/>
            <a:r>
              <a:rPr lang="hu-HU" dirty="0"/>
              <a:t>Minden nyugtázott szegmensre:</a:t>
            </a:r>
            <a:r>
              <a:rPr lang="en-US" dirty="0"/>
              <a:t> </a:t>
            </a:r>
            <a:r>
              <a:rPr lang="en-US" i="1" dirty="0" err="1"/>
              <a:t>cwnd</a:t>
            </a:r>
            <a:r>
              <a:rPr lang="en-US" dirty="0"/>
              <a:t>++</a:t>
            </a:r>
          </a:p>
          <a:p>
            <a:r>
              <a:rPr lang="hu-HU" dirty="0"/>
              <a:t>Egészen addig amíg</a:t>
            </a:r>
          </a:p>
          <a:p>
            <a:pPr lvl="1"/>
            <a:r>
              <a:rPr lang="hu-HU" dirty="0"/>
              <a:t>El nem érjük az </a:t>
            </a:r>
            <a:r>
              <a:rPr lang="en-US" i="1" dirty="0" err="1"/>
              <a:t>ssthresh</a:t>
            </a:r>
            <a:r>
              <a:rPr lang="en-US" dirty="0"/>
              <a:t> </a:t>
            </a:r>
            <a:r>
              <a:rPr lang="hu-HU" dirty="0"/>
              <a:t>értéket</a:t>
            </a:r>
            <a:endParaRPr lang="en-US" dirty="0"/>
          </a:p>
          <a:p>
            <a:pPr lvl="1"/>
            <a:r>
              <a:rPr lang="hu-HU" dirty="0"/>
              <a:t>Vagy csomagvesztés nem történik</a:t>
            </a:r>
            <a:endParaRPr lang="en-US" dirty="0"/>
          </a:p>
          <a:p>
            <a:r>
              <a:rPr lang="hu-HU" dirty="0"/>
              <a:t>A </a:t>
            </a:r>
            <a:r>
              <a:rPr lang="en-US" dirty="0"/>
              <a:t>Slow Start </a:t>
            </a:r>
            <a:r>
              <a:rPr lang="hu-HU" dirty="0"/>
              <a:t>valójában nem lassú</a:t>
            </a:r>
            <a:endParaRPr lang="en-US" dirty="0"/>
          </a:p>
          <a:p>
            <a:pPr lvl="1"/>
            <a:r>
              <a:rPr lang="en-US" i="1" dirty="0" err="1"/>
              <a:t>cwnd</a:t>
            </a:r>
            <a:r>
              <a:rPr lang="en-US" dirty="0"/>
              <a:t> </a:t>
            </a:r>
            <a:r>
              <a:rPr lang="hu-HU" dirty="0"/>
              <a:t>exponenciálisan nő</a:t>
            </a:r>
            <a:endParaRPr lang="en-US" i="1" dirty="0">
              <a:solidFill>
                <a:schemeClr val="folHlink"/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833106" y="4134286"/>
            <a:ext cx="3021340" cy="2347777"/>
            <a:chOff x="5495841" y="1359038"/>
            <a:chExt cx="3778618" cy="2936233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150259" y="1968500"/>
              <a:ext cx="2514600" cy="1771650"/>
            </a:xfrm>
            <a:custGeom>
              <a:avLst/>
              <a:gdLst/>
              <a:ahLst/>
              <a:cxnLst>
                <a:cxn ang="0">
                  <a:pos x="0" y="1212"/>
                </a:cxn>
                <a:cxn ang="0">
                  <a:pos x="0" y="1170"/>
                </a:cxn>
                <a:cxn ang="0">
                  <a:pos x="96" y="768"/>
                </a:cxn>
                <a:cxn ang="0">
                  <a:pos x="240" y="480"/>
                </a:cxn>
                <a:cxn ang="0">
                  <a:pos x="480" y="192"/>
                </a:cxn>
                <a:cxn ang="0">
                  <a:pos x="816" y="48"/>
                </a:cxn>
                <a:cxn ang="0">
                  <a:pos x="1104" y="0"/>
                </a:cxn>
                <a:cxn ang="0">
                  <a:pos x="1344" y="0"/>
                </a:cxn>
                <a:cxn ang="0">
                  <a:pos x="1392" y="480"/>
                </a:cxn>
                <a:cxn ang="0">
                  <a:pos x="1488" y="1008"/>
                </a:cxn>
                <a:cxn ang="0">
                  <a:pos x="1536" y="1152"/>
                </a:cxn>
                <a:cxn ang="0">
                  <a:pos x="1584" y="1200"/>
                </a:cxn>
              </a:cxnLst>
              <a:rect l="0" t="0" r="r" b="b"/>
              <a:pathLst>
                <a:path w="1584" h="1212">
                  <a:moveTo>
                    <a:pt x="0" y="1212"/>
                  </a:moveTo>
                  <a:cubicBezTo>
                    <a:pt x="0" y="1198"/>
                    <a:pt x="0" y="1184"/>
                    <a:pt x="0" y="1170"/>
                  </a:cubicBezTo>
                  <a:lnTo>
                    <a:pt x="96" y="768"/>
                  </a:lnTo>
                  <a:lnTo>
                    <a:pt x="240" y="480"/>
                  </a:lnTo>
                  <a:lnTo>
                    <a:pt x="480" y="192"/>
                  </a:lnTo>
                  <a:lnTo>
                    <a:pt x="816" y="48"/>
                  </a:lnTo>
                  <a:lnTo>
                    <a:pt x="1104" y="0"/>
                  </a:lnTo>
                  <a:lnTo>
                    <a:pt x="1344" y="0"/>
                  </a:lnTo>
                  <a:lnTo>
                    <a:pt x="1392" y="480"/>
                  </a:lnTo>
                  <a:lnTo>
                    <a:pt x="1488" y="1008"/>
                  </a:lnTo>
                  <a:lnTo>
                    <a:pt x="1536" y="1152"/>
                  </a:lnTo>
                  <a:lnTo>
                    <a:pt x="1584" y="120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6150259" y="1816100"/>
              <a:ext cx="0" cy="1905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150259" y="3721100"/>
              <a:ext cx="3124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2838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69122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912259" y="1968500"/>
              <a:ext cx="1371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7195273" y="3721100"/>
              <a:ext cx="1452748" cy="574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hu-HU" sz="2400" dirty="0"/>
                <a:t>Terhelés</a:t>
              </a:r>
              <a:endParaRPr lang="en-US" sz="2400" dirty="0"/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 rot="16200000">
              <a:off x="5183494" y="2715748"/>
              <a:ext cx="1198863" cy="57417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hu-HU" sz="2400" dirty="0"/>
                <a:t>Átvitel</a:t>
              </a:r>
              <a:endParaRPr lang="en-US" sz="2400" dirty="0"/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6425162" y="1359038"/>
              <a:ext cx="1324602" cy="574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hu-HU" sz="2400" dirty="0"/>
                <a:t>Könyök</a:t>
              </a:r>
              <a:endParaRPr lang="en-US" sz="2400" dirty="0"/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7957101" y="1359038"/>
              <a:ext cx="913862" cy="574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hu-HU" sz="2400" dirty="0"/>
                <a:t>Szírt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2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Start </a:t>
            </a:r>
            <a:r>
              <a:rPr lang="hu-HU" dirty="0"/>
              <a:t>példa</a:t>
            </a:r>
            <a:endParaRPr lang="en-US" dirty="0"/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6401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401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401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390774" y="510807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390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6401302" y="1768511"/>
            <a:ext cx="2290108" cy="552330"/>
            <a:chOff x="2850395" y="3694550"/>
            <a:chExt cx="4810245" cy="55233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401302" y="2979872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1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1302" y="4484072"/>
            <a:ext cx="2290108" cy="552330"/>
            <a:chOff x="2850395" y="3694550"/>
            <a:chExt cx="4810245" cy="552330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390774" y="4776343"/>
            <a:ext cx="2290108" cy="552330"/>
            <a:chOff x="2850395" y="3694550"/>
            <a:chExt cx="4810245" cy="552330"/>
          </a:xfrm>
        </p:grpSpPr>
        <p:cxnSp>
          <p:nvCxnSpPr>
            <p:cNvPr id="83" name="Straight Arrow Connector 8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403679" y="5041078"/>
            <a:ext cx="2290108" cy="552330"/>
            <a:chOff x="2850395" y="3694550"/>
            <a:chExt cx="4810245" cy="552330"/>
          </a:xfrm>
        </p:grpSpPr>
        <p:cxnSp>
          <p:nvCxnSpPr>
            <p:cNvPr id="86" name="Straight Arrow Connector 8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390393" y="5316162"/>
            <a:ext cx="2290108" cy="552330"/>
            <a:chOff x="2850395" y="3694550"/>
            <a:chExt cx="4810245" cy="55233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H="1">
            <a:off x="6378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6378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89170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89170" y="2888683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789170" y="439128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789170" y="6325985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8</a:t>
            </a:r>
          </a:p>
        </p:txBody>
      </p:sp>
      <p:sp>
        <p:nvSpPr>
          <p:cNvPr id="99" name="Content Placeholder 3"/>
          <p:cNvSpPr txBox="1">
            <a:spLocks/>
          </p:cNvSpPr>
          <p:nvPr/>
        </p:nvSpPr>
        <p:spPr>
          <a:xfrm>
            <a:off x="152400" y="1782032"/>
            <a:ext cx="4221296" cy="49235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/>
              <a:t>cwnd</a:t>
            </a:r>
            <a:r>
              <a:rPr lang="en-US" dirty="0"/>
              <a:t> </a:t>
            </a:r>
            <a:r>
              <a:rPr lang="hu-HU" dirty="0"/>
              <a:t>gyorsan nő</a:t>
            </a:r>
            <a:endParaRPr lang="en-US" dirty="0"/>
          </a:p>
          <a:p>
            <a:r>
              <a:rPr lang="hu-HU" dirty="0"/>
              <a:t>Lelassul, amikor</a:t>
            </a:r>
            <a:r>
              <a:rPr lang="en-US" dirty="0"/>
              <a:t>…</a:t>
            </a:r>
          </a:p>
          <a:p>
            <a:pPr lvl="1"/>
            <a:r>
              <a:rPr lang="en-US" i="1" dirty="0" err="1"/>
              <a:t>cwnd</a:t>
            </a:r>
            <a:r>
              <a:rPr lang="en-US" i="1" dirty="0"/>
              <a:t> &gt;= </a:t>
            </a:r>
            <a:r>
              <a:rPr lang="en-US" i="1" dirty="0" err="1"/>
              <a:t>ssthresh</a:t>
            </a:r>
            <a:endParaRPr lang="en-US" i="1" dirty="0"/>
          </a:p>
          <a:p>
            <a:pPr lvl="1"/>
            <a:r>
              <a:rPr lang="hu-HU" dirty="0"/>
              <a:t>Vagy csomagvesztés történik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5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8" grpId="0"/>
      <p:bldP spid="9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Torlódás elkerülés</a:t>
            </a:r>
            <a:endParaRPr lang="en-US" dirty="0"/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Math3" pitchFamily="2" charset="2"/>
              </a:rPr>
              <a:t>Additive Increase Multiplicative Decrease (AIMD) m</a:t>
            </a:r>
            <a:r>
              <a:rPr lang="hu-HU" dirty="0">
                <a:sym typeface="Math3" pitchFamily="2" charset="2"/>
              </a:rPr>
              <a:t>ód</a:t>
            </a:r>
            <a:endParaRPr lang="en-US" dirty="0">
              <a:sym typeface="Math3" pitchFamily="2" charset="2"/>
            </a:endParaRPr>
          </a:p>
          <a:p>
            <a:r>
              <a:rPr lang="en-US" i="1" dirty="0" err="1">
                <a:sym typeface="Math3" pitchFamily="2" charset="2"/>
              </a:rPr>
              <a:t>ssthresh</a:t>
            </a:r>
            <a:r>
              <a:rPr lang="en-US" dirty="0">
                <a:sym typeface="Math3" pitchFamily="2" charset="2"/>
              </a:rPr>
              <a:t> </a:t>
            </a:r>
            <a:r>
              <a:rPr lang="hu-HU" dirty="0">
                <a:sym typeface="Math3" pitchFamily="2" charset="2"/>
              </a:rPr>
              <a:t>valójában egy alsóbecslés a könyök pontra</a:t>
            </a:r>
            <a:endParaRPr lang="en-US" dirty="0">
              <a:sym typeface="Math3" pitchFamily="2" charset="2"/>
            </a:endParaRPr>
          </a:p>
          <a:p>
            <a:r>
              <a:rPr lang="hu-HU" b="1" dirty="0">
                <a:sym typeface="Math3" pitchFamily="2" charset="2"/>
              </a:rPr>
              <a:t>Ha</a:t>
            </a:r>
            <a:r>
              <a:rPr lang="en-US" dirty="0">
                <a:sym typeface="Math3" pitchFamily="2" charset="2"/>
              </a:rPr>
              <a:t> </a:t>
            </a:r>
            <a:r>
              <a:rPr lang="en-US" i="1" dirty="0" err="1">
                <a:sym typeface="Math3" pitchFamily="2" charset="2"/>
              </a:rPr>
              <a:t>cwnd</a:t>
            </a:r>
            <a:r>
              <a:rPr lang="en-US" i="1" dirty="0">
                <a:sym typeface="Math3" pitchFamily="2" charset="2"/>
              </a:rPr>
              <a:t> &gt;= </a:t>
            </a:r>
            <a:r>
              <a:rPr lang="en-US" i="1" dirty="0" err="1">
                <a:sym typeface="Math3" pitchFamily="2" charset="2"/>
              </a:rPr>
              <a:t>ssthresh</a:t>
            </a:r>
            <a:r>
              <a:rPr lang="en-US" i="1" dirty="0">
                <a:sym typeface="Math3" pitchFamily="2" charset="2"/>
              </a:rPr>
              <a:t> </a:t>
            </a:r>
            <a:r>
              <a:rPr lang="hu-HU" b="1" dirty="0">
                <a:sym typeface="Math3" pitchFamily="2" charset="2"/>
              </a:rPr>
              <a:t>akkor</a:t>
            </a:r>
            <a:r>
              <a:rPr lang="en-US" dirty="0">
                <a:sym typeface="Math3" pitchFamily="2" charset="2"/>
              </a:rPr>
              <a:t> </a:t>
            </a:r>
            <a:br>
              <a:rPr lang="en-US" dirty="0">
                <a:sym typeface="Math3" pitchFamily="2" charset="2"/>
              </a:rPr>
            </a:br>
            <a:r>
              <a:rPr lang="en-US" dirty="0">
                <a:sym typeface="Math3" pitchFamily="2" charset="2"/>
              </a:rPr>
              <a:t>	</a:t>
            </a:r>
            <a:r>
              <a:rPr lang="hu-HU" dirty="0"/>
              <a:t>Minden nyugtázott szegmens alkalmával</a:t>
            </a:r>
            <a:br>
              <a:rPr lang="en-US" dirty="0"/>
            </a:br>
            <a:r>
              <a:rPr lang="en-US" dirty="0"/>
              <a:t>	</a:t>
            </a:r>
            <a:r>
              <a:rPr lang="hu-HU" dirty="0"/>
              <a:t>növeljük a</a:t>
            </a:r>
            <a:r>
              <a:rPr lang="en-US" dirty="0"/>
              <a:t> </a:t>
            </a:r>
            <a:r>
              <a:rPr lang="en-US" i="1" dirty="0" err="1"/>
              <a:t>cwnd</a:t>
            </a:r>
            <a:r>
              <a:rPr lang="en-US" i="1" dirty="0"/>
              <a:t> </a:t>
            </a:r>
            <a:r>
              <a:rPr lang="hu-HU" i="1" dirty="0"/>
              <a:t>értékét</a:t>
            </a:r>
            <a:r>
              <a:rPr lang="en-US" i="1" dirty="0"/>
              <a:t> </a:t>
            </a:r>
            <a:r>
              <a:rPr lang="hu-HU" i="1" dirty="0"/>
              <a:t>(</a:t>
            </a:r>
            <a:r>
              <a:rPr lang="en-US" i="1" dirty="0"/>
              <a:t>1/</a:t>
            </a:r>
            <a:r>
              <a:rPr lang="en-US" i="1" dirty="0" err="1"/>
              <a:t>cwnd</a:t>
            </a:r>
            <a:r>
              <a:rPr lang="en-US" i="1" dirty="0"/>
              <a:t> </a:t>
            </a:r>
            <a:r>
              <a:rPr lang="hu-HU" i="1" dirty="0"/>
              <a:t>)</a:t>
            </a:r>
            <a:r>
              <a:rPr lang="hu-HU" i="1" dirty="0" err="1"/>
              <a:t>-vel</a:t>
            </a:r>
            <a:r>
              <a:rPr lang="en-US" i="1" dirty="0"/>
              <a:t> </a:t>
            </a:r>
            <a:br>
              <a:rPr lang="hu-HU" i="1" dirty="0"/>
            </a:br>
            <a:r>
              <a:rPr lang="hu-HU" i="1" dirty="0"/>
              <a:t>	</a:t>
            </a:r>
            <a:r>
              <a:rPr lang="en-US" i="1" dirty="0"/>
              <a:t>(</a:t>
            </a:r>
            <a:r>
              <a:rPr lang="hu-HU" i="1" dirty="0"/>
              <a:t>azaz </a:t>
            </a:r>
            <a:r>
              <a:rPr lang="en-US" i="1" dirty="0" err="1"/>
              <a:t>cwnd</a:t>
            </a:r>
            <a:r>
              <a:rPr lang="en-US" i="1" dirty="0"/>
              <a:t> += 1/cwnd).</a:t>
            </a:r>
            <a:endParaRPr lang="en-US" dirty="0"/>
          </a:p>
          <a:p>
            <a:r>
              <a:rPr lang="hu-HU" dirty="0">
                <a:sym typeface="Math3" pitchFamily="2" charset="2"/>
              </a:rPr>
              <a:t>Azaz a</a:t>
            </a:r>
            <a:r>
              <a:rPr lang="en-US" dirty="0">
                <a:sym typeface="Math3" pitchFamily="2" charset="2"/>
              </a:rPr>
              <a:t> </a:t>
            </a:r>
            <a:r>
              <a:rPr lang="en-US" i="1" dirty="0" err="1">
                <a:sym typeface="Math3" pitchFamily="2" charset="2"/>
              </a:rPr>
              <a:t>cwnd</a:t>
            </a:r>
            <a:r>
              <a:rPr lang="en-US" dirty="0">
                <a:sym typeface="Math3" pitchFamily="2" charset="2"/>
              </a:rPr>
              <a:t> </a:t>
            </a:r>
            <a:r>
              <a:rPr lang="hu-HU" dirty="0">
                <a:sym typeface="Math3" pitchFamily="2" charset="2"/>
              </a:rPr>
              <a:t> eggyel nő, ha minden csomag nyugtázva lett.</a:t>
            </a:r>
            <a:endParaRPr lang="en-US" sz="2000" dirty="0">
              <a:sym typeface="Math3" pitchFamily="2" charset="2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608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Torlódás elkerülés példa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63824" y="2561022"/>
          <a:ext cx="375126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3" imgW="3552936" imgH="3648222" progId="MSGraph.Chart.8">
                  <p:embed followColorScheme="full"/>
                </p:oleObj>
              </mc:Choice>
              <mc:Fallback>
                <p:oleObj name="Chart" r:id="rId3" imgW="3552936" imgH="3648222" progId="MSGraph.Chart.8">
                  <p:embed followColorScheme="full"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24" y="2561022"/>
                        <a:ext cx="3751262" cy="386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54295" y="6321982"/>
            <a:ext cx="2706478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dirty="0"/>
              <a:t>Round Trip Times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-5400000">
            <a:off x="-1319548" y="4038343"/>
            <a:ext cx="3207326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i="1" dirty="0" err="1"/>
              <a:t>Cwnd</a:t>
            </a:r>
            <a:r>
              <a:rPr lang="hu-HU" sz="2400" dirty="0"/>
              <a:t> (</a:t>
            </a:r>
            <a:r>
              <a:rPr lang="en-US" sz="2400" dirty="0"/>
              <a:t>s</a:t>
            </a:r>
            <a:r>
              <a:rPr lang="hu-HU" sz="2400" dirty="0"/>
              <a:t>z</a:t>
            </a:r>
            <a:r>
              <a:rPr lang="en-US" sz="2400" dirty="0" err="1"/>
              <a:t>egmens</a:t>
            </a:r>
            <a:r>
              <a:rPr lang="hu-HU" sz="2400" dirty="0" err="1"/>
              <a:t>ek</a:t>
            </a:r>
            <a:r>
              <a:rPr lang="en-US" sz="2400" dirty="0"/>
              <a:t>)</a:t>
            </a:r>
          </a:p>
        </p:txBody>
      </p:sp>
      <p:grpSp>
        <p:nvGrpSpPr>
          <p:cNvPr id="12" name="Group 11"/>
          <p:cNvGrpSpPr/>
          <p:nvPr/>
        </p:nvGrpSpPr>
        <p:grpSpPr>
          <a:xfrm flipH="1">
            <a:off x="2410351" y="4579483"/>
            <a:ext cx="1197034" cy="953399"/>
            <a:chOff x="1191443" y="4863146"/>
            <a:chExt cx="5209363" cy="1398648"/>
          </a:xfrm>
        </p:grpSpPr>
        <p:sp>
          <p:nvSpPr>
            <p:cNvPr id="13" name="Rectangular Callout 12"/>
            <p:cNvSpPr/>
            <p:nvPr/>
          </p:nvSpPr>
          <p:spPr>
            <a:xfrm>
              <a:off x="1191443" y="4876798"/>
              <a:ext cx="5181602" cy="1384996"/>
            </a:xfrm>
            <a:prstGeom prst="wedgeRectCallout">
              <a:avLst>
                <a:gd name="adj1" fmla="val 80228"/>
                <a:gd name="adj2" fmla="val -3064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9" y="4863146"/>
              <a:ext cx="5181597" cy="767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Slow Start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835922" y="2307036"/>
            <a:ext cx="3148857" cy="556781"/>
            <a:chOff x="1191443" y="4863146"/>
            <a:chExt cx="5209363" cy="1398648"/>
          </a:xfrm>
        </p:grpSpPr>
        <p:sp>
          <p:nvSpPr>
            <p:cNvPr id="16" name="Rectangular Callout 15"/>
            <p:cNvSpPr/>
            <p:nvPr/>
          </p:nvSpPr>
          <p:spPr>
            <a:xfrm>
              <a:off x="1191443" y="4876799"/>
              <a:ext cx="5181603" cy="1384995"/>
            </a:xfrm>
            <a:prstGeom prst="wedgeRectCallout">
              <a:avLst>
                <a:gd name="adj1" fmla="val -23986"/>
                <a:gd name="adj2" fmla="val 1729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8" y="4863146"/>
              <a:ext cx="5181598" cy="767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i="1" kern="0" dirty="0" err="1">
                  <a:solidFill>
                    <a:sysClr val="window" lastClr="FFFFFF"/>
                  </a:solidFill>
                </a:rPr>
                <a:t>cwnd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&gt;= </a:t>
              </a:r>
              <a:r>
                <a:rPr lang="en-US" sz="2800" i="1" kern="0" dirty="0" err="1">
                  <a:solidFill>
                    <a:sysClr val="window" lastClr="FFFFFF"/>
                  </a:solidFill>
                </a:rPr>
                <a:t>ssthresh</a:t>
              </a:r>
              <a:endPara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>
            <a:off x="6656494" y="201286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613962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048901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86894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86894" y="2144277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086894" y="3039999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86894" y="456760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8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646245" y="2732814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646245" y="3840361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86894" y="5906347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9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6646245" y="25096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6647013" y="320512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6646245" y="341741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6656494" y="36284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6656494" y="495331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6657262" y="431807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6656494" y="453036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666743" y="474142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6656494" y="577493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6657262" y="513969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6656494" y="535198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6666743" y="55630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6645477" y="64811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6655726" y="626924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699026" y="17685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677760" y="22844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677760" y="249198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688777" y="297095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688777" y="31784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688777" y="33920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688777" y="359952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688777" y="410082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688777" y="43083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688777" y="45219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688777" y="47293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688777" y="492770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688777" y="51351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688777" y="53487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6688777" y="555627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689545" y="6050894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689545" y="6258379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010093" y="4137968"/>
            <a:ext cx="2957903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882038" y="3860332"/>
            <a:ext cx="18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ssthresh</a:t>
            </a:r>
            <a:r>
              <a:rPr lang="en-US" sz="2400" i="1" dirty="0"/>
              <a:t> </a:t>
            </a:r>
            <a:r>
              <a:rPr lang="en-US" sz="2400" dirty="0"/>
              <a:t>= 8</a:t>
            </a:r>
          </a:p>
        </p:txBody>
      </p:sp>
    </p:spTree>
    <p:extLst>
      <p:ext uri="{BB962C8B-B14F-4D97-AF65-F5344CB8AC3E}">
        <p14:creationId xmlns:p14="http://schemas.microsoft.com/office/powerpoint/2010/main" val="422441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865890" y="2959369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0" name="Line 10"/>
          <p:cNvSpPr>
            <a:spLocks noChangeShapeType="1"/>
          </p:cNvSpPr>
          <p:nvPr/>
        </p:nvSpPr>
        <p:spPr bwMode="auto">
          <a:xfrm>
            <a:off x="2995700" y="4966275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>
            <a:off x="5807046" y="5307044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teljes kép – TCP </a:t>
            </a:r>
            <a:r>
              <a:rPr lang="hu-HU" dirty="0" err="1"/>
              <a:t>Tahoe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					(az eredeti TCP)</a:t>
            </a:r>
            <a:endParaRPr lang="en-US" dirty="0"/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4397825" y="6073775"/>
            <a:ext cx="57708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2400" dirty="0"/>
              <a:t>Idő</a:t>
            </a:r>
            <a:endParaRPr lang="en-US" sz="2400" dirty="0"/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 rot="16200000">
            <a:off x="152601" y="4138774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670738" name="Rectangle 18"/>
          <p:cNvSpPr>
            <a:spLocks noChangeArrowheads="1"/>
          </p:cNvSpPr>
          <p:nvPr/>
        </p:nvSpPr>
        <p:spPr bwMode="auto">
          <a:xfrm>
            <a:off x="2231221" y="3543215"/>
            <a:ext cx="110549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2000" dirty="0"/>
              <a:t>Időkorlát</a:t>
            </a:r>
            <a:endParaRPr lang="en-US" sz="2000" dirty="0"/>
          </a:p>
        </p:txBody>
      </p:sp>
      <p:sp>
        <p:nvSpPr>
          <p:cNvPr id="670739" name="Rectangle 19"/>
          <p:cNvSpPr>
            <a:spLocks noChangeArrowheads="1"/>
          </p:cNvSpPr>
          <p:nvPr/>
        </p:nvSpPr>
        <p:spPr bwMode="auto">
          <a:xfrm>
            <a:off x="1040545" y="4664153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670740" name="Rectangle 20"/>
          <p:cNvSpPr>
            <a:spLocks noChangeArrowheads="1"/>
          </p:cNvSpPr>
          <p:nvPr/>
        </p:nvSpPr>
        <p:spPr bwMode="auto">
          <a:xfrm>
            <a:off x="3772462" y="3989372"/>
            <a:ext cx="200920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2000" dirty="0"/>
              <a:t>Torlódás elkerülés</a:t>
            </a:r>
            <a:endParaRPr lang="en-US" sz="2000" dirty="0"/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70727" name="Arc 7"/>
          <p:cNvSpPr>
            <a:spLocks/>
          </p:cNvSpPr>
          <p:nvPr/>
        </p:nvSpPr>
        <p:spPr bwMode="auto">
          <a:xfrm>
            <a:off x="865891" y="3943967"/>
            <a:ext cx="1703846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8" name="Line 8"/>
          <p:cNvSpPr>
            <a:spLocks noChangeShapeType="1"/>
          </p:cNvSpPr>
          <p:nvPr/>
        </p:nvSpPr>
        <p:spPr bwMode="auto">
          <a:xfrm>
            <a:off x="2569737" y="3943967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9" name="Line 9"/>
          <p:cNvSpPr>
            <a:spLocks noChangeShapeType="1"/>
          </p:cNvSpPr>
          <p:nvPr/>
        </p:nvSpPr>
        <p:spPr bwMode="auto">
          <a:xfrm>
            <a:off x="2995699" y="3943967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1" name="Arc 11"/>
          <p:cNvSpPr>
            <a:spLocks/>
          </p:cNvSpPr>
          <p:nvPr/>
        </p:nvSpPr>
        <p:spPr bwMode="auto">
          <a:xfrm>
            <a:off x="2995699" y="4966275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2" name="Line 12"/>
          <p:cNvSpPr>
            <a:spLocks noChangeShapeType="1"/>
          </p:cNvSpPr>
          <p:nvPr/>
        </p:nvSpPr>
        <p:spPr bwMode="auto">
          <a:xfrm flipV="1">
            <a:off x="4103199" y="4540313"/>
            <a:ext cx="1277885" cy="4259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3" name="Line 13"/>
          <p:cNvSpPr>
            <a:spLocks noChangeShapeType="1"/>
          </p:cNvSpPr>
          <p:nvPr/>
        </p:nvSpPr>
        <p:spPr bwMode="auto">
          <a:xfrm>
            <a:off x="5381084" y="4540313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4" name="Line 14"/>
          <p:cNvSpPr>
            <a:spLocks noChangeShapeType="1"/>
          </p:cNvSpPr>
          <p:nvPr/>
        </p:nvSpPr>
        <p:spPr bwMode="auto">
          <a:xfrm>
            <a:off x="5807046" y="4540313"/>
            <a:ext cx="0" cy="15334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6" name="Arc 16"/>
          <p:cNvSpPr>
            <a:spLocks/>
          </p:cNvSpPr>
          <p:nvPr/>
        </p:nvSpPr>
        <p:spPr bwMode="auto">
          <a:xfrm>
            <a:off x="5807046" y="5307044"/>
            <a:ext cx="1022308" cy="76673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7" name="Line 17"/>
          <p:cNvSpPr>
            <a:spLocks noChangeShapeType="1"/>
          </p:cNvSpPr>
          <p:nvPr/>
        </p:nvSpPr>
        <p:spPr bwMode="auto">
          <a:xfrm flipV="1">
            <a:off x="6829354" y="4795890"/>
            <a:ext cx="1533462" cy="51115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3" name="Line 3"/>
          <p:cNvSpPr>
            <a:spLocks noChangeShapeType="1"/>
          </p:cNvSpPr>
          <p:nvPr/>
        </p:nvSpPr>
        <p:spPr bwMode="auto">
          <a:xfrm>
            <a:off x="865891" y="2666082"/>
            <a:ext cx="0" cy="340769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4" name="Line 4"/>
          <p:cNvSpPr>
            <a:spLocks noChangeShapeType="1"/>
          </p:cNvSpPr>
          <p:nvPr/>
        </p:nvSpPr>
        <p:spPr bwMode="auto">
          <a:xfrm>
            <a:off x="865891" y="6073775"/>
            <a:ext cx="792288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1368280" y="2545692"/>
            <a:ext cx="115416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/>
              <a:t>ssthresh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8244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0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7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7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7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7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7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30" grpId="0" animBg="1"/>
      <p:bldP spid="670735" grpId="0" animBg="1"/>
      <p:bldP spid="670738" grpId="0"/>
      <p:bldP spid="670739" grpId="0"/>
      <p:bldP spid="670740" grpId="0"/>
      <p:bldP spid="670727" grpId="0" animBg="1"/>
      <p:bldP spid="670728" grpId="0" animBg="1"/>
      <p:bldP spid="670729" grpId="0" animBg="1"/>
      <p:bldP spid="670731" grpId="0" animBg="1"/>
      <p:bldP spid="670732" grpId="0" animBg="1"/>
      <p:bldP spid="670733" grpId="0" animBg="1"/>
      <p:bldP spid="670734" grpId="0" animBg="1"/>
      <p:bldP spid="670736" grpId="0" animBg="1"/>
      <p:bldP spid="67073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Összefoglalás - TCP jellemzői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>
                <a:solidFill>
                  <a:srgbClr val="FF0000"/>
                </a:solidFill>
              </a:rPr>
              <a:t>„A </a:t>
            </a:r>
            <a:r>
              <a:rPr lang="hu-HU" sz="2200" i="1" dirty="0">
                <a:solidFill>
                  <a:srgbClr val="FF0000"/>
                </a:solidFill>
              </a:rPr>
              <a:t>TCP</a:t>
            </a:r>
            <a:r>
              <a:rPr lang="hu-HU" sz="2200" dirty="0">
                <a:solidFill>
                  <a:srgbClr val="FF0000"/>
                </a:solidFill>
              </a:rPr>
              <a:t> egy kapcsolatorientált megbízható szolgáltatás kétirányú bájt-folyamokhoz.”</a:t>
            </a:r>
          </a:p>
          <a:p>
            <a:pPr marL="0" indent="0">
              <a:buNone/>
            </a:pPr>
            <a:r>
              <a:rPr lang="hu-HU" sz="2200" b="1" cap="small" dirty="0"/>
              <a:t>Kapcsolatorientált</a:t>
            </a:r>
          </a:p>
          <a:p>
            <a:r>
              <a:rPr lang="hu-HU" sz="2200" dirty="0"/>
              <a:t>Két résztvevő, ahol egy résztvevőt egy </a:t>
            </a:r>
            <a:r>
              <a:rPr lang="hu-HU" sz="2200" i="1" dirty="0"/>
              <a:t>IP-cím</a:t>
            </a:r>
            <a:r>
              <a:rPr lang="hu-HU" sz="2200" dirty="0"/>
              <a:t> és egy </a:t>
            </a:r>
            <a:r>
              <a:rPr lang="hu-HU" sz="2200" i="1" dirty="0"/>
              <a:t>port</a:t>
            </a:r>
            <a:r>
              <a:rPr lang="hu-HU" sz="2200" dirty="0"/>
              <a:t> azonosít.</a:t>
            </a:r>
          </a:p>
          <a:p>
            <a:r>
              <a:rPr lang="hu-HU" sz="2200" dirty="0"/>
              <a:t>A kapcsolat egyértelműen azonosított a résztvevő párral.</a:t>
            </a:r>
          </a:p>
          <a:p>
            <a:r>
              <a:rPr lang="hu-HU" sz="2200" dirty="0"/>
              <a:t>Nincs se </a:t>
            </a:r>
            <a:r>
              <a:rPr lang="hu-HU" sz="2200" i="1" dirty="0"/>
              <a:t>multi-</a:t>
            </a:r>
            <a:r>
              <a:rPr lang="hu-HU" sz="2200" dirty="0"/>
              <a:t>, se </a:t>
            </a:r>
            <a:r>
              <a:rPr lang="hu-HU" sz="2200" i="1" dirty="0" err="1"/>
              <a:t>broadcast</a:t>
            </a:r>
            <a:r>
              <a:rPr lang="hu-HU" sz="2200" dirty="0"/>
              <a:t> üzenetküldés.</a:t>
            </a:r>
          </a:p>
          <a:p>
            <a:r>
              <a:rPr lang="hu-HU" sz="2200" dirty="0"/>
              <a:t>A kapcsolatot fel kell építeni és le kell bontani. </a:t>
            </a:r>
          </a:p>
          <a:p>
            <a:r>
              <a:rPr lang="hu-HU" sz="2200" dirty="0"/>
              <a:t>Egy kapcsolat a lezárásáig aktív.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38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3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Összefoglalás - TCP jellemzői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>
                <a:solidFill>
                  <a:srgbClr val="FF0000"/>
                </a:solidFill>
              </a:rPr>
              <a:t>„A </a:t>
            </a:r>
            <a:r>
              <a:rPr lang="hu-HU" sz="2200" i="1" dirty="0">
                <a:solidFill>
                  <a:srgbClr val="FF0000"/>
                </a:solidFill>
              </a:rPr>
              <a:t>TCP</a:t>
            </a:r>
            <a:r>
              <a:rPr lang="hu-HU" sz="2200" dirty="0">
                <a:solidFill>
                  <a:srgbClr val="FF0000"/>
                </a:solidFill>
              </a:rPr>
              <a:t> egy kapcsolatorientált megbízható szolgáltatás kétirányú bájt-folyamokhoz.”</a:t>
            </a:r>
          </a:p>
          <a:p>
            <a:pPr marL="0" indent="0">
              <a:buNone/>
            </a:pPr>
            <a:r>
              <a:rPr lang="hu-HU" sz="2200" b="1" cap="small" dirty="0"/>
              <a:t>Megbízhatóság</a:t>
            </a:r>
          </a:p>
          <a:p>
            <a:r>
              <a:rPr lang="hu-HU" sz="2200" dirty="0"/>
              <a:t>Minden csomag megérkezése nyugtázásra kerül.</a:t>
            </a:r>
          </a:p>
          <a:p>
            <a:r>
              <a:rPr lang="hu-HU" sz="2200" dirty="0"/>
              <a:t>A nem nyugtázott adatcsomagokat újraküldik.</a:t>
            </a:r>
          </a:p>
          <a:p>
            <a:r>
              <a:rPr lang="hu-HU" sz="2200" dirty="0"/>
              <a:t>A fejléchez és a csomaghoz ellenőrzőösszeg van rendelve.</a:t>
            </a:r>
          </a:p>
          <a:p>
            <a:r>
              <a:rPr lang="hu-HU" sz="2200" dirty="0"/>
              <a:t>A csomagokat számozza, és a fogadónál sorba rendezésre kerülnek a csomagok a sorszámaik alapján.</a:t>
            </a:r>
          </a:p>
          <a:p>
            <a:r>
              <a:rPr lang="hu-HU" sz="2200" dirty="0"/>
              <a:t>Duplikátumokat törli.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39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48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Kapcsolat felépítés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Miért van szükség kapcsolat felépítésre</a:t>
            </a:r>
            <a:r>
              <a:rPr lang="en-US" dirty="0"/>
              <a:t>?</a:t>
            </a:r>
          </a:p>
          <a:p>
            <a:pPr lvl="1"/>
            <a:r>
              <a:rPr lang="hu-HU" dirty="0"/>
              <a:t>Állapot kialakítása mindkét végponton</a:t>
            </a:r>
            <a:endParaRPr lang="en-US" dirty="0"/>
          </a:p>
          <a:p>
            <a:pPr lvl="1"/>
            <a:r>
              <a:rPr lang="hu-HU" dirty="0"/>
              <a:t>Legfontosabb állapot</a:t>
            </a:r>
            <a:r>
              <a:rPr lang="en-US" dirty="0"/>
              <a:t>: </a:t>
            </a:r>
            <a:r>
              <a:rPr lang="hu-HU" dirty="0"/>
              <a:t>sorszámok/</a:t>
            </a:r>
            <a:r>
              <a:rPr lang="en-US" dirty="0"/>
              <a:t>sequence numbers</a:t>
            </a:r>
          </a:p>
          <a:p>
            <a:pPr lvl="2"/>
            <a:r>
              <a:rPr lang="hu-HU" dirty="0"/>
              <a:t>Az elküldött bájtok számának nyilvántartása</a:t>
            </a:r>
            <a:endParaRPr lang="en-US" dirty="0"/>
          </a:p>
          <a:p>
            <a:pPr lvl="2"/>
            <a:r>
              <a:rPr lang="hu-HU" dirty="0"/>
              <a:t>Véletlenszerű kezdeti érték</a:t>
            </a:r>
            <a:endParaRPr lang="en-US" dirty="0"/>
          </a:p>
          <a:p>
            <a:r>
              <a:rPr lang="hu-HU" dirty="0"/>
              <a:t>Fontos</a:t>
            </a:r>
            <a:r>
              <a:rPr lang="en-US" dirty="0"/>
              <a:t> TCP flag</a:t>
            </a:r>
            <a:r>
              <a:rPr lang="hu-HU" dirty="0" err="1"/>
              <a:t>-ek</a:t>
            </a:r>
            <a:r>
              <a:rPr lang="hu-HU" dirty="0"/>
              <a:t>/jelölő bitek</a:t>
            </a:r>
            <a:r>
              <a:rPr lang="en-US" dirty="0"/>
              <a:t> (1 bit</a:t>
            </a:r>
            <a:r>
              <a:rPr lang="hu-HU" dirty="0"/>
              <a:t>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SYN – </a:t>
            </a:r>
            <a:r>
              <a:rPr lang="hu-HU" dirty="0" err="1"/>
              <a:t>szinkronizációs</a:t>
            </a:r>
            <a:r>
              <a:rPr lang="hu-HU" dirty="0"/>
              <a:t>, kapcsolat felépítéshez</a:t>
            </a:r>
            <a:endParaRPr lang="en-US" dirty="0"/>
          </a:p>
          <a:p>
            <a:pPr lvl="1"/>
            <a:r>
              <a:rPr lang="en-US" dirty="0"/>
              <a:t>ACK – </a:t>
            </a:r>
            <a:r>
              <a:rPr lang="hu-HU" dirty="0"/>
              <a:t>fogadott adat nyugtázása</a:t>
            </a:r>
            <a:endParaRPr lang="en-US" dirty="0"/>
          </a:p>
          <a:p>
            <a:pPr lvl="1"/>
            <a:r>
              <a:rPr lang="en-US" dirty="0"/>
              <a:t>FIN – </a:t>
            </a:r>
            <a:r>
              <a:rPr lang="hu-HU" dirty="0"/>
              <a:t>vége, kapcsolat lezárásához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1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Összefoglalás - TCP jellemzői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>
                <a:solidFill>
                  <a:srgbClr val="FF0000"/>
                </a:solidFill>
              </a:rPr>
              <a:t>„A </a:t>
            </a:r>
            <a:r>
              <a:rPr lang="hu-HU" sz="2200" i="1" dirty="0">
                <a:solidFill>
                  <a:srgbClr val="FF0000"/>
                </a:solidFill>
              </a:rPr>
              <a:t>TCP</a:t>
            </a:r>
            <a:r>
              <a:rPr lang="hu-HU" sz="2200" dirty="0">
                <a:solidFill>
                  <a:srgbClr val="FF0000"/>
                </a:solidFill>
              </a:rPr>
              <a:t> egy kapcsolatorientált megbízható szolgáltatás kétirányú bájt-folyamokhoz.”</a:t>
            </a:r>
          </a:p>
          <a:p>
            <a:pPr marL="0" indent="0">
              <a:buNone/>
            </a:pPr>
            <a:r>
              <a:rPr lang="hu-HU" sz="2200" b="1" cap="small" dirty="0"/>
              <a:t>Kétirányú bájtfolyam</a:t>
            </a:r>
          </a:p>
          <a:p>
            <a:r>
              <a:rPr lang="hu-HU" sz="2200" dirty="0"/>
              <a:t>Az adatok két egymással ellentétes irányú bájt-sorozatként kerülnek átvitelre.</a:t>
            </a:r>
          </a:p>
          <a:p>
            <a:r>
              <a:rPr lang="hu-HU" sz="2200" dirty="0"/>
              <a:t>A tartalom nem interpretálódik.</a:t>
            </a:r>
          </a:p>
          <a:p>
            <a:r>
              <a:rPr lang="hu-HU" sz="2200" dirty="0"/>
              <a:t>Az adatcsomagok időbeli viselkedése megváltozhat: átvitel sebessége növekedhet, csökkenhet, más késés, más sorrendben is megérkezhetnek.</a:t>
            </a:r>
          </a:p>
          <a:p>
            <a:r>
              <a:rPr lang="hu-HU" sz="2200" dirty="0"/>
              <a:t>Megpróbálja az adatcsomagokat időben egymáshoz közel kiszállítani.</a:t>
            </a:r>
          </a:p>
          <a:p>
            <a:r>
              <a:rPr lang="hu-HU" sz="2200" dirty="0"/>
              <a:t>Megpróbálja az átviteli közeget hatékonyan használni.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40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04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en-US" dirty="0"/>
              <a:t>TCP</a:t>
            </a:r>
            <a:r>
              <a:rPr lang="hu-HU" dirty="0"/>
              <a:t> evolúciója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08289"/>
            <a:ext cx="8839200" cy="5349711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Az eddigi megoldások a</a:t>
            </a:r>
            <a:r>
              <a:rPr lang="en-US" dirty="0"/>
              <a:t> TCP Tahoe</a:t>
            </a:r>
            <a:r>
              <a:rPr lang="hu-HU" dirty="0"/>
              <a:t> működéshez tartoztak</a:t>
            </a:r>
            <a:endParaRPr lang="en-US" dirty="0"/>
          </a:p>
          <a:p>
            <a:pPr lvl="1"/>
            <a:r>
              <a:rPr lang="hu-HU" dirty="0"/>
              <a:t>Eredeti</a:t>
            </a:r>
            <a:r>
              <a:rPr lang="en-US" dirty="0"/>
              <a:t> TCP</a:t>
            </a:r>
          </a:p>
          <a:p>
            <a:r>
              <a:rPr lang="hu-HU" dirty="0"/>
              <a:t>A</a:t>
            </a:r>
            <a:r>
              <a:rPr lang="en-US" dirty="0"/>
              <a:t> TCP</a:t>
            </a:r>
            <a:r>
              <a:rPr lang="hu-HU" dirty="0" err="1"/>
              <a:t>-t</a:t>
            </a:r>
            <a:r>
              <a:rPr lang="hu-HU" dirty="0"/>
              <a:t> </a:t>
            </a:r>
            <a:r>
              <a:rPr lang="en-US" dirty="0"/>
              <a:t>1974</a:t>
            </a:r>
            <a:r>
              <a:rPr lang="hu-HU" dirty="0" err="1"/>
              <a:t>-ben</a:t>
            </a:r>
            <a:r>
              <a:rPr lang="hu-HU" dirty="0"/>
              <a:t> találták fel</a:t>
            </a:r>
            <a:r>
              <a:rPr lang="en-US" dirty="0"/>
              <a:t>!</a:t>
            </a:r>
          </a:p>
          <a:p>
            <a:pPr lvl="1"/>
            <a:r>
              <a:rPr lang="hu-HU" dirty="0"/>
              <a:t>Napjainkba számos változata létezik</a:t>
            </a:r>
            <a:endParaRPr lang="en-US" dirty="0"/>
          </a:p>
          <a:p>
            <a:r>
              <a:rPr lang="hu-HU" dirty="0"/>
              <a:t>Kezdeti népszerű változat</a:t>
            </a:r>
            <a:r>
              <a:rPr lang="en-US" dirty="0"/>
              <a:t>: TCP Reno</a:t>
            </a:r>
          </a:p>
          <a:p>
            <a:pPr lvl="1"/>
            <a:r>
              <a:rPr lang="en-US" dirty="0"/>
              <a:t>Tahoe </a:t>
            </a:r>
            <a:r>
              <a:rPr lang="hu-HU" dirty="0"/>
              <a:t>lehetőségei</a:t>
            </a:r>
            <a:r>
              <a:rPr lang="en-US" dirty="0"/>
              <a:t>, plus</a:t>
            </a:r>
            <a:r>
              <a:rPr lang="hu-HU" dirty="0"/>
              <a:t>z</a:t>
            </a:r>
            <a:r>
              <a:rPr lang="en-US" dirty="0"/>
              <a:t>…</a:t>
            </a:r>
          </a:p>
          <a:p>
            <a:pPr lvl="1"/>
            <a:r>
              <a:rPr lang="hu-HU" dirty="0"/>
              <a:t>Gyors újraküldés (</a:t>
            </a:r>
            <a:r>
              <a:rPr lang="en-US" dirty="0"/>
              <a:t>Fast retransmit</a:t>
            </a:r>
            <a:r>
              <a:rPr lang="hu-HU" dirty="0"/>
              <a:t>)</a:t>
            </a:r>
            <a:endParaRPr lang="en-US" dirty="0"/>
          </a:p>
          <a:p>
            <a:pPr lvl="2"/>
            <a:r>
              <a:rPr lang="en-US" dirty="0"/>
              <a:t>3 </a:t>
            </a:r>
            <a:r>
              <a:rPr lang="hu-HU" dirty="0"/>
              <a:t>duplikált</a:t>
            </a:r>
            <a:r>
              <a:rPr lang="en-US" dirty="0"/>
              <a:t> ACK? -&gt; </a:t>
            </a:r>
            <a:r>
              <a:rPr lang="hu-HU" dirty="0"/>
              <a:t>újraküldés</a:t>
            </a:r>
            <a:r>
              <a:rPr lang="en-US" dirty="0"/>
              <a:t> (</a:t>
            </a:r>
            <a:r>
              <a:rPr lang="hu-HU" dirty="0"/>
              <a:t>ne várjunk az</a:t>
            </a:r>
            <a:r>
              <a:rPr lang="en-US" dirty="0"/>
              <a:t> RTO</a:t>
            </a:r>
            <a:r>
              <a:rPr lang="hu-HU" dirty="0" err="1"/>
              <a:t>-ra</a:t>
            </a:r>
            <a:r>
              <a:rPr lang="en-US" dirty="0"/>
              <a:t>)</a:t>
            </a:r>
          </a:p>
          <a:p>
            <a:pPr lvl="1"/>
            <a:r>
              <a:rPr lang="hu-HU" dirty="0"/>
              <a:t>Gyors helyreállítás (</a:t>
            </a:r>
            <a:r>
              <a:rPr lang="en-US" dirty="0"/>
              <a:t>Fast recovery</a:t>
            </a:r>
            <a:r>
              <a:rPr lang="hu-HU" dirty="0"/>
              <a:t>)</a:t>
            </a:r>
            <a:endParaRPr lang="en-US" dirty="0"/>
          </a:p>
          <a:p>
            <a:pPr lvl="2"/>
            <a:r>
              <a:rPr lang="hu-HU" dirty="0"/>
              <a:t>Csomagvesztés esetén</a:t>
            </a:r>
            <a:r>
              <a:rPr lang="en-US" dirty="0"/>
              <a:t>: </a:t>
            </a:r>
            <a:endParaRPr lang="hu-HU" dirty="0"/>
          </a:p>
          <a:p>
            <a:pPr lvl="3"/>
            <a:r>
              <a:rPr lang="en-US" dirty="0"/>
              <a:t>set </a:t>
            </a:r>
            <a:r>
              <a:rPr lang="en-US" dirty="0" err="1"/>
              <a:t>cwnd</a:t>
            </a:r>
            <a:r>
              <a:rPr lang="en-US" dirty="0"/>
              <a:t> = </a:t>
            </a:r>
            <a:r>
              <a:rPr lang="en-US" dirty="0" err="1"/>
              <a:t>cwnd</a:t>
            </a:r>
            <a:r>
              <a:rPr lang="en-US" dirty="0"/>
              <a:t>/2 (</a:t>
            </a:r>
            <a:r>
              <a:rPr lang="en-US" dirty="0" err="1"/>
              <a:t>ssthresh</a:t>
            </a:r>
            <a:r>
              <a:rPr lang="en-US" dirty="0"/>
              <a:t> = </a:t>
            </a:r>
            <a:r>
              <a:rPr lang="hu-HU" dirty="0"/>
              <a:t>az új</a:t>
            </a:r>
            <a:r>
              <a:rPr lang="en-US" dirty="0"/>
              <a:t> </a:t>
            </a:r>
            <a:r>
              <a:rPr lang="en-US" dirty="0" err="1"/>
              <a:t>cwnd</a:t>
            </a:r>
            <a:r>
              <a:rPr lang="en-US" dirty="0"/>
              <a:t> </a:t>
            </a:r>
            <a:r>
              <a:rPr lang="hu-HU" dirty="0"/>
              <a:t>érték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790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Reno: </a:t>
            </a:r>
            <a:r>
              <a:rPr lang="hu-HU" dirty="0"/>
              <a:t>Gyors újraküldés</a:t>
            </a:r>
            <a:endParaRPr lang="en-US" dirty="0"/>
          </a:p>
        </p:txBody>
      </p:sp>
      <p:sp>
        <p:nvSpPr>
          <p:cNvPr id="6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1" name="Content Placeholder 3"/>
          <p:cNvSpPr txBox="1">
            <a:spLocks/>
          </p:cNvSpPr>
          <p:nvPr/>
        </p:nvSpPr>
        <p:spPr>
          <a:xfrm>
            <a:off x="152400" y="1600200"/>
            <a:ext cx="4298414" cy="51054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Probléma</a:t>
            </a:r>
            <a:r>
              <a:rPr lang="en-US" dirty="0"/>
              <a:t>: </a:t>
            </a:r>
            <a:r>
              <a:rPr lang="hu-HU" dirty="0" err="1"/>
              <a:t>Tahoe</a:t>
            </a:r>
            <a:r>
              <a:rPr lang="hu-HU" dirty="0"/>
              <a:t> esetén ha egy csomag elveszik, akkor hosszú a várakozás az </a:t>
            </a:r>
            <a:r>
              <a:rPr lang="hu-HU" dirty="0" err="1"/>
              <a:t>RTO-ig</a:t>
            </a:r>
            <a:endParaRPr lang="en-US" dirty="0"/>
          </a:p>
          <a:p>
            <a:r>
              <a:rPr lang="en-US" dirty="0"/>
              <a:t>Reno: </a:t>
            </a:r>
            <a:r>
              <a:rPr lang="hu-HU" dirty="0"/>
              <a:t>újraküldés</a:t>
            </a:r>
            <a:r>
              <a:rPr lang="en-US" dirty="0"/>
              <a:t> 3 </a:t>
            </a:r>
            <a:r>
              <a:rPr lang="en-US" dirty="0" err="1"/>
              <a:t>dupli</a:t>
            </a:r>
            <a:r>
              <a:rPr lang="hu-HU" dirty="0" err="1"/>
              <a:t>kált</a:t>
            </a:r>
            <a:r>
              <a:rPr lang="hu-HU" dirty="0"/>
              <a:t> nyugta fogadása esetén</a:t>
            </a:r>
          </a:p>
          <a:p>
            <a:r>
              <a:rPr lang="hu-HU" dirty="0"/>
              <a:t>Duplikált: ugyanaz a sorszám</a:t>
            </a:r>
          </a:p>
          <a:p>
            <a:pPr lvl="1"/>
            <a:r>
              <a:rPr lang="hu-HU" dirty="0"/>
              <a:t>Explicit jele a csomagvesztésnek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401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401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401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390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401302" y="1768511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401302" y="2979872"/>
            <a:ext cx="2290108" cy="552330"/>
            <a:chOff x="2850395" y="3694550"/>
            <a:chExt cx="4810245" cy="55233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1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1302" y="4484072"/>
            <a:ext cx="1669583" cy="493918"/>
            <a:chOff x="2850395" y="3694550"/>
            <a:chExt cx="3506867" cy="493918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390774" y="4776343"/>
            <a:ext cx="2290108" cy="552330"/>
            <a:chOff x="2850395" y="3694550"/>
            <a:chExt cx="4810245" cy="552330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403679" y="5041078"/>
            <a:ext cx="2290108" cy="552330"/>
            <a:chOff x="2850395" y="3694550"/>
            <a:chExt cx="4810245" cy="552330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390393" y="5316162"/>
            <a:ext cx="2290108" cy="552330"/>
            <a:chOff x="2850395" y="3694550"/>
            <a:chExt cx="4810245" cy="552330"/>
          </a:xfrm>
        </p:grpSpPr>
        <p:cxnSp>
          <p:nvCxnSpPr>
            <p:cNvPr id="88" name="Straight Arrow Connector 8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 flipH="1">
            <a:off x="6378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6378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789170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89170" y="2888683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789170" y="439128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4</a:t>
            </a:r>
          </a:p>
        </p:txBody>
      </p:sp>
      <p:sp>
        <p:nvSpPr>
          <p:cNvPr id="96" name="TextBox 95"/>
          <p:cNvSpPr txBox="1"/>
          <p:nvPr/>
        </p:nvSpPr>
        <p:spPr>
          <a:xfrm rot="20848332">
            <a:off x="7015102" y="2396102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 rot="20848332">
            <a:off x="7040297" y="3628453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98" name="TextBox 97"/>
          <p:cNvSpPr txBox="1"/>
          <p:nvPr/>
        </p:nvSpPr>
        <p:spPr>
          <a:xfrm rot="20848332">
            <a:off x="7040297" y="3907068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00" name="Multiply 99"/>
          <p:cNvSpPr/>
          <p:nvPr/>
        </p:nvSpPr>
        <p:spPr>
          <a:xfrm rot="812648">
            <a:off x="8003502" y="4736024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 rot="20848332">
            <a:off x="6630838" y="5502977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 rot="20848332">
            <a:off x="6630838" y="5765802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03" name="TextBox 102"/>
          <p:cNvSpPr txBox="1"/>
          <p:nvPr/>
        </p:nvSpPr>
        <p:spPr>
          <a:xfrm rot="20848332">
            <a:off x="6630839" y="6040056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04" name="Left Brace 103"/>
          <p:cNvSpPr/>
          <p:nvPr/>
        </p:nvSpPr>
        <p:spPr>
          <a:xfrm>
            <a:off x="5724070" y="5813406"/>
            <a:ext cx="493015" cy="660591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 flipH="1">
            <a:off x="3441067" y="5690408"/>
            <a:ext cx="2199570" cy="954107"/>
            <a:chOff x="1191443" y="4863146"/>
            <a:chExt cx="5209363" cy="1399687"/>
          </a:xfrm>
        </p:grpSpPr>
        <p:sp>
          <p:nvSpPr>
            <p:cNvPr id="106" name="Rectangular Callout 10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33902"/>
                <a:gd name="adj2" fmla="val -236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219207" y="4863146"/>
              <a:ext cx="5181599" cy="139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3 </a:t>
              </a:r>
              <a:r>
                <a:rPr lang="hu-HU" sz="2800" kern="0" dirty="0">
                  <a:solidFill>
                    <a:sysClr val="window" lastClr="FFFFFF"/>
                  </a:solidFill>
                </a:rPr>
                <a:t>Duplikált 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ACK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942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TCP Reno: </a:t>
            </a:r>
            <a:r>
              <a:rPr lang="hu-HU" dirty="0"/>
              <a:t>Gyors helyreállítás</a:t>
            </a:r>
            <a:endParaRPr lang="en-US" dirty="0"/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Gyors újraküldés után</a:t>
            </a:r>
            <a:r>
              <a:rPr lang="en-US" dirty="0"/>
              <a:t> </a:t>
            </a:r>
            <a:r>
              <a:rPr lang="hu-HU" dirty="0"/>
              <a:t>módosítjuk a torlódási ablakot:</a:t>
            </a:r>
          </a:p>
          <a:p>
            <a:pPr lvl="1"/>
            <a:r>
              <a:rPr lang="hu-HU" i="1" dirty="0"/>
              <a:t>c</a:t>
            </a:r>
            <a:r>
              <a:rPr lang="en-US" i="1" dirty="0" err="1"/>
              <a:t>wnd</a:t>
            </a:r>
            <a:r>
              <a:rPr lang="hu-HU" i="1" dirty="0"/>
              <a:t> </a:t>
            </a:r>
            <a:r>
              <a:rPr lang="hu-HU" dirty="0"/>
              <a:t>:=</a:t>
            </a:r>
            <a:r>
              <a:rPr lang="en-US" dirty="0"/>
              <a:t> </a:t>
            </a:r>
            <a:r>
              <a:rPr lang="en-US" i="1" dirty="0" err="1"/>
              <a:t>cwnd</a:t>
            </a:r>
            <a:r>
              <a:rPr lang="en-US" i="1" dirty="0"/>
              <a:t>/2</a:t>
            </a:r>
            <a:r>
              <a:rPr lang="hu-HU" i="1" dirty="0"/>
              <a:t> (valójában ez a </a:t>
            </a:r>
            <a:r>
              <a:rPr lang="hu-HU" i="1" dirty="0" err="1"/>
              <a:t>Multiplicative</a:t>
            </a:r>
            <a:r>
              <a:rPr lang="hu-HU" i="1" dirty="0"/>
              <a:t> </a:t>
            </a:r>
            <a:r>
              <a:rPr lang="hu-HU" i="1" dirty="0" err="1"/>
              <a:t>Decrease</a:t>
            </a:r>
            <a:r>
              <a:rPr lang="hu-HU" i="1" dirty="0"/>
              <a:t>)</a:t>
            </a:r>
            <a:endParaRPr lang="en-US" i="1" dirty="0"/>
          </a:p>
          <a:p>
            <a:pPr lvl="1"/>
            <a:r>
              <a:rPr lang="en-US" dirty="0" err="1"/>
              <a:t>ssthresh</a:t>
            </a:r>
            <a:r>
              <a:rPr lang="en-US" dirty="0"/>
              <a:t> </a:t>
            </a:r>
            <a:r>
              <a:rPr lang="hu-HU" dirty="0"/>
              <a:t>:= az új</a:t>
            </a:r>
            <a:r>
              <a:rPr lang="en-US" dirty="0"/>
              <a:t> </a:t>
            </a:r>
            <a:r>
              <a:rPr lang="en-US" dirty="0" err="1"/>
              <a:t>cwnd</a:t>
            </a:r>
            <a:r>
              <a:rPr lang="en-US" dirty="0"/>
              <a:t> </a:t>
            </a:r>
          </a:p>
          <a:p>
            <a:pPr lvl="1"/>
            <a:r>
              <a:rPr lang="hu-HU" dirty="0"/>
              <a:t>Azaz nem álltjuk vissza az eredeti 1-re a </a:t>
            </a:r>
            <a:r>
              <a:rPr lang="hu-HU" dirty="0" err="1"/>
              <a:t>cwnd-t</a:t>
            </a:r>
            <a:r>
              <a:rPr lang="hu-HU" dirty="0"/>
              <a:t>!!!</a:t>
            </a:r>
            <a:endParaRPr lang="en-US" dirty="0"/>
          </a:p>
          <a:p>
            <a:pPr lvl="1"/>
            <a:r>
              <a:rPr lang="hu-HU" dirty="0"/>
              <a:t>Ezzel elkerüljük a felesleges </a:t>
            </a:r>
            <a:r>
              <a:rPr lang="hu-HU" dirty="0" err="1"/>
              <a:t>slow</a:t>
            </a:r>
            <a:r>
              <a:rPr lang="hu-HU" dirty="0"/>
              <a:t> start fázisokat!</a:t>
            </a:r>
            <a:endParaRPr lang="en-US" dirty="0"/>
          </a:p>
          <a:p>
            <a:pPr lvl="1"/>
            <a:r>
              <a:rPr lang="hu-HU" dirty="0"/>
              <a:t>Elkerüljük a költséges időkorlátokat</a:t>
            </a:r>
            <a:endParaRPr lang="en-US" dirty="0"/>
          </a:p>
          <a:p>
            <a:r>
              <a:rPr lang="hu-HU" dirty="0"/>
              <a:t>Azonban ha az</a:t>
            </a:r>
            <a:r>
              <a:rPr lang="en-US" dirty="0"/>
              <a:t> RTO </a:t>
            </a:r>
            <a:r>
              <a:rPr lang="hu-HU" dirty="0"/>
              <a:t>lejár, továbbra is</a:t>
            </a:r>
            <a:r>
              <a:rPr lang="en-US" dirty="0"/>
              <a:t> </a:t>
            </a:r>
            <a:r>
              <a:rPr lang="en-US" i="1" dirty="0" err="1"/>
              <a:t>cwnd</a:t>
            </a:r>
            <a:r>
              <a:rPr lang="en-US" dirty="0"/>
              <a:t> = 1</a:t>
            </a:r>
          </a:p>
          <a:p>
            <a:pPr lvl="1"/>
            <a:r>
              <a:rPr lang="hu-HU" dirty="0"/>
              <a:t>Visszatér a</a:t>
            </a:r>
            <a:r>
              <a:rPr lang="en-US" dirty="0"/>
              <a:t> slow start</a:t>
            </a:r>
            <a:r>
              <a:rPr lang="hu-HU" dirty="0"/>
              <a:t> fázishoz</a:t>
            </a:r>
            <a:r>
              <a:rPr lang="en-US" dirty="0"/>
              <a:t>, </a:t>
            </a:r>
            <a:r>
              <a:rPr lang="hu-HU" dirty="0"/>
              <a:t>hasonlóan a</a:t>
            </a:r>
            <a:r>
              <a:rPr lang="en-US" dirty="0"/>
              <a:t> Tahoe</a:t>
            </a:r>
            <a:r>
              <a:rPr lang="hu-HU" dirty="0" err="1"/>
              <a:t>-hoz</a:t>
            </a:r>
            <a:endParaRPr lang="en-US" dirty="0"/>
          </a:p>
          <a:p>
            <a:pPr lvl="1"/>
            <a:r>
              <a:rPr lang="hu-HU" dirty="0"/>
              <a:t>Olyan csomagokat jelez, melyeket egyáltalán nem szállítottunk le</a:t>
            </a:r>
            <a:endParaRPr lang="en-US" dirty="0"/>
          </a:p>
          <a:p>
            <a:pPr lvl="1"/>
            <a:r>
              <a:rPr lang="hu-HU" dirty="0"/>
              <a:t>A torlódás nagyon súlyos esetére figyelmeztet!!!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478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263713" y="4244551"/>
            <a:ext cx="859561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Példa: Gyors újraküldés/helyreállítás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296729"/>
            <a:ext cx="8839200" cy="1561271"/>
          </a:xfrm>
        </p:spPr>
        <p:txBody>
          <a:bodyPr>
            <a:normAutofit/>
          </a:bodyPr>
          <a:lstStyle/>
          <a:p>
            <a:r>
              <a:rPr lang="hu-HU" dirty="0"/>
              <a:t>Stabil állapotban, a </a:t>
            </a:r>
            <a:r>
              <a:rPr lang="hu-HU" dirty="0" err="1"/>
              <a:t>cwnd</a:t>
            </a:r>
            <a:r>
              <a:rPr lang="hu-HU" dirty="0"/>
              <a:t> az optimális ablakméret körül oszcillál</a:t>
            </a:r>
            <a:endParaRPr lang="en-US" dirty="0"/>
          </a:p>
          <a:p>
            <a:r>
              <a:rPr lang="en-US" dirty="0"/>
              <a:t>TCP </a:t>
            </a:r>
            <a:r>
              <a:rPr lang="hu-HU" dirty="0"/>
              <a:t>mindig csomagdobásokat kényszerít ki…</a:t>
            </a:r>
            <a:endParaRPr lang="en-US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515118" y="1943300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328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57708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2400" dirty="0"/>
              <a:t>Idő</a:t>
            </a:r>
            <a:endParaRPr lang="en-US" sz="2400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616702" y="2303862"/>
            <a:ext cx="110549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2000" dirty="0"/>
              <a:t>Időkorlát</a:t>
            </a:r>
            <a:endParaRPr lang="en-US" sz="2000" dirty="0"/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147228" y="2485216"/>
            <a:ext cx="344067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u-HU" sz="2000" dirty="0"/>
              <a:t>Torlódás elkerülés</a:t>
            </a:r>
            <a:endParaRPr lang="en-US" sz="2000" dirty="0"/>
          </a:p>
          <a:p>
            <a:pPr algn="ctr"/>
            <a:r>
              <a:rPr lang="hu-HU" sz="2000" dirty="0"/>
              <a:t>Gyors újraküldés/helyreállítás</a:t>
            </a:r>
            <a:endParaRPr lang="en-US" sz="2000" dirty="0"/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2317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3425381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6779296" y="2869135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4021259" y="3193744"/>
            <a:ext cx="1" cy="9839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7205037" y="4244551"/>
            <a:ext cx="918237" cy="56260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8123274" y="3666150"/>
            <a:ext cx="608297" cy="57181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991715" y="1542548"/>
            <a:ext cx="115416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/>
              <a:t>ssthresh</a:t>
            </a:r>
            <a:endParaRPr lang="en-US" sz="2000" i="1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7205037" y="2858444"/>
            <a:ext cx="0" cy="197597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4021259" y="3183761"/>
            <a:ext cx="1210398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5231657" y="3183761"/>
            <a:ext cx="0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5231657" y="2858502"/>
            <a:ext cx="1558272" cy="127954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440780" y="2468383"/>
            <a:ext cx="110549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2000" dirty="0"/>
              <a:t>Időkorlát</a:t>
            </a:r>
            <a:endParaRPr lang="en-US" sz="2000" dirty="0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065533" y="2303093"/>
            <a:ext cx="3813732" cy="212625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1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build="p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Számos </a:t>
            </a:r>
            <a:r>
              <a:rPr lang="en-US" dirty="0"/>
              <a:t>TCP </a:t>
            </a:r>
            <a:r>
              <a:rPr lang="hu-HU" dirty="0"/>
              <a:t>változat</a:t>
            </a:r>
            <a:r>
              <a:rPr lang="en-US" dirty="0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Tahoe: </a:t>
            </a:r>
            <a:r>
              <a:rPr lang="hu-HU" dirty="0"/>
              <a:t>az eredeti</a:t>
            </a:r>
            <a:endParaRPr lang="en-US" dirty="0"/>
          </a:p>
          <a:p>
            <a:pPr lvl="1"/>
            <a:r>
              <a:rPr lang="en-US" dirty="0"/>
              <a:t>Slow start </a:t>
            </a:r>
            <a:r>
              <a:rPr lang="hu-HU" dirty="0"/>
              <a:t>és</a:t>
            </a:r>
            <a:r>
              <a:rPr lang="en-US" dirty="0"/>
              <a:t> AIMD</a:t>
            </a:r>
          </a:p>
          <a:p>
            <a:pPr lvl="1"/>
            <a:r>
              <a:rPr lang="hu-HU" dirty="0"/>
              <a:t>Dinamikus</a:t>
            </a:r>
            <a:r>
              <a:rPr lang="en-US" dirty="0"/>
              <a:t> RTO</a:t>
            </a:r>
            <a:r>
              <a:rPr lang="hu-HU" dirty="0"/>
              <a:t>,</a:t>
            </a:r>
            <a:r>
              <a:rPr lang="en-US" dirty="0"/>
              <a:t> RTT </a:t>
            </a:r>
            <a:r>
              <a:rPr lang="hu-HU" dirty="0"/>
              <a:t>becsléssel</a:t>
            </a:r>
            <a:endParaRPr lang="en-US" dirty="0"/>
          </a:p>
          <a:p>
            <a:r>
              <a:rPr lang="en-US" dirty="0"/>
              <a:t>Reno: </a:t>
            </a:r>
          </a:p>
          <a:p>
            <a:pPr lvl="1"/>
            <a:r>
              <a:rPr lang="en-US" dirty="0"/>
              <a:t>fast retransmit (3 </a:t>
            </a:r>
            <a:r>
              <a:rPr lang="en-US" dirty="0" err="1"/>
              <a:t>dupACKs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fast recovery (</a:t>
            </a:r>
            <a:r>
              <a:rPr lang="en-US" dirty="0" err="1"/>
              <a:t>cwnd</a:t>
            </a:r>
            <a:r>
              <a:rPr lang="en-US" dirty="0"/>
              <a:t> = </a:t>
            </a:r>
            <a:r>
              <a:rPr lang="en-US" dirty="0" err="1"/>
              <a:t>cwnd</a:t>
            </a:r>
            <a:r>
              <a:rPr lang="en-US" dirty="0"/>
              <a:t>/2 </a:t>
            </a:r>
            <a:r>
              <a:rPr lang="hu-HU" dirty="0"/>
              <a:t>vesztés esetén</a:t>
            </a:r>
            <a:r>
              <a:rPr lang="en-US" dirty="0"/>
              <a:t>)</a:t>
            </a:r>
          </a:p>
          <a:p>
            <a:r>
              <a:rPr lang="en-US" dirty="0" err="1"/>
              <a:t>NewReno</a:t>
            </a:r>
            <a:r>
              <a:rPr lang="en-US" dirty="0"/>
              <a:t>: </a:t>
            </a:r>
            <a:r>
              <a:rPr lang="hu-HU" dirty="0"/>
              <a:t>javított gyors újraküldés</a:t>
            </a:r>
            <a:endParaRPr lang="en-US" dirty="0"/>
          </a:p>
          <a:p>
            <a:pPr lvl="1"/>
            <a:r>
              <a:rPr lang="hu-HU" dirty="0"/>
              <a:t>Minden egyes duplikált</a:t>
            </a:r>
            <a:r>
              <a:rPr lang="en-US" dirty="0"/>
              <a:t> ACK </a:t>
            </a:r>
            <a:r>
              <a:rPr lang="hu-HU" dirty="0"/>
              <a:t>újraküldést vált ki</a:t>
            </a:r>
            <a:endParaRPr lang="en-US" dirty="0"/>
          </a:p>
          <a:p>
            <a:pPr lvl="1"/>
            <a:r>
              <a:rPr lang="en-US" dirty="0" err="1"/>
              <a:t>Probl</a:t>
            </a:r>
            <a:r>
              <a:rPr lang="hu-HU" dirty="0" err="1"/>
              <a:t>éma</a:t>
            </a:r>
            <a:r>
              <a:rPr lang="en-US" dirty="0"/>
              <a:t>: &gt;3 </a:t>
            </a:r>
            <a:r>
              <a:rPr lang="hu-HU" dirty="0"/>
              <a:t>hibás sorrendben fogadott csomag is újraküldést okoz (hibásan!!!)…</a:t>
            </a:r>
            <a:endParaRPr lang="en-US" dirty="0"/>
          </a:p>
          <a:p>
            <a:r>
              <a:rPr lang="en-US" dirty="0"/>
              <a:t>Vegas: </a:t>
            </a:r>
            <a:r>
              <a:rPr lang="hu-HU" dirty="0"/>
              <a:t>késleltetés alapú torlódás elkerülés</a:t>
            </a:r>
            <a:endParaRPr lang="en-US" dirty="0"/>
          </a:p>
          <a:p>
            <a:r>
              <a:rPr lang="hu-HU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</a:t>
            </a:r>
            <a:r>
              <a:rPr lang="hu-HU" dirty="0"/>
              <a:t>a valóságban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Mi a legnépszerűbb variáns napjainkban</a:t>
            </a:r>
            <a:r>
              <a:rPr lang="en-US" dirty="0"/>
              <a:t>?</a:t>
            </a:r>
          </a:p>
          <a:p>
            <a:pPr lvl="1"/>
            <a:r>
              <a:rPr lang="hu-HU" dirty="0"/>
              <a:t>Probléma</a:t>
            </a:r>
            <a:r>
              <a:rPr lang="en-US" dirty="0"/>
              <a:t>: TCP </a:t>
            </a:r>
            <a:r>
              <a:rPr lang="hu-HU" dirty="0"/>
              <a:t>rosszul teljesít nagy késleltetés-sávszélesség szorzattal rendelkező hálózatokban </a:t>
            </a:r>
            <a:r>
              <a:rPr lang="en-US" dirty="0"/>
              <a:t>(</a:t>
            </a:r>
            <a:r>
              <a:rPr lang="hu-HU" dirty="0"/>
              <a:t>a </a:t>
            </a:r>
            <a:r>
              <a:rPr lang="en-US" dirty="0"/>
              <a:t>modern Internet</a:t>
            </a:r>
            <a:r>
              <a:rPr lang="hu-HU" dirty="0"/>
              <a:t> ilyen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Compound TCP (Windows)</a:t>
            </a:r>
          </a:p>
          <a:p>
            <a:pPr lvl="2"/>
            <a:r>
              <a:rPr lang="en-US" dirty="0"/>
              <a:t>Reno</a:t>
            </a:r>
            <a:r>
              <a:rPr lang="hu-HU" dirty="0"/>
              <a:t> alapú</a:t>
            </a:r>
            <a:endParaRPr lang="en-US" dirty="0"/>
          </a:p>
          <a:p>
            <a:pPr lvl="2"/>
            <a:r>
              <a:rPr lang="hu-HU" dirty="0"/>
              <a:t>Két torlódási ablak</a:t>
            </a:r>
            <a:r>
              <a:rPr lang="en-US" dirty="0"/>
              <a:t>: </a:t>
            </a:r>
            <a:r>
              <a:rPr lang="hu-HU" dirty="0"/>
              <a:t>késleltetés alapú és vesztés alapú</a:t>
            </a:r>
            <a:endParaRPr lang="en-US" dirty="0"/>
          </a:p>
          <a:p>
            <a:pPr lvl="2"/>
            <a:r>
              <a:rPr lang="hu-HU" dirty="0"/>
              <a:t>Azaz egy összetett torlódás vezérlést alkalmaz</a:t>
            </a:r>
            <a:endParaRPr lang="en-US" dirty="0"/>
          </a:p>
          <a:p>
            <a:pPr lvl="1"/>
            <a:r>
              <a:rPr lang="en-US" dirty="0"/>
              <a:t>TCP CUBIC (Linux)</a:t>
            </a:r>
          </a:p>
          <a:p>
            <a:pPr lvl="2"/>
            <a:r>
              <a:rPr lang="hu-HU" dirty="0"/>
              <a:t>Fejlettebb</a:t>
            </a:r>
            <a:r>
              <a:rPr lang="en-US" dirty="0"/>
              <a:t> BIC (Binary Increase Congestion Control)</a:t>
            </a:r>
            <a:r>
              <a:rPr lang="hu-HU" dirty="0"/>
              <a:t> változat</a:t>
            </a:r>
            <a:endParaRPr lang="en-US" dirty="0"/>
          </a:p>
          <a:p>
            <a:pPr lvl="2"/>
            <a:r>
              <a:rPr lang="hu-HU" dirty="0"/>
              <a:t>Az ablakméretet egy harmadfokú egyenlet határozza meg</a:t>
            </a:r>
            <a:endParaRPr lang="en-US" dirty="0"/>
          </a:p>
          <a:p>
            <a:pPr lvl="2"/>
            <a:r>
              <a:rPr lang="hu-HU" dirty="0"/>
              <a:t>A legutolsó csomagvesztéstől eltelt T idővel paraméterezett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289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Nagy késleltetés-sávszélesség szorzat</a:t>
            </a:r>
            <a:br>
              <a:rPr lang="hu-HU" dirty="0"/>
            </a:br>
            <a:r>
              <a:rPr lang="hu-HU" dirty="0"/>
              <a:t>(</a:t>
            </a:r>
            <a:r>
              <a:rPr lang="hu-HU" dirty="0" err="1"/>
              <a:t>Delay-bandwidth</a:t>
            </a:r>
            <a:r>
              <a:rPr lang="hu-HU" dirty="0"/>
              <a:t> </a:t>
            </a:r>
            <a:r>
              <a:rPr lang="hu-HU" dirty="0" err="1"/>
              <a:t>product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Probléma</a:t>
            </a:r>
            <a:r>
              <a:rPr lang="en-US" dirty="0"/>
              <a:t>: </a:t>
            </a:r>
            <a:r>
              <a:rPr lang="hu-HU" dirty="0"/>
              <a:t>A </a:t>
            </a:r>
            <a:r>
              <a:rPr lang="en-US" dirty="0"/>
              <a:t>TCP </a:t>
            </a:r>
            <a:r>
              <a:rPr lang="hu-HU" dirty="0"/>
              <a:t>nem teljesít jól ha</a:t>
            </a:r>
            <a:endParaRPr lang="en-US" dirty="0"/>
          </a:p>
          <a:p>
            <a:pPr lvl="1"/>
            <a:r>
              <a:rPr lang="hu-HU" dirty="0"/>
              <a:t>A hálózat kapacitása (sávszélessége) nagy</a:t>
            </a:r>
            <a:endParaRPr lang="en-US" dirty="0"/>
          </a:p>
          <a:p>
            <a:pPr lvl="1"/>
            <a:r>
              <a:rPr lang="hu-HU" dirty="0"/>
              <a:t>A késleltetés</a:t>
            </a:r>
            <a:r>
              <a:rPr lang="en-US" dirty="0"/>
              <a:t> (RTT) </a:t>
            </a:r>
            <a:r>
              <a:rPr lang="hu-HU" dirty="0"/>
              <a:t>nagy</a:t>
            </a:r>
            <a:endParaRPr lang="en-US" dirty="0"/>
          </a:p>
          <a:p>
            <a:pPr lvl="1"/>
            <a:r>
              <a:rPr lang="hu-HU" dirty="0"/>
              <a:t>Vagy ezek szorzata nagy</a:t>
            </a:r>
            <a:endParaRPr lang="en-US" dirty="0"/>
          </a:p>
          <a:p>
            <a:pPr lvl="2"/>
            <a:r>
              <a:rPr lang="en-US" dirty="0"/>
              <a:t>b * d = </a:t>
            </a:r>
            <a:r>
              <a:rPr lang="hu-HU" dirty="0"/>
              <a:t>maximális szállítás alatt levő adatmennyiség</a:t>
            </a:r>
            <a:endParaRPr lang="en-US" dirty="0"/>
          </a:p>
          <a:p>
            <a:pPr lvl="2"/>
            <a:r>
              <a:rPr lang="hu-HU" dirty="0"/>
              <a:t>Ezt nevezzük késleltetés-sávszélesség szorzatnak</a:t>
            </a:r>
            <a:endParaRPr lang="en-US" dirty="0"/>
          </a:p>
          <a:p>
            <a:r>
              <a:rPr lang="hu-HU" dirty="0"/>
              <a:t>Miért teljesít ekkor gyengén a</a:t>
            </a:r>
            <a:r>
              <a:rPr lang="en-US" dirty="0"/>
              <a:t> TCP?</a:t>
            </a:r>
          </a:p>
          <a:p>
            <a:pPr lvl="1"/>
            <a:r>
              <a:rPr lang="hu-HU" dirty="0"/>
              <a:t>A s</a:t>
            </a:r>
            <a:r>
              <a:rPr lang="en-US" dirty="0"/>
              <a:t>low start </a:t>
            </a:r>
            <a:r>
              <a:rPr lang="hu-HU" dirty="0"/>
              <a:t>és az</a:t>
            </a:r>
            <a:r>
              <a:rPr lang="en-US" dirty="0"/>
              <a:t> additive increase </a:t>
            </a:r>
            <a:r>
              <a:rPr lang="hu-HU" dirty="0"/>
              <a:t>csak lassan konvergál</a:t>
            </a:r>
            <a:endParaRPr lang="en-US" dirty="0"/>
          </a:p>
          <a:p>
            <a:pPr lvl="1"/>
            <a:r>
              <a:rPr lang="hu-HU" dirty="0"/>
              <a:t>A </a:t>
            </a:r>
            <a:r>
              <a:rPr lang="en-US" dirty="0"/>
              <a:t>TCP ACK </a:t>
            </a:r>
            <a:r>
              <a:rPr lang="hu-HU" dirty="0"/>
              <a:t>ütemezett (azaz csak minden ACK esetén történik esemény)</a:t>
            </a:r>
            <a:endParaRPr lang="en-US" dirty="0"/>
          </a:p>
          <a:p>
            <a:pPr lvl="2"/>
            <a:r>
              <a:rPr lang="hu-HU" dirty="0"/>
              <a:t>A nyugták beérkezési gyorsasága határozza meg, hogy milyen gyorsan tud reagálni</a:t>
            </a:r>
            <a:endParaRPr lang="en-US" dirty="0"/>
          </a:p>
          <a:p>
            <a:pPr lvl="2"/>
            <a:r>
              <a:rPr lang="hu-HU" dirty="0"/>
              <a:t>Nagy</a:t>
            </a:r>
            <a:r>
              <a:rPr lang="en-US" dirty="0"/>
              <a:t> RTT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hu-HU" dirty="0">
                <a:sym typeface="Wingdings" panose="05000000000000000000" pitchFamily="2" charset="2"/>
              </a:rPr>
              <a:t>késleltetett nyugták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hu-HU" dirty="0">
                <a:sym typeface="Wingdings" panose="05000000000000000000" pitchFamily="2" charset="2"/>
              </a:rPr>
              <a:t>a </a:t>
            </a:r>
            <a:r>
              <a:rPr lang="en-US" dirty="0">
                <a:sym typeface="Wingdings" panose="05000000000000000000" pitchFamily="2" charset="2"/>
              </a:rPr>
              <a:t>TCP </a:t>
            </a:r>
            <a:r>
              <a:rPr lang="hu-HU" dirty="0">
                <a:sym typeface="Wingdings" panose="05000000000000000000" pitchFamily="2" charset="2"/>
              </a:rPr>
              <a:t>csak lassan reagál a megváltozott viszonyokra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24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Célok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TCP ablak gyorsabb növelése</a:t>
            </a:r>
            <a:endParaRPr lang="en-US" dirty="0"/>
          </a:p>
          <a:p>
            <a:pPr lvl="1"/>
            <a:r>
              <a:rPr lang="hu-HU" dirty="0"/>
              <a:t>A s</a:t>
            </a:r>
            <a:r>
              <a:rPr lang="en-US" dirty="0"/>
              <a:t>low start </a:t>
            </a:r>
            <a:r>
              <a:rPr lang="hu-HU" dirty="0"/>
              <a:t>és az</a:t>
            </a:r>
            <a:r>
              <a:rPr lang="en-US" dirty="0"/>
              <a:t> additive increase </a:t>
            </a:r>
            <a:r>
              <a:rPr lang="hu-HU" dirty="0"/>
              <a:t>túl lassú, ha nagy a sávszélesség</a:t>
            </a:r>
            <a:endParaRPr lang="en-US" dirty="0"/>
          </a:p>
          <a:p>
            <a:pPr lvl="1"/>
            <a:r>
              <a:rPr lang="hu-HU" dirty="0"/>
              <a:t>Sokkal gyorsabb konvergencia kell</a:t>
            </a:r>
            <a:endParaRPr lang="en-US" dirty="0"/>
          </a:p>
          <a:p>
            <a:r>
              <a:rPr lang="hu-HU" dirty="0"/>
              <a:t>Fairség biztosítása más</a:t>
            </a:r>
            <a:r>
              <a:rPr lang="en-US" dirty="0"/>
              <a:t> TCP </a:t>
            </a:r>
            <a:r>
              <a:rPr lang="hu-HU" dirty="0"/>
              <a:t>változatokkal szemben</a:t>
            </a:r>
            <a:endParaRPr lang="en-US" dirty="0"/>
          </a:p>
          <a:p>
            <a:pPr lvl="1"/>
            <a:r>
              <a:rPr lang="hu-HU" dirty="0"/>
              <a:t>Az ablak növelése nem lehet túl agresszív</a:t>
            </a:r>
            <a:endParaRPr lang="en-US" dirty="0"/>
          </a:p>
          <a:p>
            <a:r>
              <a:rPr lang="hu-HU" dirty="0"/>
              <a:t>Javított</a:t>
            </a:r>
            <a:r>
              <a:rPr lang="en-US" dirty="0"/>
              <a:t> RTT fair</a:t>
            </a:r>
            <a:r>
              <a:rPr lang="hu-HU" dirty="0" err="1"/>
              <a:t>ség</a:t>
            </a:r>
            <a:endParaRPr lang="en-US" dirty="0"/>
          </a:p>
          <a:p>
            <a:pPr lvl="1"/>
            <a:r>
              <a:rPr lang="hu-HU" dirty="0"/>
              <a:t>A </a:t>
            </a:r>
            <a:r>
              <a:rPr lang="en-US" dirty="0"/>
              <a:t>TCP Tahoe/Reno </a:t>
            </a:r>
            <a:r>
              <a:rPr lang="hu-HU" dirty="0"/>
              <a:t>folyamok nem adnak fair erőforrás-megosztást nagyon eltérő </a:t>
            </a:r>
            <a:r>
              <a:rPr lang="hu-HU" dirty="0" err="1"/>
              <a:t>RTT-k</a:t>
            </a:r>
            <a:r>
              <a:rPr lang="hu-HU" dirty="0"/>
              <a:t> esetén</a:t>
            </a:r>
            <a:endParaRPr lang="en-US" dirty="0"/>
          </a:p>
          <a:p>
            <a:r>
              <a:rPr lang="hu-HU" dirty="0"/>
              <a:t>Egyszerű implementáció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1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TCP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Alap</a:t>
            </a:r>
            <a:r>
              <a:rPr lang="en-US" dirty="0"/>
              <a:t> TCP </a:t>
            </a:r>
            <a:r>
              <a:rPr lang="hu-HU" dirty="0"/>
              <a:t>implementáció </a:t>
            </a:r>
            <a:r>
              <a:rPr lang="en-US" dirty="0"/>
              <a:t>Windows</a:t>
            </a:r>
            <a:r>
              <a:rPr lang="hu-HU" dirty="0"/>
              <a:t> rendszereken</a:t>
            </a:r>
            <a:endParaRPr lang="en-US" dirty="0"/>
          </a:p>
          <a:p>
            <a:r>
              <a:rPr lang="hu-HU" dirty="0"/>
              <a:t>Ötlet</a:t>
            </a:r>
            <a:r>
              <a:rPr lang="en-US" dirty="0"/>
              <a:t>: </a:t>
            </a:r>
            <a:r>
              <a:rPr lang="hu-HU" dirty="0"/>
              <a:t>osszuk a</a:t>
            </a:r>
            <a:r>
              <a:rPr lang="en-US" dirty="0"/>
              <a:t> </a:t>
            </a:r>
            <a:r>
              <a:rPr lang="hu-HU" i="1" dirty="0"/>
              <a:t>torlódási ablakot</a:t>
            </a:r>
            <a:r>
              <a:rPr lang="hu-HU" dirty="0"/>
              <a:t> két különálló ablakba</a:t>
            </a:r>
            <a:endParaRPr lang="en-US" dirty="0"/>
          </a:p>
          <a:p>
            <a:pPr lvl="1"/>
            <a:r>
              <a:rPr lang="hu-HU" dirty="0"/>
              <a:t>Hagyományos, vesztés alapú ablak</a:t>
            </a:r>
            <a:endParaRPr lang="en-US" dirty="0"/>
          </a:p>
          <a:p>
            <a:pPr lvl="1"/>
            <a:r>
              <a:rPr lang="hu-HU" dirty="0"/>
              <a:t>Új, késleltetés alapú ablak</a:t>
            </a:r>
            <a:endParaRPr lang="en-US" dirty="0"/>
          </a:p>
          <a:p>
            <a:r>
              <a:rPr lang="en-US" i="1" dirty="0" err="1"/>
              <a:t>wnd</a:t>
            </a:r>
            <a:r>
              <a:rPr lang="en-US" dirty="0"/>
              <a:t> = min(</a:t>
            </a:r>
            <a:r>
              <a:rPr lang="en-US" i="1" dirty="0" err="1"/>
              <a:t>cwnd</a:t>
            </a:r>
            <a:r>
              <a:rPr lang="en-US" i="1" dirty="0"/>
              <a:t> + </a:t>
            </a:r>
            <a:r>
              <a:rPr lang="en-US" i="1" dirty="0" err="1">
                <a:solidFill>
                  <a:schemeClr val="accent1"/>
                </a:solidFill>
              </a:rPr>
              <a:t>dwnd</a:t>
            </a:r>
            <a:r>
              <a:rPr lang="en-US" dirty="0"/>
              <a:t>, </a:t>
            </a:r>
            <a:r>
              <a:rPr lang="en-US" i="1" dirty="0" err="1"/>
              <a:t>adv_wnd</a:t>
            </a:r>
            <a:r>
              <a:rPr lang="en-US" dirty="0"/>
              <a:t>)</a:t>
            </a:r>
          </a:p>
          <a:p>
            <a:pPr lvl="1"/>
            <a:r>
              <a:rPr lang="hu-HU" i="1" dirty="0" err="1"/>
              <a:t>c</a:t>
            </a:r>
            <a:r>
              <a:rPr lang="en-US" i="1" dirty="0" err="1"/>
              <a:t>wnd</a:t>
            </a:r>
            <a:r>
              <a:rPr lang="hu-HU" dirty="0" err="1"/>
              <a:t>-t</a:t>
            </a:r>
            <a:r>
              <a:rPr lang="hu-HU" dirty="0"/>
              <a:t> az AIMD vezérli</a:t>
            </a:r>
            <a:r>
              <a:rPr lang="en-US" dirty="0"/>
              <a:t> AIMD</a:t>
            </a:r>
            <a:endParaRPr lang="en-US" i="1" dirty="0"/>
          </a:p>
          <a:p>
            <a:pPr lvl="1"/>
            <a:r>
              <a:rPr lang="en-US" i="1" dirty="0" err="1">
                <a:solidFill>
                  <a:schemeClr val="accent1"/>
                </a:solidFill>
              </a:rPr>
              <a:t>dwnd</a:t>
            </a:r>
            <a:r>
              <a:rPr lang="en-US" i="1" dirty="0"/>
              <a:t> </a:t>
            </a:r>
            <a:r>
              <a:rPr lang="hu-HU" i="1" dirty="0"/>
              <a:t>a </a:t>
            </a:r>
            <a:r>
              <a:rPr lang="hu-HU" dirty="0"/>
              <a:t>késleltetés alapú ablak</a:t>
            </a:r>
            <a:endParaRPr lang="en-US" dirty="0"/>
          </a:p>
          <a:p>
            <a:r>
              <a:rPr lang="hu-HU" dirty="0"/>
              <a:t>A</a:t>
            </a:r>
            <a:r>
              <a:rPr lang="en-US" i="1" dirty="0"/>
              <a:t> </a:t>
            </a:r>
            <a:r>
              <a:rPr lang="en-US" i="1" dirty="0" err="1"/>
              <a:t>dwnd</a:t>
            </a:r>
            <a:r>
              <a:rPr lang="hu-HU" dirty="0"/>
              <a:t> beállítása:</a:t>
            </a:r>
            <a:endParaRPr lang="en-US" dirty="0"/>
          </a:p>
          <a:p>
            <a:pPr lvl="1"/>
            <a:r>
              <a:rPr lang="hu-HU" dirty="0"/>
              <a:t>Ha nő az</a:t>
            </a:r>
            <a:r>
              <a:rPr lang="en-US" dirty="0"/>
              <a:t> RTT, </a:t>
            </a:r>
            <a:r>
              <a:rPr lang="hu-HU" dirty="0"/>
              <a:t>csökken a</a:t>
            </a:r>
            <a:r>
              <a:rPr lang="en-US" dirty="0"/>
              <a:t> </a:t>
            </a:r>
            <a:r>
              <a:rPr lang="en-US" i="1" dirty="0" err="1"/>
              <a:t>dwnd</a:t>
            </a:r>
            <a:r>
              <a:rPr lang="en-US" dirty="0"/>
              <a:t> (</a:t>
            </a:r>
            <a:r>
              <a:rPr lang="en-US" i="1" dirty="0" err="1"/>
              <a:t>dwnd</a:t>
            </a:r>
            <a:r>
              <a:rPr lang="en-US" dirty="0"/>
              <a:t> &gt;= 0)</a:t>
            </a:r>
          </a:p>
          <a:p>
            <a:pPr lvl="1"/>
            <a:r>
              <a:rPr lang="hu-HU" dirty="0"/>
              <a:t>Ha csökken az</a:t>
            </a:r>
            <a:r>
              <a:rPr lang="en-US" dirty="0"/>
              <a:t> RTT, </a:t>
            </a:r>
            <a:r>
              <a:rPr lang="hu-HU" dirty="0"/>
              <a:t>nő a </a:t>
            </a:r>
            <a:r>
              <a:rPr lang="en-US" i="1" dirty="0" err="1"/>
              <a:t>dwnd</a:t>
            </a:r>
            <a:endParaRPr lang="en-US" dirty="0"/>
          </a:p>
          <a:p>
            <a:pPr lvl="1"/>
            <a:r>
              <a:rPr lang="hu-HU" dirty="0"/>
              <a:t>A </a:t>
            </a:r>
            <a:r>
              <a:rPr lang="hu-HU" dirty="0" err="1"/>
              <a:t>növekesés</a:t>
            </a:r>
            <a:r>
              <a:rPr lang="hu-HU" dirty="0"/>
              <a:t>/csökkenés arányos a változás mértékével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3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Way Handshake</a:t>
            </a:r>
            <a:br>
              <a:rPr lang="hu-HU" dirty="0"/>
            </a:br>
            <a:r>
              <a:rPr lang="hu-HU" dirty="0"/>
              <a:t>Három-utas kézfogás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990641"/>
            <a:ext cx="8839200" cy="1714958"/>
          </a:xfrm>
        </p:spPr>
        <p:txBody>
          <a:bodyPr>
            <a:normAutofit/>
          </a:bodyPr>
          <a:lstStyle/>
          <a:p>
            <a:r>
              <a:rPr lang="hu-HU" dirty="0"/>
              <a:t>Mindkét oldalon</a:t>
            </a:r>
            <a:r>
              <a:rPr lang="en-US" dirty="0"/>
              <a:t>:</a:t>
            </a:r>
          </a:p>
          <a:p>
            <a:pPr lvl="1"/>
            <a:r>
              <a:rPr lang="hu-HU" dirty="0"/>
              <a:t>Másik fél értesítése a kezdő sorszámról</a:t>
            </a:r>
            <a:endParaRPr lang="en-US" dirty="0"/>
          </a:p>
          <a:p>
            <a:pPr lvl="1"/>
            <a:r>
              <a:rPr lang="hu-HU" dirty="0"/>
              <a:t>A másik fél kezdő sorszámának nyugtázása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0751" y="2132275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71748" y="2132275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271" y="1670610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/>
              <a:t>Kliens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99315" y="1670610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</a:t>
            </a:r>
            <a:r>
              <a:rPr lang="hu-HU" sz="2400" b="1" dirty="0"/>
              <a:t>z</a:t>
            </a:r>
            <a:r>
              <a:rPr lang="en-US" sz="2400" b="1" dirty="0" err="1"/>
              <a:t>erver</a:t>
            </a:r>
            <a:endParaRPr lang="en-US" sz="2400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646177" y="2095871"/>
            <a:ext cx="4836688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455738">
              <a:off x="4094418" y="2102141"/>
              <a:ext cx="24593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SYN &lt;</a:t>
              </a:r>
              <a:r>
                <a:rPr lang="en-US" sz="2400" dirty="0" err="1"/>
                <a:t>SeqC</a:t>
              </a:r>
              <a:r>
                <a:rPr lang="en-US" sz="2400" dirty="0"/>
                <a:t>, 0&gt;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46177" y="2909025"/>
            <a:ext cx="4836689" cy="671331"/>
            <a:chOff x="2823952" y="2915295"/>
            <a:chExt cx="4836689" cy="67133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86503">
              <a:off x="2936999" y="2915295"/>
              <a:ext cx="40254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SYN/ACK &lt;</a:t>
              </a:r>
              <a:r>
                <a:rPr lang="en-US" sz="2400" dirty="0" err="1"/>
                <a:t>SeqS</a:t>
              </a:r>
              <a:r>
                <a:rPr lang="en-US" sz="2400" dirty="0"/>
                <a:t>, SeqC+1&gt;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72620" y="3610154"/>
            <a:ext cx="4810245" cy="630456"/>
            <a:chOff x="2850395" y="3616424"/>
            <a:chExt cx="4810245" cy="630456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 rot="397222">
              <a:off x="3996034" y="3616424"/>
              <a:ext cx="36583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 &lt;SeqC+1, SeqS+1&gt;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5745004" y="2239212"/>
            <a:ext cx="3050203" cy="954107"/>
            <a:chOff x="1219200" y="4876799"/>
            <a:chExt cx="5181606" cy="1396951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85099"/>
                <a:gd name="adj2" fmla="val 2403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Miért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u-HU" sz="2800" kern="0" dirty="0">
                  <a:solidFill>
                    <a:sysClr val="window" lastClr="FFFFFF"/>
                  </a:solidFill>
                </a:rPr>
                <a:t>sorszám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+1?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41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965309" y="1622269"/>
            <a:ext cx="874913" cy="3212153"/>
            <a:chOff x="5965309" y="1622269"/>
            <a:chExt cx="874913" cy="3212153"/>
          </a:xfrm>
        </p:grpSpPr>
        <p:sp>
          <p:nvSpPr>
            <p:cNvPr id="50" name="Rectangle 49"/>
            <p:cNvSpPr/>
            <p:nvPr/>
          </p:nvSpPr>
          <p:spPr>
            <a:xfrm>
              <a:off x="5965309" y="1622269"/>
              <a:ext cx="874913" cy="321215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151735" y="1629249"/>
              <a:ext cx="5020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dirty="0"/>
                <a:t>Kis</a:t>
              </a:r>
              <a:endParaRPr lang="en-US" dirty="0"/>
            </a:p>
            <a:p>
              <a:pPr algn="ctr"/>
              <a:r>
                <a:rPr lang="en-US" dirty="0"/>
                <a:t>RTT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02406" y="1626772"/>
            <a:ext cx="795838" cy="3212153"/>
            <a:chOff x="4002406" y="1626772"/>
            <a:chExt cx="795838" cy="3212153"/>
          </a:xfrm>
        </p:grpSpPr>
        <p:sp>
          <p:nvSpPr>
            <p:cNvPr id="2" name="Rectangle 1"/>
            <p:cNvSpPr/>
            <p:nvPr/>
          </p:nvSpPr>
          <p:spPr>
            <a:xfrm>
              <a:off x="4002406" y="1626772"/>
              <a:ext cx="795838" cy="32121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49011" y="1629250"/>
              <a:ext cx="7026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dirty="0"/>
                <a:t>Nagy</a:t>
              </a:r>
              <a:endParaRPr lang="en-US" dirty="0"/>
            </a:p>
            <a:p>
              <a:pPr algn="ctr"/>
              <a:r>
                <a:rPr lang="en-US" dirty="0"/>
                <a:t>RTT</a:t>
              </a:r>
            </a:p>
          </p:txBody>
        </p:sp>
      </p:grp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585990" y="3769517"/>
            <a:ext cx="1096097" cy="1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Compound TCP </a:t>
            </a:r>
            <a:r>
              <a:rPr lang="hu-HU" dirty="0"/>
              <a:t>példa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5401559"/>
            <a:ext cx="9144000" cy="1456441"/>
          </a:xfrm>
        </p:spPr>
        <p:txBody>
          <a:bodyPr>
            <a:normAutofit fontScale="92500" lnSpcReduction="20000"/>
          </a:bodyPr>
          <a:lstStyle/>
          <a:p>
            <a:r>
              <a:rPr lang="hu-HU" sz="2400" dirty="0"/>
              <a:t>Agresszívan reagál az RTT változására</a:t>
            </a:r>
            <a:endParaRPr lang="en-US" sz="2400" dirty="0"/>
          </a:p>
          <a:p>
            <a:r>
              <a:rPr lang="hu-HU" sz="2400" dirty="0"/>
              <a:t>Előnyök</a:t>
            </a:r>
            <a:r>
              <a:rPr lang="en-US" sz="2400" dirty="0"/>
              <a:t>: </a:t>
            </a:r>
            <a:r>
              <a:rPr lang="hu-HU" sz="2400" dirty="0"/>
              <a:t>Gyors felfutás, sokkal fairebb viselkedés más folyamokkal szemben eltérő RTT esetén</a:t>
            </a:r>
          </a:p>
          <a:p>
            <a:r>
              <a:rPr lang="hu-HU" sz="2400" dirty="0"/>
              <a:t>Hátrányok</a:t>
            </a:r>
            <a:r>
              <a:rPr lang="en-US" sz="2400" dirty="0"/>
              <a:t>: </a:t>
            </a:r>
            <a:r>
              <a:rPr lang="hu-HU" sz="2400" dirty="0"/>
              <a:t>folyamatos</a:t>
            </a:r>
            <a:r>
              <a:rPr lang="en-US" sz="2400" dirty="0"/>
              <a:t> RTT</a:t>
            </a:r>
            <a:r>
              <a:rPr lang="hu-HU" sz="2400" dirty="0"/>
              <a:t> becslés</a:t>
            </a:r>
            <a:endParaRPr lang="en-US" sz="2400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328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57708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2400" dirty="0"/>
              <a:t>Idő</a:t>
            </a:r>
            <a:endParaRPr lang="en-US" sz="2400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616702" y="2303862"/>
            <a:ext cx="110549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2000" dirty="0"/>
              <a:t>Időkorlát</a:t>
            </a:r>
            <a:endParaRPr lang="en-US" sz="2000" dirty="0"/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2317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3425381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7130912" y="2687006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5394121" y="2594518"/>
            <a:ext cx="1" cy="110605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7556653" y="3769519"/>
            <a:ext cx="1125434" cy="99691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8682087" y="3420642"/>
            <a:ext cx="395403" cy="37169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7556653" y="2676315"/>
            <a:ext cx="0" cy="212198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5394121" y="3212766"/>
            <a:ext cx="58580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410227" y="2504238"/>
            <a:ext cx="0" cy="11209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6830796" y="2690576"/>
            <a:ext cx="300972" cy="2471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801823" y="2275563"/>
            <a:ext cx="110549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2000" dirty="0"/>
              <a:t>Időkorlát</a:t>
            </a:r>
            <a:endParaRPr lang="en-US" sz="2000" dirty="0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 flipV="1">
            <a:off x="4002406" y="3077048"/>
            <a:ext cx="805264" cy="14412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V="1">
            <a:off x="4798243" y="2601218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 flipV="1">
            <a:off x="5965310" y="2504238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 flipV="1">
            <a:off x="6410227" y="2913164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 flipH="1">
            <a:off x="2871629" y="2031846"/>
            <a:ext cx="1199117" cy="1200329"/>
            <a:chOff x="1191443" y="4863146"/>
            <a:chExt cx="5209363" cy="1776950"/>
          </a:xfrm>
        </p:grpSpPr>
        <p:sp>
          <p:nvSpPr>
            <p:cNvPr id="54" name="Rectangular Callout 53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107942"/>
                <a:gd name="adj2" fmla="val 5891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5" y="4863146"/>
              <a:ext cx="5181601" cy="177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u-HU" kern="0" noProof="0" dirty="0">
                  <a:solidFill>
                    <a:sysClr val="window" lastClr="FFFFFF"/>
                  </a:solidFill>
                </a:rPr>
                <a:t>Lassabb </a:t>
              </a:r>
              <a:r>
                <a:rPr lang="en-US" i="1" kern="0" noProof="0" dirty="0" err="1">
                  <a:solidFill>
                    <a:sysClr val="window" lastClr="FFFFFF"/>
                  </a:solidFill>
                </a:rPr>
                <a:t>cwnd</a:t>
              </a:r>
              <a:r>
                <a:rPr lang="en-US" kern="0" noProof="0" dirty="0">
                  <a:solidFill>
                    <a:sysClr val="window" lastClr="FFFFFF"/>
                  </a:solidFill>
                </a:rPr>
                <a:t> </a:t>
              </a:r>
              <a:r>
                <a:rPr lang="hu-HU" kern="0" noProof="0" dirty="0">
                  <a:solidFill>
                    <a:sysClr val="window" lastClr="FFFFFF"/>
                  </a:solidFill>
                </a:rPr>
                <a:t>növekedés</a:t>
              </a:r>
              <a:endParaRPr kumimoji="0" lang="en-US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 flipH="1">
            <a:off x="4729925" y="1479472"/>
            <a:ext cx="1232992" cy="1477328"/>
            <a:chOff x="1191443" y="4863146"/>
            <a:chExt cx="5209363" cy="2187015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71818"/>
                <a:gd name="adj2" fmla="val 951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5" y="4863146"/>
              <a:ext cx="5181601" cy="2187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u-HU" kern="0" noProof="0" dirty="0">
                  <a:solidFill>
                    <a:sysClr val="window" lastClr="FFFFFF"/>
                  </a:solidFill>
                </a:rPr>
                <a:t>Gyorsabb </a:t>
              </a:r>
              <a:r>
                <a:rPr lang="en-US" i="1" kern="0" noProof="0" dirty="0" err="1">
                  <a:solidFill>
                    <a:sysClr val="window" lastClr="FFFFFF"/>
                  </a:solidFill>
                </a:rPr>
                <a:t>cwnd</a:t>
              </a:r>
              <a:r>
                <a:rPr lang="en-US" kern="0" noProof="0" dirty="0">
                  <a:solidFill>
                    <a:sysClr val="window" lastClr="FFFFFF"/>
                  </a:solidFill>
                </a:rPr>
                <a:t> </a:t>
              </a:r>
              <a:r>
                <a:rPr lang="hu-HU" kern="0" noProof="0" dirty="0">
                  <a:solidFill>
                    <a:sysClr val="window" lastClr="FFFFFF"/>
                  </a:solidFill>
                </a:rPr>
                <a:t>növekedés</a:t>
              </a:r>
              <a:endParaRPr kumimoji="0" lang="en-US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10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build="p"/>
      <p:bldP spid="21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7" grpId="0" animBg="1"/>
      <p:bldP spid="48" grpId="0" animBg="1"/>
      <p:bldP spid="49" grpId="0" animBg="1"/>
      <p:bldP spid="5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CUBIC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Alap </a:t>
            </a:r>
            <a:r>
              <a:rPr lang="en-US" dirty="0"/>
              <a:t>TCP </a:t>
            </a:r>
            <a:r>
              <a:rPr lang="hu-HU" dirty="0"/>
              <a:t>implementáció</a:t>
            </a:r>
            <a:r>
              <a:rPr lang="en-US" dirty="0"/>
              <a:t> Linux</a:t>
            </a:r>
            <a:r>
              <a:rPr lang="hu-HU" dirty="0"/>
              <a:t> rendszereken</a:t>
            </a:r>
            <a:endParaRPr lang="en-US" dirty="0"/>
          </a:p>
          <a:p>
            <a:r>
              <a:rPr lang="hu-HU" dirty="0"/>
              <a:t>Az</a:t>
            </a:r>
            <a:r>
              <a:rPr lang="en-US" dirty="0"/>
              <a:t> AIMD </a:t>
            </a:r>
            <a:r>
              <a:rPr lang="hu-HU" dirty="0"/>
              <a:t>helyettesítése egy „köbös” (CUBIC) függvénnyel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 </a:t>
            </a:r>
            <a:r>
              <a:rPr lang="en-US" dirty="0">
                <a:sym typeface="Wingdings"/>
              </a:rPr>
              <a:t> </a:t>
            </a:r>
            <a:r>
              <a:rPr lang="hu-HU" dirty="0">
                <a:sym typeface="Wingdings"/>
              </a:rPr>
              <a:t>egy konstans a</a:t>
            </a:r>
            <a:r>
              <a:rPr lang="en-US" dirty="0">
                <a:sym typeface="Wingdings"/>
              </a:rPr>
              <a:t> multiplicative increase</a:t>
            </a:r>
            <a:r>
              <a:rPr lang="hu-HU" dirty="0">
                <a:sym typeface="Wingdings"/>
              </a:rPr>
              <a:t> fázishoz</a:t>
            </a:r>
            <a:endParaRPr lang="en-US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T  </a:t>
            </a:r>
            <a:r>
              <a:rPr lang="hu-HU" dirty="0">
                <a:sym typeface="Wingdings"/>
              </a:rPr>
              <a:t>eltelt idő a legutóbbi csomagvesztés óta</a:t>
            </a:r>
            <a:endParaRPr lang="en-US" dirty="0">
              <a:sym typeface="Wingdings"/>
            </a:endParaRPr>
          </a:p>
          <a:p>
            <a:pPr lvl="1"/>
            <a:r>
              <a:rPr lang="en-US" dirty="0" err="1">
                <a:sym typeface="Wingdings"/>
              </a:rPr>
              <a:t>W_max</a:t>
            </a:r>
            <a:r>
              <a:rPr lang="en-US" dirty="0">
                <a:sym typeface="Wingdings"/>
              </a:rPr>
              <a:t>  </a:t>
            </a:r>
            <a:r>
              <a:rPr lang="en-US" dirty="0" err="1">
                <a:sym typeface="Wingdings"/>
              </a:rPr>
              <a:t>cwnd</a:t>
            </a:r>
            <a:r>
              <a:rPr lang="en-US" dirty="0">
                <a:sym typeface="Wingdings"/>
              </a:rPr>
              <a:t> </a:t>
            </a:r>
            <a:r>
              <a:rPr lang="hu-HU" dirty="0">
                <a:sym typeface="Wingdings"/>
              </a:rPr>
              <a:t>a legutolsó csomagvesztés idején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038" y="2964341"/>
            <a:ext cx="7076306" cy="323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504" y="3479376"/>
            <a:ext cx="5370090" cy="53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515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CUBIC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Default TCP implementation in Linux</a:t>
            </a:r>
          </a:p>
          <a:p>
            <a:r>
              <a:rPr lang="en-US" dirty="0"/>
              <a:t>Replace AIMD with cubic function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 </a:t>
            </a:r>
            <a:r>
              <a:rPr lang="en-US" dirty="0">
                <a:sym typeface="Wingdings"/>
              </a:rPr>
              <a:t> a constant fraction for multiplicative increase</a:t>
            </a:r>
          </a:p>
          <a:p>
            <a:pPr lvl="1"/>
            <a:r>
              <a:rPr lang="en-US" dirty="0">
                <a:sym typeface="Wingdings"/>
              </a:rPr>
              <a:t>T  time since last packet drop</a:t>
            </a:r>
          </a:p>
          <a:p>
            <a:pPr lvl="1"/>
            <a:r>
              <a:rPr lang="en-US" dirty="0" err="1">
                <a:sym typeface="Wingdings"/>
              </a:rPr>
              <a:t>W_max</a:t>
            </a:r>
            <a:r>
              <a:rPr lang="en-US" dirty="0">
                <a:sym typeface="Wingdings"/>
              </a:rPr>
              <a:t>  </a:t>
            </a:r>
            <a:r>
              <a:rPr lang="en-US" dirty="0" err="1">
                <a:sym typeface="Wingdings"/>
              </a:rPr>
              <a:t>cwnd</a:t>
            </a:r>
            <a:r>
              <a:rPr lang="en-US" dirty="0">
                <a:sym typeface="Wingdings"/>
              </a:rPr>
              <a:t> when last packet dropped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038" y="2964341"/>
            <a:ext cx="7076306" cy="323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504" y="3479376"/>
            <a:ext cx="5370090" cy="538805"/>
          </a:xfrm>
          <a:prstGeom prst="rect">
            <a:avLst/>
          </a:prstGeom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69" y="1573493"/>
            <a:ext cx="8304475" cy="4969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8546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TCP CUBIC </a:t>
            </a:r>
            <a:r>
              <a:rPr lang="hu-HU" dirty="0"/>
              <a:t>példa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296729"/>
            <a:ext cx="8839200" cy="1561271"/>
          </a:xfrm>
        </p:spPr>
        <p:txBody>
          <a:bodyPr>
            <a:normAutofit fontScale="85000" lnSpcReduction="20000"/>
          </a:bodyPr>
          <a:lstStyle/>
          <a:p>
            <a:r>
              <a:rPr lang="hu-HU" sz="2400" dirty="0"/>
              <a:t>Kevésbé pazarolja a sávszélességet a gyors felfutások miatt</a:t>
            </a:r>
            <a:endParaRPr lang="en-US" sz="2400" dirty="0"/>
          </a:p>
          <a:p>
            <a:r>
              <a:rPr lang="hu-HU" sz="2400" dirty="0"/>
              <a:t>A stabil régió és a lassú gyorsítás segít a fairség biztosításában</a:t>
            </a:r>
            <a:endParaRPr lang="en-US" sz="2400" dirty="0"/>
          </a:p>
          <a:p>
            <a:pPr lvl="1"/>
            <a:r>
              <a:rPr lang="hu-HU" sz="2100" dirty="0"/>
              <a:t>A gyors felfutás sokkal agresszívabb, mint az</a:t>
            </a:r>
            <a:r>
              <a:rPr lang="en-US" sz="2100" dirty="0"/>
              <a:t> additive increase</a:t>
            </a:r>
          </a:p>
          <a:p>
            <a:pPr lvl="1"/>
            <a:r>
              <a:rPr lang="hu-HU" sz="2100" dirty="0"/>
              <a:t>A</a:t>
            </a:r>
            <a:r>
              <a:rPr lang="en-US" sz="2100" dirty="0"/>
              <a:t> Tahoe/Reno</a:t>
            </a:r>
            <a:r>
              <a:rPr lang="hu-HU" sz="2100" dirty="0"/>
              <a:t> variánsokkal szembeni fairséghez a</a:t>
            </a:r>
            <a:r>
              <a:rPr lang="en-US" sz="2100" dirty="0"/>
              <a:t> CUBIC</a:t>
            </a:r>
            <a:r>
              <a:rPr lang="hu-HU" sz="2100" dirty="0" err="1"/>
              <a:t>-nak</a:t>
            </a:r>
            <a:r>
              <a:rPr lang="hu-HU" sz="2100" dirty="0"/>
              <a:t> nem szabad ennyire agresszívnak lennie</a:t>
            </a:r>
            <a:endParaRPr lang="en-US" sz="2100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2320960" y="2697951"/>
            <a:ext cx="2129809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4735965" y="2177370"/>
            <a:ext cx="11075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57708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2400" dirty="0"/>
              <a:t>Idő</a:t>
            </a:r>
            <a:endParaRPr lang="en-US" sz="2400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343319" y="2303862"/>
            <a:ext cx="110549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u-HU" sz="2000" dirty="0"/>
              <a:t>Időkorlát</a:t>
            </a:r>
            <a:endParaRPr lang="en-US" sz="2000" dirty="0"/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2521599" y="1571988"/>
            <a:ext cx="2603077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CUBIC </a:t>
            </a:r>
            <a:r>
              <a:rPr lang="hu-HU" sz="2000" dirty="0" err="1"/>
              <a:t>fv</a:t>
            </a:r>
            <a:r>
              <a:rPr lang="hu-HU" sz="2000" dirty="0"/>
              <a:t>.</a:t>
            </a:r>
            <a:endParaRPr lang="en-US" sz="2000" dirty="0"/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2605778" y="2276974"/>
            <a:ext cx="110767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/>
              <a:t>cwnd</a:t>
            </a:r>
            <a:r>
              <a:rPr lang="en-US" sz="2000" i="1" baseline="-25000" dirty="0" err="1"/>
              <a:t>max</a:t>
            </a:r>
            <a:endParaRPr lang="en-US" sz="2000" i="1" baseline="-25000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4735965" y="2177370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309568" y="2704614"/>
            <a:ext cx="1989056" cy="211248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0800000">
            <a:off x="4229745" y="2177370"/>
            <a:ext cx="493834" cy="524478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735965" y="2177370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ine 14"/>
          <p:cNvSpPr>
            <a:spLocks noChangeShapeType="1"/>
          </p:cNvSpPr>
          <p:nvPr/>
        </p:nvSpPr>
        <p:spPr bwMode="auto">
          <a:xfrm>
            <a:off x="6041012" y="2177370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33407" y="2177369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48098" y="2125850"/>
            <a:ext cx="1362656" cy="86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6041012" y="2177370"/>
            <a:ext cx="711691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6289500" y="2988299"/>
            <a:ext cx="6578" cy="101809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292348" y="3001332"/>
            <a:ext cx="952837" cy="101196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 rot="10800000">
            <a:off x="7216156" y="2148211"/>
            <a:ext cx="799765" cy="84939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6224017" y="2988298"/>
            <a:ext cx="1651907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578033" y="1998481"/>
            <a:ext cx="2490211" cy="169284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flipH="1">
            <a:off x="2857482" y="4006393"/>
            <a:ext cx="1144921" cy="707009"/>
            <a:chOff x="1191443" y="4863146"/>
            <a:chExt cx="5209363" cy="1398648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38925"/>
                <a:gd name="adj2" fmla="val -1365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7" y="4863146"/>
              <a:ext cx="5181599" cy="12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u-HU" kern="0" noProof="0" dirty="0">
                  <a:solidFill>
                    <a:sysClr val="window" lastClr="FFFFFF"/>
                  </a:solidFill>
                </a:rPr>
                <a:t>Gyors felfutás</a:t>
              </a:r>
              <a:endParaRPr kumimoji="0" lang="en-US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flipH="1">
            <a:off x="3401694" y="3081129"/>
            <a:ext cx="1144921" cy="657449"/>
            <a:chOff x="1191443" y="4863146"/>
            <a:chExt cx="5209363" cy="1398648"/>
          </a:xfrm>
        </p:grpSpPr>
        <p:sp>
          <p:nvSpPr>
            <p:cNvPr id="60" name="Rectangular Callout 59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5814"/>
                <a:gd name="adj2" fmla="val -938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7" y="4863146"/>
              <a:ext cx="5181599" cy="1374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u-HU" kern="0" noProof="0" dirty="0">
                  <a:solidFill>
                    <a:sysClr val="window" lastClr="FFFFFF"/>
                  </a:solidFill>
                </a:rPr>
                <a:t>Stabil régió</a:t>
              </a:r>
              <a:endParaRPr kumimoji="0" lang="en-US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 flipH="1">
            <a:off x="4950157" y="1244224"/>
            <a:ext cx="2960833" cy="923330"/>
            <a:chOff x="1191443" y="4863146"/>
            <a:chExt cx="5209363" cy="1826587"/>
          </a:xfrm>
        </p:grpSpPr>
        <p:sp>
          <p:nvSpPr>
            <p:cNvPr id="63" name="Rectangular Callout 62"/>
            <p:cNvSpPr/>
            <p:nvPr/>
          </p:nvSpPr>
          <p:spPr>
            <a:xfrm>
              <a:off x="1191443" y="4876800"/>
              <a:ext cx="5181603" cy="1384994"/>
            </a:xfrm>
            <a:prstGeom prst="wedgeRectCallout">
              <a:avLst>
                <a:gd name="adj1" fmla="val 60038"/>
                <a:gd name="adj2" fmla="val 1111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19207" y="4863146"/>
              <a:ext cx="5181599" cy="18265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u-HU" kern="0" noProof="0" dirty="0">
                  <a:solidFill>
                    <a:sysClr val="window" lastClr="FFFFFF"/>
                  </a:solidFill>
                </a:rPr>
                <a:t>Lassú gyorsítás a sávszélesség teszteléséhez</a:t>
              </a:r>
              <a:endParaRPr kumimoji="0" lang="en-US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843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 build="p"/>
      <p:bldP spid="20" grpId="0" animBg="1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9" grpId="0"/>
      <p:bldP spid="40" grpId="0" animBg="1"/>
      <p:bldP spid="5" grpId="0" animBg="1"/>
      <p:bldP spid="47" grpId="0" animBg="1"/>
      <p:bldP spid="48" grpId="0" animBg="1"/>
      <p:bldP spid="49" grpId="0" animBg="1"/>
      <p:bldP spid="51" grpId="0" animBg="1"/>
      <p:bldP spid="50" grpId="0" animBg="1"/>
      <p:bldP spid="53" grpId="0" animBg="1"/>
      <p:bldP spid="54" grpId="0" animBg="1"/>
      <p:bldP spid="55" grpId="0" animBg="1"/>
      <p:bldP spid="52" grpId="0" animBg="1"/>
      <p:bldP spid="4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Problémák a </a:t>
            </a:r>
            <a:r>
              <a:rPr lang="en-US" dirty="0"/>
              <a:t>TCP</a:t>
            </a:r>
            <a:r>
              <a:rPr lang="hu-HU" dirty="0" err="1"/>
              <a:t>-vel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Az Internetes forgalom jelentős része</a:t>
            </a:r>
            <a:r>
              <a:rPr lang="en-US" dirty="0"/>
              <a:t> TCP</a:t>
            </a:r>
          </a:p>
          <a:p>
            <a:r>
              <a:rPr lang="hu-HU" dirty="0"/>
              <a:t>Azonban számos probléma okozója is egyben</a:t>
            </a:r>
            <a:endParaRPr lang="en-US" dirty="0"/>
          </a:p>
          <a:p>
            <a:pPr lvl="1"/>
            <a:r>
              <a:rPr lang="hu-HU" dirty="0"/>
              <a:t>Gyenge teljesítmény kis folyamok esetén</a:t>
            </a:r>
            <a:endParaRPr lang="en-US" dirty="0"/>
          </a:p>
          <a:p>
            <a:pPr lvl="1"/>
            <a:r>
              <a:rPr lang="hu-HU" dirty="0"/>
              <a:t>Gyenge teljesítmény </a:t>
            </a:r>
            <a:r>
              <a:rPr lang="hu-HU" dirty="0" err="1"/>
              <a:t>wireless</a:t>
            </a:r>
            <a:r>
              <a:rPr lang="hu-HU" dirty="0"/>
              <a:t> hálózatokban</a:t>
            </a:r>
            <a:endParaRPr lang="en-US" dirty="0"/>
          </a:p>
          <a:p>
            <a:pPr lvl="1"/>
            <a:r>
              <a:rPr lang="hu-HU" dirty="0" err="1"/>
              <a:t>DoS</a:t>
            </a:r>
            <a:r>
              <a:rPr lang="hu-HU" dirty="0"/>
              <a:t> támadási felület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075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Kis folyamok (f</a:t>
            </a:r>
            <a:r>
              <a:rPr lang="en-US" dirty="0"/>
              <a:t>lows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Probléma: kis folyamok esetén torz viselkedés</a:t>
            </a:r>
            <a:endParaRPr lang="en-US" dirty="0"/>
          </a:p>
          <a:p>
            <a:pPr lvl="1"/>
            <a:r>
              <a:rPr lang="en-US" dirty="0"/>
              <a:t>1 RTT </a:t>
            </a:r>
            <a:r>
              <a:rPr lang="hu-HU" dirty="0"/>
              <a:t>szükséges a kapcsolat felépítésére</a:t>
            </a:r>
            <a:r>
              <a:rPr lang="en-US" dirty="0"/>
              <a:t> (SYN, SYN/ACK)</a:t>
            </a:r>
            <a:endParaRPr lang="hu-HU" dirty="0"/>
          </a:p>
          <a:p>
            <a:pPr lvl="2"/>
            <a:r>
              <a:rPr lang="hu-HU" dirty="0"/>
              <a:t>pazarló</a:t>
            </a:r>
            <a:endParaRPr lang="en-US" dirty="0"/>
          </a:p>
          <a:p>
            <a:pPr lvl="1"/>
            <a:r>
              <a:rPr lang="en-US" i="1" dirty="0" err="1"/>
              <a:t>cwnd</a:t>
            </a:r>
            <a:r>
              <a:rPr lang="en-US" dirty="0"/>
              <a:t> </a:t>
            </a:r>
            <a:r>
              <a:rPr lang="hu-HU" dirty="0"/>
              <a:t>mindig 1-gyel indul</a:t>
            </a:r>
          </a:p>
          <a:p>
            <a:pPr lvl="2"/>
            <a:r>
              <a:rPr lang="hu-HU" dirty="0"/>
              <a:t>Nincs lehetőség felgyorsulni a kevés adat miatt</a:t>
            </a:r>
            <a:endParaRPr lang="en-US" dirty="0"/>
          </a:p>
          <a:p>
            <a:r>
              <a:rPr lang="hu-HU" dirty="0"/>
              <a:t>Az Internetes forgalom nagy része kis folyam</a:t>
            </a:r>
            <a:endParaRPr lang="en-US" dirty="0"/>
          </a:p>
          <a:p>
            <a:pPr lvl="1"/>
            <a:r>
              <a:rPr lang="hu-HU" dirty="0"/>
              <a:t>Többnyire</a:t>
            </a:r>
            <a:r>
              <a:rPr lang="en-US" dirty="0"/>
              <a:t> HTTP </a:t>
            </a:r>
            <a:r>
              <a:rPr lang="hu-HU" dirty="0"/>
              <a:t>átvitel</a:t>
            </a:r>
            <a:r>
              <a:rPr lang="en-US" dirty="0"/>
              <a:t>, &lt;100KB</a:t>
            </a:r>
          </a:p>
          <a:p>
            <a:pPr lvl="1"/>
            <a:r>
              <a:rPr lang="hu-HU" dirty="0"/>
              <a:t>A legtöbb TCP folyam el se hagyja a </a:t>
            </a:r>
            <a:r>
              <a:rPr lang="hu-HU" dirty="0" err="1"/>
              <a:t>slow</a:t>
            </a:r>
            <a:r>
              <a:rPr lang="hu-HU" dirty="0"/>
              <a:t> start fázist!!!</a:t>
            </a:r>
            <a:endParaRPr lang="en-US" dirty="0"/>
          </a:p>
          <a:p>
            <a:r>
              <a:rPr lang="hu-HU" dirty="0"/>
              <a:t>Lehetséges megoldás</a:t>
            </a:r>
            <a:r>
              <a:rPr lang="en-US" dirty="0"/>
              <a:t> (Google</a:t>
            </a:r>
            <a:r>
              <a:rPr lang="hu-HU" dirty="0"/>
              <a:t> javaslat</a:t>
            </a:r>
            <a:r>
              <a:rPr lang="en-US" dirty="0"/>
              <a:t>):</a:t>
            </a:r>
          </a:p>
          <a:p>
            <a:pPr lvl="1"/>
            <a:r>
              <a:rPr lang="hu-HU" dirty="0"/>
              <a:t>Kezdeti</a:t>
            </a:r>
            <a:r>
              <a:rPr lang="en-US" dirty="0"/>
              <a:t> </a:t>
            </a:r>
            <a:r>
              <a:rPr lang="en-US" i="1" dirty="0" err="1"/>
              <a:t>cwnd</a:t>
            </a:r>
            <a:r>
              <a:rPr lang="en-US" dirty="0"/>
              <a:t> </a:t>
            </a:r>
            <a:r>
              <a:rPr lang="hu-HU" dirty="0"/>
              <a:t>megnövelése</a:t>
            </a:r>
            <a:r>
              <a:rPr lang="en-US" dirty="0"/>
              <a:t> 10</a:t>
            </a:r>
            <a:r>
              <a:rPr lang="hu-HU" dirty="0" err="1"/>
              <a:t>-re</a:t>
            </a:r>
            <a:endParaRPr lang="en-US" dirty="0"/>
          </a:p>
          <a:p>
            <a:pPr lvl="1"/>
            <a:r>
              <a:rPr lang="en-US" dirty="0"/>
              <a:t>TCP Fast Open: </a:t>
            </a:r>
            <a:r>
              <a:rPr lang="hu-HU" dirty="0"/>
              <a:t>kriptográfiai </a:t>
            </a:r>
            <a:r>
              <a:rPr lang="hu-HU" dirty="0" err="1"/>
              <a:t>hashek</a:t>
            </a:r>
            <a:r>
              <a:rPr lang="hu-HU" dirty="0"/>
              <a:t> használata a fogadó azonosítására, a három-utas kézfogás elhagyható helyette </a:t>
            </a:r>
            <a:r>
              <a:rPr lang="hu-HU" dirty="0" err="1"/>
              <a:t>hash</a:t>
            </a:r>
            <a:r>
              <a:rPr lang="hu-HU" dirty="0"/>
              <a:t> (</a:t>
            </a:r>
            <a:r>
              <a:rPr lang="hu-HU" dirty="0" err="1"/>
              <a:t>cookie</a:t>
            </a:r>
            <a:r>
              <a:rPr lang="hu-HU" dirty="0"/>
              <a:t>) küldése a </a:t>
            </a:r>
            <a:r>
              <a:rPr lang="hu-HU" dirty="0" err="1"/>
              <a:t>syn</a:t>
            </a:r>
            <a:r>
              <a:rPr lang="hu-HU" dirty="0"/>
              <a:t> csomagban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9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</a:t>
            </a:r>
            <a:r>
              <a:rPr lang="hu-HU" dirty="0"/>
              <a:t>hálózatok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0" y="1600200"/>
                <a:ext cx="9144000" cy="5105400"/>
              </a:xfrm>
            </p:spPr>
            <p:txBody>
              <a:bodyPr>
                <a:normAutofit fontScale="92500"/>
              </a:bodyPr>
              <a:lstStyle/>
              <a:p>
                <a:r>
                  <a:rPr lang="hu-HU" dirty="0"/>
                  <a:t>Probléma</a:t>
                </a:r>
                <a:r>
                  <a:rPr lang="en-US" dirty="0"/>
                  <a:t>: </a:t>
                </a:r>
                <a:r>
                  <a:rPr lang="hu-HU" dirty="0"/>
                  <a:t>A </a:t>
                </a:r>
                <a:r>
                  <a:rPr lang="en-US" dirty="0"/>
                  <a:t>Tahoe </a:t>
                </a:r>
                <a:r>
                  <a:rPr lang="hu-HU" dirty="0"/>
                  <a:t>és</a:t>
                </a:r>
                <a:r>
                  <a:rPr lang="en-US" dirty="0"/>
                  <a:t> Reno </a:t>
                </a:r>
                <a:r>
                  <a:rPr lang="hu-HU" dirty="0"/>
                  <a:t>esetén </a:t>
                </a:r>
                <a:br>
                  <a:rPr lang="hu-HU" dirty="0"/>
                </a:br>
                <a:r>
                  <a:rPr lang="hu-HU" dirty="0"/>
                  <a:t>csomagvesztés</a:t>
                </a:r>
                <a:r>
                  <a:rPr lang="en-US" dirty="0"/>
                  <a:t> = </a:t>
                </a:r>
                <a:r>
                  <a:rPr lang="hu-HU" dirty="0"/>
                  <a:t>torlódás</a:t>
                </a:r>
                <a:endParaRPr lang="en-US" dirty="0"/>
              </a:p>
              <a:p>
                <a:pPr lvl="1"/>
                <a:r>
                  <a:rPr lang="en-US" dirty="0"/>
                  <a:t>WAN</a:t>
                </a:r>
                <a:r>
                  <a:rPr lang="hu-HU" dirty="0"/>
                  <a:t> esetén ez helyes</a:t>
                </a:r>
                <a:r>
                  <a:rPr lang="en-US" dirty="0"/>
                  <a:t>, </a:t>
                </a:r>
                <a:r>
                  <a:rPr lang="hu-HU" dirty="0"/>
                  <a:t>ritka bit hibák</a:t>
                </a:r>
              </a:p>
              <a:p>
                <a:pPr lvl="1"/>
                <a:r>
                  <a:rPr lang="hu-HU" dirty="0"/>
                  <a:t>Azonban hamis vezeték nélküli hálózatokban</a:t>
                </a:r>
                <a:r>
                  <a:rPr lang="en-US" dirty="0"/>
                  <a:t>, </a:t>
                </a:r>
                <a:r>
                  <a:rPr lang="hu-HU" dirty="0"/>
                  <a:t>gyakori interferenciák</a:t>
                </a:r>
                <a:endParaRPr lang="en-US" dirty="0"/>
              </a:p>
              <a:p>
                <a:r>
                  <a:rPr lang="en-US" dirty="0"/>
                  <a:t>TCP </a:t>
                </a:r>
                <a:r>
                  <a:rPr lang="hu-HU" dirty="0"/>
                  <a:t>átvitel</a:t>
                </a:r>
                <a:r>
                  <a:rPr lang="en-US" dirty="0"/>
                  <a:t> ~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1/</m:t>
                    </m:r>
                    <m:rad>
                      <m:radPr>
                        <m:degHide m:val="on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/>
                          </a:rPr>
                          <m:t>𝑣𝑒𝑠𝑧𝑡</m:t>
                        </m:r>
                        <m:r>
                          <a:rPr lang="hu-HU" b="0" i="1" smtClean="0">
                            <a:latin typeface="Cambria Math"/>
                          </a:rPr>
                          <m:t>é</m:t>
                        </m:r>
                        <m:r>
                          <a:rPr lang="hu-HU" b="0" i="1" smtClean="0">
                            <a:latin typeface="Cambria Math"/>
                          </a:rPr>
                          <m:t>𝑠𝑖</m:t>
                        </m:r>
                        <m:r>
                          <a:rPr lang="hu-HU" b="0" i="1" smtClean="0">
                            <a:latin typeface="Cambria Math"/>
                          </a:rPr>
                          <m:t> </m:t>
                        </m:r>
                        <m:r>
                          <a:rPr lang="hu-HU" b="0" i="1" smtClean="0">
                            <a:latin typeface="Cambria Math"/>
                          </a:rPr>
                          <m:t>𝑟</m:t>
                        </m:r>
                        <m:r>
                          <a:rPr lang="hu-HU" b="0" i="1" smtClean="0">
                            <a:latin typeface="Cambria Math"/>
                          </a:rPr>
                          <m:t>á</m:t>
                        </m:r>
                        <m:r>
                          <a:rPr lang="hu-HU" b="0" i="1" smtClean="0">
                            <a:latin typeface="Cambria Math"/>
                          </a:rPr>
                          <m:t>𝑡𝑎</m:t>
                        </m:r>
                      </m:e>
                    </m:rad>
                  </m:oMath>
                </a14:m>
                <a:endParaRPr lang="en-US" dirty="0"/>
              </a:p>
              <a:p>
                <a:pPr lvl="1"/>
                <a:r>
                  <a:rPr lang="hu-HU" dirty="0"/>
                  <a:t>Már néhány interferencia miatti csomagvesztés elég a teljesítmény drasztikus csökkenéséhez</a:t>
                </a:r>
                <a:endParaRPr lang="en-US" dirty="0"/>
              </a:p>
              <a:p>
                <a:r>
                  <a:rPr lang="hu-HU" dirty="0"/>
                  <a:t>Lehetséges megoldások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hu-HU" dirty="0"/>
                  <a:t>Réteg modell megsértése</a:t>
                </a:r>
                <a:r>
                  <a:rPr lang="en-US" dirty="0"/>
                  <a:t>, </a:t>
                </a:r>
                <a:r>
                  <a:rPr lang="hu-HU" dirty="0"/>
                  <a:t>adatkapcsolati információ a</a:t>
                </a:r>
                <a:r>
                  <a:rPr lang="en-US" dirty="0"/>
                  <a:t> TCP</a:t>
                </a:r>
                <a:r>
                  <a:rPr lang="hu-HU" dirty="0" err="1"/>
                  <a:t>-be</a:t>
                </a:r>
                <a:endParaRPr lang="en-US" dirty="0"/>
              </a:p>
              <a:p>
                <a:pPr lvl="1"/>
                <a:r>
                  <a:rPr lang="hu-HU" dirty="0"/>
                  <a:t>Késleltetés alapú torlódás vezérlés használata</a:t>
                </a:r>
                <a:r>
                  <a:rPr lang="en-US" dirty="0"/>
                  <a:t> (</a:t>
                </a:r>
                <a:r>
                  <a:rPr lang="hu-HU" dirty="0"/>
                  <a:t>pl. </a:t>
                </a:r>
                <a:r>
                  <a:rPr lang="en-US" dirty="0"/>
                  <a:t>TCP Vegas)</a:t>
                </a:r>
              </a:p>
              <a:p>
                <a:pPr lvl="1"/>
                <a:r>
                  <a:rPr lang="hu-HU" dirty="0"/>
                  <a:t>Explicit torlódás jelzés - </a:t>
                </a:r>
                <a:r>
                  <a:rPr lang="en-US" dirty="0"/>
                  <a:t>Explicit congestion notification (ECN)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0" y="1600200"/>
                <a:ext cx="9144000" cy="5105400"/>
              </a:xfrm>
              <a:blipFill rotWithShape="1">
                <a:blip r:embed="rId2"/>
                <a:stretch>
                  <a:fillRect l="-267" t="-1075" r="-333" b="-2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450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Szolgáltatás megtagadása</a:t>
            </a:r>
            <a:br>
              <a:rPr lang="hu-HU" dirty="0"/>
            </a:br>
            <a:r>
              <a:rPr lang="hu-HU" dirty="0"/>
              <a:t>	</a:t>
            </a:r>
            <a:r>
              <a:rPr lang="en-US" dirty="0"/>
              <a:t>Denial of Service</a:t>
            </a:r>
            <a:r>
              <a:rPr lang="hu-HU" dirty="0"/>
              <a:t> (</a:t>
            </a:r>
            <a:r>
              <a:rPr lang="hu-HU" dirty="0" err="1"/>
              <a:t>DoS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42846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Probléma</a:t>
            </a:r>
            <a:r>
              <a:rPr lang="en-US" dirty="0"/>
              <a:t>: </a:t>
            </a:r>
            <a:r>
              <a:rPr lang="hu-HU" dirty="0"/>
              <a:t>a </a:t>
            </a:r>
            <a:r>
              <a:rPr lang="en-US" dirty="0"/>
              <a:t>TCP </a:t>
            </a:r>
            <a:r>
              <a:rPr lang="hu-HU" dirty="0"/>
              <a:t>kapcsolatok állapottal rendelkeznek</a:t>
            </a:r>
            <a:endParaRPr lang="en-US" dirty="0"/>
          </a:p>
          <a:p>
            <a:pPr lvl="1"/>
            <a:r>
              <a:rPr lang="hu-HU" dirty="0"/>
              <a:t>A</a:t>
            </a:r>
            <a:r>
              <a:rPr lang="en-US" dirty="0"/>
              <a:t> SYN </a:t>
            </a:r>
            <a:r>
              <a:rPr lang="hu-HU" dirty="0"/>
              <a:t>csomagok erőforrásokat foglalnak az szerveren</a:t>
            </a:r>
            <a:endParaRPr lang="en-US" dirty="0"/>
          </a:p>
          <a:p>
            <a:pPr lvl="1"/>
            <a:r>
              <a:rPr lang="hu-HU" dirty="0"/>
              <a:t>Az állapot legalább néhány percig fennmarad</a:t>
            </a:r>
            <a:r>
              <a:rPr lang="en-US" dirty="0"/>
              <a:t> (RTO)</a:t>
            </a:r>
          </a:p>
          <a:p>
            <a:r>
              <a:rPr lang="en-US" dirty="0"/>
              <a:t>SYN flood: </a:t>
            </a:r>
            <a:r>
              <a:rPr lang="hu-HU" dirty="0"/>
              <a:t>elég sok</a:t>
            </a:r>
            <a:r>
              <a:rPr lang="en-US" dirty="0"/>
              <a:t> SYN</a:t>
            </a:r>
            <a:r>
              <a:rPr lang="hu-HU" dirty="0"/>
              <a:t> csomag küldése a szervernek ahhoz, hogy elfogyjon a memória és összeomoljon a kernel</a:t>
            </a:r>
            <a:endParaRPr lang="en-US" dirty="0"/>
          </a:p>
          <a:p>
            <a:r>
              <a:rPr lang="hu-HU" dirty="0"/>
              <a:t>Megoldás</a:t>
            </a:r>
            <a:r>
              <a:rPr lang="en-US" dirty="0"/>
              <a:t>: SYN cook</a:t>
            </a:r>
            <a:r>
              <a:rPr lang="hu-HU" dirty="0" err="1"/>
              <a:t>ie-k</a:t>
            </a:r>
            <a:endParaRPr lang="en-US" dirty="0"/>
          </a:p>
          <a:p>
            <a:pPr lvl="1"/>
            <a:r>
              <a:rPr lang="hu-HU" dirty="0"/>
              <a:t>Ötlet</a:t>
            </a:r>
            <a:r>
              <a:rPr lang="en-US" dirty="0"/>
              <a:t>: </a:t>
            </a:r>
            <a:r>
              <a:rPr lang="hu-HU" dirty="0"/>
              <a:t>ne tároljunk kezdeti állapotot a szerveren</a:t>
            </a:r>
            <a:endParaRPr lang="en-US" dirty="0"/>
          </a:p>
          <a:p>
            <a:pPr lvl="1"/>
            <a:r>
              <a:rPr lang="hu-HU" dirty="0"/>
              <a:t>Illesszük az állapotot a</a:t>
            </a:r>
            <a:r>
              <a:rPr lang="en-US" dirty="0"/>
              <a:t> SYN/ACK </a:t>
            </a:r>
            <a:r>
              <a:rPr lang="hu-HU" dirty="0"/>
              <a:t>csomagokba</a:t>
            </a:r>
            <a:r>
              <a:rPr lang="en-US" dirty="0"/>
              <a:t> (</a:t>
            </a:r>
            <a:r>
              <a:rPr lang="hu-HU" dirty="0"/>
              <a:t>a sorszám mezőbe (</a:t>
            </a:r>
            <a:r>
              <a:rPr lang="en-US" dirty="0"/>
              <a:t>sequence number </a:t>
            </a:r>
            <a:r>
              <a:rPr lang="hu-HU" dirty="0"/>
              <a:t>mező)</a:t>
            </a:r>
            <a:r>
              <a:rPr lang="en-US" dirty="0"/>
              <a:t>)</a:t>
            </a:r>
          </a:p>
          <a:p>
            <a:pPr lvl="1"/>
            <a:r>
              <a:rPr lang="hu-HU" dirty="0"/>
              <a:t>A kliensnek vissza kell tükrözni az állapotot…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7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Szolgáltatás megtagadása</a:t>
            </a:r>
            <a:br>
              <a:rPr lang="hu-HU" dirty="0"/>
            </a:br>
            <a:r>
              <a:rPr lang="hu-HU" dirty="0"/>
              <a:t>	</a:t>
            </a:r>
            <a:r>
              <a:rPr lang="en-US" dirty="0"/>
              <a:t>Denial of Service</a:t>
            </a:r>
            <a:r>
              <a:rPr lang="hu-HU" dirty="0"/>
              <a:t> (</a:t>
            </a:r>
            <a:r>
              <a:rPr lang="hu-HU" dirty="0" err="1"/>
              <a:t>DoS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pic>
        <p:nvPicPr>
          <p:cNvPr id="4098" name="Picture 2" descr="Image result for syn cookie">
            <a:extLst>
              <a:ext uri="{FF2B5EF4-FFF2-40B4-BE49-F238E27FC236}">
                <a16:creationId xmlns:a16="http://schemas.microsoft.com/office/drawing/2014/main" id="{1EE5D972-577D-4985-B361-2603DB42E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" y="1665736"/>
            <a:ext cx="6659880" cy="49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2989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D681A53-BF40-4193-8DA1-565C2FF2D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Transport</a:t>
            </a:r>
            <a:r>
              <a:rPr lang="hu-HU" dirty="0"/>
              <a:t> </a:t>
            </a:r>
            <a:r>
              <a:rPr lang="hu-HU" dirty="0" err="1"/>
              <a:t>layer</a:t>
            </a:r>
            <a:r>
              <a:rPr lang="hu-HU" dirty="0"/>
              <a:t> </a:t>
            </a:r>
            <a:r>
              <a:rPr lang="hu-HU" dirty="0" err="1"/>
              <a:t>evolution</a:t>
            </a:r>
            <a:endParaRPr lang="hu-HU" dirty="0"/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3DF6A5A6-91B8-4417-9C39-24C66924904D}"/>
              </a:ext>
            </a:extLst>
          </p:cNvPr>
          <p:cNvCxnSpPr>
            <a:cxnSpLocks/>
          </p:cNvCxnSpPr>
          <p:nvPr/>
        </p:nvCxnSpPr>
        <p:spPr>
          <a:xfrm>
            <a:off x="695352" y="4788526"/>
            <a:ext cx="7864903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C8A924F4-F96D-4896-8B57-3533775EE1FE}"/>
              </a:ext>
            </a:extLst>
          </p:cNvPr>
          <p:cNvCxnSpPr/>
          <p:nvPr/>
        </p:nvCxnSpPr>
        <p:spPr>
          <a:xfrm>
            <a:off x="695352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78298A30-ECB1-4A33-86CF-03457AC94052}"/>
              </a:ext>
            </a:extLst>
          </p:cNvPr>
          <p:cNvCxnSpPr/>
          <p:nvPr/>
        </p:nvCxnSpPr>
        <p:spPr>
          <a:xfrm>
            <a:off x="2163546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B48FF955-3C76-45AB-A546-5E2130F18C95}"/>
              </a:ext>
            </a:extLst>
          </p:cNvPr>
          <p:cNvCxnSpPr/>
          <p:nvPr/>
        </p:nvCxnSpPr>
        <p:spPr>
          <a:xfrm>
            <a:off x="3630128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78D50FB0-E460-4763-B8D2-9D5DE10CC3FE}"/>
              </a:ext>
            </a:extLst>
          </p:cNvPr>
          <p:cNvCxnSpPr/>
          <p:nvPr/>
        </p:nvCxnSpPr>
        <p:spPr>
          <a:xfrm>
            <a:off x="5098319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EEC7B5F6-CAC0-4CC6-A4D4-7BBFFC7CAA13}"/>
              </a:ext>
            </a:extLst>
          </p:cNvPr>
          <p:cNvCxnSpPr/>
          <p:nvPr/>
        </p:nvCxnSpPr>
        <p:spPr>
          <a:xfrm>
            <a:off x="6566511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706BD4E6-13FA-49BB-8EF6-6BD9680828CF}"/>
              </a:ext>
            </a:extLst>
          </p:cNvPr>
          <p:cNvCxnSpPr/>
          <p:nvPr/>
        </p:nvCxnSpPr>
        <p:spPr>
          <a:xfrm>
            <a:off x="8034702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7A688807-7FEE-46D9-BA3A-8E36A2AC549E}"/>
              </a:ext>
            </a:extLst>
          </p:cNvPr>
          <p:cNvSpPr txBox="1"/>
          <p:nvPr/>
        </p:nvSpPr>
        <p:spPr>
          <a:xfrm>
            <a:off x="476451" y="4914096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1970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9C9F58B4-3591-4CBA-B89C-D2F45BF1C669}"/>
              </a:ext>
            </a:extLst>
          </p:cNvPr>
          <p:cNvSpPr txBox="1"/>
          <p:nvPr/>
        </p:nvSpPr>
        <p:spPr>
          <a:xfrm>
            <a:off x="1934541" y="4914096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1975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680C970F-5A00-46B2-A161-07E98C996A6F}"/>
              </a:ext>
            </a:extLst>
          </p:cNvPr>
          <p:cNvSpPr txBox="1"/>
          <p:nvPr/>
        </p:nvSpPr>
        <p:spPr>
          <a:xfrm>
            <a:off x="3402735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1980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5060BA51-02A2-47F3-B36A-4EF7A5D1403D}"/>
              </a:ext>
            </a:extLst>
          </p:cNvPr>
          <p:cNvSpPr txBox="1"/>
          <p:nvPr/>
        </p:nvSpPr>
        <p:spPr>
          <a:xfrm>
            <a:off x="4869316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1985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FE7FEBF6-3ACD-4533-9DBF-4B23B712F8AC}"/>
              </a:ext>
            </a:extLst>
          </p:cNvPr>
          <p:cNvSpPr txBox="1"/>
          <p:nvPr/>
        </p:nvSpPr>
        <p:spPr>
          <a:xfrm>
            <a:off x="6355045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1990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4E4E87DB-3BEF-44FB-95C3-AF7D73D0CC45}"/>
              </a:ext>
            </a:extLst>
          </p:cNvPr>
          <p:cNvSpPr txBox="1"/>
          <p:nvPr/>
        </p:nvSpPr>
        <p:spPr>
          <a:xfrm>
            <a:off x="7808921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1995</a:t>
            </a:r>
          </a:p>
        </p:txBody>
      </p: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11F9F799-EDD1-4816-88EB-A6E5F9D36E83}"/>
              </a:ext>
            </a:extLst>
          </p:cNvPr>
          <p:cNvCxnSpPr/>
          <p:nvPr/>
        </p:nvCxnSpPr>
        <p:spPr>
          <a:xfrm>
            <a:off x="9496016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FA2DB20A-9B62-4887-8A33-79A6593D2765}"/>
              </a:ext>
            </a:extLst>
          </p:cNvPr>
          <p:cNvCxnSpPr/>
          <p:nvPr/>
        </p:nvCxnSpPr>
        <p:spPr>
          <a:xfrm>
            <a:off x="10962599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9346C87E-F064-4328-B92B-4CC99758D632}"/>
              </a:ext>
            </a:extLst>
          </p:cNvPr>
          <p:cNvCxnSpPr/>
          <p:nvPr/>
        </p:nvCxnSpPr>
        <p:spPr>
          <a:xfrm>
            <a:off x="12430790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3839D58A-966C-42A3-9075-5D61ECFD0062}"/>
              </a:ext>
            </a:extLst>
          </p:cNvPr>
          <p:cNvCxnSpPr/>
          <p:nvPr/>
        </p:nvCxnSpPr>
        <p:spPr>
          <a:xfrm>
            <a:off x="13898981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71A596C1-157E-45E2-927F-CDDA7711E537}"/>
              </a:ext>
            </a:extLst>
          </p:cNvPr>
          <p:cNvCxnSpPr/>
          <p:nvPr/>
        </p:nvCxnSpPr>
        <p:spPr>
          <a:xfrm>
            <a:off x="15367172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3B489A68-9BF6-440A-AF14-78D462846B17}"/>
              </a:ext>
            </a:extLst>
          </p:cNvPr>
          <p:cNvSpPr txBox="1"/>
          <p:nvPr/>
        </p:nvSpPr>
        <p:spPr>
          <a:xfrm>
            <a:off x="9267011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2000</a:t>
            </a: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ACC1BA0C-0F72-4938-B5B6-00810967C427}"/>
              </a:ext>
            </a:extLst>
          </p:cNvPr>
          <p:cNvSpPr txBox="1"/>
          <p:nvPr/>
        </p:nvSpPr>
        <p:spPr>
          <a:xfrm>
            <a:off x="10735205" y="4911318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2005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F5F46745-FBF5-490E-B148-9E439CEF5538}"/>
              </a:ext>
            </a:extLst>
          </p:cNvPr>
          <p:cNvSpPr txBox="1"/>
          <p:nvPr/>
        </p:nvSpPr>
        <p:spPr>
          <a:xfrm>
            <a:off x="12201785" y="4911318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2010</a:t>
            </a: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9D3727BF-3FD4-4FD5-BBFB-50E7F2FD672A}"/>
              </a:ext>
            </a:extLst>
          </p:cNvPr>
          <p:cNvSpPr txBox="1"/>
          <p:nvPr/>
        </p:nvSpPr>
        <p:spPr>
          <a:xfrm>
            <a:off x="13687515" y="4911318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2015</a:t>
            </a: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82611371-7DC5-4E8E-A2B7-94ADEEE26087}"/>
              </a:ext>
            </a:extLst>
          </p:cNvPr>
          <p:cNvSpPr txBox="1"/>
          <p:nvPr/>
        </p:nvSpPr>
        <p:spPr>
          <a:xfrm>
            <a:off x="15141391" y="4911318"/>
            <a:ext cx="454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2020</a:t>
            </a:r>
          </a:p>
        </p:txBody>
      </p:sp>
      <p:cxnSp>
        <p:nvCxnSpPr>
          <p:cNvPr id="40" name="Egyenes összekötő 39">
            <a:extLst>
              <a:ext uri="{FF2B5EF4-FFF2-40B4-BE49-F238E27FC236}">
                <a16:creationId xmlns:a16="http://schemas.microsoft.com/office/drawing/2014/main" id="{9F9D5527-FDA9-4794-BD6E-A979B5189012}"/>
              </a:ext>
            </a:extLst>
          </p:cNvPr>
          <p:cNvCxnSpPr/>
          <p:nvPr/>
        </p:nvCxnSpPr>
        <p:spPr>
          <a:xfrm flipV="1">
            <a:off x="1839951" y="4160799"/>
            <a:ext cx="0" cy="627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>
            <a:extLst>
              <a:ext uri="{FF2B5EF4-FFF2-40B4-BE49-F238E27FC236}">
                <a16:creationId xmlns:a16="http://schemas.microsoft.com/office/drawing/2014/main" id="{A886C94E-D904-46DE-94C3-606574C23534}"/>
              </a:ext>
            </a:extLst>
          </p:cNvPr>
          <p:cNvCxnSpPr/>
          <p:nvPr/>
        </p:nvCxnSpPr>
        <p:spPr>
          <a:xfrm flipV="1">
            <a:off x="2163546" y="3265913"/>
            <a:ext cx="0" cy="152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>
            <a:extLst>
              <a:ext uri="{FF2B5EF4-FFF2-40B4-BE49-F238E27FC236}">
                <a16:creationId xmlns:a16="http://schemas.microsoft.com/office/drawing/2014/main" id="{DB855F03-11C0-4318-B0F5-5A40AA11B88D}"/>
              </a:ext>
            </a:extLst>
          </p:cNvPr>
          <p:cNvCxnSpPr/>
          <p:nvPr/>
        </p:nvCxnSpPr>
        <p:spPr>
          <a:xfrm flipV="1">
            <a:off x="3941154" y="3842989"/>
            <a:ext cx="0" cy="945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>
            <a:extLst>
              <a:ext uri="{FF2B5EF4-FFF2-40B4-BE49-F238E27FC236}">
                <a16:creationId xmlns:a16="http://schemas.microsoft.com/office/drawing/2014/main" id="{4F96AC98-1EDA-4C53-B156-67E7B330254F}"/>
              </a:ext>
            </a:extLst>
          </p:cNvPr>
          <p:cNvCxnSpPr>
            <a:cxnSpLocks/>
          </p:cNvCxnSpPr>
          <p:nvPr/>
        </p:nvCxnSpPr>
        <p:spPr>
          <a:xfrm flipV="1">
            <a:off x="4490351" y="3265913"/>
            <a:ext cx="0" cy="152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>
            <a:extLst>
              <a:ext uri="{FF2B5EF4-FFF2-40B4-BE49-F238E27FC236}">
                <a16:creationId xmlns:a16="http://schemas.microsoft.com/office/drawing/2014/main" id="{E1E0D152-9B81-442D-BB7D-FF67C70814BB}"/>
              </a:ext>
            </a:extLst>
          </p:cNvPr>
          <p:cNvCxnSpPr>
            <a:cxnSpLocks/>
          </p:cNvCxnSpPr>
          <p:nvPr/>
        </p:nvCxnSpPr>
        <p:spPr>
          <a:xfrm flipV="1">
            <a:off x="5415902" y="4453518"/>
            <a:ext cx="0" cy="335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>
            <a:extLst>
              <a:ext uri="{FF2B5EF4-FFF2-40B4-BE49-F238E27FC236}">
                <a16:creationId xmlns:a16="http://schemas.microsoft.com/office/drawing/2014/main" id="{FA44BDDE-3871-41BD-8991-DBA99BCF8AC3}"/>
              </a:ext>
            </a:extLst>
          </p:cNvPr>
          <p:cNvCxnSpPr>
            <a:cxnSpLocks/>
          </p:cNvCxnSpPr>
          <p:nvPr/>
        </p:nvCxnSpPr>
        <p:spPr>
          <a:xfrm flipV="1">
            <a:off x="6001342" y="3265913"/>
            <a:ext cx="0" cy="152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B608A3B2-4D40-48C7-BD27-48833EAE9E5C}"/>
              </a:ext>
            </a:extLst>
          </p:cNvPr>
          <p:cNvSpPr txBox="1"/>
          <p:nvPr/>
        </p:nvSpPr>
        <p:spPr>
          <a:xfrm>
            <a:off x="1053791" y="3776083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 err="1"/>
              <a:t>Origins</a:t>
            </a:r>
            <a:r>
              <a:rPr lang="hu-HU" sz="1350" dirty="0"/>
              <a:t> of „TCP”</a:t>
            </a:r>
          </a:p>
          <a:p>
            <a:pPr algn="ctr"/>
            <a:r>
              <a:rPr lang="hu-HU" sz="1350" dirty="0"/>
              <a:t>(</a:t>
            </a:r>
            <a:r>
              <a:rPr lang="hu-HU" sz="1350" dirty="0" err="1"/>
              <a:t>Cerf</a:t>
            </a:r>
            <a:r>
              <a:rPr lang="hu-HU" sz="1350" dirty="0"/>
              <a:t> &amp; Kahn, ´74)</a:t>
            </a:r>
          </a:p>
        </p:txBody>
      </p: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78F573BA-377C-49A9-8669-E877AAE43D3C}"/>
              </a:ext>
            </a:extLst>
          </p:cNvPr>
          <p:cNvSpPr txBox="1"/>
          <p:nvPr/>
        </p:nvSpPr>
        <p:spPr>
          <a:xfrm>
            <a:off x="1363228" y="2759692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3-way </a:t>
            </a:r>
            <a:r>
              <a:rPr lang="hu-HU" sz="1350" dirty="0" err="1"/>
              <a:t>handshake</a:t>
            </a:r>
            <a:endParaRPr lang="hu-HU" sz="1350" dirty="0"/>
          </a:p>
          <a:p>
            <a:pPr algn="ctr"/>
            <a:r>
              <a:rPr lang="hu-HU" sz="1350" dirty="0"/>
              <a:t>(</a:t>
            </a:r>
            <a:r>
              <a:rPr lang="hu-HU" sz="1350" dirty="0" err="1"/>
              <a:t>Tomlinson</a:t>
            </a:r>
            <a:r>
              <a:rPr lang="hu-HU" sz="1350" dirty="0"/>
              <a:t>, ´75)</a:t>
            </a:r>
          </a:p>
        </p:txBody>
      </p:sp>
      <p:sp>
        <p:nvSpPr>
          <p:cNvPr id="54" name="Szövegdoboz 53">
            <a:extLst>
              <a:ext uri="{FF2B5EF4-FFF2-40B4-BE49-F238E27FC236}">
                <a16:creationId xmlns:a16="http://schemas.microsoft.com/office/drawing/2014/main" id="{5A30BC33-D289-42C5-AE8E-179CE51A1062}"/>
              </a:ext>
            </a:extLst>
          </p:cNvPr>
          <p:cNvSpPr txBox="1"/>
          <p:nvPr/>
        </p:nvSpPr>
        <p:spPr>
          <a:xfrm>
            <a:off x="3142449" y="3505600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TCP and IP</a:t>
            </a:r>
          </a:p>
          <a:p>
            <a:pPr algn="ctr"/>
            <a:r>
              <a:rPr lang="hu-HU" sz="1350" dirty="0"/>
              <a:t>(RFC 791/793, ´81)</a:t>
            </a:r>
          </a:p>
        </p:txBody>
      </p:sp>
      <p:sp>
        <p:nvSpPr>
          <p:cNvPr id="55" name="Szövegdoboz 54">
            <a:extLst>
              <a:ext uri="{FF2B5EF4-FFF2-40B4-BE49-F238E27FC236}">
                <a16:creationId xmlns:a16="http://schemas.microsoft.com/office/drawing/2014/main" id="{EF4F2EE8-41A9-46AD-AD4F-0F3A76DB04A3}"/>
              </a:ext>
            </a:extLst>
          </p:cNvPr>
          <p:cNvSpPr txBox="1"/>
          <p:nvPr/>
        </p:nvSpPr>
        <p:spPr>
          <a:xfrm>
            <a:off x="3691646" y="2778029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TCP/IP „</a:t>
            </a:r>
            <a:r>
              <a:rPr lang="hu-HU" sz="1350" dirty="0" err="1"/>
              <a:t>flag</a:t>
            </a:r>
            <a:r>
              <a:rPr lang="hu-HU" sz="1350" dirty="0"/>
              <a:t> </a:t>
            </a:r>
            <a:r>
              <a:rPr lang="hu-HU" sz="1350" dirty="0" err="1"/>
              <a:t>day</a:t>
            </a:r>
            <a:r>
              <a:rPr lang="hu-HU" sz="1350" dirty="0"/>
              <a:t>”</a:t>
            </a:r>
          </a:p>
          <a:p>
            <a:pPr algn="ctr"/>
            <a:r>
              <a:rPr lang="hu-HU" sz="1350" dirty="0"/>
              <a:t>(BSD Unix 4.2, ´83)</a:t>
            </a:r>
          </a:p>
        </p:txBody>
      </p:sp>
      <p:sp>
        <p:nvSpPr>
          <p:cNvPr id="56" name="Szövegdoboz 55">
            <a:extLst>
              <a:ext uri="{FF2B5EF4-FFF2-40B4-BE49-F238E27FC236}">
                <a16:creationId xmlns:a16="http://schemas.microsoft.com/office/drawing/2014/main" id="{B69D5592-B16D-4C53-B557-1F10590C4511}"/>
              </a:ext>
            </a:extLst>
          </p:cNvPr>
          <p:cNvSpPr txBox="1"/>
          <p:nvPr/>
        </p:nvSpPr>
        <p:spPr>
          <a:xfrm>
            <a:off x="4627803" y="3958618"/>
            <a:ext cx="1597411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 err="1"/>
              <a:t>Congestion</a:t>
            </a:r>
            <a:r>
              <a:rPr lang="hu-HU" sz="1350" b="1" dirty="0"/>
              <a:t> </a:t>
            </a:r>
            <a:r>
              <a:rPr lang="hu-HU" sz="1350" b="1" dirty="0" err="1"/>
              <a:t>collapse</a:t>
            </a:r>
            <a:endParaRPr lang="hu-HU" sz="1350" b="1" dirty="0"/>
          </a:p>
          <a:p>
            <a:pPr algn="ctr"/>
            <a:r>
              <a:rPr lang="hu-HU" sz="1350" b="1" dirty="0"/>
              <a:t>(´86)</a:t>
            </a:r>
          </a:p>
        </p:txBody>
      </p:sp>
      <p:sp>
        <p:nvSpPr>
          <p:cNvPr id="57" name="Szövegdoboz 56">
            <a:extLst>
              <a:ext uri="{FF2B5EF4-FFF2-40B4-BE49-F238E27FC236}">
                <a16:creationId xmlns:a16="http://schemas.microsoft.com/office/drawing/2014/main" id="{37F7CCF3-6C68-4FB4-9EA9-D0A0028D6AE0}"/>
              </a:ext>
            </a:extLst>
          </p:cNvPr>
          <p:cNvSpPr txBox="1"/>
          <p:nvPr/>
        </p:nvSpPr>
        <p:spPr>
          <a:xfrm>
            <a:off x="5385070" y="3022192"/>
            <a:ext cx="1250715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</a:t>
            </a:r>
            <a:r>
              <a:rPr lang="hu-HU" sz="1350" b="1" dirty="0" err="1"/>
              <a:t>Tahoe</a:t>
            </a:r>
            <a:endParaRPr lang="hu-HU" sz="1350" b="1" dirty="0"/>
          </a:p>
          <a:p>
            <a:pPr algn="ctr"/>
            <a:r>
              <a:rPr lang="hu-HU" sz="1350" b="1" dirty="0"/>
              <a:t>(Jacobson, ´88)</a:t>
            </a:r>
          </a:p>
        </p:txBody>
      </p:sp>
      <p:sp>
        <p:nvSpPr>
          <p:cNvPr id="58" name="Szövegdoboz 57">
            <a:extLst>
              <a:ext uri="{FF2B5EF4-FFF2-40B4-BE49-F238E27FC236}">
                <a16:creationId xmlns:a16="http://schemas.microsoft.com/office/drawing/2014/main" id="{DEE57C20-60A8-4113-95E0-DD8EAA2390B1}"/>
              </a:ext>
            </a:extLst>
          </p:cNvPr>
          <p:cNvSpPr txBox="1"/>
          <p:nvPr/>
        </p:nvSpPr>
        <p:spPr>
          <a:xfrm>
            <a:off x="5764215" y="2197887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</a:t>
            </a:r>
            <a:r>
              <a:rPr lang="hu-HU" sz="1350" b="1" dirty="0" err="1"/>
              <a:t>Reno</a:t>
            </a:r>
            <a:endParaRPr lang="hu-HU" sz="1350" b="1" dirty="0"/>
          </a:p>
          <a:p>
            <a:pPr algn="ctr"/>
            <a:r>
              <a:rPr lang="hu-HU" sz="1350" b="1" dirty="0"/>
              <a:t>(Jacobson, ´90)</a:t>
            </a:r>
          </a:p>
        </p:txBody>
      </p:sp>
      <p:cxnSp>
        <p:nvCxnSpPr>
          <p:cNvPr id="50" name="Egyenes összekötő 49">
            <a:extLst>
              <a:ext uri="{FF2B5EF4-FFF2-40B4-BE49-F238E27FC236}">
                <a16:creationId xmlns:a16="http://schemas.microsoft.com/office/drawing/2014/main" id="{B450E43D-D6C0-421B-8CFF-9533CF155F33}"/>
              </a:ext>
            </a:extLst>
          </p:cNvPr>
          <p:cNvCxnSpPr>
            <a:cxnSpLocks/>
          </p:cNvCxnSpPr>
          <p:nvPr/>
        </p:nvCxnSpPr>
        <p:spPr>
          <a:xfrm flipV="1">
            <a:off x="6562921" y="2605204"/>
            <a:ext cx="3590" cy="2183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Jobb oldali kapcsos zárójel 60">
            <a:extLst>
              <a:ext uri="{FF2B5EF4-FFF2-40B4-BE49-F238E27FC236}">
                <a16:creationId xmlns:a16="http://schemas.microsoft.com/office/drawing/2014/main" id="{34444E73-726C-4EEE-8FB4-873830A8E5A5}"/>
              </a:ext>
            </a:extLst>
          </p:cNvPr>
          <p:cNvSpPr/>
          <p:nvPr/>
        </p:nvSpPr>
        <p:spPr>
          <a:xfrm rot="5400000">
            <a:off x="3000748" y="3189812"/>
            <a:ext cx="292000" cy="416074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000"/>
          </a:p>
        </p:txBody>
      </p:sp>
      <p:sp>
        <p:nvSpPr>
          <p:cNvPr id="62" name="Jobb oldali kapcsos zárójel 61">
            <a:extLst>
              <a:ext uri="{FF2B5EF4-FFF2-40B4-BE49-F238E27FC236}">
                <a16:creationId xmlns:a16="http://schemas.microsoft.com/office/drawing/2014/main" id="{ADEFD5E0-C0A9-4C19-8C40-F72BDFB3825B}"/>
              </a:ext>
            </a:extLst>
          </p:cNvPr>
          <p:cNvSpPr/>
          <p:nvPr/>
        </p:nvSpPr>
        <p:spPr>
          <a:xfrm rot="5400000">
            <a:off x="6823285" y="3678565"/>
            <a:ext cx="292000" cy="318194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000"/>
          </a:p>
        </p:txBody>
      </p:sp>
      <p:sp>
        <p:nvSpPr>
          <p:cNvPr id="63" name="Szövegdoboz 62">
            <a:extLst>
              <a:ext uri="{FF2B5EF4-FFF2-40B4-BE49-F238E27FC236}">
                <a16:creationId xmlns:a16="http://schemas.microsoft.com/office/drawing/2014/main" id="{5104CAB7-71A7-421F-9756-24DB4C216B01}"/>
              </a:ext>
            </a:extLst>
          </p:cNvPr>
          <p:cNvSpPr txBox="1"/>
          <p:nvPr/>
        </p:nvSpPr>
        <p:spPr>
          <a:xfrm>
            <a:off x="2389327" y="5490582"/>
            <a:ext cx="15518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50" dirty="0" err="1"/>
              <a:t>Pre-history</a:t>
            </a:r>
            <a:endParaRPr lang="hu-HU" sz="1350" dirty="0"/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F3730982-AEEF-4562-8276-0CB630C6B7AA}"/>
              </a:ext>
            </a:extLst>
          </p:cNvPr>
          <p:cNvSpPr txBox="1"/>
          <p:nvPr/>
        </p:nvSpPr>
        <p:spPr>
          <a:xfrm>
            <a:off x="6193371" y="5460883"/>
            <a:ext cx="15518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Classic </a:t>
            </a:r>
            <a:r>
              <a:rPr lang="hu-HU" sz="1350" dirty="0" err="1"/>
              <a:t>congestion</a:t>
            </a:r>
            <a:r>
              <a:rPr lang="hu-HU" sz="1350" dirty="0"/>
              <a:t> </a:t>
            </a:r>
            <a:r>
              <a:rPr lang="hu-HU" sz="1350" dirty="0" err="1"/>
              <a:t>control</a:t>
            </a:r>
            <a:endParaRPr lang="hu-HU" sz="1350" dirty="0"/>
          </a:p>
        </p:txBody>
      </p:sp>
      <p:cxnSp>
        <p:nvCxnSpPr>
          <p:cNvPr id="65" name="Egyenes összekötő 64">
            <a:extLst>
              <a:ext uri="{FF2B5EF4-FFF2-40B4-BE49-F238E27FC236}">
                <a16:creationId xmlns:a16="http://schemas.microsoft.com/office/drawing/2014/main" id="{A651CAAE-FF9D-4796-9D7D-A92B53866DA2}"/>
              </a:ext>
            </a:extLst>
          </p:cNvPr>
          <p:cNvCxnSpPr>
            <a:cxnSpLocks/>
            <a:endCxn id="73" idx="2"/>
          </p:cNvCxnSpPr>
          <p:nvPr/>
        </p:nvCxnSpPr>
        <p:spPr>
          <a:xfrm flipV="1">
            <a:off x="7417320" y="2295940"/>
            <a:ext cx="0" cy="2492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>
            <a:extLst>
              <a:ext uri="{FF2B5EF4-FFF2-40B4-BE49-F238E27FC236}">
                <a16:creationId xmlns:a16="http://schemas.microsoft.com/office/drawing/2014/main" id="{FA70665F-921A-4E29-BB27-9CE0040E2170}"/>
              </a:ext>
            </a:extLst>
          </p:cNvPr>
          <p:cNvCxnSpPr>
            <a:cxnSpLocks/>
          </p:cNvCxnSpPr>
          <p:nvPr/>
        </p:nvCxnSpPr>
        <p:spPr>
          <a:xfrm flipV="1">
            <a:off x="7739189" y="4200991"/>
            <a:ext cx="6009" cy="586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>
            <a:extLst>
              <a:ext uri="{FF2B5EF4-FFF2-40B4-BE49-F238E27FC236}">
                <a16:creationId xmlns:a16="http://schemas.microsoft.com/office/drawing/2014/main" id="{FC4E82B6-DD6A-495F-AE06-A6DE6D4D82AE}"/>
              </a:ext>
            </a:extLst>
          </p:cNvPr>
          <p:cNvCxnSpPr>
            <a:cxnSpLocks/>
          </p:cNvCxnSpPr>
          <p:nvPr/>
        </p:nvCxnSpPr>
        <p:spPr>
          <a:xfrm flipV="1">
            <a:off x="8034702" y="3297776"/>
            <a:ext cx="0" cy="1486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>
            <a:extLst>
              <a:ext uri="{FF2B5EF4-FFF2-40B4-BE49-F238E27FC236}">
                <a16:creationId xmlns:a16="http://schemas.microsoft.com/office/drawing/2014/main" id="{CF56222A-B862-438E-825F-02AC06C59999}"/>
              </a:ext>
            </a:extLst>
          </p:cNvPr>
          <p:cNvCxnSpPr>
            <a:cxnSpLocks/>
          </p:cNvCxnSpPr>
          <p:nvPr/>
        </p:nvCxnSpPr>
        <p:spPr>
          <a:xfrm flipV="1">
            <a:off x="8388747" y="2605204"/>
            <a:ext cx="0" cy="2166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zövegdoboz 72">
            <a:extLst>
              <a:ext uri="{FF2B5EF4-FFF2-40B4-BE49-F238E27FC236}">
                <a16:creationId xmlns:a16="http://schemas.microsoft.com/office/drawing/2014/main" id="{D2DAAD17-C434-4972-89C8-E8AA256A1F0E}"/>
              </a:ext>
            </a:extLst>
          </p:cNvPr>
          <p:cNvSpPr txBox="1"/>
          <p:nvPr/>
        </p:nvSpPr>
        <p:spPr>
          <a:xfrm>
            <a:off x="6866169" y="1580359"/>
            <a:ext cx="1102302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>
                <a:solidFill>
                  <a:srgbClr val="0070C0"/>
                </a:solidFill>
              </a:rPr>
              <a:t>TCP Vegas</a:t>
            </a:r>
          </a:p>
          <a:p>
            <a:pPr algn="ctr"/>
            <a:r>
              <a:rPr lang="hu-HU" sz="1350" b="1" dirty="0">
                <a:solidFill>
                  <a:srgbClr val="0070C0"/>
                </a:solidFill>
              </a:rPr>
              <a:t>(</a:t>
            </a:r>
            <a:r>
              <a:rPr lang="hu-HU" sz="1350" b="1" dirty="0" err="1">
                <a:solidFill>
                  <a:srgbClr val="0070C0"/>
                </a:solidFill>
              </a:rPr>
              <a:t>Brakmo</a:t>
            </a:r>
            <a:r>
              <a:rPr lang="hu-HU" sz="1350" b="1" dirty="0">
                <a:solidFill>
                  <a:srgbClr val="0070C0"/>
                </a:solidFill>
              </a:rPr>
              <a:t>, ´93)</a:t>
            </a:r>
          </a:p>
        </p:txBody>
      </p:sp>
      <p:sp>
        <p:nvSpPr>
          <p:cNvPr id="78" name="Téglalap 77">
            <a:extLst>
              <a:ext uri="{FF2B5EF4-FFF2-40B4-BE49-F238E27FC236}">
                <a16:creationId xmlns:a16="http://schemas.microsoft.com/office/drawing/2014/main" id="{FD962BD7-19B2-488E-8571-CBE91EFDEA90}"/>
              </a:ext>
            </a:extLst>
          </p:cNvPr>
          <p:cNvSpPr/>
          <p:nvPr/>
        </p:nvSpPr>
        <p:spPr>
          <a:xfrm>
            <a:off x="6193372" y="1613925"/>
            <a:ext cx="672797" cy="43435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350" dirty="0" err="1"/>
              <a:t>Delay</a:t>
            </a:r>
            <a:endParaRPr lang="hu-HU" sz="1350" dirty="0"/>
          </a:p>
          <a:p>
            <a:pPr algn="ctr"/>
            <a:r>
              <a:rPr lang="hu-HU" sz="1350" dirty="0" err="1"/>
              <a:t>based</a:t>
            </a:r>
            <a:endParaRPr lang="hu-HU" sz="1350" dirty="0"/>
          </a:p>
        </p:txBody>
      </p:sp>
      <p:sp>
        <p:nvSpPr>
          <p:cNvPr id="79" name="Szövegdoboz 78">
            <a:extLst>
              <a:ext uri="{FF2B5EF4-FFF2-40B4-BE49-F238E27FC236}">
                <a16:creationId xmlns:a16="http://schemas.microsoft.com/office/drawing/2014/main" id="{F51F5820-7DE2-430E-A52B-4A96E350FE76}"/>
              </a:ext>
            </a:extLst>
          </p:cNvPr>
          <p:cNvSpPr txBox="1"/>
          <p:nvPr/>
        </p:nvSpPr>
        <p:spPr>
          <a:xfrm>
            <a:off x="7252184" y="3779791"/>
            <a:ext cx="968039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ECN</a:t>
            </a:r>
          </a:p>
          <a:p>
            <a:pPr algn="ctr"/>
            <a:r>
              <a:rPr lang="hu-HU" sz="1350" b="1" dirty="0"/>
              <a:t>(Floyd, ´94)</a:t>
            </a:r>
          </a:p>
        </p:txBody>
      </p:sp>
      <p:sp>
        <p:nvSpPr>
          <p:cNvPr id="80" name="Szövegdoboz 79">
            <a:extLst>
              <a:ext uri="{FF2B5EF4-FFF2-40B4-BE49-F238E27FC236}">
                <a16:creationId xmlns:a16="http://schemas.microsoft.com/office/drawing/2014/main" id="{7BE013FF-B4B0-4BB5-82C3-B00E2C90EB8B}"/>
              </a:ext>
            </a:extLst>
          </p:cNvPr>
          <p:cNvSpPr txBox="1"/>
          <p:nvPr/>
        </p:nvSpPr>
        <p:spPr>
          <a:xfrm>
            <a:off x="7409345" y="2827464"/>
            <a:ext cx="1250715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New </a:t>
            </a:r>
            <a:r>
              <a:rPr lang="hu-HU" sz="1350" b="1" dirty="0" err="1"/>
              <a:t>Reno</a:t>
            </a:r>
            <a:endParaRPr lang="hu-HU" sz="1350" b="1" dirty="0"/>
          </a:p>
          <a:p>
            <a:pPr algn="ctr"/>
            <a:r>
              <a:rPr lang="hu-HU" sz="1350" b="1" dirty="0"/>
              <a:t>(</a:t>
            </a:r>
            <a:r>
              <a:rPr lang="hu-HU" sz="1350" b="1" dirty="0" err="1"/>
              <a:t>Hoe</a:t>
            </a:r>
            <a:r>
              <a:rPr lang="hu-HU" sz="1350" b="1" dirty="0"/>
              <a:t>, ´95)</a:t>
            </a:r>
          </a:p>
        </p:txBody>
      </p:sp>
      <p:sp>
        <p:nvSpPr>
          <p:cNvPr id="81" name="Szövegdoboz 80">
            <a:extLst>
              <a:ext uri="{FF2B5EF4-FFF2-40B4-BE49-F238E27FC236}">
                <a16:creationId xmlns:a16="http://schemas.microsoft.com/office/drawing/2014/main" id="{25336513-34BB-4653-B147-706F41767667}"/>
              </a:ext>
            </a:extLst>
          </p:cNvPr>
          <p:cNvSpPr txBox="1"/>
          <p:nvPr/>
        </p:nvSpPr>
        <p:spPr>
          <a:xfrm>
            <a:off x="7763390" y="2209321"/>
            <a:ext cx="1250715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</a:t>
            </a:r>
            <a:r>
              <a:rPr lang="hu-HU" sz="1350" b="1" dirty="0" err="1"/>
              <a:t>with</a:t>
            </a:r>
            <a:r>
              <a:rPr lang="hu-HU" sz="1350" b="1" dirty="0"/>
              <a:t> SACK</a:t>
            </a:r>
          </a:p>
          <a:p>
            <a:pPr algn="ctr"/>
            <a:r>
              <a:rPr lang="hu-HU" sz="1350" b="1" dirty="0"/>
              <a:t>(Floyd, ´96)</a:t>
            </a:r>
          </a:p>
        </p:txBody>
      </p:sp>
      <p:cxnSp>
        <p:nvCxnSpPr>
          <p:cNvPr id="83" name="Egyenes összekötő nyíllal 82">
            <a:extLst>
              <a:ext uri="{FF2B5EF4-FFF2-40B4-BE49-F238E27FC236}">
                <a16:creationId xmlns:a16="http://schemas.microsoft.com/office/drawing/2014/main" id="{01134F81-B5E9-4F43-8A32-68325DF2903B}"/>
              </a:ext>
            </a:extLst>
          </p:cNvPr>
          <p:cNvCxnSpPr>
            <a:stCxn id="56" idx="0"/>
          </p:cNvCxnSpPr>
          <p:nvPr/>
        </p:nvCxnSpPr>
        <p:spPr>
          <a:xfrm flipV="1">
            <a:off x="5426509" y="3505599"/>
            <a:ext cx="436245" cy="45301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nyíllal 83">
            <a:extLst>
              <a:ext uri="{FF2B5EF4-FFF2-40B4-BE49-F238E27FC236}">
                <a16:creationId xmlns:a16="http://schemas.microsoft.com/office/drawing/2014/main" id="{BA3ED870-1B32-49E0-A19C-C5AA277DAFFF}"/>
              </a:ext>
            </a:extLst>
          </p:cNvPr>
          <p:cNvCxnSpPr/>
          <p:nvPr/>
        </p:nvCxnSpPr>
        <p:spPr>
          <a:xfrm flipV="1">
            <a:off x="6017869" y="2623103"/>
            <a:ext cx="436245" cy="45301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nyíllal 86">
            <a:extLst>
              <a:ext uri="{FF2B5EF4-FFF2-40B4-BE49-F238E27FC236}">
                <a16:creationId xmlns:a16="http://schemas.microsoft.com/office/drawing/2014/main" id="{7C9CDAA0-CCF6-4CBA-B384-E759E4ED9939}"/>
              </a:ext>
            </a:extLst>
          </p:cNvPr>
          <p:cNvCxnSpPr>
            <a:cxnSpLocks/>
          </p:cNvCxnSpPr>
          <p:nvPr/>
        </p:nvCxnSpPr>
        <p:spPr>
          <a:xfrm>
            <a:off x="6951470" y="2631989"/>
            <a:ext cx="540608" cy="37007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nyíllal 88">
            <a:extLst>
              <a:ext uri="{FF2B5EF4-FFF2-40B4-BE49-F238E27FC236}">
                <a16:creationId xmlns:a16="http://schemas.microsoft.com/office/drawing/2014/main" id="{9348598E-5547-47B2-9CDB-D8A28471512C}"/>
              </a:ext>
            </a:extLst>
          </p:cNvPr>
          <p:cNvCxnSpPr>
            <a:cxnSpLocks/>
          </p:cNvCxnSpPr>
          <p:nvPr/>
        </p:nvCxnSpPr>
        <p:spPr>
          <a:xfrm>
            <a:off x="7100361" y="2387425"/>
            <a:ext cx="776676" cy="5743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églalap 90">
            <a:extLst>
              <a:ext uri="{FF2B5EF4-FFF2-40B4-BE49-F238E27FC236}">
                <a16:creationId xmlns:a16="http://schemas.microsoft.com/office/drawing/2014/main" id="{F798B4CD-1D78-4C82-BAAA-E92DB8F6A187}"/>
              </a:ext>
            </a:extLst>
          </p:cNvPr>
          <p:cNvSpPr/>
          <p:nvPr/>
        </p:nvSpPr>
        <p:spPr>
          <a:xfrm>
            <a:off x="6601622" y="3830180"/>
            <a:ext cx="723633" cy="434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350" dirty="0"/>
              <a:t>Router</a:t>
            </a:r>
          </a:p>
          <a:p>
            <a:pPr algn="ctr"/>
            <a:r>
              <a:rPr lang="hu-HU" sz="1350" dirty="0" err="1"/>
              <a:t>support</a:t>
            </a:r>
            <a:endParaRPr lang="hu-HU" sz="1350" dirty="0"/>
          </a:p>
        </p:txBody>
      </p:sp>
      <p:cxnSp>
        <p:nvCxnSpPr>
          <p:cNvPr id="85" name="Egyenes összekötő nyíllal 84">
            <a:extLst>
              <a:ext uri="{FF2B5EF4-FFF2-40B4-BE49-F238E27FC236}">
                <a16:creationId xmlns:a16="http://schemas.microsoft.com/office/drawing/2014/main" id="{44D29A63-F190-4892-9598-9683CE960BB9}"/>
              </a:ext>
            </a:extLst>
          </p:cNvPr>
          <p:cNvCxnSpPr>
            <a:cxnSpLocks/>
          </p:cNvCxnSpPr>
          <p:nvPr/>
        </p:nvCxnSpPr>
        <p:spPr>
          <a:xfrm>
            <a:off x="6787142" y="2719388"/>
            <a:ext cx="583544" cy="120183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61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Kapcsolat felépítés problémája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/>
          <a:lstStyle/>
          <a:p>
            <a:r>
              <a:rPr lang="hu-HU" dirty="0"/>
              <a:t>Kapcsolódási zűrzavar</a:t>
            </a:r>
            <a:endParaRPr lang="en-US" dirty="0"/>
          </a:p>
          <a:p>
            <a:pPr lvl="1"/>
            <a:r>
              <a:rPr lang="hu-HU" dirty="0"/>
              <a:t>Azonos </a:t>
            </a:r>
            <a:r>
              <a:rPr lang="hu-HU" dirty="0" err="1"/>
              <a:t>hoszt</a:t>
            </a:r>
            <a:r>
              <a:rPr lang="hu-HU" dirty="0"/>
              <a:t> kapcsolatainak egyértelműsítése</a:t>
            </a:r>
            <a:endParaRPr lang="en-US" dirty="0"/>
          </a:p>
          <a:p>
            <a:pPr lvl="1"/>
            <a:r>
              <a:rPr lang="hu-HU" dirty="0"/>
              <a:t>Véletlenszerű sorszámmal - biztonság</a:t>
            </a:r>
            <a:endParaRPr lang="en-US" dirty="0"/>
          </a:p>
          <a:p>
            <a:r>
              <a:rPr lang="hu-HU" dirty="0"/>
              <a:t>Forrás hamisítás</a:t>
            </a:r>
            <a:endParaRPr lang="en-US" dirty="0"/>
          </a:p>
          <a:p>
            <a:pPr lvl="1"/>
            <a:r>
              <a:rPr lang="en-US" dirty="0"/>
              <a:t>Kevin </a:t>
            </a:r>
            <a:r>
              <a:rPr lang="en-US" dirty="0" err="1"/>
              <a:t>Mitnick</a:t>
            </a:r>
            <a:endParaRPr lang="en-US" dirty="0"/>
          </a:p>
          <a:p>
            <a:pPr lvl="1"/>
            <a:r>
              <a:rPr lang="hu-HU" dirty="0"/>
              <a:t>Jó random szám generátor kell hozzá</a:t>
            </a:r>
            <a:r>
              <a:rPr lang="en-US" dirty="0"/>
              <a:t>!</a:t>
            </a:r>
          </a:p>
          <a:p>
            <a:r>
              <a:rPr lang="hu-HU" dirty="0"/>
              <a:t>Kapcsolat állapotának kezelése</a:t>
            </a:r>
            <a:endParaRPr lang="en-US" dirty="0"/>
          </a:p>
          <a:p>
            <a:pPr lvl="1"/>
            <a:r>
              <a:rPr lang="hu-HU" dirty="0"/>
              <a:t>Minden</a:t>
            </a:r>
            <a:r>
              <a:rPr lang="en-US" dirty="0"/>
              <a:t> SYN </a:t>
            </a:r>
            <a:r>
              <a:rPr lang="hu-HU" dirty="0"/>
              <a:t>állapotot foglal a szerveren</a:t>
            </a:r>
            <a:endParaRPr lang="en-US" dirty="0"/>
          </a:p>
          <a:p>
            <a:pPr lvl="1"/>
            <a:r>
              <a:rPr lang="en-US" dirty="0"/>
              <a:t>SYN flood = denial of service </a:t>
            </a:r>
            <a:r>
              <a:rPr lang="hu-HU" dirty="0"/>
              <a:t>(</a:t>
            </a:r>
            <a:r>
              <a:rPr lang="hu-HU" dirty="0" err="1"/>
              <a:t>DoS</a:t>
            </a:r>
            <a:r>
              <a:rPr lang="hu-HU" dirty="0"/>
              <a:t>) támadás</a:t>
            </a:r>
            <a:endParaRPr lang="en-US" dirty="0"/>
          </a:p>
          <a:p>
            <a:pPr lvl="1"/>
            <a:r>
              <a:rPr lang="hu-HU" dirty="0"/>
              <a:t>Megoldás</a:t>
            </a:r>
            <a:r>
              <a:rPr lang="en-US" dirty="0"/>
              <a:t>: SYN cookies</a:t>
            </a:r>
          </a:p>
        </p:txBody>
      </p:sp>
    </p:spTree>
    <p:extLst>
      <p:ext uri="{BB962C8B-B14F-4D97-AF65-F5344CB8AC3E}">
        <p14:creationId xmlns:p14="http://schemas.microsoft.com/office/powerpoint/2010/main" val="303228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D681A53-BF40-4193-8DA1-565C2FF2D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Transport</a:t>
            </a:r>
            <a:r>
              <a:rPr lang="hu-HU" dirty="0"/>
              <a:t> </a:t>
            </a:r>
            <a:r>
              <a:rPr lang="hu-HU" dirty="0" err="1"/>
              <a:t>layer</a:t>
            </a:r>
            <a:r>
              <a:rPr lang="hu-HU" dirty="0"/>
              <a:t> </a:t>
            </a:r>
            <a:r>
              <a:rPr lang="hu-HU" dirty="0" err="1"/>
              <a:t>evolution</a:t>
            </a:r>
            <a:endParaRPr lang="hu-HU" dirty="0"/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3DF6A5A6-91B8-4417-9C39-24C66924904D}"/>
              </a:ext>
            </a:extLst>
          </p:cNvPr>
          <p:cNvCxnSpPr>
            <a:cxnSpLocks/>
          </p:cNvCxnSpPr>
          <p:nvPr/>
        </p:nvCxnSpPr>
        <p:spPr>
          <a:xfrm>
            <a:off x="695352" y="4788526"/>
            <a:ext cx="7864903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C8A924F4-F96D-4896-8B57-3533775EE1FE}"/>
              </a:ext>
            </a:extLst>
          </p:cNvPr>
          <p:cNvCxnSpPr/>
          <p:nvPr/>
        </p:nvCxnSpPr>
        <p:spPr>
          <a:xfrm>
            <a:off x="695352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78298A30-ECB1-4A33-86CF-03457AC94052}"/>
              </a:ext>
            </a:extLst>
          </p:cNvPr>
          <p:cNvCxnSpPr/>
          <p:nvPr/>
        </p:nvCxnSpPr>
        <p:spPr>
          <a:xfrm>
            <a:off x="2163546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B48FF955-3C76-45AB-A546-5E2130F18C95}"/>
              </a:ext>
            </a:extLst>
          </p:cNvPr>
          <p:cNvCxnSpPr/>
          <p:nvPr/>
        </p:nvCxnSpPr>
        <p:spPr>
          <a:xfrm>
            <a:off x="3630128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78D50FB0-E460-4763-B8D2-9D5DE10CC3FE}"/>
              </a:ext>
            </a:extLst>
          </p:cNvPr>
          <p:cNvCxnSpPr/>
          <p:nvPr/>
        </p:nvCxnSpPr>
        <p:spPr>
          <a:xfrm>
            <a:off x="5098319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EEC7B5F6-CAC0-4CC6-A4D4-7BBFFC7CAA13}"/>
              </a:ext>
            </a:extLst>
          </p:cNvPr>
          <p:cNvCxnSpPr/>
          <p:nvPr/>
        </p:nvCxnSpPr>
        <p:spPr>
          <a:xfrm>
            <a:off x="6566511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706BD4E6-13FA-49BB-8EF6-6BD9680828CF}"/>
              </a:ext>
            </a:extLst>
          </p:cNvPr>
          <p:cNvCxnSpPr/>
          <p:nvPr/>
        </p:nvCxnSpPr>
        <p:spPr>
          <a:xfrm>
            <a:off x="8034702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7A688807-7FEE-46D9-BA3A-8E36A2AC549E}"/>
              </a:ext>
            </a:extLst>
          </p:cNvPr>
          <p:cNvSpPr txBox="1"/>
          <p:nvPr/>
        </p:nvSpPr>
        <p:spPr>
          <a:xfrm>
            <a:off x="476451" y="4914096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1970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9C9F58B4-3591-4CBA-B89C-D2F45BF1C669}"/>
              </a:ext>
            </a:extLst>
          </p:cNvPr>
          <p:cNvSpPr txBox="1"/>
          <p:nvPr/>
        </p:nvSpPr>
        <p:spPr>
          <a:xfrm>
            <a:off x="1934541" y="4914096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1975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680C970F-5A00-46B2-A161-07E98C996A6F}"/>
              </a:ext>
            </a:extLst>
          </p:cNvPr>
          <p:cNvSpPr txBox="1"/>
          <p:nvPr/>
        </p:nvSpPr>
        <p:spPr>
          <a:xfrm>
            <a:off x="3402735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1980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5060BA51-02A2-47F3-B36A-4EF7A5D1403D}"/>
              </a:ext>
            </a:extLst>
          </p:cNvPr>
          <p:cNvSpPr txBox="1"/>
          <p:nvPr/>
        </p:nvSpPr>
        <p:spPr>
          <a:xfrm>
            <a:off x="4869316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1985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FE7FEBF6-3ACD-4533-9DBF-4B23B712F8AC}"/>
              </a:ext>
            </a:extLst>
          </p:cNvPr>
          <p:cNvSpPr txBox="1"/>
          <p:nvPr/>
        </p:nvSpPr>
        <p:spPr>
          <a:xfrm>
            <a:off x="6355045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1990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4E4E87DB-3BEF-44FB-95C3-AF7D73D0CC45}"/>
              </a:ext>
            </a:extLst>
          </p:cNvPr>
          <p:cNvSpPr txBox="1"/>
          <p:nvPr/>
        </p:nvSpPr>
        <p:spPr>
          <a:xfrm>
            <a:off x="7808921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1995</a:t>
            </a:r>
          </a:p>
        </p:txBody>
      </p: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11F9F799-EDD1-4816-88EB-A6E5F9D36E83}"/>
              </a:ext>
            </a:extLst>
          </p:cNvPr>
          <p:cNvCxnSpPr/>
          <p:nvPr/>
        </p:nvCxnSpPr>
        <p:spPr>
          <a:xfrm>
            <a:off x="9496016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FA2DB20A-9B62-4887-8A33-79A6593D2765}"/>
              </a:ext>
            </a:extLst>
          </p:cNvPr>
          <p:cNvCxnSpPr/>
          <p:nvPr/>
        </p:nvCxnSpPr>
        <p:spPr>
          <a:xfrm>
            <a:off x="10962599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9346C87E-F064-4328-B92B-4CC99758D632}"/>
              </a:ext>
            </a:extLst>
          </p:cNvPr>
          <p:cNvCxnSpPr/>
          <p:nvPr/>
        </p:nvCxnSpPr>
        <p:spPr>
          <a:xfrm>
            <a:off x="12430790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3839D58A-966C-42A3-9075-5D61ECFD0062}"/>
              </a:ext>
            </a:extLst>
          </p:cNvPr>
          <p:cNvCxnSpPr/>
          <p:nvPr/>
        </p:nvCxnSpPr>
        <p:spPr>
          <a:xfrm>
            <a:off x="13898981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71A596C1-157E-45E2-927F-CDDA7711E537}"/>
              </a:ext>
            </a:extLst>
          </p:cNvPr>
          <p:cNvCxnSpPr/>
          <p:nvPr/>
        </p:nvCxnSpPr>
        <p:spPr>
          <a:xfrm>
            <a:off x="15367172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3B489A68-9BF6-440A-AF14-78D462846B17}"/>
              </a:ext>
            </a:extLst>
          </p:cNvPr>
          <p:cNvSpPr txBox="1"/>
          <p:nvPr/>
        </p:nvSpPr>
        <p:spPr>
          <a:xfrm>
            <a:off x="9267011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2000</a:t>
            </a: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ACC1BA0C-0F72-4938-B5B6-00810967C427}"/>
              </a:ext>
            </a:extLst>
          </p:cNvPr>
          <p:cNvSpPr txBox="1"/>
          <p:nvPr/>
        </p:nvSpPr>
        <p:spPr>
          <a:xfrm>
            <a:off x="10735205" y="4911318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2005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F5F46745-FBF5-490E-B148-9E439CEF5538}"/>
              </a:ext>
            </a:extLst>
          </p:cNvPr>
          <p:cNvSpPr txBox="1"/>
          <p:nvPr/>
        </p:nvSpPr>
        <p:spPr>
          <a:xfrm>
            <a:off x="12201785" y="4911318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2010</a:t>
            </a: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9D3727BF-3FD4-4FD5-BBFB-50E7F2FD672A}"/>
              </a:ext>
            </a:extLst>
          </p:cNvPr>
          <p:cNvSpPr txBox="1"/>
          <p:nvPr/>
        </p:nvSpPr>
        <p:spPr>
          <a:xfrm>
            <a:off x="13687515" y="4911318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2015</a:t>
            </a: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82611371-7DC5-4E8E-A2B7-94ADEEE26087}"/>
              </a:ext>
            </a:extLst>
          </p:cNvPr>
          <p:cNvSpPr txBox="1"/>
          <p:nvPr/>
        </p:nvSpPr>
        <p:spPr>
          <a:xfrm>
            <a:off x="15141391" y="4911318"/>
            <a:ext cx="454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2020</a:t>
            </a:r>
          </a:p>
        </p:txBody>
      </p:sp>
      <p:cxnSp>
        <p:nvCxnSpPr>
          <p:cNvPr id="40" name="Egyenes összekötő 39">
            <a:extLst>
              <a:ext uri="{FF2B5EF4-FFF2-40B4-BE49-F238E27FC236}">
                <a16:creationId xmlns:a16="http://schemas.microsoft.com/office/drawing/2014/main" id="{9F9D5527-FDA9-4794-BD6E-A979B5189012}"/>
              </a:ext>
            </a:extLst>
          </p:cNvPr>
          <p:cNvCxnSpPr/>
          <p:nvPr/>
        </p:nvCxnSpPr>
        <p:spPr>
          <a:xfrm flipV="1">
            <a:off x="1839951" y="4160799"/>
            <a:ext cx="0" cy="627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>
            <a:extLst>
              <a:ext uri="{FF2B5EF4-FFF2-40B4-BE49-F238E27FC236}">
                <a16:creationId xmlns:a16="http://schemas.microsoft.com/office/drawing/2014/main" id="{A886C94E-D904-46DE-94C3-606574C23534}"/>
              </a:ext>
            </a:extLst>
          </p:cNvPr>
          <p:cNvCxnSpPr/>
          <p:nvPr/>
        </p:nvCxnSpPr>
        <p:spPr>
          <a:xfrm flipV="1">
            <a:off x="2163546" y="3265913"/>
            <a:ext cx="0" cy="152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>
            <a:extLst>
              <a:ext uri="{FF2B5EF4-FFF2-40B4-BE49-F238E27FC236}">
                <a16:creationId xmlns:a16="http://schemas.microsoft.com/office/drawing/2014/main" id="{DB855F03-11C0-4318-B0F5-5A40AA11B88D}"/>
              </a:ext>
            </a:extLst>
          </p:cNvPr>
          <p:cNvCxnSpPr/>
          <p:nvPr/>
        </p:nvCxnSpPr>
        <p:spPr>
          <a:xfrm flipV="1">
            <a:off x="3941154" y="3842989"/>
            <a:ext cx="0" cy="945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>
            <a:extLst>
              <a:ext uri="{FF2B5EF4-FFF2-40B4-BE49-F238E27FC236}">
                <a16:creationId xmlns:a16="http://schemas.microsoft.com/office/drawing/2014/main" id="{4F96AC98-1EDA-4C53-B156-67E7B330254F}"/>
              </a:ext>
            </a:extLst>
          </p:cNvPr>
          <p:cNvCxnSpPr>
            <a:cxnSpLocks/>
          </p:cNvCxnSpPr>
          <p:nvPr/>
        </p:nvCxnSpPr>
        <p:spPr>
          <a:xfrm flipV="1">
            <a:off x="4490351" y="3265913"/>
            <a:ext cx="0" cy="152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>
            <a:extLst>
              <a:ext uri="{FF2B5EF4-FFF2-40B4-BE49-F238E27FC236}">
                <a16:creationId xmlns:a16="http://schemas.microsoft.com/office/drawing/2014/main" id="{E1E0D152-9B81-442D-BB7D-FF67C70814BB}"/>
              </a:ext>
            </a:extLst>
          </p:cNvPr>
          <p:cNvCxnSpPr>
            <a:cxnSpLocks/>
          </p:cNvCxnSpPr>
          <p:nvPr/>
        </p:nvCxnSpPr>
        <p:spPr>
          <a:xfrm flipV="1">
            <a:off x="5415902" y="4453518"/>
            <a:ext cx="0" cy="335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>
            <a:extLst>
              <a:ext uri="{FF2B5EF4-FFF2-40B4-BE49-F238E27FC236}">
                <a16:creationId xmlns:a16="http://schemas.microsoft.com/office/drawing/2014/main" id="{FA44BDDE-3871-41BD-8991-DBA99BCF8AC3}"/>
              </a:ext>
            </a:extLst>
          </p:cNvPr>
          <p:cNvCxnSpPr>
            <a:cxnSpLocks/>
          </p:cNvCxnSpPr>
          <p:nvPr/>
        </p:nvCxnSpPr>
        <p:spPr>
          <a:xfrm flipV="1">
            <a:off x="6001342" y="3265913"/>
            <a:ext cx="0" cy="152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B608A3B2-4D40-48C7-BD27-48833EAE9E5C}"/>
              </a:ext>
            </a:extLst>
          </p:cNvPr>
          <p:cNvSpPr txBox="1"/>
          <p:nvPr/>
        </p:nvSpPr>
        <p:spPr>
          <a:xfrm>
            <a:off x="1053791" y="3776083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 err="1"/>
              <a:t>Origins</a:t>
            </a:r>
            <a:r>
              <a:rPr lang="hu-HU" sz="1350" dirty="0"/>
              <a:t> of „TCP”</a:t>
            </a:r>
          </a:p>
          <a:p>
            <a:pPr algn="ctr"/>
            <a:r>
              <a:rPr lang="hu-HU" sz="1350" dirty="0"/>
              <a:t>(</a:t>
            </a:r>
            <a:r>
              <a:rPr lang="hu-HU" sz="1350" dirty="0" err="1"/>
              <a:t>Cerf</a:t>
            </a:r>
            <a:r>
              <a:rPr lang="hu-HU" sz="1350" dirty="0"/>
              <a:t> &amp; Kahn, ´74)</a:t>
            </a:r>
          </a:p>
        </p:txBody>
      </p: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78F573BA-377C-49A9-8669-E877AAE43D3C}"/>
              </a:ext>
            </a:extLst>
          </p:cNvPr>
          <p:cNvSpPr txBox="1"/>
          <p:nvPr/>
        </p:nvSpPr>
        <p:spPr>
          <a:xfrm>
            <a:off x="1363228" y="2759692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3-way </a:t>
            </a:r>
            <a:r>
              <a:rPr lang="hu-HU" sz="1350" dirty="0" err="1"/>
              <a:t>handshake</a:t>
            </a:r>
            <a:endParaRPr lang="hu-HU" sz="1350" dirty="0"/>
          </a:p>
          <a:p>
            <a:pPr algn="ctr"/>
            <a:r>
              <a:rPr lang="hu-HU" sz="1350" dirty="0"/>
              <a:t>(</a:t>
            </a:r>
            <a:r>
              <a:rPr lang="hu-HU" sz="1350" dirty="0" err="1"/>
              <a:t>Tomlinson</a:t>
            </a:r>
            <a:r>
              <a:rPr lang="hu-HU" sz="1350" dirty="0"/>
              <a:t>, ´75)</a:t>
            </a:r>
          </a:p>
        </p:txBody>
      </p:sp>
      <p:sp>
        <p:nvSpPr>
          <p:cNvPr id="54" name="Szövegdoboz 53">
            <a:extLst>
              <a:ext uri="{FF2B5EF4-FFF2-40B4-BE49-F238E27FC236}">
                <a16:creationId xmlns:a16="http://schemas.microsoft.com/office/drawing/2014/main" id="{5A30BC33-D289-42C5-AE8E-179CE51A1062}"/>
              </a:ext>
            </a:extLst>
          </p:cNvPr>
          <p:cNvSpPr txBox="1"/>
          <p:nvPr/>
        </p:nvSpPr>
        <p:spPr>
          <a:xfrm>
            <a:off x="3142449" y="3505600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TCP and IP</a:t>
            </a:r>
          </a:p>
          <a:p>
            <a:pPr algn="ctr"/>
            <a:r>
              <a:rPr lang="hu-HU" sz="1350" dirty="0"/>
              <a:t>(RFC 791/793, ´81)</a:t>
            </a:r>
          </a:p>
        </p:txBody>
      </p:sp>
      <p:sp>
        <p:nvSpPr>
          <p:cNvPr id="55" name="Szövegdoboz 54">
            <a:extLst>
              <a:ext uri="{FF2B5EF4-FFF2-40B4-BE49-F238E27FC236}">
                <a16:creationId xmlns:a16="http://schemas.microsoft.com/office/drawing/2014/main" id="{EF4F2EE8-41A9-46AD-AD4F-0F3A76DB04A3}"/>
              </a:ext>
            </a:extLst>
          </p:cNvPr>
          <p:cNvSpPr txBox="1"/>
          <p:nvPr/>
        </p:nvSpPr>
        <p:spPr>
          <a:xfrm>
            <a:off x="3691646" y="2778029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TCP/IP „</a:t>
            </a:r>
            <a:r>
              <a:rPr lang="hu-HU" sz="1350" dirty="0" err="1"/>
              <a:t>flag</a:t>
            </a:r>
            <a:r>
              <a:rPr lang="hu-HU" sz="1350" dirty="0"/>
              <a:t> </a:t>
            </a:r>
            <a:r>
              <a:rPr lang="hu-HU" sz="1350" dirty="0" err="1"/>
              <a:t>day</a:t>
            </a:r>
            <a:r>
              <a:rPr lang="hu-HU" sz="1350" dirty="0"/>
              <a:t>”</a:t>
            </a:r>
          </a:p>
          <a:p>
            <a:pPr algn="ctr"/>
            <a:r>
              <a:rPr lang="hu-HU" sz="1350" dirty="0"/>
              <a:t>(BSD Unix 4.2, ´83)</a:t>
            </a:r>
          </a:p>
        </p:txBody>
      </p:sp>
      <p:sp>
        <p:nvSpPr>
          <p:cNvPr id="56" name="Szövegdoboz 55">
            <a:extLst>
              <a:ext uri="{FF2B5EF4-FFF2-40B4-BE49-F238E27FC236}">
                <a16:creationId xmlns:a16="http://schemas.microsoft.com/office/drawing/2014/main" id="{B69D5592-B16D-4C53-B557-1F10590C4511}"/>
              </a:ext>
            </a:extLst>
          </p:cNvPr>
          <p:cNvSpPr txBox="1"/>
          <p:nvPr/>
        </p:nvSpPr>
        <p:spPr>
          <a:xfrm>
            <a:off x="4627803" y="3958618"/>
            <a:ext cx="1597411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 err="1"/>
              <a:t>Congestion</a:t>
            </a:r>
            <a:r>
              <a:rPr lang="hu-HU" sz="1350" b="1" dirty="0"/>
              <a:t> </a:t>
            </a:r>
            <a:r>
              <a:rPr lang="hu-HU" sz="1350" b="1" dirty="0" err="1"/>
              <a:t>collapse</a:t>
            </a:r>
            <a:endParaRPr lang="hu-HU" sz="1350" b="1" dirty="0"/>
          </a:p>
          <a:p>
            <a:pPr algn="ctr"/>
            <a:r>
              <a:rPr lang="hu-HU" sz="1350" b="1" dirty="0"/>
              <a:t>(´86)</a:t>
            </a:r>
          </a:p>
        </p:txBody>
      </p:sp>
      <p:sp>
        <p:nvSpPr>
          <p:cNvPr id="57" name="Szövegdoboz 56">
            <a:extLst>
              <a:ext uri="{FF2B5EF4-FFF2-40B4-BE49-F238E27FC236}">
                <a16:creationId xmlns:a16="http://schemas.microsoft.com/office/drawing/2014/main" id="{37F7CCF3-6C68-4FB4-9EA9-D0A0028D6AE0}"/>
              </a:ext>
            </a:extLst>
          </p:cNvPr>
          <p:cNvSpPr txBox="1"/>
          <p:nvPr/>
        </p:nvSpPr>
        <p:spPr>
          <a:xfrm>
            <a:off x="5385070" y="3022192"/>
            <a:ext cx="1250715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</a:t>
            </a:r>
            <a:r>
              <a:rPr lang="hu-HU" sz="1350" b="1" dirty="0" err="1"/>
              <a:t>Tahoe</a:t>
            </a:r>
            <a:endParaRPr lang="hu-HU" sz="1350" b="1" dirty="0"/>
          </a:p>
          <a:p>
            <a:pPr algn="ctr"/>
            <a:r>
              <a:rPr lang="hu-HU" sz="1350" b="1" dirty="0"/>
              <a:t>(Jacobson, ´88)</a:t>
            </a:r>
          </a:p>
        </p:txBody>
      </p:sp>
      <p:sp>
        <p:nvSpPr>
          <p:cNvPr id="58" name="Szövegdoboz 57">
            <a:extLst>
              <a:ext uri="{FF2B5EF4-FFF2-40B4-BE49-F238E27FC236}">
                <a16:creationId xmlns:a16="http://schemas.microsoft.com/office/drawing/2014/main" id="{DEE57C20-60A8-4113-95E0-DD8EAA2390B1}"/>
              </a:ext>
            </a:extLst>
          </p:cNvPr>
          <p:cNvSpPr txBox="1"/>
          <p:nvPr/>
        </p:nvSpPr>
        <p:spPr>
          <a:xfrm>
            <a:off x="5764215" y="2197887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</a:t>
            </a:r>
            <a:r>
              <a:rPr lang="hu-HU" sz="1350" b="1" dirty="0" err="1"/>
              <a:t>Reno</a:t>
            </a:r>
            <a:endParaRPr lang="hu-HU" sz="1350" b="1" dirty="0"/>
          </a:p>
          <a:p>
            <a:pPr algn="ctr"/>
            <a:r>
              <a:rPr lang="hu-HU" sz="1350" b="1" dirty="0"/>
              <a:t>(Jacobson, ´90)</a:t>
            </a:r>
          </a:p>
        </p:txBody>
      </p:sp>
      <p:cxnSp>
        <p:nvCxnSpPr>
          <p:cNvPr id="50" name="Egyenes összekötő 49">
            <a:extLst>
              <a:ext uri="{FF2B5EF4-FFF2-40B4-BE49-F238E27FC236}">
                <a16:creationId xmlns:a16="http://schemas.microsoft.com/office/drawing/2014/main" id="{B450E43D-D6C0-421B-8CFF-9533CF155F33}"/>
              </a:ext>
            </a:extLst>
          </p:cNvPr>
          <p:cNvCxnSpPr>
            <a:cxnSpLocks/>
          </p:cNvCxnSpPr>
          <p:nvPr/>
        </p:nvCxnSpPr>
        <p:spPr>
          <a:xfrm flipV="1">
            <a:off x="6562921" y="2605204"/>
            <a:ext cx="3590" cy="2183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Jobb oldali kapcsos zárójel 60">
            <a:extLst>
              <a:ext uri="{FF2B5EF4-FFF2-40B4-BE49-F238E27FC236}">
                <a16:creationId xmlns:a16="http://schemas.microsoft.com/office/drawing/2014/main" id="{34444E73-726C-4EEE-8FB4-873830A8E5A5}"/>
              </a:ext>
            </a:extLst>
          </p:cNvPr>
          <p:cNvSpPr/>
          <p:nvPr/>
        </p:nvSpPr>
        <p:spPr>
          <a:xfrm rot="5400000">
            <a:off x="3000748" y="3189812"/>
            <a:ext cx="292000" cy="416074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000"/>
          </a:p>
        </p:txBody>
      </p:sp>
      <p:sp>
        <p:nvSpPr>
          <p:cNvPr id="62" name="Jobb oldali kapcsos zárójel 61">
            <a:extLst>
              <a:ext uri="{FF2B5EF4-FFF2-40B4-BE49-F238E27FC236}">
                <a16:creationId xmlns:a16="http://schemas.microsoft.com/office/drawing/2014/main" id="{ADEFD5E0-C0A9-4C19-8C40-F72BDFB3825B}"/>
              </a:ext>
            </a:extLst>
          </p:cNvPr>
          <p:cNvSpPr/>
          <p:nvPr/>
        </p:nvSpPr>
        <p:spPr>
          <a:xfrm rot="5400000">
            <a:off x="6823285" y="3678565"/>
            <a:ext cx="292000" cy="318194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000"/>
          </a:p>
        </p:txBody>
      </p:sp>
      <p:sp>
        <p:nvSpPr>
          <p:cNvPr id="63" name="Szövegdoboz 62">
            <a:extLst>
              <a:ext uri="{FF2B5EF4-FFF2-40B4-BE49-F238E27FC236}">
                <a16:creationId xmlns:a16="http://schemas.microsoft.com/office/drawing/2014/main" id="{5104CAB7-71A7-421F-9756-24DB4C216B01}"/>
              </a:ext>
            </a:extLst>
          </p:cNvPr>
          <p:cNvSpPr txBox="1"/>
          <p:nvPr/>
        </p:nvSpPr>
        <p:spPr>
          <a:xfrm>
            <a:off x="2389327" y="5490582"/>
            <a:ext cx="15518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50" dirty="0" err="1"/>
              <a:t>Pre-history</a:t>
            </a:r>
            <a:endParaRPr lang="hu-HU" sz="1350" dirty="0"/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F3730982-AEEF-4562-8276-0CB630C6B7AA}"/>
              </a:ext>
            </a:extLst>
          </p:cNvPr>
          <p:cNvSpPr txBox="1"/>
          <p:nvPr/>
        </p:nvSpPr>
        <p:spPr>
          <a:xfrm>
            <a:off x="6193371" y="5460883"/>
            <a:ext cx="15518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Classic </a:t>
            </a:r>
            <a:r>
              <a:rPr lang="hu-HU" sz="1350" dirty="0" err="1"/>
              <a:t>congestion</a:t>
            </a:r>
            <a:r>
              <a:rPr lang="hu-HU" sz="1350" dirty="0"/>
              <a:t> </a:t>
            </a:r>
            <a:r>
              <a:rPr lang="hu-HU" sz="1350" dirty="0" err="1"/>
              <a:t>control</a:t>
            </a:r>
            <a:endParaRPr lang="hu-HU" sz="1350" dirty="0"/>
          </a:p>
        </p:txBody>
      </p:sp>
      <p:cxnSp>
        <p:nvCxnSpPr>
          <p:cNvPr id="65" name="Egyenes összekötő 64">
            <a:extLst>
              <a:ext uri="{FF2B5EF4-FFF2-40B4-BE49-F238E27FC236}">
                <a16:creationId xmlns:a16="http://schemas.microsoft.com/office/drawing/2014/main" id="{A651CAAE-FF9D-4796-9D7D-A92B53866DA2}"/>
              </a:ext>
            </a:extLst>
          </p:cNvPr>
          <p:cNvCxnSpPr>
            <a:cxnSpLocks/>
            <a:endCxn id="73" idx="2"/>
          </p:cNvCxnSpPr>
          <p:nvPr/>
        </p:nvCxnSpPr>
        <p:spPr>
          <a:xfrm flipV="1">
            <a:off x="7417320" y="2295940"/>
            <a:ext cx="0" cy="2492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>
            <a:extLst>
              <a:ext uri="{FF2B5EF4-FFF2-40B4-BE49-F238E27FC236}">
                <a16:creationId xmlns:a16="http://schemas.microsoft.com/office/drawing/2014/main" id="{FA70665F-921A-4E29-BB27-9CE0040E2170}"/>
              </a:ext>
            </a:extLst>
          </p:cNvPr>
          <p:cNvCxnSpPr>
            <a:cxnSpLocks/>
          </p:cNvCxnSpPr>
          <p:nvPr/>
        </p:nvCxnSpPr>
        <p:spPr>
          <a:xfrm flipV="1">
            <a:off x="7739189" y="4200991"/>
            <a:ext cx="6009" cy="586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>
            <a:extLst>
              <a:ext uri="{FF2B5EF4-FFF2-40B4-BE49-F238E27FC236}">
                <a16:creationId xmlns:a16="http://schemas.microsoft.com/office/drawing/2014/main" id="{FC4E82B6-DD6A-495F-AE06-A6DE6D4D82AE}"/>
              </a:ext>
            </a:extLst>
          </p:cNvPr>
          <p:cNvCxnSpPr>
            <a:cxnSpLocks/>
          </p:cNvCxnSpPr>
          <p:nvPr/>
        </p:nvCxnSpPr>
        <p:spPr>
          <a:xfrm flipV="1">
            <a:off x="8034702" y="3297776"/>
            <a:ext cx="0" cy="1486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>
            <a:extLst>
              <a:ext uri="{FF2B5EF4-FFF2-40B4-BE49-F238E27FC236}">
                <a16:creationId xmlns:a16="http://schemas.microsoft.com/office/drawing/2014/main" id="{CF56222A-B862-438E-825F-02AC06C59999}"/>
              </a:ext>
            </a:extLst>
          </p:cNvPr>
          <p:cNvCxnSpPr>
            <a:cxnSpLocks/>
          </p:cNvCxnSpPr>
          <p:nvPr/>
        </p:nvCxnSpPr>
        <p:spPr>
          <a:xfrm flipV="1">
            <a:off x="8388747" y="2605204"/>
            <a:ext cx="0" cy="2166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zövegdoboz 72">
            <a:extLst>
              <a:ext uri="{FF2B5EF4-FFF2-40B4-BE49-F238E27FC236}">
                <a16:creationId xmlns:a16="http://schemas.microsoft.com/office/drawing/2014/main" id="{D2DAAD17-C434-4972-89C8-E8AA256A1F0E}"/>
              </a:ext>
            </a:extLst>
          </p:cNvPr>
          <p:cNvSpPr txBox="1"/>
          <p:nvPr/>
        </p:nvSpPr>
        <p:spPr>
          <a:xfrm>
            <a:off x="6866169" y="1580359"/>
            <a:ext cx="1102302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>
                <a:solidFill>
                  <a:srgbClr val="0070C0"/>
                </a:solidFill>
              </a:rPr>
              <a:t>TCP Vegas</a:t>
            </a:r>
          </a:p>
          <a:p>
            <a:pPr algn="ctr"/>
            <a:r>
              <a:rPr lang="hu-HU" sz="1350" b="1" dirty="0">
                <a:solidFill>
                  <a:srgbClr val="0070C0"/>
                </a:solidFill>
              </a:rPr>
              <a:t>(</a:t>
            </a:r>
            <a:r>
              <a:rPr lang="hu-HU" sz="1350" b="1" dirty="0" err="1">
                <a:solidFill>
                  <a:srgbClr val="0070C0"/>
                </a:solidFill>
              </a:rPr>
              <a:t>Brakmo</a:t>
            </a:r>
            <a:r>
              <a:rPr lang="hu-HU" sz="1350" b="1" dirty="0">
                <a:solidFill>
                  <a:srgbClr val="0070C0"/>
                </a:solidFill>
              </a:rPr>
              <a:t>, ´93)</a:t>
            </a:r>
          </a:p>
        </p:txBody>
      </p:sp>
      <p:sp>
        <p:nvSpPr>
          <p:cNvPr id="78" name="Téglalap 77">
            <a:extLst>
              <a:ext uri="{FF2B5EF4-FFF2-40B4-BE49-F238E27FC236}">
                <a16:creationId xmlns:a16="http://schemas.microsoft.com/office/drawing/2014/main" id="{FD962BD7-19B2-488E-8571-CBE91EFDEA90}"/>
              </a:ext>
            </a:extLst>
          </p:cNvPr>
          <p:cNvSpPr/>
          <p:nvPr/>
        </p:nvSpPr>
        <p:spPr>
          <a:xfrm>
            <a:off x="6193372" y="1613925"/>
            <a:ext cx="672797" cy="43435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350" dirty="0" err="1"/>
              <a:t>Delay</a:t>
            </a:r>
            <a:endParaRPr lang="hu-HU" sz="1350" dirty="0"/>
          </a:p>
          <a:p>
            <a:pPr algn="ctr"/>
            <a:r>
              <a:rPr lang="hu-HU" sz="1350" dirty="0" err="1"/>
              <a:t>based</a:t>
            </a:r>
            <a:endParaRPr lang="hu-HU" sz="1350" dirty="0"/>
          </a:p>
        </p:txBody>
      </p:sp>
      <p:sp>
        <p:nvSpPr>
          <p:cNvPr id="79" name="Szövegdoboz 78">
            <a:extLst>
              <a:ext uri="{FF2B5EF4-FFF2-40B4-BE49-F238E27FC236}">
                <a16:creationId xmlns:a16="http://schemas.microsoft.com/office/drawing/2014/main" id="{F51F5820-7DE2-430E-A52B-4A96E350FE76}"/>
              </a:ext>
            </a:extLst>
          </p:cNvPr>
          <p:cNvSpPr txBox="1"/>
          <p:nvPr/>
        </p:nvSpPr>
        <p:spPr>
          <a:xfrm>
            <a:off x="7252184" y="3779791"/>
            <a:ext cx="968039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ECN</a:t>
            </a:r>
          </a:p>
          <a:p>
            <a:pPr algn="ctr"/>
            <a:r>
              <a:rPr lang="hu-HU" sz="1350" b="1" dirty="0"/>
              <a:t>(Floyd, ´94)</a:t>
            </a:r>
          </a:p>
        </p:txBody>
      </p:sp>
      <p:sp>
        <p:nvSpPr>
          <p:cNvPr id="80" name="Szövegdoboz 79">
            <a:extLst>
              <a:ext uri="{FF2B5EF4-FFF2-40B4-BE49-F238E27FC236}">
                <a16:creationId xmlns:a16="http://schemas.microsoft.com/office/drawing/2014/main" id="{7BE013FF-B4B0-4BB5-82C3-B00E2C90EB8B}"/>
              </a:ext>
            </a:extLst>
          </p:cNvPr>
          <p:cNvSpPr txBox="1"/>
          <p:nvPr/>
        </p:nvSpPr>
        <p:spPr>
          <a:xfrm>
            <a:off x="7409345" y="2827464"/>
            <a:ext cx="1250715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New </a:t>
            </a:r>
            <a:r>
              <a:rPr lang="hu-HU" sz="1350" b="1" dirty="0" err="1"/>
              <a:t>Reno</a:t>
            </a:r>
            <a:endParaRPr lang="hu-HU" sz="1350" b="1" dirty="0"/>
          </a:p>
          <a:p>
            <a:pPr algn="ctr"/>
            <a:r>
              <a:rPr lang="hu-HU" sz="1350" b="1" dirty="0"/>
              <a:t>(</a:t>
            </a:r>
            <a:r>
              <a:rPr lang="hu-HU" sz="1350" b="1" dirty="0" err="1"/>
              <a:t>Hoe</a:t>
            </a:r>
            <a:r>
              <a:rPr lang="hu-HU" sz="1350" b="1" dirty="0"/>
              <a:t>, ´95)</a:t>
            </a:r>
          </a:p>
        </p:txBody>
      </p:sp>
      <p:sp>
        <p:nvSpPr>
          <p:cNvPr id="81" name="Szövegdoboz 80">
            <a:extLst>
              <a:ext uri="{FF2B5EF4-FFF2-40B4-BE49-F238E27FC236}">
                <a16:creationId xmlns:a16="http://schemas.microsoft.com/office/drawing/2014/main" id="{25336513-34BB-4653-B147-706F41767667}"/>
              </a:ext>
            </a:extLst>
          </p:cNvPr>
          <p:cNvSpPr txBox="1"/>
          <p:nvPr/>
        </p:nvSpPr>
        <p:spPr>
          <a:xfrm>
            <a:off x="7763390" y="2209321"/>
            <a:ext cx="1250715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</a:t>
            </a:r>
            <a:r>
              <a:rPr lang="hu-HU" sz="1350" b="1" dirty="0" err="1"/>
              <a:t>with</a:t>
            </a:r>
            <a:r>
              <a:rPr lang="hu-HU" sz="1350" b="1" dirty="0"/>
              <a:t> SACK</a:t>
            </a:r>
          </a:p>
          <a:p>
            <a:pPr algn="ctr"/>
            <a:r>
              <a:rPr lang="hu-HU" sz="1350" b="1" dirty="0"/>
              <a:t>(Floyd, ´96)</a:t>
            </a:r>
          </a:p>
        </p:txBody>
      </p:sp>
      <p:cxnSp>
        <p:nvCxnSpPr>
          <p:cNvPr id="83" name="Egyenes összekötő nyíllal 82">
            <a:extLst>
              <a:ext uri="{FF2B5EF4-FFF2-40B4-BE49-F238E27FC236}">
                <a16:creationId xmlns:a16="http://schemas.microsoft.com/office/drawing/2014/main" id="{01134F81-B5E9-4F43-8A32-68325DF2903B}"/>
              </a:ext>
            </a:extLst>
          </p:cNvPr>
          <p:cNvCxnSpPr>
            <a:stCxn id="56" idx="0"/>
          </p:cNvCxnSpPr>
          <p:nvPr/>
        </p:nvCxnSpPr>
        <p:spPr>
          <a:xfrm flipV="1">
            <a:off x="5426509" y="3505599"/>
            <a:ext cx="436245" cy="45301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nyíllal 83">
            <a:extLst>
              <a:ext uri="{FF2B5EF4-FFF2-40B4-BE49-F238E27FC236}">
                <a16:creationId xmlns:a16="http://schemas.microsoft.com/office/drawing/2014/main" id="{BA3ED870-1B32-49E0-A19C-C5AA277DAFFF}"/>
              </a:ext>
            </a:extLst>
          </p:cNvPr>
          <p:cNvCxnSpPr/>
          <p:nvPr/>
        </p:nvCxnSpPr>
        <p:spPr>
          <a:xfrm flipV="1">
            <a:off x="6017869" y="2623103"/>
            <a:ext cx="436245" cy="45301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nyíllal 86">
            <a:extLst>
              <a:ext uri="{FF2B5EF4-FFF2-40B4-BE49-F238E27FC236}">
                <a16:creationId xmlns:a16="http://schemas.microsoft.com/office/drawing/2014/main" id="{7C9CDAA0-CCF6-4CBA-B384-E759E4ED9939}"/>
              </a:ext>
            </a:extLst>
          </p:cNvPr>
          <p:cNvCxnSpPr>
            <a:cxnSpLocks/>
          </p:cNvCxnSpPr>
          <p:nvPr/>
        </p:nvCxnSpPr>
        <p:spPr>
          <a:xfrm>
            <a:off x="6951470" y="2631989"/>
            <a:ext cx="540608" cy="37007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nyíllal 88">
            <a:extLst>
              <a:ext uri="{FF2B5EF4-FFF2-40B4-BE49-F238E27FC236}">
                <a16:creationId xmlns:a16="http://schemas.microsoft.com/office/drawing/2014/main" id="{9348598E-5547-47B2-9CDB-D8A28471512C}"/>
              </a:ext>
            </a:extLst>
          </p:cNvPr>
          <p:cNvCxnSpPr>
            <a:cxnSpLocks/>
          </p:cNvCxnSpPr>
          <p:nvPr/>
        </p:nvCxnSpPr>
        <p:spPr>
          <a:xfrm>
            <a:off x="7100361" y="2387425"/>
            <a:ext cx="776676" cy="5743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églalap 107">
            <a:extLst>
              <a:ext uri="{FF2B5EF4-FFF2-40B4-BE49-F238E27FC236}">
                <a16:creationId xmlns:a16="http://schemas.microsoft.com/office/drawing/2014/main" id="{CEF9A64A-88CF-4663-99F8-A077F745E129}"/>
              </a:ext>
            </a:extLst>
          </p:cNvPr>
          <p:cNvSpPr/>
          <p:nvPr/>
        </p:nvSpPr>
        <p:spPr>
          <a:xfrm>
            <a:off x="6601622" y="3830180"/>
            <a:ext cx="723633" cy="434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350" dirty="0"/>
              <a:t>Router</a:t>
            </a:r>
          </a:p>
          <a:p>
            <a:pPr algn="ctr"/>
            <a:r>
              <a:rPr lang="hu-HU" sz="1350" dirty="0" err="1"/>
              <a:t>support</a:t>
            </a:r>
            <a:endParaRPr lang="hu-HU" sz="1350" dirty="0"/>
          </a:p>
        </p:txBody>
      </p:sp>
      <p:cxnSp>
        <p:nvCxnSpPr>
          <p:cNvPr id="85" name="Egyenes összekötő nyíllal 84">
            <a:extLst>
              <a:ext uri="{FF2B5EF4-FFF2-40B4-BE49-F238E27FC236}">
                <a16:creationId xmlns:a16="http://schemas.microsoft.com/office/drawing/2014/main" id="{44D29A63-F190-4892-9598-9683CE960BB9}"/>
              </a:ext>
            </a:extLst>
          </p:cNvPr>
          <p:cNvCxnSpPr>
            <a:cxnSpLocks/>
          </p:cNvCxnSpPr>
          <p:nvPr/>
        </p:nvCxnSpPr>
        <p:spPr>
          <a:xfrm>
            <a:off x="6787142" y="2719388"/>
            <a:ext cx="583544" cy="120183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86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4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4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4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4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5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5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5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5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6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6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6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6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6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7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7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7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7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8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8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8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8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8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9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9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9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9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0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0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0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0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31 0 " pathEditMode="relative" ptsTypes="AA">
                                      <p:cBhvr>
                                        <p:cTn id="11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394 L -0.64323 -0.00394 " pathEditMode="relative" ptsTypes="AA">
                                      <p:cBhvr>
                                        <p:cTn id="11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34" grpId="0"/>
      <p:bldP spid="35" grpId="0"/>
      <p:bldP spid="36" grpId="0"/>
      <p:bldP spid="37" grpId="0"/>
      <p:bldP spid="38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1" grpId="0" animBg="1"/>
      <p:bldP spid="62" grpId="0" animBg="1"/>
      <p:bldP spid="63" grpId="0"/>
      <p:bldP spid="64" grpId="0"/>
      <p:bldP spid="73" grpId="0" animBg="1"/>
      <p:bldP spid="78" grpId="0" animBg="1"/>
      <p:bldP spid="79" grpId="0" animBg="1"/>
      <p:bldP spid="80" grpId="0" animBg="1"/>
      <p:bldP spid="81" grpId="0" animBg="1"/>
      <p:bldP spid="10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Egyenes összekötő 132">
            <a:extLst>
              <a:ext uri="{FF2B5EF4-FFF2-40B4-BE49-F238E27FC236}">
                <a16:creationId xmlns:a16="http://schemas.microsoft.com/office/drawing/2014/main" id="{28B27295-8F08-4D8F-B225-A8C50710F18F}"/>
              </a:ext>
            </a:extLst>
          </p:cNvPr>
          <p:cNvCxnSpPr>
            <a:cxnSpLocks/>
          </p:cNvCxnSpPr>
          <p:nvPr/>
        </p:nvCxnSpPr>
        <p:spPr>
          <a:xfrm flipV="1">
            <a:off x="6276106" y="732559"/>
            <a:ext cx="0" cy="5434446"/>
          </a:xfrm>
          <a:prstGeom prst="line">
            <a:avLst/>
          </a:prstGeom>
          <a:ln w="539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>
            <a:extLst>
              <a:ext uri="{FF2B5EF4-FFF2-40B4-BE49-F238E27FC236}">
                <a16:creationId xmlns:a16="http://schemas.microsoft.com/office/drawing/2014/main" id="{5422CDFF-99B6-4A49-92CB-50368F1289D5}"/>
              </a:ext>
            </a:extLst>
          </p:cNvPr>
          <p:cNvCxnSpPr>
            <a:cxnSpLocks/>
            <a:endCxn id="105" idx="2"/>
          </p:cNvCxnSpPr>
          <p:nvPr/>
        </p:nvCxnSpPr>
        <p:spPr>
          <a:xfrm flipV="1">
            <a:off x="6874694" y="1593394"/>
            <a:ext cx="0" cy="3176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ím 2">
            <a:extLst>
              <a:ext uri="{FF2B5EF4-FFF2-40B4-BE49-F238E27FC236}">
                <a16:creationId xmlns:a16="http://schemas.microsoft.com/office/drawing/2014/main" id="{5D681A53-BF40-4193-8DA1-565C2FF2D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Transport</a:t>
            </a:r>
            <a:r>
              <a:rPr lang="hu-HU" dirty="0"/>
              <a:t> </a:t>
            </a:r>
            <a:r>
              <a:rPr lang="hu-HU" dirty="0" err="1"/>
              <a:t>layer</a:t>
            </a:r>
            <a:r>
              <a:rPr lang="hu-HU" dirty="0"/>
              <a:t> (r)</a:t>
            </a:r>
            <a:r>
              <a:rPr lang="hu-HU" dirty="0" err="1"/>
              <a:t>evolution</a:t>
            </a:r>
            <a:endParaRPr lang="hu-HU" dirty="0"/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3DF6A5A6-91B8-4417-9C39-24C66924904D}"/>
              </a:ext>
            </a:extLst>
          </p:cNvPr>
          <p:cNvCxnSpPr>
            <a:cxnSpLocks/>
          </p:cNvCxnSpPr>
          <p:nvPr/>
        </p:nvCxnSpPr>
        <p:spPr>
          <a:xfrm>
            <a:off x="695352" y="4788526"/>
            <a:ext cx="7864903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C8A924F4-F96D-4896-8B57-3533775EE1FE}"/>
              </a:ext>
            </a:extLst>
          </p:cNvPr>
          <p:cNvCxnSpPr/>
          <p:nvPr/>
        </p:nvCxnSpPr>
        <p:spPr>
          <a:xfrm>
            <a:off x="-5185934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78298A30-ECB1-4A33-86CF-03457AC94052}"/>
              </a:ext>
            </a:extLst>
          </p:cNvPr>
          <p:cNvCxnSpPr/>
          <p:nvPr/>
        </p:nvCxnSpPr>
        <p:spPr>
          <a:xfrm>
            <a:off x="-3717740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B48FF955-3C76-45AB-A546-5E2130F18C95}"/>
              </a:ext>
            </a:extLst>
          </p:cNvPr>
          <p:cNvCxnSpPr/>
          <p:nvPr/>
        </p:nvCxnSpPr>
        <p:spPr>
          <a:xfrm>
            <a:off x="-2251157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78D50FB0-E460-4763-B8D2-9D5DE10CC3FE}"/>
              </a:ext>
            </a:extLst>
          </p:cNvPr>
          <p:cNvCxnSpPr/>
          <p:nvPr/>
        </p:nvCxnSpPr>
        <p:spPr>
          <a:xfrm>
            <a:off x="-782966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EEC7B5F6-CAC0-4CC6-A4D4-7BBFFC7CAA13}"/>
              </a:ext>
            </a:extLst>
          </p:cNvPr>
          <p:cNvCxnSpPr/>
          <p:nvPr/>
        </p:nvCxnSpPr>
        <p:spPr>
          <a:xfrm>
            <a:off x="685226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706BD4E6-13FA-49BB-8EF6-6BD9680828CF}"/>
              </a:ext>
            </a:extLst>
          </p:cNvPr>
          <p:cNvCxnSpPr/>
          <p:nvPr/>
        </p:nvCxnSpPr>
        <p:spPr>
          <a:xfrm>
            <a:off x="2153417" y="4662958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7A688807-7FEE-46D9-BA3A-8E36A2AC549E}"/>
              </a:ext>
            </a:extLst>
          </p:cNvPr>
          <p:cNvSpPr txBox="1"/>
          <p:nvPr/>
        </p:nvSpPr>
        <p:spPr>
          <a:xfrm>
            <a:off x="-5404835" y="4914096"/>
            <a:ext cx="454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1970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9C9F58B4-3591-4CBA-B89C-D2F45BF1C669}"/>
              </a:ext>
            </a:extLst>
          </p:cNvPr>
          <p:cNvSpPr txBox="1"/>
          <p:nvPr/>
        </p:nvSpPr>
        <p:spPr>
          <a:xfrm>
            <a:off x="-3946745" y="4914096"/>
            <a:ext cx="454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1975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680C970F-5A00-46B2-A161-07E98C996A6F}"/>
              </a:ext>
            </a:extLst>
          </p:cNvPr>
          <p:cNvSpPr txBox="1"/>
          <p:nvPr/>
        </p:nvSpPr>
        <p:spPr>
          <a:xfrm>
            <a:off x="-2478551" y="4912707"/>
            <a:ext cx="454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1980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5060BA51-02A2-47F3-B36A-4EF7A5D1403D}"/>
              </a:ext>
            </a:extLst>
          </p:cNvPr>
          <p:cNvSpPr txBox="1"/>
          <p:nvPr/>
        </p:nvSpPr>
        <p:spPr>
          <a:xfrm>
            <a:off x="-1011970" y="4912707"/>
            <a:ext cx="454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1985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FE7FEBF6-3ACD-4533-9DBF-4B23B712F8AC}"/>
              </a:ext>
            </a:extLst>
          </p:cNvPr>
          <p:cNvSpPr txBox="1"/>
          <p:nvPr/>
        </p:nvSpPr>
        <p:spPr>
          <a:xfrm>
            <a:off x="473760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1990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4E4E87DB-3BEF-44FB-95C3-AF7D73D0CC45}"/>
              </a:ext>
            </a:extLst>
          </p:cNvPr>
          <p:cNvSpPr txBox="1"/>
          <p:nvPr/>
        </p:nvSpPr>
        <p:spPr>
          <a:xfrm>
            <a:off x="1927636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1995</a:t>
            </a:r>
          </a:p>
        </p:txBody>
      </p: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11F9F799-EDD1-4816-88EB-A6E5F9D36E83}"/>
              </a:ext>
            </a:extLst>
          </p:cNvPr>
          <p:cNvCxnSpPr/>
          <p:nvPr/>
        </p:nvCxnSpPr>
        <p:spPr>
          <a:xfrm>
            <a:off x="3614731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FA2DB20A-9B62-4887-8A33-79A6593D2765}"/>
              </a:ext>
            </a:extLst>
          </p:cNvPr>
          <p:cNvCxnSpPr/>
          <p:nvPr/>
        </p:nvCxnSpPr>
        <p:spPr>
          <a:xfrm>
            <a:off x="5081313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9346C87E-F064-4328-B92B-4CC99758D632}"/>
              </a:ext>
            </a:extLst>
          </p:cNvPr>
          <p:cNvCxnSpPr/>
          <p:nvPr/>
        </p:nvCxnSpPr>
        <p:spPr>
          <a:xfrm>
            <a:off x="6549504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3839D58A-966C-42A3-9075-5D61ECFD0062}"/>
              </a:ext>
            </a:extLst>
          </p:cNvPr>
          <p:cNvCxnSpPr/>
          <p:nvPr/>
        </p:nvCxnSpPr>
        <p:spPr>
          <a:xfrm>
            <a:off x="7415021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71A596C1-157E-45E2-927F-CDDA7711E537}"/>
              </a:ext>
            </a:extLst>
          </p:cNvPr>
          <p:cNvCxnSpPr/>
          <p:nvPr/>
        </p:nvCxnSpPr>
        <p:spPr>
          <a:xfrm>
            <a:off x="8436407" y="4661569"/>
            <a:ext cx="0" cy="251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3B489A68-9BF6-440A-AF14-78D462846B17}"/>
              </a:ext>
            </a:extLst>
          </p:cNvPr>
          <p:cNvSpPr txBox="1"/>
          <p:nvPr/>
        </p:nvSpPr>
        <p:spPr>
          <a:xfrm>
            <a:off x="3385726" y="4912707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2000</a:t>
            </a: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ACC1BA0C-0F72-4938-B5B6-00810967C427}"/>
              </a:ext>
            </a:extLst>
          </p:cNvPr>
          <p:cNvSpPr txBox="1"/>
          <p:nvPr/>
        </p:nvSpPr>
        <p:spPr>
          <a:xfrm>
            <a:off x="4853920" y="4911318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2005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F5F46745-FBF5-490E-B148-9E439CEF5538}"/>
              </a:ext>
            </a:extLst>
          </p:cNvPr>
          <p:cNvSpPr txBox="1"/>
          <p:nvPr/>
        </p:nvSpPr>
        <p:spPr>
          <a:xfrm>
            <a:off x="6320500" y="4911318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2010</a:t>
            </a: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9D3727BF-3FD4-4FD5-BBFB-50E7F2FD672A}"/>
              </a:ext>
            </a:extLst>
          </p:cNvPr>
          <p:cNvSpPr txBox="1"/>
          <p:nvPr/>
        </p:nvSpPr>
        <p:spPr>
          <a:xfrm>
            <a:off x="7203556" y="4911318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2015</a:t>
            </a: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82611371-7DC5-4E8E-A2B7-94ADEEE26087}"/>
              </a:ext>
            </a:extLst>
          </p:cNvPr>
          <p:cNvSpPr txBox="1"/>
          <p:nvPr/>
        </p:nvSpPr>
        <p:spPr>
          <a:xfrm>
            <a:off x="8210626" y="4911318"/>
            <a:ext cx="454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2020</a:t>
            </a:r>
          </a:p>
        </p:txBody>
      </p:sp>
      <p:cxnSp>
        <p:nvCxnSpPr>
          <p:cNvPr id="40" name="Egyenes összekötő 39">
            <a:extLst>
              <a:ext uri="{FF2B5EF4-FFF2-40B4-BE49-F238E27FC236}">
                <a16:creationId xmlns:a16="http://schemas.microsoft.com/office/drawing/2014/main" id="{9F9D5527-FDA9-4794-BD6E-A979B5189012}"/>
              </a:ext>
            </a:extLst>
          </p:cNvPr>
          <p:cNvCxnSpPr/>
          <p:nvPr/>
        </p:nvCxnSpPr>
        <p:spPr>
          <a:xfrm flipV="1">
            <a:off x="-4041335" y="4160799"/>
            <a:ext cx="0" cy="627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>
            <a:extLst>
              <a:ext uri="{FF2B5EF4-FFF2-40B4-BE49-F238E27FC236}">
                <a16:creationId xmlns:a16="http://schemas.microsoft.com/office/drawing/2014/main" id="{A886C94E-D904-46DE-94C3-606574C23534}"/>
              </a:ext>
            </a:extLst>
          </p:cNvPr>
          <p:cNvCxnSpPr/>
          <p:nvPr/>
        </p:nvCxnSpPr>
        <p:spPr>
          <a:xfrm flipV="1">
            <a:off x="-3717740" y="3265913"/>
            <a:ext cx="0" cy="152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>
            <a:extLst>
              <a:ext uri="{FF2B5EF4-FFF2-40B4-BE49-F238E27FC236}">
                <a16:creationId xmlns:a16="http://schemas.microsoft.com/office/drawing/2014/main" id="{DB855F03-11C0-4318-B0F5-5A40AA11B88D}"/>
              </a:ext>
            </a:extLst>
          </p:cNvPr>
          <p:cNvCxnSpPr/>
          <p:nvPr/>
        </p:nvCxnSpPr>
        <p:spPr>
          <a:xfrm flipV="1">
            <a:off x="-1940132" y="3842989"/>
            <a:ext cx="0" cy="945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>
            <a:extLst>
              <a:ext uri="{FF2B5EF4-FFF2-40B4-BE49-F238E27FC236}">
                <a16:creationId xmlns:a16="http://schemas.microsoft.com/office/drawing/2014/main" id="{4F96AC98-1EDA-4C53-B156-67E7B330254F}"/>
              </a:ext>
            </a:extLst>
          </p:cNvPr>
          <p:cNvCxnSpPr>
            <a:cxnSpLocks/>
          </p:cNvCxnSpPr>
          <p:nvPr/>
        </p:nvCxnSpPr>
        <p:spPr>
          <a:xfrm flipV="1">
            <a:off x="-1390934" y="3265913"/>
            <a:ext cx="0" cy="152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>
            <a:extLst>
              <a:ext uri="{FF2B5EF4-FFF2-40B4-BE49-F238E27FC236}">
                <a16:creationId xmlns:a16="http://schemas.microsoft.com/office/drawing/2014/main" id="{E1E0D152-9B81-442D-BB7D-FF67C70814BB}"/>
              </a:ext>
            </a:extLst>
          </p:cNvPr>
          <p:cNvCxnSpPr>
            <a:cxnSpLocks/>
          </p:cNvCxnSpPr>
          <p:nvPr/>
        </p:nvCxnSpPr>
        <p:spPr>
          <a:xfrm flipV="1">
            <a:off x="-465383" y="4453518"/>
            <a:ext cx="0" cy="335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>
            <a:extLst>
              <a:ext uri="{FF2B5EF4-FFF2-40B4-BE49-F238E27FC236}">
                <a16:creationId xmlns:a16="http://schemas.microsoft.com/office/drawing/2014/main" id="{FA44BDDE-3871-41BD-8991-DBA99BCF8AC3}"/>
              </a:ext>
            </a:extLst>
          </p:cNvPr>
          <p:cNvCxnSpPr>
            <a:cxnSpLocks/>
          </p:cNvCxnSpPr>
          <p:nvPr/>
        </p:nvCxnSpPr>
        <p:spPr>
          <a:xfrm flipV="1">
            <a:off x="120056" y="3265913"/>
            <a:ext cx="0" cy="152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B608A3B2-4D40-48C7-BD27-48833EAE9E5C}"/>
              </a:ext>
            </a:extLst>
          </p:cNvPr>
          <p:cNvSpPr txBox="1"/>
          <p:nvPr/>
        </p:nvSpPr>
        <p:spPr>
          <a:xfrm>
            <a:off x="-4827495" y="3776083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 err="1"/>
              <a:t>Origins</a:t>
            </a:r>
            <a:r>
              <a:rPr lang="hu-HU" sz="1350" dirty="0"/>
              <a:t> of „TCP”</a:t>
            </a:r>
          </a:p>
          <a:p>
            <a:pPr algn="ctr"/>
            <a:r>
              <a:rPr lang="hu-HU" sz="1350" dirty="0"/>
              <a:t>(</a:t>
            </a:r>
            <a:r>
              <a:rPr lang="hu-HU" sz="1350" dirty="0" err="1"/>
              <a:t>Cerf</a:t>
            </a:r>
            <a:r>
              <a:rPr lang="hu-HU" sz="1350" dirty="0"/>
              <a:t> &amp; Kahn, ´74)</a:t>
            </a:r>
          </a:p>
        </p:txBody>
      </p: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78F573BA-377C-49A9-8669-E877AAE43D3C}"/>
              </a:ext>
            </a:extLst>
          </p:cNvPr>
          <p:cNvSpPr txBox="1"/>
          <p:nvPr/>
        </p:nvSpPr>
        <p:spPr>
          <a:xfrm>
            <a:off x="-4518058" y="2759692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3-way </a:t>
            </a:r>
            <a:r>
              <a:rPr lang="hu-HU" sz="1350" dirty="0" err="1"/>
              <a:t>handshake</a:t>
            </a:r>
            <a:endParaRPr lang="hu-HU" sz="1350" dirty="0"/>
          </a:p>
          <a:p>
            <a:pPr algn="ctr"/>
            <a:r>
              <a:rPr lang="hu-HU" sz="1350" dirty="0"/>
              <a:t>(</a:t>
            </a:r>
            <a:r>
              <a:rPr lang="hu-HU" sz="1350" dirty="0" err="1"/>
              <a:t>Tomlinson</a:t>
            </a:r>
            <a:r>
              <a:rPr lang="hu-HU" sz="1350" dirty="0"/>
              <a:t>, ´75)</a:t>
            </a:r>
          </a:p>
        </p:txBody>
      </p:sp>
      <p:sp>
        <p:nvSpPr>
          <p:cNvPr id="54" name="Szövegdoboz 53">
            <a:extLst>
              <a:ext uri="{FF2B5EF4-FFF2-40B4-BE49-F238E27FC236}">
                <a16:creationId xmlns:a16="http://schemas.microsoft.com/office/drawing/2014/main" id="{5A30BC33-D289-42C5-AE8E-179CE51A1062}"/>
              </a:ext>
            </a:extLst>
          </p:cNvPr>
          <p:cNvSpPr txBox="1"/>
          <p:nvPr/>
        </p:nvSpPr>
        <p:spPr>
          <a:xfrm>
            <a:off x="-2738838" y="3505600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TCP and IP</a:t>
            </a:r>
          </a:p>
          <a:p>
            <a:pPr algn="ctr"/>
            <a:r>
              <a:rPr lang="hu-HU" sz="1350" dirty="0"/>
              <a:t>(RFC 791/793, ´81)</a:t>
            </a:r>
          </a:p>
        </p:txBody>
      </p:sp>
      <p:sp>
        <p:nvSpPr>
          <p:cNvPr id="55" name="Szövegdoboz 54">
            <a:extLst>
              <a:ext uri="{FF2B5EF4-FFF2-40B4-BE49-F238E27FC236}">
                <a16:creationId xmlns:a16="http://schemas.microsoft.com/office/drawing/2014/main" id="{EF4F2EE8-41A9-46AD-AD4F-0F3A76DB04A3}"/>
              </a:ext>
            </a:extLst>
          </p:cNvPr>
          <p:cNvSpPr txBox="1"/>
          <p:nvPr/>
        </p:nvSpPr>
        <p:spPr>
          <a:xfrm>
            <a:off x="-2189640" y="2778029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TCP/IP „</a:t>
            </a:r>
            <a:r>
              <a:rPr lang="hu-HU" sz="1350" dirty="0" err="1"/>
              <a:t>flag</a:t>
            </a:r>
            <a:r>
              <a:rPr lang="hu-HU" sz="1350" dirty="0"/>
              <a:t> </a:t>
            </a:r>
            <a:r>
              <a:rPr lang="hu-HU" sz="1350" dirty="0" err="1"/>
              <a:t>day</a:t>
            </a:r>
            <a:r>
              <a:rPr lang="hu-HU" sz="1350" dirty="0"/>
              <a:t>”</a:t>
            </a:r>
          </a:p>
          <a:p>
            <a:pPr algn="ctr"/>
            <a:r>
              <a:rPr lang="hu-HU" sz="1350" dirty="0"/>
              <a:t>(BSD Unix 4.2, ´83)</a:t>
            </a:r>
          </a:p>
        </p:txBody>
      </p:sp>
      <p:sp>
        <p:nvSpPr>
          <p:cNvPr id="56" name="Szövegdoboz 55">
            <a:extLst>
              <a:ext uri="{FF2B5EF4-FFF2-40B4-BE49-F238E27FC236}">
                <a16:creationId xmlns:a16="http://schemas.microsoft.com/office/drawing/2014/main" id="{B69D5592-B16D-4C53-B557-1F10590C4511}"/>
              </a:ext>
            </a:extLst>
          </p:cNvPr>
          <p:cNvSpPr txBox="1"/>
          <p:nvPr/>
        </p:nvSpPr>
        <p:spPr>
          <a:xfrm>
            <a:off x="-1253482" y="3958618"/>
            <a:ext cx="1597411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 err="1"/>
              <a:t>Congestion</a:t>
            </a:r>
            <a:r>
              <a:rPr lang="hu-HU" sz="1350" b="1" dirty="0"/>
              <a:t> </a:t>
            </a:r>
            <a:r>
              <a:rPr lang="hu-HU" sz="1350" b="1" dirty="0" err="1"/>
              <a:t>collapse</a:t>
            </a:r>
            <a:endParaRPr lang="hu-HU" sz="1350" b="1" dirty="0"/>
          </a:p>
          <a:p>
            <a:pPr algn="ctr"/>
            <a:r>
              <a:rPr lang="hu-HU" sz="1350" b="1" dirty="0"/>
              <a:t>(´86)</a:t>
            </a:r>
          </a:p>
        </p:txBody>
      </p:sp>
      <p:sp>
        <p:nvSpPr>
          <p:cNvPr id="57" name="Szövegdoboz 56">
            <a:extLst>
              <a:ext uri="{FF2B5EF4-FFF2-40B4-BE49-F238E27FC236}">
                <a16:creationId xmlns:a16="http://schemas.microsoft.com/office/drawing/2014/main" id="{37F7CCF3-6C68-4FB4-9EA9-D0A0028D6AE0}"/>
              </a:ext>
            </a:extLst>
          </p:cNvPr>
          <p:cNvSpPr txBox="1"/>
          <p:nvPr/>
        </p:nvSpPr>
        <p:spPr>
          <a:xfrm>
            <a:off x="-496216" y="3022192"/>
            <a:ext cx="1250715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</a:t>
            </a:r>
            <a:r>
              <a:rPr lang="hu-HU" sz="1350" b="1" dirty="0" err="1"/>
              <a:t>Tahoe</a:t>
            </a:r>
            <a:endParaRPr lang="hu-HU" sz="1350" b="1" dirty="0"/>
          </a:p>
          <a:p>
            <a:pPr algn="ctr"/>
            <a:r>
              <a:rPr lang="hu-HU" sz="1350" b="1" dirty="0"/>
              <a:t>(Jacobson, ´88)</a:t>
            </a:r>
          </a:p>
        </p:txBody>
      </p:sp>
      <p:sp>
        <p:nvSpPr>
          <p:cNvPr id="58" name="Szövegdoboz 57">
            <a:extLst>
              <a:ext uri="{FF2B5EF4-FFF2-40B4-BE49-F238E27FC236}">
                <a16:creationId xmlns:a16="http://schemas.microsoft.com/office/drawing/2014/main" id="{DEE57C20-60A8-4113-95E0-DD8EAA2390B1}"/>
              </a:ext>
            </a:extLst>
          </p:cNvPr>
          <p:cNvSpPr txBox="1"/>
          <p:nvPr/>
        </p:nvSpPr>
        <p:spPr>
          <a:xfrm>
            <a:off x="-117070" y="2197887"/>
            <a:ext cx="15974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</a:t>
            </a:r>
            <a:r>
              <a:rPr lang="hu-HU" sz="1350" b="1" dirty="0" err="1"/>
              <a:t>Reno</a:t>
            </a:r>
            <a:endParaRPr lang="hu-HU" sz="1350" b="1" dirty="0"/>
          </a:p>
          <a:p>
            <a:pPr algn="ctr"/>
            <a:r>
              <a:rPr lang="hu-HU" sz="1350" b="1" dirty="0"/>
              <a:t>(Jacobson, ´90)</a:t>
            </a:r>
          </a:p>
        </p:txBody>
      </p:sp>
      <p:cxnSp>
        <p:nvCxnSpPr>
          <p:cNvPr id="50" name="Egyenes összekötő 49">
            <a:extLst>
              <a:ext uri="{FF2B5EF4-FFF2-40B4-BE49-F238E27FC236}">
                <a16:creationId xmlns:a16="http://schemas.microsoft.com/office/drawing/2014/main" id="{B450E43D-D6C0-421B-8CFF-9533CF155F33}"/>
              </a:ext>
            </a:extLst>
          </p:cNvPr>
          <p:cNvCxnSpPr>
            <a:cxnSpLocks/>
          </p:cNvCxnSpPr>
          <p:nvPr/>
        </p:nvCxnSpPr>
        <p:spPr>
          <a:xfrm flipV="1">
            <a:off x="681636" y="2605204"/>
            <a:ext cx="3590" cy="2183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Jobb oldali kapcsos zárójel 60">
            <a:extLst>
              <a:ext uri="{FF2B5EF4-FFF2-40B4-BE49-F238E27FC236}">
                <a16:creationId xmlns:a16="http://schemas.microsoft.com/office/drawing/2014/main" id="{34444E73-726C-4EEE-8FB4-873830A8E5A5}"/>
              </a:ext>
            </a:extLst>
          </p:cNvPr>
          <p:cNvSpPr/>
          <p:nvPr/>
        </p:nvSpPr>
        <p:spPr>
          <a:xfrm rot="5400000">
            <a:off x="-2880538" y="3189812"/>
            <a:ext cx="292000" cy="416074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350"/>
          </a:p>
        </p:txBody>
      </p:sp>
      <p:sp>
        <p:nvSpPr>
          <p:cNvPr id="62" name="Jobb oldali kapcsos zárójel 61">
            <a:extLst>
              <a:ext uri="{FF2B5EF4-FFF2-40B4-BE49-F238E27FC236}">
                <a16:creationId xmlns:a16="http://schemas.microsoft.com/office/drawing/2014/main" id="{ADEFD5E0-C0A9-4C19-8C40-F72BDFB3825B}"/>
              </a:ext>
            </a:extLst>
          </p:cNvPr>
          <p:cNvSpPr/>
          <p:nvPr/>
        </p:nvSpPr>
        <p:spPr>
          <a:xfrm rot="5400000">
            <a:off x="942000" y="3678565"/>
            <a:ext cx="292000" cy="318194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350"/>
          </a:p>
        </p:txBody>
      </p:sp>
      <p:sp>
        <p:nvSpPr>
          <p:cNvPr id="63" name="Szövegdoboz 62">
            <a:extLst>
              <a:ext uri="{FF2B5EF4-FFF2-40B4-BE49-F238E27FC236}">
                <a16:creationId xmlns:a16="http://schemas.microsoft.com/office/drawing/2014/main" id="{5104CAB7-71A7-421F-9756-24DB4C216B01}"/>
              </a:ext>
            </a:extLst>
          </p:cNvPr>
          <p:cNvSpPr txBox="1"/>
          <p:nvPr/>
        </p:nvSpPr>
        <p:spPr>
          <a:xfrm>
            <a:off x="-3491959" y="5490582"/>
            <a:ext cx="15518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50" dirty="0" err="1"/>
              <a:t>Pre-history</a:t>
            </a:r>
            <a:endParaRPr lang="hu-HU" sz="1350" dirty="0"/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F3730982-AEEF-4562-8276-0CB630C6B7AA}"/>
              </a:ext>
            </a:extLst>
          </p:cNvPr>
          <p:cNvSpPr txBox="1"/>
          <p:nvPr/>
        </p:nvSpPr>
        <p:spPr>
          <a:xfrm>
            <a:off x="312085" y="5460883"/>
            <a:ext cx="15518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50" dirty="0"/>
              <a:t>Classic </a:t>
            </a:r>
            <a:r>
              <a:rPr lang="hu-HU" sz="1350" dirty="0" err="1"/>
              <a:t>congestion</a:t>
            </a:r>
            <a:r>
              <a:rPr lang="hu-HU" sz="1350" dirty="0"/>
              <a:t> </a:t>
            </a:r>
            <a:r>
              <a:rPr lang="hu-HU" sz="1350" dirty="0" err="1"/>
              <a:t>control</a:t>
            </a:r>
            <a:endParaRPr lang="hu-HU" sz="1350" dirty="0"/>
          </a:p>
        </p:txBody>
      </p:sp>
      <p:cxnSp>
        <p:nvCxnSpPr>
          <p:cNvPr id="65" name="Egyenes összekötő 64">
            <a:extLst>
              <a:ext uri="{FF2B5EF4-FFF2-40B4-BE49-F238E27FC236}">
                <a16:creationId xmlns:a16="http://schemas.microsoft.com/office/drawing/2014/main" id="{A651CAAE-FF9D-4796-9D7D-A92B53866DA2}"/>
              </a:ext>
            </a:extLst>
          </p:cNvPr>
          <p:cNvCxnSpPr>
            <a:cxnSpLocks/>
            <a:endCxn id="73" idx="2"/>
          </p:cNvCxnSpPr>
          <p:nvPr/>
        </p:nvCxnSpPr>
        <p:spPr>
          <a:xfrm flipV="1">
            <a:off x="1536035" y="2295940"/>
            <a:ext cx="0" cy="2492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>
            <a:extLst>
              <a:ext uri="{FF2B5EF4-FFF2-40B4-BE49-F238E27FC236}">
                <a16:creationId xmlns:a16="http://schemas.microsoft.com/office/drawing/2014/main" id="{FA70665F-921A-4E29-BB27-9CE0040E2170}"/>
              </a:ext>
            </a:extLst>
          </p:cNvPr>
          <p:cNvCxnSpPr>
            <a:cxnSpLocks/>
          </p:cNvCxnSpPr>
          <p:nvPr/>
        </p:nvCxnSpPr>
        <p:spPr>
          <a:xfrm flipV="1">
            <a:off x="1857903" y="4200991"/>
            <a:ext cx="6009" cy="586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>
            <a:extLst>
              <a:ext uri="{FF2B5EF4-FFF2-40B4-BE49-F238E27FC236}">
                <a16:creationId xmlns:a16="http://schemas.microsoft.com/office/drawing/2014/main" id="{FC4E82B6-DD6A-495F-AE06-A6DE6D4D82AE}"/>
              </a:ext>
            </a:extLst>
          </p:cNvPr>
          <p:cNvCxnSpPr>
            <a:cxnSpLocks/>
          </p:cNvCxnSpPr>
          <p:nvPr/>
        </p:nvCxnSpPr>
        <p:spPr>
          <a:xfrm flipV="1">
            <a:off x="2153417" y="3297776"/>
            <a:ext cx="0" cy="1486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>
            <a:extLst>
              <a:ext uri="{FF2B5EF4-FFF2-40B4-BE49-F238E27FC236}">
                <a16:creationId xmlns:a16="http://schemas.microsoft.com/office/drawing/2014/main" id="{CF56222A-B862-438E-825F-02AC06C59999}"/>
              </a:ext>
            </a:extLst>
          </p:cNvPr>
          <p:cNvCxnSpPr>
            <a:cxnSpLocks/>
          </p:cNvCxnSpPr>
          <p:nvPr/>
        </p:nvCxnSpPr>
        <p:spPr>
          <a:xfrm flipV="1">
            <a:off x="2507462" y="2605204"/>
            <a:ext cx="0" cy="2166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zövegdoboz 72">
            <a:extLst>
              <a:ext uri="{FF2B5EF4-FFF2-40B4-BE49-F238E27FC236}">
                <a16:creationId xmlns:a16="http://schemas.microsoft.com/office/drawing/2014/main" id="{D2DAAD17-C434-4972-89C8-E8AA256A1F0E}"/>
              </a:ext>
            </a:extLst>
          </p:cNvPr>
          <p:cNvSpPr txBox="1"/>
          <p:nvPr/>
        </p:nvSpPr>
        <p:spPr>
          <a:xfrm>
            <a:off x="984884" y="1580359"/>
            <a:ext cx="1102302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Vegas</a:t>
            </a:r>
          </a:p>
          <a:p>
            <a:pPr algn="ctr"/>
            <a:r>
              <a:rPr lang="hu-HU" sz="1350" b="1" dirty="0"/>
              <a:t>(</a:t>
            </a:r>
            <a:r>
              <a:rPr lang="hu-HU" sz="1350" b="1" dirty="0" err="1"/>
              <a:t>Brakmo</a:t>
            </a:r>
            <a:r>
              <a:rPr lang="hu-HU" sz="1350" b="1" dirty="0"/>
              <a:t>, ´93)</a:t>
            </a:r>
          </a:p>
        </p:txBody>
      </p:sp>
      <p:sp>
        <p:nvSpPr>
          <p:cNvPr id="78" name="Téglalap 77">
            <a:extLst>
              <a:ext uri="{FF2B5EF4-FFF2-40B4-BE49-F238E27FC236}">
                <a16:creationId xmlns:a16="http://schemas.microsoft.com/office/drawing/2014/main" id="{FD962BD7-19B2-488E-8571-CBE91EFDEA90}"/>
              </a:ext>
            </a:extLst>
          </p:cNvPr>
          <p:cNvSpPr/>
          <p:nvPr/>
        </p:nvSpPr>
        <p:spPr>
          <a:xfrm>
            <a:off x="312086" y="1613925"/>
            <a:ext cx="672797" cy="43435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350" dirty="0" err="1"/>
              <a:t>Delay</a:t>
            </a:r>
            <a:endParaRPr lang="hu-HU" sz="1350" dirty="0"/>
          </a:p>
          <a:p>
            <a:pPr algn="ctr"/>
            <a:r>
              <a:rPr lang="hu-HU" sz="1350" dirty="0" err="1"/>
              <a:t>based</a:t>
            </a:r>
            <a:endParaRPr lang="hu-HU" sz="1350" dirty="0"/>
          </a:p>
        </p:txBody>
      </p:sp>
      <p:sp>
        <p:nvSpPr>
          <p:cNvPr id="79" name="Szövegdoboz 78">
            <a:extLst>
              <a:ext uri="{FF2B5EF4-FFF2-40B4-BE49-F238E27FC236}">
                <a16:creationId xmlns:a16="http://schemas.microsoft.com/office/drawing/2014/main" id="{F51F5820-7DE2-430E-A52B-4A96E350FE76}"/>
              </a:ext>
            </a:extLst>
          </p:cNvPr>
          <p:cNvSpPr txBox="1"/>
          <p:nvPr/>
        </p:nvSpPr>
        <p:spPr>
          <a:xfrm>
            <a:off x="1370899" y="3779791"/>
            <a:ext cx="968039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ECN</a:t>
            </a:r>
          </a:p>
          <a:p>
            <a:pPr algn="ctr"/>
            <a:r>
              <a:rPr lang="hu-HU" sz="1350" b="1" dirty="0"/>
              <a:t>(Floyd, ´94)</a:t>
            </a:r>
          </a:p>
        </p:txBody>
      </p:sp>
      <p:sp>
        <p:nvSpPr>
          <p:cNvPr id="80" name="Szövegdoboz 79">
            <a:extLst>
              <a:ext uri="{FF2B5EF4-FFF2-40B4-BE49-F238E27FC236}">
                <a16:creationId xmlns:a16="http://schemas.microsoft.com/office/drawing/2014/main" id="{7BE013FF-B4B0-4BB5-82C3-B00E2C90EB8B}"/>
              </a:ext>
            </a:extLst>
          </p:cNvPr>
          <p:cNvSpPr txBox="1"/>
          <p:nvPr/>
        </p:nvSpPr>
        <p:spPr>
          <a:xfrm>
            <a:off x="1528059" y="2827464"/>
            <a:ext cx="1250715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New </a:t>
            </a:r>
            <a:r>
              <a:rPr lang="hu-HU" sz="1350" b="1" dirty="0" err="1"/>
              <a:t>Reno</a:t>
            </a:r>
            <a:endParaRPr lang="hu-HU" sz="1350" b="1" dirty="0"/>
          </a:p>
          <a:p>
            <a:pPr algn="ctr"/>
            <a:r>
              <a:rPr lang="hu-HU" sz="1350" b="1" dirty="0"/>
              <a:t>(</a:t>
            </a:r>
            <a:r>
              <a:rPr lang="hu-HU" sz="1350" b="1" dirty="0" err="1"/>
              <a:t>Hoe</a:t>
            </a:r>
            <a:r>
              <a:rPr lang="hu-HU" sz="1350" b="1" dirty="0"/>
              <a:t>, ´95)</a:t>
            </a:r>
          </a:p>
        </p:txBody>
      </p:sp>
      <p:sp>
        <p:nvSpPr>
          <p:cNvPr id="81" name="Szövegdoboz 80">
            <a:extLst>
              <a:ext uri="{FF2B5EF4-FFF2-40B4-BE49-F238E27FC236}">
                <a16:creationId xmlns:a16="http://schemas.microsoft.com/office/drawing/2014/main" id="{25336513-34BB-4653-B147-706F41767667}"/>
              </a:ext>
            </a:extLst>
          </p:cNvPr>
          <p:cNvSpPr txBox="1"/>
          <p:nvPr/>
        </p:nvSpPr>
        <p:spPr>
          <a:xfrm>
            <a:off x="1882104" y="2209321"/>
            <a:ext cx="1250715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</a:t>
            </a:r>
            <a:r>
              <a:rPr lang="hu-HU" sz="1350" b="1" dirty="0" err="1"/>
              <a:t>with</a:t>
            </a:r>
            <a:r>
              <a:rPr lang="hu-HU" sz="1350" b="1" dirty="0"/>
              <a:t> SACK</a:t>
            </a:r>
          </a:p>
          <a:p>
            <a:pPr algn="ctr"/>
            <a:r>
              <a:rPr lang="hu-HU" sz="1350" b="1" dirty="0"/>
              <a:t>(Floyd, ´96)</a:t>
            </a:r>
          </a:p>
        </p:txBody>
      </p:sp>
      <p:cxnSp>
        <p:nvCxnSpPr>
          <p:cNvPr id="83" name="Egyenes összekötő nyíllal 82">
            <a:extLst>
              <a:ext uri="{FF2B5EF4-FFF2-40B4-BE49-F238E27FC236}">
                <a16:creationId xmlns:a16="http://schemas.microsoft.com/office/drawing/2014/main" id="{01134F81-B5E9-4F43-8A32-68325DF2903B}"/>
              </a:ext>
            </a:extLst>
          </p:cNvPr>
          <p:cNvCxnSpPr>
            <a:stCxn id="56" idx="0"/>
          </p:cNvCxnSpPr>
          <p:nvPr/>
        </p:nvCxnSpPr>
        <p:spPr>
          <a:xfrm flipV="1">
            <a:off x="-454776" y="3505599"/>
            <a:ext cx="436244" cy="45301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nyíllal 83">
            <a:extLst>
              <a:ext uri="{FF2B5EF4-FFF2-40B4-BE49-F238E27FC236}">
                <a16:creationId xmlns:a16="http://schemas.microsoft.com/office/drawing/2014/main" id="{BA3ED870-1B32-49E0-A19C-C5AA277DAFFF}"/>
              </a:ext>
            </a:extLst>
          </p:cNvPr>
          <p:cNvCxnSpPr/>
          <p:nvPr/>
        </p:nvCxnSpPr>
        <p:spPr>
          <a:xfrm flipV="1">
            <a:off x="136583" y="2623103"/>
            <a:ext cx="436245" cy="45301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nyíllal 86">
            <a:extLst>
              <a:ext uri="{FF2B5EF4-FFF2-40B4-BE49-F238E27FC236}">
                <a16:creationId xmlns:a16="http://schemas.microsoft.com/office/drawing/2014/main" id="{7C9CDAA0-CCF6-4CBA-B384-E759E4ED9939}"/>
              </a:ext>
            </a:extLst>
          </p:cNvPr>
          <p:cNvCxnSpPr>
            <a:cxnSpLocks/>
          </p:cNvCxnSpPr>
          <p:nvPr/>
        </p:nvCxnSpPr>
        <p:spPr>
          <a:xfrm>
            <a:off x="1070185" y="2631989"/>
            <a:ext cx="540608" cy="37007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nyíllal 88">
            <a:extLst>
              <a:ext uri="{FF2B5EF4-FFF2-40B4-BE49-F238E27FC236}">
                <a16:creationId xmlns:a16="http://schemas.microsoft.com/office/drawing/2014/main" id="{9348598E-5547-47B2-9CDB-D8A28471512C}"/>
              </a:ext>
            </a:extLst>
          </p:cNvPr>
          <p:cNvCxnSpPr>
            <a:cxnSpLocks/>
          </p:cNvCxnSpPr>
          <p:nvPr/>
        </p:nvCxnSpPr>
        <p:spPr>
          <a:xfrm>
            <a:off x="1219076" y="2387425"/>
            <a:ext cx="776676" cy="5743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>
            <a:extLst>
              <a:ext uri="{FF2B5EF4-FFF2-40B4-BE49-F238E27FC236}">
                <a16:creationId xmlns:a16="http://schemas.microsoft.com/office/drawing/2014/main" id="{0CD4C65E-AEC4-48A9-9594-9311EA7B450B}"/>
              </a:ext>
            </a:extLst>
          </p:cNvPr>
          <p:cNvCxnSpPr>
            <a:cxnSpLocks/>
          </p:cNvCxnSpPr>
          <p:nvPr/>
        </p:nvCxnSpPr>
        <p:spPr>
          <a:xfrm flipV="1">
            <a:off x="4762289" y="3244441"/>
            <a:ext cx="0" cy="1527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zövegdoboz 59">
            <a:extLst>
              <a:ext uri="{FF2B5EF4-FFF2-40B4-BE49-F238E27FC236}">
                <a16:creationId xmlns:a16="http://schemas.microsoft.com/office/drawing/2014/main" id="{263B8705-DB2B-4661-B4B1-D09928CF8CD8}"/>
              </a:ext>
            </a:extLst>
          </p:cNvPr>
          <p:cNvSpPr txBox="1"/>
          <p:nvPr/>
        </p:nvSpPr>
        <p:spPr>
          <a:xfrm>
            <a:off x="4136931" y="2854924"/>
            <a:ext cx="1250715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FAST TCP</a:t>
            </a:r>
          </a:p>
          <a:p>
            <a:pPr algn="ctr"/>
            <a:r>
              <a:rPr lang="hu-HU" sz="1350" b="1" dirty="0"/>
              <a:t>(Low </a:t>
            </a:r>
            <a:r>
              <a:rPr lang="hu-HU" sz="1350" b="1" dirty="0" err="1"/>
              <a:t>et</a:t>
            </a:r>
            <a:r>
              <a:rPr lang="hu-HU" sz="1350" b="1" dirty="0"/>
              <a:t> </a:t>
            </a:r>
            <a:r>
              <a:rPr lang="hu-HU" sz="1350" b="1" dirty="0" err="1"/>
              <a:t>al</a:t>
            </a:r>
            <a:r>
              <a:rPr lang="hu-HU" sz="1350" b="1" dirty="0"/>
              <a:t>., ´04)</a:t>
            </a:r>
          </a:p>
        </p:txBody>
      </p:sp>
      <p:sp>
        <p:nvSpPr>
          <p:cNvPr id="66" name="Szövegdoboz 65">
            <a:extLst>
              <a:ext uri="{FF2B5EF4-FFF2-40B4-BE49-F238E27FC236}">
                <a16:creationId xmlns:a16="http://schemas.microsoft.com/office/drawing/2014/main" id="{DDB5E187-C5AA-4670-961B-55CBD8FB3690}"/>
              </a:ext>
            </a:extLst>
          </p:cNvPr>
          <p:cNvSpPr txBox="1"/>
          <p:nvPr/>
        </p:nvSpPr>
        <p:spPr>
          <a:xfrm>
            <a:off x="4136931" y="4061003"/>
            <a:ext cx="1250715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BIC</a:t>
            </a:r>
          </a:p>
          <a:p>
            <a:pPr algn="ctr"/>
            <a:r>
              <a:rPr lang="hu-HU" sz="1350" b="1" dirty="0"/>
              <a:t>(Linux, ´04)</a:t>
            </a:r>
          </a:p>
        </p:txBody>
      </p:sp>
      <p:cxnSp>
        <p:nvCxnSpPr>
          <p:cNvPr id="68" name="Egyenes összekötő 67">
            <a:extLst>
              <a:ext uri="{FF2B5EF4-FFF2-40B4-BE49-F238E27FC236}">
                <a16:creationId xmlns:a16="http://schemas.microsoft.com/office/drawing/2014/main" id="{39A8E338-B711-4D39-AFA0-3B44964D31EB}"/>
              </a:ext>
            </a:extLst>
          </p:cNvPr>
          <p:cNvCxnSpPr>
            <a:cxnSpLocks/>
          </p:cNvCxnSpPr>
          <p:nvPr/>
        </p:nvCxnSpPr>
        <p:spPr>
          <a:xfrm flipV="1">
            <a:off x="5387646" y="3732109"/>
            <a:ext cx="0" cy="1052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>
            <a:extLst>
              <a:ext uri="{FF2B5EF4-FFF2-40B4-BE49-F238E27FC236}">
                <a16:creationId xmlns:a16="http://schemas.microsoft.com/office/drawing/2014/main" id="{C399B632-BF42-489B-91C3-2A808E060867}"/>
              </a:ext>
            </a:extLst>
          </p:cNvPr>
          <p:cNvCxnSpPr>
            <a:cxnSpLocks/>
          </p:cNvCxnSpPr>
          <p:nvPr/>
        </p:nvCxnSpPr>
        <p:spPr>
          <a:xfrm flipV="1">
            <a:off x="5740937" y="2719388"/>
            <a:ext cx="0" cy="2064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zövegdoboz 69">
            <a:extLst>
              <a:ext uri="{FF2B5EF4-FFF2-40B4-BE49-F238E27FC236}">
                <a16:creationId xmlns:a16="http://schemas.microsoft.com/office/drawing/2014/main" id="{BED7625D-486A-4A42-9881-29FC993C5B9C}"/>
              </a:ext>
            </a:extLst>
          </p:cNvPr>
          <p:cNvSpPr txBox="1"/>
          <p:nvPr/>
        </p:nvSpPr>
        <p:spPr>
          <a:xfrm>
            <a:off x="4770949" y="3414952"/>
            <a:ext cx="1250715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CUBIC</a:t>
            </a:r>
          </a:p>
          <a:p>
            <a:pPr algn="ctr"/>
            <a:r>
              <a:rPr lang="hu-HU" sz="1350" b="1" dirty="0"/>
              <a:t>(Linux, ´06)</a:t>
            </a:r>
          </a:p>
        </p:txBody>
      </p:sp>
      <p:cxnSp>
        <p:nvCxnSpPr>
          <p:cNvPr id="75" name="Egyenes összekötő 74">
            <a:extLst>
              <a:ext uri="{FF2B5EF4-FFF2-40B4-BE49-F238E27FC236}">
                <a16:creationId xmlns:a16="http://schemas.microsoft.com/office/drawing/2014/main" id="{A66EF214-53A4-40BF-B860-3A82893EA539}"/>
              </a:ext>
            </a:extLst>
          </p:cNvPr>
          <p:cNvCxnSpPr>
            <a:cxnSpLocks/>
          </p:cNvCxnSpPr>
          <p:nvPr/>
        </p:nvCxnSpPr>
        <p:spPr>
          <a:xfrm flipV="1">
            <a:off x="6021664" y="2197886"/>
            <a:ext cx="0" cy="2574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zövegdoboz 73">
            <a:extLst>
              <a:ext uri="{FF2B5EF4-FFF2-40B4-BE49-F238E27FC236}">
                <a16:creationId xmlns:a16="http://schemas.microsoft.com/office/drawing/2014/main" id="{A883DD74-CF67-4092-B380-B6264160D2E0}"/>
              </a:ext>
            </a:extLst>
          </p:cNvPr>
          <p:cNvSpPr txBox="1"/>
          <p:nvPr/>
        </p:nvSpPr>
        <p:spPr>
          <a:xfrm>
            <a:off x="5115579" y="2342716"/>
            <a:ext cx="125071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 err="1"/>
              <a:t>Compound</a:t>
            </a:r>
            <a:r>
              <a:rPr lang="hu-HU" sz="1350" b="1" dirty="0"/>
              <a:t> TCP</a:t>
            </a:r>
          </a:p>
          <a:p>
            <a:pPr algn="ctr"/>
            <a:r>
              <a:rPr lang="hu-HU" sz="1350" b="1" dirty="0"/>
              <a:t>(Windows, ´07)</a:t>
            </a:r>
          </a:p>
        </p:txBody>
      </p:sp>
      <p:sp>
        <p:nvSpPr>
          <p:cNvPr id="77" name="Szövegdoboz 76">
            <a:extLst>
              <a:ext uri="{FF2B5EF4-FFF2-40B4-BE49-F238E27FC236}">
                <a16:creationId xmlns:a16="http://schemas.microsoft.com/office/drawing/2014/main" id="{9426BCD8-6566-49F5-80DE-0706DDE97B20}"/>
              </a:ext>
            </a:extLst>
          </p:cNvPr>
          <p:cNvSpPr txBox="1"/>
          <p:nvPr/>
        </p:nvSpPr>
        <p:spPr>
          <a:xfrm>
            <a:off x="5396306" y="1698157"/>
            <a:ext cx="1250715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LEDBAT</a:t>
            </a:r>
          </a:p>
          <a:p>
            <a:pPr algn="ctr"/>
            <a:r>
              <a:rPr lang="hu-HU" sz="1350" b="1" dirty="0"/>
              <a:t>(IETF, ´08)</a:t>
            </a:r>
          </a:p>
        </p:txBody>
      </p:sp>
      <p:sp>
        <p:nvSpPr>
          <p:cNvPr id="82" name="Téglalap 81">
            <a:extLst>
              <a:ext uri="{FF2B5EF4-FFF2-40B4-BE49-F238E27FC236}">
                <a16:creationId xmlns:a16="http://schemas.microsoft.com/office/drawing/2014/main" id="{4B0D8376-A585-44C5-9B9B-695BBB0AE916}"/>
              </a:ext>
            </a:extLst>
          </p:cNvPr>
          <p:cNvSpPr/>
          <p:nvPr/>
        </p:nvSpPr>
        <p:spPr>
          <a:xfrm>
            <a:off x="716862" y="3812211"/>
            <a:ext cx="723633" cy="434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350" dirty="0"/>
              <a:t>Router</a:t>
            </a:r>
          </a:p>
          <a:p>
            <a:pPr algn="ctr"/>
            <a:r>
              <a:rPr lang="hu-HU" sz="1350" dirty="0" err="1"/>
              <a:t>support</a:t>
            </a:r>
            <a:endParaRPr lang="hu-HU" sz="1350" dirty="0"/>
          </a:p>
        </p:txBody>
      </p:sp>
      <p:cxnSp>
        <p:nvCxnSpPr>
          <p:cNvPr id="85" name="Egyenes összekötő nyíllal 84">
            <a:extLst>
              <a:ext uri="{FF2B5EF4-FFF2-40B4-BE49-F238E27FC236}">
                <a16:creationId xmlns:a16="http://schemas.microsoft.com/office/drawing/2014/main" id="{44D29A63-F190-4892-9598-9683CE960BB9}"/>
              </a:ext>
            </a:extLst>
          </p:cNvPr>
          <p:cNvCxnSpPr>
            <a:cxnSpLocks/>
          </p:cNvCxnSpPr>
          <p:nvPr/>
        </p:nvCxnSpPr>
        <p:spPr>
          <a:xfrm>
            <a:off x="905857" y="2719388"/>
            <a:ext cx="583544" cy="120183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églalap 85">
            <a:extLst>
              <a:ext uri="{FF2B5EF4-FFF2-40B4-BE49-F238E27FC236}">
                <a16:creationId xmlns:a16="http://schemas.microsoft.com/office/drawing/2014/main" id="{EE6E8D80-D609-4BC3-87B4-29539229A496}"/>
              </a:ext>
            </a:extLst>
          </p:cNvPr>
          <p:cNvSpPr/>
          <p:nvPr/>
        </p:nvSpPr>
        <p:spPr>
          <a:xfrm>
            <a:off x="4520050" y="1718939"/>
            <a:ext cx="1002683" cy="434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350" dirty="0" err="1"/>
              <a:t>Background</a:t>
            </a:r>
            <a:r>
              <a:rPr lang="hu-HU" sz="1350" dirty="0"/>
              <a:t> </a:t>
            </a:r>
            <a:r>
              <a:rPr lang="hu-HU" sz="1350" dirty="0" err="1"/>
              <a:t>traffic</a:t>
            </a:r>
            <a:endParaRPr lang="hu-HU" sz="1350" dirty="0"/>
          </a:p>
        </p:txBody>
      </p:sp>
      <p:sp>
        <p:nvSpPr>
          <p:cNvPr id="88" name="Jobb oldali kapcsos zárójel 87">
            <a:extLst>
              <a:ext uri="{FF2B5EF4-FFF2-40B4-BE49-F238E27FC236}">
                <a16:creationId xmlns:a16="http://schemas.microsoft.com/office/drawing/2014/main" id="{37A866B1-4FE7-4199-AEEE-DCD775106C5C}"/>
              </a:ext>
            </a:extLst>
          </p:cNvPr>
          <p:cNvSpPr/>
          <p:nvPr/>
        </p:nvSpPr>
        <p:spPr>
          <a:xfrm rot="5400000">
            <a:off x="4354762" y="3608494"/>
            <a:ext cx="292000" cy="332208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000"/>
          </a:p>
        </p:txBody>
      </p:sp>
      <p:sp>
        <p:nvSpPr>
          <p:cNvPr id="90" name="Szövegdoboz 89">
            <a:extLst>
              <a:ext uri="{FF2B5EF4-FFF2-40B4-BE49-F238E27FC236}">
                <a16:creationId xmlns:a16="http://schemas.microsoft.com/office/drawing/2014/main" id="{4FE7A029-3B78-4B3D-BCD4-F83E2D057AC4}"/>
              </a:ext>
            </a:extLst>
          </p:cNvPr>
          <p:cNvSpPr txBox="1"/>
          <p:nvPr/>
        </p:nvSpPr>
        <p:spPr>
          <a:xfrm>
            <a:off x="6532439" y="5471216"/>
            <a:ext cx="26115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50" dirty="0" err="1"/>
              <a:t>Congestion</a:t>
            </a:r>
            <a:r>
              <a:rPr lang="hu-HU" sz="1350" dirty="0"/>
              <a:t> </a:t>
            </a:r>
            <a:r>
              <a:rPr lang="hu-HU" sz="1350" dirty="0" err="1"/>
              <a:t>control</a:t>
            </a:r>
            <a:r>
              <a:rPr lang="hu-HU" sz="1350" dirty="0"/>
              <a:t> </a:t>
            </a:r>
            <a:r>
              <a:rPr lang="hu-HU" sz="1350" dirty="0" err="1"/>
              <a:t>revolution</a:t>
            </a:r>
            <a:endParaRPr lang="hu-HU" sz="1350" dirty="0"/>
          </a:p>
          <a:p>
            <a:pPr algn="ctr"/>
            <a:r>
              <a:rPr lang="hu-HU" sz="1350" dirty="0"/>
              <a:t>CC in </a:t>
            </a:r>
            <a:r>
              <a:rPr lang="hu-HU" sz="1350" dirty="0" err="1"/>
              <a:t>application</a:t>
            </a:r>
            <a:r>
              <a:rPr lang="hu-HU" sz="1350" dirty="0"/>
              <a:t> </a:t>
            </a:r>
            <a:r>
              <a:rPr lang="hu-HU" sz="1350" dirty="0" err="1"/>
              <a:t>layers</a:t>
            </a:r>
            <a:endParaRPr lang="hu-HU" sz="1350" dirty="0"/>
          </a:p>
        </p:txBody>
      </p:sp>
      <p:cxnSp>
        <p:nvCxnSpPr>
          <p:cNvPr id="91" name="Egyenes összekötő 90">
            <a:extLst>
              <a:ext uri="{FF2B5EF4-FFF2-40B4-BE49-F238E27FC236}">
                <a16:creationId xmlns:a16="http://schemas.microsoft.com/office/drawing/2014/main" id="{EF78D109-661D-489D-8B3F-60E49BD5E53F}"/>
              </a:ext>
            </a:extLst>
          </p:cNvPr>
          <p:cNvCxnSpPr>
            <a:cxnSpLocks/>
          </p:cNvCxnSpPr>
          <p:nvPr/>
        </p:nvCxnSpPr>
        <p:spPr>
          <a:xfrm flipV="1">
            <a:off x="6532439" y="4443366"/>
            <a:ext cx="0" cy="349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Szövegdoboz 91">
            <a:extLst>
              <a:ext uri="{FF2B5EF4-FFF2-40B4-BE49-F238E27FC236}">
                <a16:creationId xmlns:a16="http://schemas.microsoft.com/office/drawing/2014/main" id="{A56996C3-7E21-4BBD-88C1-B80EE09F557E}"/>
              </a:ext>
            </a:extLst>
          </p:cNvPr>
          <p:cNvSpPr txBox="1"/>
          <p:nvPr/>
        </p:nvSpPr>
        <p:spPr>
          <a:xfrm>
            <a:off x="5706669" y="3997925"/>
            <a:ext cx="1664014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DCTCP</a:t>
            </a:r>
          </a:p>
          <a:p>
            <a:pPr algn="ctr"/>
            <a:r>
              <a:rPr lang="hu-HU" sz="1350" b="1" dirty="0"/>
              <a:t>(</a:t>
            </a:r>
            <a:r>
              <a:rPr lang="hu-HU" sz="1350" b="1" dirty="0" err="1"/>
              <a:t>Alizadeh</a:t>
            </a:r>
            <a:r>
              <a:rPr lang="hu-HU" sz="1350" b="1" dirty="0"/>
              <a:t> </a:t>
            </a:r>
            <a:r>
              <a:rPr lang="hu-HU" sz="1350" b="1" dirty="0" err="1"/>
              <a:t>et</a:t>
            </a:r>
            <a:r>
              <a:rPr lang="hu-HU" sz="1350" b="1" dirty="0"/>
              <a:t> </a:t>
            </a:r>
            <a:r>
              <a:rPr lang="hu-HU" sz="1350" b="1" dirty="0" err="1"/>
              <a:t>al</a:t>
            </a:r>
            <a:r>
              <a:rPr lang="hu-HU" sz="1350" b="1" dirty="0"/>
              <a:t>., ´10)</a:t>
            </a:r>
          </a:p>
        </p:txBody>
      </p:sp>
      <p:cxnSp>
        <p:nvCxnSpPr>
          <p:cNvPr id="93" name="Egyenes összekötő 92">
            <a:extLst>
              <a:ext uri="{FF2B5EF4-FFF2-40B4-BE49-F238E27FC236}">
                <a16:creationId xmlns:a16="http://schemas.microsoft.com/office/drawing/2014/main" id="{2E20C955-74D0-4A31-B965-7E2BF77F3C1E}"/>
              </a:ext>
            </a:extLst>
          </p:cNvPr>
          <p:cNvCxnSpPr>
            <a:cxnSpLocks/>
          </p:cNvCxnSpPr>
          <p:nvPr/>
        </p:nvCxnSpPr>
        <p:spPr>
          <a:xfrm flipV="1">
            <a:off x="7415021" y="3753463"/>
            <a:ext cx="0" cy="986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>
            <a:extLst>
              <a:ext uri="{FF2B5EF4-FFF2-40B4-BE49-F238E27FC236}">
                <a16:creationId xmlns:a16="http://schemas.microsoft.com/office/drawing/2014/main" id="{EE4DFBD5-3B48-48DF-BF31-E6E213C42920}"/>
              </a:ext>
            </a:extLst>
          </p:cNvPr>
          <p:cNvCxnSpPr>
            <a:cxnSpLocks/>
          </p:cNvCxnSpPr>
          <p:nvPr/>
        </p:nvCxnSpPr>
        <p:spPr>
          <a:xfrm flipV="1">
            <a:off x="7789736" y="3076120"/>
            <a:ext cx="0" cy="170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>
            <a:extLst>
              <a:ext uri="{FF2B5EF4-FFF2-40B4-BE49-F238E27FC236}">
                <a16:creationId xmlns:a16="http://schemas.microsoft.com/office/drawing/2014/main" id="{31E8EAF0-5233-4A84-BC8E-F345CB853195}"/>
              </a:ext>
            </a:extLst>
          </p:cNvPr>
          <p:cNvCxnSpPr>
            <a:cxnSpLocks/>
          </p:cNvCxnSpPr>
          <p:nvPr/>
        </p:nvCxnSpPr>
        <p:spPr>
          <a:xfrm flipV="1">
            <a:off x="8176008" y="1743331"/>
            <a:ext cx="0" cy="3026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Szövegdoboz 97">
            <a:extLst>
              <a:ext uri="{FF2B5EF4-FFF2-40B4-BE49-F238E27FC236}">
                <a16:creationId xmlns:a16="http://schemas.microsoft.com/office/drawing/2014/main" id="{1A10302F-4D8F-48C4-BA3D-3607AB0043B4}"/>
              </a:ext>
            </a:extLst>
          </p:cNvPr>
          <p:cNvSpPr txBox="1"/>
          <p:nvPr/>
        </p:nvSpPr>
        <p:spPr>
          <a:xfrm>
            <a:off x="7344001" y="1500957"/>
            <a:ext cx="1664014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BBRv2</a:t>
            </a:r>
          </a:p>
          <a:p>
            <a:pPr algn="ctr"/>
            <a:r>
              <a:rPr lang="hu-HU" sz="1350" b="1" dirty="0"/>
              <a:t>(ICCRG, ´19)</a:t>
            </a:r>
          </a:p>
        </p:txBody>
      </p:sp>
      <p:cxnSp>
        <p:nvCxnSpPr>
          <p:cNvPr id="100" name="Egyenes összekötő 99">
            <a:extLst>
              <a:ext uri="{FF2B5EF4-FFF2-40B4-BE49-F238E27FC236}">
                <a16:creationId xmlns:a16="http://schemas.microsoft.com/office/drawing/2014/main" id="{700D7AA4-8970-483D-8E4E-621D0BFE0A20}"/>
              </a:ext>
            </a:extLst>
          </p:cNvPr>
          <p:cNvCxnSpPr>
            <a:cxnSpLocks/>
          </p:cNvCxnSpPr>
          <p:nvPr/>
        </p:nvCxnSpPr>
        <p:spPr>
          <a:xfrm flipV="1">
            <a:off x="7989312" y="2444863"/>
            <a:ext cx="0" cy="2324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Szövegdoboz 100">
            <a:extLst>
              <a:ext uri="{FF2B5EF4-FFF2-40B4-BE49-F238E27FC236}">
                <a16:creationId xmlns:a16="http://schemas.microsoft.com/office/drawing/2014/main" id="{A8E77D46-3DDF-4569-A940-619353A8EE0D}"/>
              </a:ext>
            </a:extLst>
          </p:cNvPr>
          <p:cNvSpPr txBox="1"/>
          <p:nvPr/>
        </p:nvSpPr>
        <p:spPr>
          <a:xfrm>
            <a:off x="7148331" y="2074678"/>
            <a:ext cx="1664014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COPA</a:t>
            </a:r>
          </a:p>
          <a:p>
            <a:pPr algn="ctr"/>
            <a:r>
              <a:rPr lang="hu-HU" sz="1350" b="1" dirty="0"/>
              <a:t>(</a:t>
            </a:r>
            <a:r>
              <a:rPr lang="hu-HU" sz="1350" b="1" dirty="0" err="1"/>
              <a:t>Arun</a:t>
            </a:r>
            <a:r>
              <a:rPr lang="hu-HU" sz="1350" b="1" dirty="0"/>
              <a:t> </a:t>
            </a:r>
            <a:r>
              <a:rPr lang="hu-HU" sz="1350" b="1" dirty="0" err="1"/>
              <a:t>et</a:t>
            </a:r>
            <a:r>
              <a:rPr lang="hu-HU" sz="1350" b="1" dirty="0"/>
              <a:t> </a:t>
            </a:r>
            <a:r>
              <a:rPr lang="hu-HU" sz="1350" b="1" dirty="0" err="1"/>
              <a:t>al</a:t>
            </a:r>
            <a:r>
              <a:rPr lang="hu-HU" sz="1350" b="1" dirty="0"/>
              <a:t>., ´18)</a:t>
            </a:r>
          </a:p>
        </p:txBody>
      </p:sp>
      <p:sp>
        <p:nvSpPr>
          <p:cNvPr id="96" name="Szövegdoboz 95">
            <a:extLst>
              <a:ext uri="{FF2B5EF4-FFF2-40B4-BE49-F238E27FC236}">
                <a16:creationId xmlns:a16="http://schemas.microsoft.com/office/drawing/2014/main" id="{DE05DA31-15F9-49AC-8715-CFE46506C74E}"/>
              </a:ext>
            </a:extLst>
          </p:cNvPr>
          <p:cNvSpPr txBox="1"/>
          <p:nvPr/>
        </p:nvSpPr>
        <p:spPr>
          <a:xfrm>
            <a:off x="6976738" y="2622906"/>
            <a:ext cx="1664014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BBRv1</a:t>
            </a:r>
          </a:p>
          <a:p>
            <a:pPr algn="ctr"/>
            <a:r>
              <a:rPr lang="hu-HU" sz="1350" b="1" dirty="0"/>
              <a:t>(ICCRG, ´17)</a:t>
            </a:r>
          </a:p>
        </p:txBody>
      </p:sp>
      <p:sp>
        <p:nvSpPr>
          <p:cNvPr id="94" name="Szövegdoboz 93">
            <a:extLst>
              <a:ext uri="{FF2B5EF4-FFF2-40B4-BE49-F238E27FC236}">
                <a16:creationId xmlns:a16="http://schemas.microsoft.com/office/drawing/2014/main" id="{C5F600A5-D7EA-4DBE-B4CB-E63AB047DC33}"/>
              </a:ext>
            </a:extLst>
          </p:cNvPr>
          <p:cNvSpPr txBox="1"/>
          <p:nvPr/>
        </p:nvSpPr>
        <p:spPr>
          <a:xfrm>
            <a:off x="6598941" y="3258174"/>
            <a:ext cx="1664014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PCC</a:t>
            </a:r>
          </a:p>
          <a:p>
            <a:pPr algn="ctr"/>
            <a:r>
              <a:rPr lang="hu-HU" sz="1350" b="1" dirty="0"/>
              <a:t>(Dong </a:t>
            </a:r>
            <a:r>
              <a:rPr lang="hu-HU" sz="1350" b="1" dirty="0" err="1"/>
              <a:t>et</a:t>
            </a:r>
            <a:r>
              <a:rPr lang="hu-HU" sz="1350" b="1" dirty="0"/>
              <a:t> </a:t>
            </a:r>
            <a:r>
              <a:rPr lang="hu-HU" sz="1350" b="1" dirty="0" err="1"/>
              <a:t>al</a:t>
            </a:r>
            <a:r>
              <a:rPr lang="hu-HU" sz="1350" b="1" dirty="0"/>
              <a:t>., ´15)</a:t>
            </a:r>
          </a:p>
        </p:txBody>
      </p:sp>
      <p:sp>
        <p:nvSpPr>
          <p:cNvPr id="99" name="Szövegdoboz 98">
            <a:extLst>
              <a:ext uri="{FF2B5EF4-FFF2-40B4-BE49-F238E27FC236}">
                <a16:creationId xmlns:a16="http://schemas.microsoft.com/office/drawing/2014/main" id="{BF76B9DA-F864-455A-8CB6-D3AA60BDA2C9}"/>
              </a:ext>
            </a:extLst>
          </p:cNvPr>
          <p:cNvSpPr txBox="1"/>
          <p:nvPr/>
        </p:nvSpPr>
        <p:spPr>
          <a:xfrm>
            <a:off x="7337294" y="3841813"/>
            <a:ext cx="1664014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/>
              <a:t>TCP </a:t>
            </a:r>
            <a:r>
              <a:rPr lang="hu-HU" sz="1350" b="1" dirty="0" err="1"/>
              <a:t>Prague</a:t>
            </a:r>
            <a:endParaRPr lang="hu-HU" sz="1350" b="1" dirty="0"/>
          </a:p>
          <a:p>
            <a:pPr algn="ctr"/>
            <a:r>
              <a:rPr lang="hu-HU" sz="1350" b="1" dirty="0"/>
              <a:t>(Linux patch, ´19)</a:t>
            </a:r>
          </a:p>
        </p:txBody>
      </p:sp>
      <p:sp>
        <p:nvSpPr>
          <p:cNvPr id="102" name="Szövegdoboz 101">
            <a:extLst>
              <a:ext uri="{FF2B5EF4-FFF2-40B4-BE49-F238E27FC236}">
                <a16:creationId xmlns:a16="http://schemas.microsoft.com/office/drawing/2014/main" id="{3B47A997-80D9-4F68-94EF-DB07A76BFF62}"/>
              </a:ext>
            </a:extLst>
          </p:cNvPr>
          <p:cNvSpPr txBox="1"/>
          <p:nvPr/>
        </p:nvSpPr>
        <p:spPr>
          <a:xfrm>
            <a:off x="3724848" y="5460882"/>
            <a:ext cx="15518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50" dirty="0" err="1"/>
              <a:t>Diversification</a:t>
            </a:r>
            <a:endParaRPr lang="hu-HU" sz="1350" dirty="0"/>
          </a:p>
        </p:txBody>
      </p:sp>
      <p:sp>
        <p:nvSpPr>
          <p:cNvPr id="103" name="Jobb oldali kapcsos zárójel 102">
            <a:extLst>
              <a:ext uri="{FF2B5EF4-FFF2-40B4-BE49-F238E27FC236}">
                <a16:creationId xmlns:a16="http://schemas.microsoft.com/office/drawing/2014/main" id="{CA00B4F3-281D-4D89-B660-393FE32DD303}"/>
              </a:ext>
            </a:extLst>
          </p:cNvPr>
          <p:cNvSpPr/>
          <p:nvPr/>
        </p:nvSpPr>
        <p:spPr>
          <a:xfrm rot="5400000">
            <a:off x="7831140" y="3658689"/>
            <a:ext cx="292000" cy="322169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350"/>
          </a:p>
        </p:txBody>
      </p:sp>
      <p:sp>
        <p:nvSpPr>
          <p:cNvPr id="105" name="Szövegdoboz 104">
            <a:extLst>
              <a:ext uri="{FF2B5EF4-FFF2-40B4-BE49-F238E27FC236}">
                <a16:creationId xmlns:a16="http://schemas.microsoft.com/office/drawing/2014/main" id="{546EF701-DFCD-40E0-97B7-B1F4E9E50F3D}"/>
              </a:ext>
            </a:extLst>
          </p:cNvPr>
          <p:cNvSpPr txBox="1"/>
          <p:nvPr/>
        </p:nvSpPr>
        <p:spPr>
          <a:xfrm>
            <a:off x="6042687" y="1085563"/>
            <a:ext cx="1664014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QUIC</a:t>
            </a:r>
          </a:p>
          <a:p>
            <a:pPr algn="ctr"/>
            <a:r>
              <a:rPr lang="hu-HU" sz="13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u-HU" sz="135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Roskind</a:t>
            </a:r>
            <a:r>
              <a:rPr lang="hu-HU" sz="13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135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r>
              <a:rPr lang="hu-HU" sz="13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135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</a:t>
            </a:r>
            <a:r>
              <a:rPr lang="hu-HU" sz="13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., ´12)</a:t>
            </a:r>
          </a:p>
        </p:txBody>
      </p:sp>
      <p:cxnSp>
        <p:nvCxnSpPr>
          <p:cNvPr id="107" name="Egyenes összekötő nyíllal 106">
            <a:extLst>
              <a:ext uri="{FF2B5EF4-FFF2-40B4-BE49-F238E27FC236}">
                <a16:creationId xmlns:a16="http://schemas.microsoft.com/office/drawing/2014/main" id="{04EAFD04-BD7C-469B-8E2A-42A87BDC1FE9}"/>
              </a:ext>
            </a:extLst>
          </p:cNvPr>
          <p:cNvCxnSpPr>
            <a:stCxn id="79" idx="3"/>
          </p:cNvCxnSpPr>
          <p:nvPr/>
        </p:nvCxnSpPr>
        <p:spPr>
          <a:xfrm>
            <a:off x="2338938" y="4137582"/>
            <a:ext cx="2056417" cy="126957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nyíllal 108">
            <a:extLst>
              <a:ext uri="{FF2B5EF4-FFF2-40B4-BE49-F238E27FC236}">
                <a16:creationId xmlns:a16="http://schemas.microsoft.com/office/drawing/2014/main" id="{1C21D2DF-BD3F-49F3-8B7D-CE9B56004BE8}"/>
              </a:ext>
            </a:extLst>
          </p:cNvPr>
          <p:cNvCxnSpPr>
            <a:stCxn id="79" idx="3"/>
            <a:endCxn id="74" idx="1"/>
          </p:cNvCxnSpPr>
          <p:nvPr/>
        </p:nvCxnSpPr>
        <p:spPr>
          <a:xfrm flipV="1">
            <a:off x="2338938" y="2804381"/>
            <a:ext cx="2776641" cy="1333201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nyíllal 112">
            <a:extLst>
              <a:ext uri="{FF2B5EF4-FFF2-40B4-BE49-F238E27FC236}">
                <a16:creationId xmlns:a16="http://schemas.microsoft.com/office/drawing/2014/main" id="{9B4832DF-86F7-4008-AECF-706D9E711A10}"/>
              </a:ext>
            </a:extLst>
          </p:cNvPr>
          <p:cNvCxnSpPr>
            <a:cxnSpLocks/>
          </p:cNvCxnSpPr>
          <p:nvPr/>
        </p:nvCxnSpPr>
        <p:spPr>
          <a:xfrm>
            <a:off x="2117907" y="1822734"/>
            <a:ext cx="2332570" cy="92204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gyenes összekötő nyíllal 114">
            <a:extLst>
              <a:ext uri="{FF2B5EF4-FFF2-40B4-BE49-F238E27FC236}">
                <a16:creationId xmlns:a16="http://schemas.microsoft.com/office/drawing/2014/main" id="{B07C54BF-E76F-417A-9505-97B65F62F215}"/>
              </a:ext>
            </a:extLst>
          </p:cNvPr>
          <p:cNvCxnSpPr/>
          <p:nvPr/>
        </p:nvCxnSpPr>
        <p:spPr>
          <a:xfrm>
            <a:off x="2168054" y="1911932"/>
            <a:ext cx="2258022" cy="1136931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nyíllal 116">
            <a:extLst>
              <a:ext uri="{FF2B5EF4-FFF2-40B4-BE49-F238E27FC236}">
                <a16:creationId xmlns:a16="http://schemas.microsoft.com/office/drawing/2014/main" id="{65001518-59C0-43DC-A8BC-14B524FFAE6C}"/>
              </a:ext>
            </a:extLst>
          </p:cNvPr>
          <p:cNvCxnSpPr/>
          <p:nvPr/>
        </p:nvCxnSpPr>
        <p:spPr>
          <a:xfrm>
            <a:off x="2265828" y="1895237"/>
            <a:ext cx="2880472" cy="56126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gyenes összekötő nyíllal 120">
            <a:extLst>
              <a:ext uri="{FF2B5EF4-FFF2-40B4-BE49-F238E27FC236}">
                <a16:creationId xmlns:a16="http://schemas.microsoft.com/office/drawing/2014/main" id="{0B83B7E7-B130-4F17-BC1C-8AA3E6F82E24}"/>
              </a:ext>
            </a:extLst>
          </p:cNvPr>
          <p:cNvCxnSpPr/>
          <p:nvPr/>
        </p:nvCxnSpPr>
        <p:spPr>
          <a:xfrm>
            <a:off x="3132819" y="2559426"/>
            <a:ext cx="1888573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nyíllal 122">
            <a:extLst>
              <a:ext uri="{FF2B5EF4-FFF2-40B4-BE49-F238E27FC236}">
                <a16:creationId xmlns:a16="http://schemas.microsoft.com/office/drawing/2014/main" id="{390D74C9-9194-452B-8C8C-8EAF58BF6DD0}"/>
              </a:ext>
            </a:extLst>
          </p:cNvPr>
          <p:cNvCxnSpPr/>
          <p:nvPr/>
        </p:nvCxnSpPr>
        <p:spPr>
          <a:xfrm>
            <a:off x="3034145" y="2631988"/>
            <a:ext cx="1385610" cy="1409075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nyíllal 125">
            <a:extLst>
              <a:ext uri="{FF2B5EF4-FFF2-40B4-BE49-F238E27FC236}">
                <a16:creationId xmlns:a16="http://schemas.microsoft.com/office/drawing/2014/main" id="{0F2EE5F6-AD0D-4999-A644-C9A7B326E749}"/>
              </a:ext>
            </a:extLst>
          </p:cNvPr>
          <p:cNvCxnSpPr>
            <a:cxnSpLocks/>
          </p:cNvCxnSpPr>
          <p:nvPr/>
        </p:nvCxnSpPr>
        <p:spPr>
          <a:xfrm flipV="1">
            <a:off x="5073862" y="3873022"/>
            <a:ext cx="234845" cy="26000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gyenes összekötő nyíllal 128">
            <a:extLst>
              <a:ext uri="{FF2B5EF4-FFF2-40B4-BE49-F238E27FC236}">
                <a16:creationId xmlns:a16="http://schemas.microsoft.com/office/drawing/2014/main" id="{AFC09B3B-0E65-49B8-A617-742BD65B80BA}"/>
              </a:ext>
            </a:extLst>
          </p:cNvPr>
          <p:cNvCxnSpPr/>
          <p:nvPr/>
        </p:nvCxnSpPr>
        <p:spPr>
          <a:xfrm>
            <a:off x="2678969" y="3169942"/>
            <a:ext cx="1716386" cy="973409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gyenes összekötő nyíllal 130">
            <a:extLst>
              <a:ext uri="{FF2B5EF4-FFF2-40B4-BE49-F238E27FC236}">
                <a16:creationId xmlns:a16="http://schemas.microsoft.com/office/drawing/2014/main" id="{932C5AFF-F7F0-4FDA-81CA-F014D6F3A8F7}"/>
              </a:ext>
            </a:extLst>
          </p:cNvPr>
          <p:cNvCxnSpPr/>
          <p:nvPr/>
        </p:nvCxnSpPr>
        <p:spPr>
          <a:xfrm flipV="1">
            <a:off x="2678970" y="2622906"/>
            <a:ext cx="2267104" cy="37916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8758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920F35-FAC0-420F-A706-A299FBBF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8786EA72-0B91-4A51-BF4B-0F97FA80B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4814D75-708B-4A8E-A089-5B2BDD810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2628900"/>
            <a:ext cx="808672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7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Kapcsolat lezárása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201054" cy="5105400"/>
          </a:xfrm>
        </p:spPr>
        <p:txBody>
          <a:bodyPr>
            <a:normAutofit fontScale="92500"/>
          </a:bodyPr>
          <a:lstStyle/>
          <a:p>
            <a:r>
              <a:rPr lang="hu-HU" dirty="0"/>
              <a:t>Mindkét oldal kezdeményezheti a kapcsolat bontását</a:t>
            </a:r>
            <a:endParaRPr lang="en-US" dirty="0"/>
          </a:p>
          <a:p>
            <a:r>
              <a:rPr lang="hu-HU" dirty="0"/>
              <a:t>A másik oldal még folytathatja a küldést</a:t>
            </a:r>
            <a:endParaRPr lang="en-US" dirty="0"/>
          </a:p>
          <a:p>
            <a:pPr lvl="1"/>
            <a:r>
              <a:rPr lang="hu-HU" dirty="0"/>
              <a:t>Félig nyitott kapcsolat</a:t>
            </a:r>
            <a:endParaRPr lang="en-US" dirty="0"/>
          </a:p>
          <a:p>
            <a:pPr lvl="1"/>
            <a:r>
              <a:rPr lang="en-US" i="1" dirty="0"/>
              <a:t>shutdown()</a:t>
            </a:r>
          </a:p>
          <a:p>
            <a:r>
              <a:rPr lang="hu-HU" dirty="0"/>
              <a:t>Az utolsó</a:t>
            </a:r>
            <a:r>
              <a:rPr lang="en-US" dirty="0"/>
              <a:t> FIN</a:t>
            </a:r>
            <a:r>
              <a:rPr lang="hu-HU" dirty="0"/>
              <a:t> nyugtázása</a:t>
            </a:r>
            <a:endParaRPr lang="en-US" dirty="0"/>
          </a:p>
          <a:p>
            <a:pPr lvl="1"/>
            <a:r>
              <a:rPr lang="hu-HU" dirty="0"/>
              <a:t>Sorszám</a:t>
            </a:r>
            <a:r>
              <a:rPr lang="en-US" dirty="0"/>
              <a:t> + 1</a:t>
            </a:r>
          </a:p>
          <a:p>
            <a:r>
              <a:rPr lang="hu-HU" dirty="0"/>
              <a:t>Mi történik, ha a</a:t>
            </a:r>
            <a:r>
              <a:rPr lang="en-US" dirty="0"/>
              <a:t> </a:t>
            </a:r>
            <a:r>
              <a:rPr lang="hu-HU" dirty="0"/>
              <a:t>2. </a:t>
            </a:r>
            <a:r>
              <a:rPr lang="en-US" dirty="0"/>
              <a:t>FIN </a:t>
            </a:r>
            <a:r>
              <a:rPr lang="hu-HU" dirty="0"/>
              <a:t>elveszik?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44318" y="2062370"/>
            <a:ext cx="0" cy="458080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825528" y="2062369"/>
            <a:ext cx="12806" cy="45808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29108" y="1600704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/>
              <a:t>Kliens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57297" y="1600705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</a:t>
            </a:r>
            <a:r>
              <a:rPr lang="hu-HU" sz="2400" b="1" dirty="0"/>
              <a:t>z</a:t>
            </a:r>
            <a:r>
              <a:rPr lang="en-US" sz="2400" b="1" dirty="0" err="1"/>
              <a:t>erver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627083" y="2184110"/>
            <a:ext cx="4127095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63463">
              <a:off x="4053950" y="2102141"/>
              <a:ext cx="25402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FIN &lt;</a:t>
              </a:r>
              <a:r>
                <a:rPr lang="en-US" sz="2400" dirty="0" err="1"/>
                <a:t>SeqA</a:t>
              </a:r>
              <a:r>
                <a:rPr lang="en-US" sz="2400" dirty="0"/>
                <a:t>, *&gt;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27083" y="2949842"/>
            <a:ext cx="4152520" cy="671331"/>
            <a:chOff x="2823952" y="2915295"/>
            <a:chExt cx="4836689" cy="67133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86503">
              <a:off x="3402637" y="2915295"/>
              <a:ext cx="3094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 &lt;*, SeqA+1&gt;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27083" y="4077929"/>
            <a:ext cx="4127095" cy="729025"/>
            <a:chOff x="2850395" y="3517855"/>
            <a:chExt cx="4810245" cy="729025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478195">
              <a:off x="4778901" y="3517855"/>
              <a:ext cx="9532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27083" y="3422867"/>
            <a:ext cx="4152520" cy="671331"/>
            <a:chOff x="2823952" y="2915295"/>
            <a:chExt cx="4836689" cy="67133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1186503">
              <a:off x="4463159" y="2915295"/>
              <a:ext cx="9731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01658" y="4897991"/>
            <a:ext cx="4152520" cy="671331"/>
            <a:chOff x="2823952" y="2915295"/>
            <a:chExt cx="4836689" cy="671331"/>
          </a:xfrm>
        </p:grpSpPr>
        <p:cxnSp>
          <p:nvCxnSpPr>
            <p:cNvPr id="29" name="Straight Arrow Connector 28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21186503">
              <a:off x="3687371" y="2915295"/>
              <a:ext cx="25247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FIN &lt;</a:t>
              </a:r>
              <a:r>
                <a:rPr lang="en-US" sz="2400" dirty="0" err="1"/>
                <a:t>SeqB</a:t>
              </a:r>
              <a:r>
                <a:rPr lang="en-US" sz="2400" dirty="0"/>
                <a:t>, *&gt;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27081" y="5568652"/>
            <a:ext cx="4127095" cy="729025"/>
            <a:chOff x="2850395" y="3517855"/>
            <a:chExt cx="4810245" cy="729025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478195">
              <a:off x="3707411" y="3517855"/>
              <a:ext cx="30962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 &lt;*, SeqB+1&gt;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351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Sorszámok tere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095520"/>
          </a:xfrm>
        </p:spPr>
        <p:txBody>
          <a:bodyPr>
            <a:normAutofit/>
          </a:bodyPr>
          <a:lstStyle/>
          <a:p>
            <a:r>
              <a:rPr lang="hu-HU" dirty="0"/>
              <a:t>A </a:t>
            </a:r>
            <a:r>
              <a:rPr lang="en-US" dirty="0"/>
              <a:t>TCP </a:t>
            </a:r>
            <a:r>
              <a:rPr lang="hu-HU" dirty="0"/>
              <a:t>egy absztrakt bájt folyamot valósít meg</a:t>
            </a:r>
            <a:endParaRPr lang="en-US" dirty="0"/>
          </a:p>
          <a:p>
            <a:pPr lvl="1"/>
            <a:r>
              <a:rPr lang="hu-HU" dirty="0"/>
              <a:t>A folyam minden bájtja számozott</a:t>
            </a:r>
            <a:endParaRPr lang="en-US" dirty="0"/>
          </a:p>
          <a:p>
            <a:pPr lvl="1"/>
            <a:r>
              <a:rPr lang="en-US" dirty="0"/>
              <a:t>32-bit</a:t>
            </a:r>
            <a:r>
              <a:rPr lang="hu-HU" dirty="0"/>
              <a:t>es érték</a:t>
            </a:r>
            <a:r>
              <a:rPr lang="en-US" dirty="0"/>
              <a:t>,</a:t>
            </a:r>
            <a:r>
              <a:rPr lang="hu-HU" dirty="0"/>
              <a:t> körbefordul egy idő után</a:t>
            </a:r>
            <a:endParaRPr lang="en-US" dirty="0"/>
          </a:p>
          <a:p>
            <a:pPr lvl="1"/>
            <a:r>
              <a:rPr lang="hu-HU" dirty="0"/>
              <a:t>Kezdetben</a:t>
            </a:r>
            <a:r>
              <a:rPr lang="en-US" dirty="0"/>
              <a:t>, </a:t>
            </a:r>
            <a:r>
              <a:rPr lang="hu-HU" dirty="0"/>
              <a:t>véletlen érték a kapcsolat felépítésénél.</a:t>
            </a:r>
            <a:endParaRPr lang="en-US" dirty="0"/>
          </a:p>
          <a:p>
            <a:r>
              <a:rPr lang="hu-HU" dirty="0"/>
              <a:t>A bájt folyamot szegmensekre bontjuk (TCP csomag)</a:t>
            </a:r>
            <a:endParaRPr lang="en-US" dirty="0"/>
          </a:p>
          <a:p>
            <a:pPr lvl="1"/>
            <a:r>
              <a:rPr lang="hu-HU" dirty="0"/>
              <a:t>A méretét behatárolja a </a:t>
            </a:r>
            <a:r>
              <a:rPr lang="en-US" dirty="0"/>
              <a:t>Maximum Segment Size (MSS)</a:t>
            </a:r>
          </a:p>
          <a:p>
            <a:pPr lvl="1"/>
            <a:r>
              <a:rPr lang="hu-HU" dirty="0"/>
              <a:t>Úgy kell beállítani, hogy elkerüljük a </a:t>
            </a:r>
            <a:r>
              <a:rPr lang="hu-HU" dirty="0" err="1"/>
              <a:t>fregmentációt</a:t>
            </a:r>
            <a:endParaRPr lang="en-US" dirty="0"/>
          </a:p>
          <a:p>
            <a:r>
              <a:rPr lang="hu-HU" dirty="0"/>
              <a:t>Minden szegmens egyedi sorszámmal rendelkezik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17793" y="6246562"/>
            <a:ext cx="8031296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10160" y="6266754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Segment 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3562" y="6266754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Segment 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04901" y="6266754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Segment 10</a:t>
            </a:r>
          </a:p>
        </p:txBody>
      </p:sp>
      <p:sp>
        <p:nvSpPr>
          <p:cNvPr id="11" name="Oval 10"/>
          <p:cNvSpPr/>
          <p:nvPr/>
        </p:nvSpPr>
        <p:spPr>
          <a:xfrm>
            <a:off x="1189822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04354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87249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52484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8854" y="5636956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13450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3387" y="5636955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14950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6282" y="5636954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16050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41517" y="5636953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17550</a:t>
            </a:r>
          </a:p>
        </p:txBody>
      </p:sp>
    </p:spTree>
    <p:extLst>
      <p:ext uri="{BB962C8B-B14F-4D97-AF65-F5344CB8AC3E}">
        <p14:creationId xmlns:p14="http://schemas.microsoft.com/office/powerpoint/2010/main" val="71008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Kétirányú kapcsolat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420299"/>
            <a:ext cx="8839200" cy="1285300"/>
          </a:xfrm>
        </p:spPr>
        <p:txBody>
          <a:bodyPr/>
          <a:lstStyle/>
          <a:p>
            <a:r>
              <a:rPr lang="hu-HU" dirty="0"/>
              <a:t>Mindkét fél küldhet és fogadhat adatot</a:t>
            </a:r>
            <a:endParaRPr lang="en-US" dirty="0"/>
          </a:p>
          <a:p>
            <a:pPr lvl="1"/>
            <a:r>
              <a:rPr lang="hu-HU" dirty="0"/>
              <a:t>Különböző sorszámok a két irányba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6464" y="2153976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682373" y="2153976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94477" y="1593158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/>
              <a:t>Kliens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46379" y="1593158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</a:t>
            </a:r>
            <a:r>
              <a:rPr lang="hu-HU" sz="2400" b="1" dirty="0"/>
              <a:t>z</a:t>
            </a:r>
            <a:r>
              <a:rPr lang="en-US" sz="2400" b="1" dirty="0" err="1"/>
              <a:t>erver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2467772" y="2117572"/>
            <a:ext cx="4125717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495395">
              <a:off x="4007858" y="2102141"/>
              <a:ext cx="26324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 (1460 bytes)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23798" y="2943028"/>
            <a:ext cx="4169692" cy="659029"/>
            <a:chOff x="2772400" y="2927597"/>
            <a:chExt cx="4888241" cy="659029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31928">
              <a:off x="2772400" y="2927597"/>
              <a:ext cx="37269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Data/ACK (730 bytes)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67772" y="3622428"/>
            <a:ext cx="4151374" cy="639883"/>
            <a:chOff x="2850395" y="3606997"/>
            <a:chExt cx="4840159" cy="639883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434769">
              <a:off x="3784036" y="3606997"/>
              <a:ext cx="3906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Data/ACK (1460 bytes)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63549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Seq.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42214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Ack.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15893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Seq.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94558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Ack.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548" y="20110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42213" y="201101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51799" y="265184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30464" y="2651841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1461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3615" y="339647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1461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82280" y="3396475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753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51799" y="4062256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753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30464" y="4062256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2921</a:t>
            </a:r>
          </a:p>
        </p:txBody>
      </p:sp>
      <p:grpSp>
        <p:nvGrpSpPr>
          <p:cNvPr id="30" name="Group 29"/>
          <p:cNvGrpSpPr/>
          <p:nvPr/>
        </p:nvGrpSpPr>
        <p:grpSpPr>
          <a:xfrm flipH="1">
            <a:off x="619976" y="3961278"/>
            <a:ext cx="4323872" cy="1384995"/>
            <a:chOff x="1219200" y="4876799"/>
            <a:chExt cx="5181606" cy="2027834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3173"/>
                <a:gd name="adj2" fmla="val -9525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7" y="4876799"/>
              <a:ext cx="5181599" cy="2027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Adat és nyugta ugyanabban a csomagban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051799" y="201101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30464" y="20110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1693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571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76612</TotalTime>
  <Words>4598</Words>
  <Application>Microsoft Office PowerPoint</Application>
  <PresentationFormat>Diavetítés a képernyőre (4:3 oldalarány)</PresentationFormat>
  <Paragraphs>976</Paragraphs>
  <Slides>62</Slides>
  <Notes>23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62</vt:i4>
      </vt:variant>
    </vt:vector>
  </HeadingPairs>
  <TitlesOfParts>
    <vt:vector size="71" baseType="lpstr">
      <vt:lpstr>Arial</vt:lpstr>
      <vt:lpstr>Calibri</vt:lpstr>
      <vt:lpstr>Cambria Math</vt:lpstr>
      <vt:lpstr>Consolas</vt:lpstr>
      <vt:lpstr>Tw Cen MT</vt:lpstr>
      <vt:lpstr>Wingdings</vt:lpstr>
      <vt:lpstr>Wingdings 2</vt:lpstr>
      <vt:lpstr>Median</vt:lpstr>
      <vt:lpstr>Chart</vt:lpstr>
      <vt:lpstr>Számítógépes Hálózatok</vt:lpstr>
      <vt:lpstr>Szállítói réteg</vt:lpstr>
      <vt:lpstr>Transmission Control Protocol</vt:lpstr>
      <vt:lpstr>Kapcsolat felépítés</vt:lpstr>
      <vt:lpstr>Three Way Handshake Három-utas kézfogás</vt:lpstr>
      <vt:lpstr>Kapcsolat felépítés problémája</vt:lpstr>
      <vt:lpstr>Kapcsolat lezárása</vt:lpstr>
      <vt:lpstr>Sorszámok tere</vt:lpstr>
      <vt:lpstr>Kétirányú kapcsolat</vt:lpstr>
      <vt:lpstr>Folyam vezérlés</vt:lpstr>
      <vt:lpstr>Folyam vezérlés - csúszóablak</vt:lpstr>
      <vt:lpstr>Csúszóablak példa</vt:lpstr>
      <vt:lpstr>Megfigyelések</vt:lpstr>
      <vt:lpstr>Mit nyugtázhat a fogadó?</vt:lpstr>
      <vt:lpstr>Buta ablak szindróma</vt:lpstr>
      <vt:lpstr>Nagle algoritmusa</vt:lpstr>
      <vt:lpstr>Hiba detektálás</vt:lpstr>
      <vt:lpstr>Retransmission Time Outs (RTO) Időtúllépés az újraküldéshez</vt:lpstr>
      <vt:lpstr>Round Trip Time becslés</vt:lpstr>
      <vt:lpstr>Az RTT minta félre is értelmezhető</vt:lpstr>
      <vt:lpstr>RTO adatközpontokban???</vt:lpstr>
      <vt:lpstr>Mi az a torlódás?</vt:lpstr>
      <vt:lpstr>Mi az a torlódás?</vt:lpstr>
      <vt:lpstr>Miért rossz a torlódás?</vt:lpstr>
      <vt:lpstr>Megnövekedett terhelés</vt:lpstr>
      <vt:lpstr>Torlódás vezérlés vs torlódás elkerülés</vt:lpstr>
      <vt:lpstr>Advertised Window  Meghirdetett ablak, újragondolva</vt:lpstr>
      <vt:lpstr>Általános megoldások</vt:lpstr>
      <vt:lpstr>TCP Torlódásvezérlés</vt:lpstr>
      <vt:lpstr>Két fő komponens</vt:lpstr>
      <vt:lpstr>Ráta vezérlés</vt:lpstr>
      <vt:lpstr>Torlódás vezérlés megvalósítása</vt:lpstr>
      <vt:lpstr>Lassú indulás - Slow Start</vt:lpstr>
      <vt:lpstr>Slow Start példa</vt:lpstr>
      <vt:lpstr>Torlódás elkerülés</vt:lpstr>
      <vt:lpstr>Torlódás elkerülés példa</vt:lpstr>
      <vt:lpstr>A teljes kép – TCP Tahoe       (az eredeti TCP)</vt:lpstr>
      <vt:lpstr>Összefoglalás - TCP jellemzői</vt:lpstr>
      <vt:lpstr>Összefoglalás - TCP jellemzői</vt:lpstr>
      <vt:lpstr>Összefoglalás - TCP jellemzői</vt:lpstr>
      <vt:lpstr>A TCP evolúciója</vt:lpstr>
      <vt:lpstr>TCP Reno: Gyors újraküldés</vt:lpstr>
      <vt:lpstr>TCP Reno: Gyors helyreállítás</vt:lpstr>
      <vt:lpstr>Példa: Gyors újraküldés/helyreállítás</vt:lpstr>
      <vt:lpstr>Számos TCP változat…</vt:lpstr>
      <vt:lpstr>TCP a valóságban</vt:lpstr>
      <vt:lpstr>Nagy késleltetés-sávszélesség szorzat (Delay-bandwidth product)</vt:lpstr>
      <vt:lpstr>Célok</vt:lpstr>
      <vt:lpstr>Compound TCP</vt:lpstr>
      <vt:lpstr>Compound TCP példa</vt:lpstr>
      <vt:lpstr>TCP CUBIC</vt:lpstr>
      <vt:lpstr>TCP CUBIC</vt:lpstr>
      <vt:lpstr>TCP CUBIC példa</vt:lpstr>
      <vt:lpstr>Problémák a TCP-vel</vt:lpstr>
      <vt:lpstr>Kis folyamok (flows)</vt:lpstr>
      <vt:lpstr>Wireless hálózatok</vt:lpstr>
      <vt:lpstr>Szolgáltatás megtagadása  Denial of Service (DoS)</vt:lpstr>
      <vt:lpstr>Szolgáltatás megtagadása  Denial of Service (DoS)</vt:lpstr>
      <vt:lpstr>Transport layer evolution</vt:lpstr>
      <vt:lpstr>Transport layer evolution</vt:lpstr>
      <vt:lpstr>Transport layer (r)evolution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LAKI Sandor</cp:lastModifiedBy>
  <cp:revision>983</cp:revision>
  <cp:lastPrinted>2012-08-22T04:00:45Z</cp:lastPrinted>
  <dcterms:created xsi:type="dcterms:W3CDTF">2012-01-03T02:22:46Z</dcterms:created>
  <dcterms:modified xsi:type="dcterms:W3CDTF">2020-11-25T08:35:33Z</dcterms:modified>
</cp:coreProperties>
</file>