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5"/>
  </p:notesMasterIdLst>
  <p:handoutMasterIdLst>
    <p:handoutMasterId r:id="rId56"/>
  </p:handoutMasterIdLst>
  <p:sldIdLst>
    <p:sldId id="388" r:id="rId2"/>
    <p:sldId id="584" r:id="rId3"/>
    <p:sldId id="672" r:id="rId4"/>
    <p:sldId id="720" r:id="rId5"/>
    <p:sldId id="585" r:id="rId6"/>
    <p:sldId id="586" r:id="rId7"/>
    <p:sldId id="666" r:id="rId8"/>
    <p:sldId id="612" r:id="rId9"/>
    <p:sldId id="721" r:id="rId10"/>
    <p:sldId id="722" r:id="rId11"/>
    <p:sldId id="637" r:id="rId12"/>
    <p:sldId id="638" r:id="rId13"/>
    <p:sldId id="644" r:id="rId14"/>
    <p:sldId id="645" r:id="rId15"/>
    <p:sldId id="713" r:id="rId16"/>
    <p:sldId id="646" r:id="rId17"/>
    <p:sldId id="640" r:id="rId18"/>
    <p:sldId id="641" r:id="rId19"/>
    <p:sldId id="647" r:id="rId20"/>
    <p:sldId id="714" r:id="rId21"/>
    <p:sldId id="648" r:id="rId22"/>
    <p:sldId id="715" r:id="rId23"/>
    <p:sldId id="716" r:id="rId24"/>
    <p:sldId id="438" r:id="rId25"/>
    <p:sldId id="606" r:id="rId26"/>
    <p:sldId id="440" r:id="rId27"/>
    <p:sldId id="441" r:id="rId28"/>
    <p:sldId id="717" r:id="rId29"/>
    <p:sldId id="718" r:id="rId30"/>
    <p:sldId id="719" r:id="rId31"/>
    <p:sldId id="667" r:id="rId32"/>
    <p:sldId id="654" r:id="rId33"/>
    <p:sldId id="655" r:id="rId34"/>
    <p:sldId id="656" r:id="rId35"/>
    <p:sldId id="657" r:id="rId36"/>
    <p:sldId id="658" r:id="rId37"/>
    <p:sldId id="659" r:id="rId38"/>
    <p:sldId id="660" r:id="rId39"/>
    <p:sldId id="668" r:id="rId40"/>
    <p:sldId id="669" r:id="rId41"/>
    <p:sldId id="670" r:id="rId42"/>
    <p:sldId id="671" r:id="rId43"/>
    <p:sldId id="661" r:id="rId44"/>
    <p:sldId id="662" r:id="rId45"/>
    <p:sldId id="663" r:id="rId46"/>
    <p:sldId id="609" r:id="rId47"/>
    <p:sldId id="610" r:id="rId48"/>
    <p:sldId id="611" r:id="rId49"/>
    <p:sldId id="723" r:id="rId50"/>
    <p:sldId id="613" r:id="rId51"/>
    <p:sldId id="614" r:id="rId52"/>
    <p:sldId id="615" r:id="rId53"/>
    <p:sldId id="459" r:id="rId5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584"/>
            <p14:sldId id="672"/>
            <p14:sldId id="720"/>
            <p14:sldId id="585"/>
            <p14:sldId id="586"/>
            <p14:sldId id="666"/>
            <p14:sldId id="612"/>
            <p14:sldId id="721"/>
            <p14:sldId id="722"/>
            <p14:sldId id="637"/>
            <p14:sldId id="638"/>
            <p14:sldId id="644"/>
            <p14:sldId id="645"/>
            <p14:sldId id="713"/>
            <p14:sldId id="646"/>
            <p14:sldId id="640"/>
            <p14:sldId id="641"/>
            <p14:sldId id="647"/>
            <p14:sldId id="714"/>
            <p14:sldId id="648"/>
            <p14:sldId id="715"/>
            <p14:sldId id="716"/>
            <p14:sldId id="438"/>
            <p14:sldId id="606"/>
            <p14:sldId id="440"/>
            <p14:sldId id="441"/>
            <p14:sldId id="717"/>
            <p14:sldId id="718"/>
            <p14:sldId id="719"/>
            <p14:sldId id="667"/>
            <p14:sldId id="654"/>
            <p14:sldId id="655"/>
            <p14:sldId id="656"/>
            <p14:sldId id="657"/>
            <p14:sldId id="658"/>
            <p14:sldId id="659"/>
            <p14:sldId id="660"/>
            <p14:sldId id="668"/>
            <p14:sldId id="669"/>
            <p14:sldId id="670"/>
            <p14:sldId id="671"/>
            <p14:sldId id="661"/>
            <p14:sldId id="662"/>
            <p14:sldId id="663"/>
            <p14:sldId id="609"/>
            <p14:sldId id="610"/>
            <p14:sldId id="611"/>
            <p14:sldId id="723"/>
            <p14:sldId id="613"/>
            <p14:sldId id="614"/>
            <p14:sldId id="615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65" d="100"/>
          <a:sy n="65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DF</a:t>
            </a:r>
            <a:r>
              <a:rPr lang="hu-HU" baseline="0" dirty="0"/>
              <a:t> bit (nem teljesíthető küldés), cél nem található</a:t>
            </a:r>
          </a:p>
          <a:p>
            <a:r>
              <a:rPr lang="hu-HU" baseline="0" dirty="0"/>
              <a:t>Számláló 0-ára ért (hurok/kis TTL)</a:t>
            </a:r>
          </a:p>
          <a:p>
            <a:r>
              <a:rPr lang="hu-HU" baseline="0" dirty="0"/>
              <a:t>Érvénytelen érték (hardver szoftverében a probléma??)</a:t>
            </a:r>
          </a:p>
          <a:p>
            <a:r>
              <a:rPr lang="hu-HU" baseline="0" dirty="0"/>
              <a:t>Túl forgalmazók lefojtása (olaj a tűzre)</a:t>
            </a:r>
          </a:p>
          <a:p>
            <a:r>
              <a:rPr lang="hu-HU" baseline="0" dirty="0"/>
              <a:t>ÁTIRÁNYÍTÁS Rosszul irányítás felfedezése (küldő </a:t>
            </a:r>
            <a:r>
              <a:rPr lang="hu-HU" baseline="0" dirty="0" err="1"/>
              <a:t>hoszt</a:t>
            </a:r>
            <a:r>
              <a:rPr lang="hu-HU" baseline="0" dirty="0"/>
              <a:t> értesítése)</a:t>
            </a:r>
          </a:p>
          <a:p>
            <a:r>
              <a:rPr lang="hu-HU" baseline="0" dirty="0"/>
              <a:t>(</a:t>
            </a:r>
            <a:r>
              <a:rPr lang="hu-HU" baseline="0" dirty="0" err="1"/>
              <a:t>Iana</a:t>
            </a:r>
            <a:r>
              <a:rPr lang="hu-HU" baseline="0" dirty="0"/>
              <a:t> </a:t>
            </a:r>
            <a:r>
              <a:rPr lang="hu-HU" baseline="0" dirty="0" err="1"/>
              <a:t>org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FORRÁS</a:t>
            </a:r>
            <a:r>
              <a:rPr lang="hu-HU" baseline="0" dirty="0"/>
              <a:t> LEFOJTÁS olaj a tűzre, manapság a szállítói rétegben oldják meg a torlódás védelmet.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vagy több </a:t>
            </a:r>
            <a:r>
              <a:rPr lang="hu-HU" dirty="0" err="1"/>
              <a:t>ip</a:t>
            </a:r>
            <a:r>
              <a:rPr lang="hu-HU" dirty="0"/>
              <a:t> cím/</a:t>
            </a:r>
            <a:r>
              <a:rPr lang="hu-HU" dirty="0" err="1"/>
              <a:t>hoszt</a:t>
            </a:r>
            <a:r>
              <a:rPr lang="hu-HU" dirty="0"/>
              <a:t> (LAN címek,</a:t>
            </a:r>
            <a:r>
              <a:rPr lang="hu-HU" baseline="0" dirty="0"/>
              <a:t> pl. </a:t>
            </a:r>
            <a:r>
              <a:rPr lang="hu-HU" baseline="0" dirty="0" err="1"/>
              <a:t>ethernet</a:t>
            </a:r>
            <a:r>
              <a:rPr lang="hu-HU" baseline="0" dirty="0"/>
              <a:t> 48-bites azonosító</a:t>
            </a:r>
            <a:r>
              <a:rPr lang="hu-HU" dirty="0"/>
              <a:t>)</a:t>
            </a:r>
          </a:p>
          <a:p>
            <a:r>
              <a:rPr lang="hu-HU" dirty="0"/>
              <a:t>EGYSZERŰ,</a:t>
            </a:r>
            <a:r>
              <a:rPr lang="hu-HU" baseline="0" dirty="0"/>
              <a:t> alternatíva táblázat karbantartása</a:t>
            </a:r>
          </a:p>
          <a:p>
            <a:r>
              <a:rPr lang="hu-HU" baseline="0" dirty="0"/>
              <a:t>R1 router (</a:t>
            </a:r>
            <a:r>
              <a:rPr lang="hu-HU" baseline="0" dirty="0" err="1"/>
              <a:t>felkonf</a:t>
            </a:r>
            <a:r>
              <a:rPr lang="hu-HU" baseline="0" dirty="0"/>
              <a:t> proxy ARP)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vagy több </a:t>
            </a:r>
            <a:r>
              <a:rPr lang="hu-HU" dirty="0" err="1"/>
              <a:t>ip</a:t>
            </a:r>
            <a:r>
              <a:rPr lang="hu-HU" dirty="0"/>
              <a:t> cím/</a:t>
            </a:r>
            <a:r>
              <a:rPr lang="hu-HU" dirty="0" err="1"/>
              <a:t>hoszt</a:t>
            </a:r>
            <a:r>
              <a:rPr lang="hu-HU" dirty="0"/>
              <a:t> (LAN címek,</a:t>
            </a:r>
            <a:r>
              <a:rPr lang="hu-HU" baseline="0" dirty="0"/>
              <a:t> pl. </a:t>
            </a:r>
            <a:r>
              <a:rPr lang="hu-HU" baseline="0" dirty="0" err="1"/>
              <a:t>ethernet</a:t>
            </a:r>
            <a:r>
              <a:rPr lang="hu-HU" baseline="0" dirty="0"/>
              <a:t> 48-bites azonosító</a:t>
            </a:r>
            <a:r>
              <a:rPr lang="hu-HU" dirty="0"/>
              <a:t>)</a:t>
            </a:r>
          </a:p>
          <a:p>
            <a:r>
              <a:rPr lang="hu-HU" dirty="0"/>
              <a:t>EGYSZERŰ,</a:t>
            </a:r>
            <a:r>
              <a:rPr lang="hu-HU" baseline="0" dirty="0"/>
              <a:t> alternatíva táblázat karbantartása</a:t>
            </a:r>
          </a:p>
          <a:p>
            <a:r>
              <a:rPr lang="hu-HU" baseline="0" dirty="0"/>
              <a:t>R1 router (</a:t>
            </a:r>
            <a:r>
              <a:rPr lang="hu-HU" baseline="0" dirty="0" err="1"/>
              <a:t>felkonf</a:t>
            </a:r>
            <a:r>
              <a:rPr lang="hu-HU" baseline="0" dirty="0"/>
              <a:t> proxy ARP)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2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RARP ADATSZÓRÁS</a:t>
            </a:r>
            <a:r>
              <a:rPr lang="hu-HU" baseline="0" dirty="0"/>
              <a:t> </a:t>
            </a:r>
            <a:r>
              <a:rPr lang="hu-HU" dirty="0"/>
              <a:t>(</a:t>
            </a:r>
            <a:r>
              <a:rPr lang="hu-HU" dirty="0" err="1"/>
              <a:t>router-ek</a:t>
            </a:r>
            <a:r>
              <a:rPr lang="hu-HU" baseline="0" dirty="0"/>
              <a:t> nem továbbítják)</a:t>
            </a:r>
            <a:endParaRPr lang="hu-HU" dirty="0"/>
          </a:p>
          <a:p>
            <a:r>
              <a:rPr lang="hu-HU" dirty="0"/>
              <a:t>Szerver</a:t>
            </a:r>
            <a:r>
              <a:rPr lang="hu-HU" baseline="0" dirty="0"/>
              <a:t> kikerülésére BOOTP használata, adminisztrátor tartja karban (másik lehetőség az RARP helyettesítésére, adatszórás nem kerül továbbításra, </a:t>
            </a:r>
            <a:r>
              <a:rPr lang="hu-HU" baseline="0" dirty="0" err="1"/>
              <a:t>routerek</a:t>
            </a:r>
            <a:r>
              <a:rPr lang="hu-HU" baseline="0" dirty="0"/>
              <a:t> ezt továbbítják)</a:t>
            </a:r>
          </a:p>
          <a:p>
            <a:r>
              <a:rPr lang="hu-HU" baseline="0" dirty="0"/>
              <a:t>     egyéb infók is: alapértelmezett router, alhálózati maszk, stb.</a:t>
            </a:r>
          </a:p>
          <a:p>
            <a:r>
              <a:rPr lang="hu-HU" baseline="0" dirty="0"/>
              <a:t>     PROBLÉMA manuálisan kell az IP-Ethernet cím hozzárendeléseket nyilvántartani (új állomás addig nem használhatja, amíg manuálisan nem kap egy címet a BOOTP </a:t>
            </a:r>
          </a:p>
          <a:p>
            <a:r>
              <a:rPr lang="hu-HU" baseline="0" dirty="0"/>
              <a:t>                        táblázatában)</a:t>
            </a:r>
          </a:p>
          <a:p>
            <a:r>
              <a:rPr lang="hu-HU" baseline="0" dirty="0"/>
              <a:t>Hozzárendelés időtartama ??? (lízingelésnek, lízing lejárta előtt új címet kell kérni)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0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RARP ADATSZÓRÁS</a:t>
            </a:r>
            <a:r>
              <a:rPr lang="hu-HU" baseline="0" dirty="0"/>
              <a:t> </a:t>
            </a:r>
            <a:r>
              <a:rPr lang="hu-HU" dirty="0"/>
              <a:t>(</a:t>
            </a:r>
            <a:r>
              <a:rPr lang="hu-HU" dirty="0" err="1"/>
              <a:t>router-ek</a:t>
            </a:r>
            <a:r>
              <a:rPr lang="hu-HU" baseline="0" dirty="0"/>
              <a:t> nem továbbítják)</a:t>
            </a:r>
            <a:endParaRPr lang="hu-HU" dirty="0"/>
          </a:p>
          <a:p>
            <a:r>
              <a:rPr lang="hu-HU" dirty="0"/>
              <a:t>Szerver</a:t>
            </a:r>
            <a:r>
              <a:rPr lang="hu-HU" baseline="0" dirty="0"/>
              <a:t> kikerülésére BOOTP használata, adminisztrátor tartja karban (másik lehetőség az RARP helyettesítésére, adatszórás nem kerül továbbításra, </a:t>
            </a:r>
            <a:r>
              <a:rPr lang="hu-HU" baseline="0" dirty="0" err="1"/>
              <a:t>routerek</a:t>
            </a:r>
            <a:r>
              <a:rPr lang="hu-HU" baseline="0" dirty="0"/>
              <a:t> ezt továbbítják)</a:t>
            </a:r>
          </a:p>
          <a:p>
            <a:r>
              <a:rPr lang="hu-HU" baseline="0" dirty="0"/>
              <a:t>     egyéb infók is: alapértelmezett router, alhálózati maszk, stb.</a:t>
            </a:r>
          </a:p>
          <a:p>
            <a:r>
              <a:rPr lang="hu-HU" baseline="0" dirty="0"/>
              <a:t>     PROBLÉMA manuálisan kell az IP-Ethernet cím hozzárendeléseket nyilvántartani (új állomás addig nem használhatja, amíg manuálisan nem kap egy címet a BOOTP </a:t>
            </a:r>
          </a:p>
          <a:p>
            <a:r>
              <a:rPr lang="hu-HU" baseline="0" dirty="0"/>
              <a:t>                        táblázatában)</a:t>
            </a:r>
          </a:p>
          <a:p>
            <a:r>
              <a:rPr lang="hu-HU" baseline="0" dirty="0"/>
              <a:t>Hozzárendelés időtartama ??? (lízingelésnek, lízing lejárta előtt új címet kell kérni)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2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8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ITTStub</a:t>
            </a:r>
            <a:r>
              <a:rPr lang="hu-HU" dirty="0"/>
              <a:t>;</a:t>
            </a:r>
            <a:r>
              <a:rPr lang="hu-HU" baseline="0" dirty="0"/>
              <a:t> </a:t>
            </a:r>
            <a:r>
              <a:rPr lang="hu-HU" baseline="0" dirty="0" err="1"/>
              <a:t>multiconnected</a:t>
            </a:r>
            <a:r>
              <a:rPr lang="hu-HU" baseline="0" dirty="0"/>
              <a:t>; </a:t>
            </a:r>
            <a:r>
              <a:rPr lang="hu-HU" baseline="0" dirty="0" err="1"/>
              <a:t>transit</a:t>
            </a:r>
            <a:endParaRPr lang="hu-HU" baseline="0" dirty="0"/>
          </a:p>
          <a:p>
            <a:endParaRPr lang="hu-HU" baseline="0" dirty="0"/>
          </a:p>
          <a:p>
            <a:r>
              <a:rPr lang="hu-HU" baseline="0" dirty="0"/>
              <a:t>Biztonságosabb a </a:t>
            </a:r>
            <a:r>
              <a:rPr lang="hu-HU" baseline="0" dirty="0" err="1"/>
              <a:t>tcp</a:t>
            </a:r>
            <a:r>
              <a:rPr lang="hu-HU" baseline="0" dirty="0"/>
              <a:t> és elrejti az érintett hálózatok topológiáját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Pontozza az útvonalakat</a:t>
            </a:r>
            <a:r>
              <a:rPr lang="hu-HU" baseline="0" dirty="0"/>
              <a:t> (végtelen értéket rendel a politikailag inkorrekt útvonalakhoz)</a:t>
            </a:r>
          </a:p>
          <a:p>
            <a:r>
              <a:rPr lang="hu-HU" baseline="0" dirty="0"/>
              <a:t>A pontozó nem a </a:t>
            </a:r>
            <a:r>
              <a:rPr lang="hu-HU" baseline="0" dirty="0" err="1"/>
              <a:t>bgp</a:t>
            </a:r>
            <a:r>
              <a:rPr lang="hu-HU" baseline="0" dirty="0"/>
              <a:t> része, hanem szabadon konfigurálható</a:t>
            </a:r>
          </a:p>
          <a:p>
            <a:r>
              <a:rPr lang="hu-HU" baseline="0" dirty="0"/>
              <a:t>Végtelenségig számolást az út ismeretével oldja fel.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21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26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27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DF</a:t>
            </a:r>
            <a:r>
              <a:rPr lang="hu-HU" baseline="0" dirty="0"/>
              <a:t> bit (nem teljesíthető küldés), cél nem található</a:t>
            </a:r>
          </a:p>
          <a:p>
            <a:r>
              <a:rPr lang="hu-HU" baseline="0" dirty="0"/>
              <a:t>Számláló 0-ára ért (hurok/kis TTL)</a:t>
            </a:r>
          </a:p>
          <a:p>
            <a:r>
              <a:rPr lang="hu-HU" baseline="0" dirty="0"/>
              <a:t>Érvénytelen érték (hardver szoftverében a probléma??)</a:t>
            </a:r>
          </a:p>
          <a:p>
            <a:r>
              <a:rPr lang="hu-HU" baseline="0" dirty="0"/>
              <a:t>Túl forgalmazók lefojtása (olaj a tűzre)</a:t>
            </a:r>
          </a:p>
          <a:p>
            <a:r>
              <a:rPr lang="hu-HU" baseline="0" dirty="0"/>
              <a:t>ÁTIRÁNYÍTÁS Rosszul irányítás felfedezése (küldő </a:t>
            </a:r>
            <a:r>
              <a:rPr lang="hu-HU" baseline="0" dirty="0" err="1"/>
              <a:t>hoszt</a:t>
            </a:r>
            <a:r>
              <a:rPr lang="hu-HU" baseline="0" dirty="0"/>
              <a:t> értesítése)</a:t>
            </a:r>
          </a:p>
          <a:p>
            <a:r>
              <a:rPr lang="hu-HU" baseline="0" dirty="0"/>
              <a:t>(</a:t>
            </a:r>
            <a:r>
              <a:rPr lang="hu-HU" baseline="0" dirty="0" err="1"/>
              <a:t>Iana</a:t>
            </a:r>
            <a:r>
              <a:rPr lang="hu-HU" baseline="0" dirty="0"/>
              <a:t> </a:t>
            </a:r>
            <a:r>
              <a:rPr lang="hu-HU" baseline="0" dirty="0" err="1"/>
              <a:t>org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tp://ftp.arin.net/info/asn.tx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10.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Hálózati réteg 3</a:t>
            </a:r>
          </a:p>
          <a:p>
            <a:r>
              <a:rPr lang="hu-HU" sz="3600" b="1" dirty="0">
                <a:solidFill>
                  <a:schemeClr val="tx1"/>
                </a:solidFill>
              </a:rPr>
              <a:t>			Szállítói réteg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van szükség </a:t>
            </a:r>
            <a:r>
              <a:rPr lang="hu-HU" dirty="0" err="1"/>
              <a:t>AS-ekre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routing</a:t>
            </a:r>
            <a:r>
              <a:rPr lang="hu-HU" dirty="0"/>
              <a:t> algoritmusok </a:t>
            </a:r>
            <a:r>
              <a:rPr lang="hu-HU" b="1" dirty="0"/>
              <a:t>nem elég hatékonyak </a:t>
            </a:r>
            <a:r>
              <a:rPr lang="hu-HU" dirty="0"/>
              <a:t>ahhoz, hogy a teljes Internet topológián működjenek</a:t>
            </a:r>
          </a:p>
          <a:p>
            <a:r>
              <a:rPr lang="hu-HU" dirty="0"/>
              <a:t>Különböző szervezetek </a:t>
            </a:r>
            <a:r>
              <a:rPr lang="hu-HU" b="1" dirty="0"/>
              <a:t>más-más politika</a:t>
            </a:r>
            <a:r>
              <a:rPr lang="hu-HU" dirty="0"/>
              <a:t> mentén akarnak forgalom irányítást (policy)</a:t>
            </a:r>
          </a:p>
          <a:p>
            <a:r>
              <a:rPr lang="hu-HU" dirty="0"/>
              <a:t>Lehetőség, hogy a szervezetek </a:t>
            </a:r>
            <a:r>
              <a:rPr lang="hu-HU" b="1" dirty="0"/>
              <a:t>elrejtsék a belső hálózatuk szerkezetét</a:t>
            </a:r>
          </a:p>
          <a:p>
            <a:r>
              <a:rPr lang="hu-HU" dirty="0"/>
              <a:t>Lehetőség, hogy a szervezetek </a:t>
            </a:r>
            <a:r>
              <a:rPr lang="hu-HU" b="1" dirty="0"/>
              <a:t>eldöntsék</a:t>
            </a:r>
            <a:r>
              <a:rPr lang="hu-HU" dirty="0"/>
              <a:t>, hogy mely más szervezeteken keresztül forgalmazzanak</a:t>
            </a:r>
            <a:endParaRPr lang="en-US" dirty="0"/>
          </a:p>
        </p:txBody>
      </p:sp>
      <p:grpSp>
        <p:nvGrpSpPr>
          <p:cNvPr id="8" name="Group 4"/>
          <p:cNvGrpSpPr/>
          <p:nvPr/>
        </p:nvGrpSpPr>
        <p:grpSpPr>
          <a:xfrm>
            <a:off x="1393857" y="5429944"/>
            <a:ext cx="6623472" cy="1456526"/>
            <a:chOff x="414979" y="3333623"/>
            <a:chExt cx="8263530" cy="1523216"/>
          </a:xfrm>
        </p:grpSpPr>
        <p:sp>
          <p:nvSpPr>
            <p:cNvPr id="9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Egyszerűbb az útvonalak számítása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Nagyobb rugalmasság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>
                <a:buClr>
                  <a:schemeClr val="bg1"/>
                </a:buClr>
              </a:pPr>
              <a:r>
                <a:rPr lang="hu-HU" sz="3200" dirty="0">
                  <a:solidFill>
                    <a:schemeClr val="bg1"/>
                  </a:solidFill>
                </a:rPr>
                <a:t>Nagyobb autonómia/függetlenség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8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 számok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Minden</a:t>
            </a:r>
            <a:r>
              <a:rPr lang="en-US" dirty="0"/>
              <a:t> AS</a:t>
            </a:r>
            <a:r>
              <a:rPr lang="hu-HU" dirty="0" err="1"/>
              <a:t>-t</a:t>
            </a:r>
            <a:r>
              <a:rPr lang="en-US" dirty="0"/>
              <a:t> </a:t>
            </a:r>
            <a:r>
              <a:rPr lang="hu-HU" dirty="0"/>
              <a:t>egy AS szám (ASN) azonosít</a:t>
            </a:r>
            <a:endParaRPr lang="en-US" dirty="0"/>
          </a:p>
          <a:p>
            <a:pPr lvl="1"/>
            <a:r>
              <a:rPr lang="en-US" dirty="0"/>
              <a:t>16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érték</a:t>
            </a:r>
            <a:r>
              <a:rPr lang="en-US" dirty="0"/>
              <a:t> (</a:t>
            </a:r>
            <a:r>
              <a:rPr lang="hu-HU" dirty="0"/>
              <a:t>a legújabb protokollok már</a:t>
            </a:r>
            <a:r>
              <a:rPr lang="en-US" dirty="0"/>
              <a:t> 32</a:t>
            </a:r>
            <a:r>
              <a:rPr lang="hu-HU" dirty="0"/>
              <a:t> </a:t>
            </a:r>
            <a:r>
              <a:rPr lang="en-US" dirty="0"/>
              <a:t>bit</a:t>
            </a:r>
            <a:r>
              <a:rPr lang="hu-HU" dirty="0"/>
              <a:t>es azonosítókat is támogatnak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64512 – 65535 </a:t>
            </a:r>
            <a:r>
              <a:rPr lang="hu-HU" dirty="0"/>
              <a:t>más célra foglalt</a:t>
            </a:r>
            <a:endParaRPr lang="en-US" dirty="0"/>
          </a:p>
          <a:p>
            <a:r>
              <a:rPr lang="hu-HU" dirty="0"/>
              <a:t>Jelenleg kb. </a:t>
            </a:r>
            <a:r>
              <a:rPr lang="en-US" dirty="0"/>
              <a:t>40000 AS</a:t>
            </a:r>
            <a:r>
              <a:rPr lang="hu-HU" dirty="0"/>
              <a:t> szám létezik</a:t>
            </a:r>
            <a:endParaRPr lang="en-US" dirty="0"/>
          </a:p>
          <a:p>
            <a:pPr lvl="1"/>
            <a:r>
              <a:rPr lang="en-US" dirty="0"/>
              <a:t>AT&amp;T: 5074, 6341, 7018, …</a:t>
            </a:r>
          </a:p>
          <a:p>
            <a:pPr lvl="1"/>
            <a:r>
              <a:rPr lang="en-US" dirty="0"/>
              <a:t>Sprint: 1239, 1240, 6211, 6242, …</a:t>
            </a:r>
          </a:p>
          <a:p>
            <a:pPr lvl="1"/>
            <a:r>
              <a:rPr lang="hu-HU" dirty="0"/>
              <a:t>ELTE</a:t>
            </a:r>
            <a:r>
              <a:rPr lang="en-US" dirty="0"/>
              <a:t>: </a:t>
            </a:r>
            <a:r>
              <a:rPr lang="hu-HU" dirty="0"/>
              <a:t>2012</a:t>
            </a:r>
            <a:endParaRPr lang="en-US" dirty="0"/>
          </a:p>
          <a:p>
            <a:pPr lvl="1"/>
            <a:r>
              <a:rPr lang="en-US" dirty="0"/>
              <a:t>Google 15169, 36561 (formerly YT), + others</a:t>
            </a:r>
          </a:p>
          <a:p>
            <a:pPr lvl="1"/>
            <a:r>
              <a:rPr lang="en-US" dirty="0"/>
              <a:t>Facebook 32934</a:t>
            </a:r>
          </a:p>
          <a:p>
            <a:pPr lvl="1"/>
            <a:r>
              <a:rPr lang="hu-HU" dirty="0" err="1"/>
              <a:t>Észak-amerkiai</a:t>
            </a:r>
            <a:r>
              <a:rPr lang="hu-HU" dirty="0"/>
              <a:t> </a:t>
            </a:r>
            <a:r>
              <a:rPr lang="hu-HU" dirty="0" err="1"/>
              <a:t>AS-ek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linkClick r:id="rId2"/>
              </a:rPr>
              <a:t>ftp://ftp.arin.net/info/asn.txt</a:t>
            </a:r>
            <a:endParaRPr lang="en-US" dirty="0"/>
          </a:p>
          <a:p>
            <a:pPr lvl="1"/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28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Inter-Domain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globális összeköttetéshez szükséges!!!</a:t>
            </a:r>
            <a:endParaRPr lang="en-US" dirty="0"/>
          </a:p>
          <a:p>
            <a:pPr lvl="1"/>
            <a:r>
              <a:rPr lang="hu-HU" dirty="0"/>
              <a:t>Azaz minden </a:t>
            </a:r>
            <a:r>
              <a:rPr lang="hu-HU" dirty="0" err="1"/>
              <a:t>AS-nek</a:t>
            </a:r>
            <a:r>
              <a:rPr lang="hu-HU" dirty="0"/>
              <a:t> </a:t>
            </a:r>
            <a:r>
              <a:rPr lang="hu-HU" b="1" u="sng" dirty="0"/>
              <a:t>ugyanazt</a:t>
            </a:r>
            <a:r>
              <a:rPr lang="hu-HU" dirty="0"/>
              <a:t> a protokollt kell használnia</a:t>
            </a:r>
            <a:endParaRPr lang="en-US" dirty="0"/>
          </a:p>
          <a:p>
            <a:pPr lvl="1"/>
            <a:r>
              <a:rPr lang="hu-HU" dirty="0"/>
              <a:t>Szemben az </a:t>
            </a:r>
            <a:r>
              <a:rPr lang="hu-HU" dirty="0" err="1"/>
              <a:t>intra-domain</a:t>
            </a:r>
            <a:r>
              <a:rPr lang="hu-HU" dirty="0"/>
              <a:t> </a:t>
            </a:r>
            <a:r>
              <a:rPr lang="hu-HU" dirty="0" err="1"/>
              <a:t>routing-gal</a:t>
            </a:r>
            <a:endParaRPr lang="en-US" dirty="0"/>
          </a:p>
          <a:p>
            <a:r>
              <a:rPr lang="hu-HU" dirty="0"/>
              <a:t>Milyen követelmények vannak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Skálázódás</a:t>
            </a:r>
            <a:endParaRPr lang="en-US" dirty="0"/>
          </a:p>
          <a:p>
            <a:pPr lvl="1"/>
            <a:r>
              <a:rPr lang="hu-HU" dirty="0"/>
              <a:t>Rugalmas útvonal választás</a:t>
            </a:r>
            <a:endParaRPr lang="en-US" dirty="0"/>
          </a:p>
          <a:p>
            <a:pPr lvl="2"/>
            <a:r>
              <a:rPr lang="hu-HU" dirty="0"/>
              <a:t>Költség</a:t>
            </a:r>
            <a:endParaRPr lang="en-US" dirty="0"/>
          </a:p>
          <a:p>
            <a:pPr lvl="2"/>
            <a:r>
              <a:rPr lang="hu-HU" dirty="0"/>
              <a:t>Forgalom irányítás egy hiba kikerülésére</a:t>
            </a:r>
            <a:endParaRPr lang="en-US" dirty="0"/>
          </a:p>
          <a:p>
            <a:r>
              <a:rPr lang="hu-HU" dirty="0"/>
              <a:t>Milyen protokollt válasszunk?</a:t>
            </a:r>
          </a:p>
          <a:p>
            <a:pPr lvl="1"/>
            <a:r>
              <a:rPr lang="en-US" dirty="0"/>
              <a:t>link state </a:t>
            </a:r>
            <a:r>
              <a:rPr lang="hu-HU" dirty="0"/>
              <a:t> vagy</a:t>
            </a:r>
            <a:r>
              <a:rPr lang="en-US" dirty="0"/>
              <a:t> distance vector?</a:t>
            </a:r>
          </a:p>
          <a:p>
            <a:pPr lvl="1"/>
            <a:r>
              <a:rPr lang="hu-HU" dirty="0"/>
              <a:t>Válasz</a:t>
            </a:r>
            <a:r>
              <a:rPr lang="en-US" dirty="0"/>
              <a:t>: </a:t>
            </a:r>
            <a:r>
              <a:rPr lang="hu-HU" dirty="0"/>
              <a:t>A </a:t>
            </a:r>
            <a:r>
              <a:rPr lang="en-US" dirty="0"/>
              <a:t>BGP </a:t>
            </a:r>
            <a:r>
              <a:rPr lang="hu-HU" dirty="0"/>
              <a:t>egy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path vector </a:t>
            </a:r>
            <a:r>
              <a:rPr lang="hu-HU" dirty="0">
                <a:solidFill>
                  <a:schemeClr val="accent1"/>
                </a:solidFill>
              </a:rPr>
              <a:t>(útvonal vektor) </a:t>
            </a:r>
            <a:r>
              <a:rPr lang="en-US" dirty="0"/>
              <a:t>proto</a:t>
            </a:r>
            <a:r>
              <a:rPr lang="hu-HU" dirty="0" err="1"/>
              <a:t>koll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200" b="1" cap="small" dirty="0"/>
              <a:t>Általános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 err="1"/>
              <a:t>AS-ek</a:t>
            </a:r>
            <a:r>
              <a:rPr lang="hu-HU" sz="2200" dirty="0"/>
              <a:t> közötti </a:t>
            </a:r>
            <a:r>
              <a:rPr lang="hu-HU" sz="2200" i="1" dirty="0"/>
              <a:t>(</a:t>
            </a:r>
            <a:r>
              <a:rPr lang="hu-HU" sz="2200" i="1" dirty="0" err="1"/>
              <a:t>exterior</a:t>
            </a:r>
            <a:r>
              <a:rPr lang="hu-HU" sz="2200" i="1" dirty="0"/>
              <a:t> </a:t>
            </a:r>
            <a:r>
              <a:rPr lang="hu-HU" sz="2200" i="1" dirty="0" err="1"/>
              <a:t>gateway</a:t>
            </a:r>
            <a:r>
              <a:rPr lang="hu-HU" sz="2200" i="1" dirty="0"/>
              <a:t> </a:t>
            </a:r>
            <a:r>
              <a:rPr lang="hu-HU" sz="2200" i="1" dirty="0" err="1"/>
              <a:t>protocol</a:t>
            </a:r>
            <a:r>
              <a:rPr lang="hu-HU" sz="2200" i="1" dirty="0"/>
              <a:t>)</a:t>
            </a:r>
            <a:r>
              <a:rPr lang="hu-HU" sz="2200" dirty="0"/>
              <a:t>. 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/>
              <a:t>Eltérő célok vannak forgalomirányítási szempontból, mint az </a:t>
            </a:r>
            <a:r>
              <a:rPr lang="hu-HU" sz="2200" dirty="0" err="1"/>
              <a:t>AS-eken</a:t>
            </a:r>
            <a:r>
              <a:rPr lang="hu-HU" sz="2200" dirty="0"/>
              <a:t> belüli protokollnál.</a:t>
            </a:r>
          </a:p>
          <a:p>
            <a:pPr marL="91440" lvl="1" indent="-91440">
              <a:spcBef>
                <a:spcPts val="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200" dirty="0"/>
              <a:t>Politikai szempontok szerepet játszathatnak a forgalomirányítási döntésben.</a:t>
            </a:r>
          </a:p>
          <a:p>
            <a:pPr marL="0" lvl="1" indent="0">
              <a:spcBef>
                <a:spcPts val="0"/>
              </a:spcBef>
              <a:spcAft>
                <a:spcPts val="200"/>
              </a:spcAft>
              <a:buSzPct val="100000"/>
              <a:buNone/>
            </a:pPr>
            <a:r>
              <a:rPr lang="hu-HU" sz="2200" b="1" cap="small" dirty="0"/>
              <a:t>Néhány példa forgalomirányítási korlátozásra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Ne legyen átmenő forgalom bizonyos </a:t>
            </a:r>
            <a:r>
              <a:rPr lang="hu-HU" sz="2200" dirty="0" err="1"/>
              <a:t>AS-eken</a:t>
            </a:r>
            <a:r>
              <a:rPr lang="hu-HU" sz="2200" dirty="0"/>
              <a:t> keresztül.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Csak akkor haladjunk át Albánián, ha nincs más út a célhoz.</a:t>
            </a:r>
          </a:p>
          <a:p>
            <a:pPr marL="468630" lvl="2" indent="-285750">
              <a:spcBef>
                <a:spcPts val="0"/>
              </a:spcBef>
              <a:spcAft>
                <a:spcPts val="200"/>
              </a:spcAft>
              <a:buSzPct val="100000"/>
            </a:pPr>
            <a:r>
              <a:rPr lang="hu-HU" sz="2200" dirty="0"/>
              <a:t>Az IBM-nél kezdődő illetve végződő forgalom ne menjen át a </a:t>
            </a:r>
            <a:r>
              <a:rPr lang="hu-HU" sz="2200" dirty="0" err="1"/>
              <a:t>Microsoft-on</a:t>
            </a:r>
            <a:r>
              <a:rPr lang="hu-HU" sz="2200" dirty="0"/>
              <a:t>.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politikai jellegű szabályokat kézzel konfigurálják a </a:t>
            </a:r>
            <a:r>
              <a:rPr lang="hu-HU" sz="2200" dirty="0" err="1"/>
              <a:t>BGP-routeren</a:t>
            </a:r>
            <a:r>
              <a:rPr lang="hu-HU" sz="2200" dirty="0"/>
              <a:t>.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BGP router szempontjából a világ </a:t>
            </a:r>
            <a:r>
              <a:rPr lang="hu-HU" sz="2200" dirty="0" err="1"/>
              <a:t>AS-ekből</a:t>
            </a:r>
            <a:r>
              <a:rPr lang="hu-HU" sz="2200" dirty="0"/>
              <a:t> és a közöttük átmenő vonalakból áll.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b="1" cap="small" dirty="0"/>
              <a:t>Definíció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Két AS összekötött, ha van köztük a </a:t>
            </a:r>
            <a:r>
              <a:rPr lang="hu-HU" sz="2200" dirty="0" err="1"/>
              <a:t>BGP-router-eiket</a:t>
            </a:r>
            <a:r>
              <a:rPr lang="hu-HU" sz="2200" dirty="0"/>
              <a:t> összekötő él.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cap="small" dirty="0"/>
              <a:t>Hálózatok csoportosítása az átmenő forgalom szempontjából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Csonka hálózatok</a:t>
            </a:r>
            <a:r>
              <a:rPr lang="hu-HU" sz="2200" dirty="0"/>
              <a:t>, amelyeknek csak egyetlen összeköttetésük van a BGP gráffal. 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Többszörösen bekötött hálózatok</a:t>
            </a:r>
            <a:r>
              <a:rPr lang="hu-HU" sz="2200" dirty="0"/>
              <a:t>, amelyeket használhatna az átmenő forgalom, de ezek ezt megtagadják. 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200" b="1" dirty="0"/>
              <a:t>Tranzit hálózatok</a:t>
            </a:r>
            <a:r>
              <a:rPr lang="hu-HU" sz="2200" dirty="0"/>
              <a:t>, amelyek némi megkötéssel, illetve általában fizetség ellenében, készek kezelni harmadik fél csomagjait.</a:t>
            </a:r>
          </a:p>
          <a:p>
            <a:pPr marL="0" indent="0">
              <a:buNone/>
            </a:pPr>
            <a:r>
              <a:rPr lang="hu-HU" sz="2200" b="1" cap="small" dirty="0"/>
              <a:t>Jellemzők</a:t>
            </a:r>
          </a:p>
          <a:p>
            <a:pPr>
              <a:spcBef>
                <a:spcPts val="200"/>
              </a:spcBef>
            </a:pPr>
            <a:r>
              <a:rPr lang="hu-HU" sz="2200" dirty="0"/>
              <a:t>A BGP </a:t>
            </a:r>
            <a:r>
              <a:rPr lang="hu-HU" sz="2200" dirty="0" err="1"/>
              <a:t>router-ek</a:t>
            </a:r>
            <a:r>
              <a:rPr lang="hu-HU" sz="2200" dirty="0"/>
              <a:t> páronként </a:t>
            </a:r>
            <a:r>
              <a:rPr lang="hu-HU" sz="2200" dirty="0" err="1"/>
              <a:t>TCP-összeköttetést</a:t>
            </a:r>
            <a:r>
              <a:rPr lang="hu-HU" sz="2200" dirty="0"/>
              <a:t> létrehozva kommunikálnak egymással.</a:t>
            </a:r>
          </a:p>
          <a:p>
            <a:pPr>
              <a:spcBef>
                <a:spcPts val="200"/>
              </a:spcBef>
            </a:pPr>
            <a:r>
              <a:rPr lang="hu-HU" sz="2200" dirty="0"/>
              <a:t>A BGP alapvetően távolságvektor protokoll, viszont a router nyomon követi a használt útvonalat, és az útvonalat mondja meg a szomszédjainak.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 </a:t>
            </a:r>
            <a:r>
              <a:rPr lang="hu-HU" dirty="0"/>
              <a:t>egyszerűsített működése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5596" y="171691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Munkamenet létrehozása a</a:t>
            </a:r>
            <a:r>
              <a:rPr lang="en-US" sz="2000" dirty="0"/>
              <a:t> TCP 179</a:t>
            </a:r>
            <a:r>
              <a:rPr lang="hu-HU" sz="2000" dirty="0" err="1"/>
              <a:t>-es</a:t>
            </a:r>
            <a:r>
              <a:rPr lang="hu-HU" sz="2000" dirty="0"/>
              <a:t> </a:t>
            </a:r>
            <a:r>
              <a:rPr lang="hu-HU" sz="2000" dirty="0" err="1"/>
              <a:t>portján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55596" y="352449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Aktív útvonalak kicserélése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55596" y="5366798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Folyamatos frissítések cseréje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1409229" y="2798180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390901" y="4622159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2611057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3755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49" name="Cloud 48"/>
          <p:cNvSpPr/>
          <p:nvPr/>
        </p:nvSpPr>
        <p:spPr>
          <a:xfrm>
            <a:off x="6079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5820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5820681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5136818" y="2516118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4978466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5820681" y="3341017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4978466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4160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4160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6401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7047026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64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6401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7176182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8138372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6724469" y="5138876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99330" y="519521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3524666"/>
            <a:ext cx="645115" cy="380395"/>
          </a:xfrm>
          <a:prstGeom prst="rect">
            <a:avLst/>
          </a:prstGeom>
          <a:noFill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3" y="540424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6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5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85" y="475848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51" y="348686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09" y="277042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3" y="23259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228115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96" y="29606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1" y="4758481"/>
            <a:ext cx="645115" cy="380395"/>
          </a:xfrm>
          <a:prstGeom prst="rect">
            <a:avLst/>
          </a:prstGeom>
          <a:noFill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89" y="513887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4105896" y="4732898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BGP </a:t>
            </a:r>
            <a:r>
              <a:rPr lang="hu-HU" sz="2000" dirty="0"/>
              <a:t>Munkamenet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979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</a:t>
            </a:r>
            <a:r>
              <a:rPr lang="hu-HU" dirty="0" err="1"/>
              <a:t>order</a:t>
            </a:r>
            <a:r>
              <a:rPr lang="hu-HU" b="1" dirty="0"/>
              <a:t> </a:t>
            </a:r>
            <a:r>
              <a:rPr lang="hu-HU" b="1" dirty="0" err="1"/>
              <a:t>G</a:t>
            </a:r>
            <a:r>
              <a:rPr lang="hu-HU" dirty="0" err="1"/>
              <a:t>ateway</a:t>
            </a:r>
            <a:r>
              <a:rPr lang="hu-HU" b="1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67888" y="2847703"/>
            <a:ext cx="293915" cy="1319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8092" y="4180115"/>
            <a:ext cx="1596934" cy="1162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4823" y="5355771"/>
            <a:ext cx="1195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8092" y="3657600"/>
            <a:ext cx="1440180" cy="5225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1803" y="2403567"/>
            <a:ext cx="754380" cy="444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16183" y="2390504"/>
            <a:ext cx="382089" cy="1267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8272" y="3657601"/>
            <a:ext cx="166551" cy="16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6183" y="2390504"/>
            <a:ext cx="1126672" cy="13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98272" y="3513909"/>
            <a:ext cx="989511" cy="143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42855" y="2403567"/>
            <a:ext cx="244928" cy="1123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87783" y="3513909"/>
            <a:ext cx="372292" cy="1841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42855" y="2403567"/>
            <a:ext cx="1547948" cy="444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741817" y="2847703"/>
            <a:ext cx="48986" cy="1319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60075" y="4167052"/>
            <a:ext cx="881743" cy="1188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88970" y="2344785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12427" y="2775858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99610" y="3455126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01292" y="5270863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73239" y="4095206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410098" y="3579224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47603" y="2344784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293223" y="2808515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18903" y="4075612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86445" y="5257801"/>
            <a:ext cx="146957" cy="1698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435" y="422879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9956" y="257634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8820" y="20437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B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6983" y="363443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F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7054" y="540087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I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3442" y="540149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J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1526" y="204403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C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2548" y="250449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39789" y="40132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5957" y="335536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84463" y="2625634"/>
            <a:ext cx="3476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</a:t>
            </a:r>
            <a:r>
              <a:rPr lang="hu-HU" sz="2000" i="1" dirty="0"/>
              <a:t>F</a:t>
            </a:r>
            <a:r>
              <a:rPr lang="hu-HU" sz="2000" dirty="0"/>
              <a:t> által a szomszédjaitól kapott </a:t>
            </a:r>
            <a:r>
              <a:rPr lang="hu-HU" sz="2000" i="1" dirty="0"/>
              <a:t>D</a:t>
            </a:r>
            <a:r>
              <a:rPr lang="hu-HU" sz="2000" dirty="0"/>
              <a:t>-re vonatkozó információ az alábbi:</a:t>
            </a:r>
          </a:p>
          <a:p>
            <a:pPr lvl="1">
              <a:spcBef>
                <a:spcPts val="1200"/>
              </a:spcBef>
            </a:pPr>
            <a:r>
              <a:rPr lang="hu-HU" sz="2000" i="1" dirty="0"/>
              <a:t>B</a:t>
            </a:r>
            <a:r>
              <a:rPr lang="hu-HU" sz="2000" dirty="0"/>
              <a:t>-től: „Én a </a:t>
            </a:r>
            <a:r>
              <a:rPr lang="hu-HU" sz="2000" i="1" dirty="0" err="1"/>
              <a:t>BCD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</a:p>
          <a:p>
            <a:pPr lvl="1"/>
            <a:r>
              <a:rPr lang="hu-HU" sz="2000" i="1" dirty="0"/>
              <a:t>G</a:t>
            </a:r>
            <a:r>
              <a:rPr lang="hu-HU" sz="2000" dirty="0"/>
              <a:t>-től: „Én a </a:t>
            </a:r>
            <a:r>
              <a:rPr lang="hu-HU" sz="2000" i="1" dirty="0" err="1"/>
              <a:t>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pPr lvl="1"/>
            <a:r>
              <a:rPr lang="hu-HU" sz="2000" i="1" dirty="0"/>
              <a:t>I</a:t>
            </a:r>
            <a:r>
              <a:rPr lang="hu-HU" sz="2000" dirty="0"/>
              <a:t>-től: „Én a </a:t>
            </a:r>
            <a:r>
              <a:rPr lang="hu-HU" sz="2000" i="1" dirty="0" err="1"/>
              <a:t>IFGCD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pPr lvl="1"/>
            <a:r>
              <a:rPr lang="hu-HU" sz="2000" i="1" dirty="0"/>
              <a:t>E</a:t>
            </a:r>
            <a:r>
              <a:rPr lang="hu-HU" sz="2000" dirty="0"/>
              <a:t>-től: „Én a </a:t>
            </a:r>
            <a:r>
              <a:rPr lang="hu-HU" sz="2000" i="1" dirty="0" err="1"/>
              <a:t>EFGCD</a:t>
            </a:r>
            <a:r>
              <a:rPr lang="hu-HU" sz="2000" dirty="0" err="1"/>
              <a:t>-t</a:t>
            </a:r>
            <a:r>
              <a:rPr lang="hu-HU" sz="2000" dirty="0"/>
              <a:t> használom”</a:t>
            </a:r>
            <a:endParaRPr lang="en-US" sz="2000" dirty="0"/>
          </a:p>
          <a:p>
            <a:endParaRPr lang="hu-HU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</a:t>
            </a:r>
            <a:r>
              <a:rPr lang="hu-HU" dirty="0"/>
              <a:t>kapcsolatok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44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899" y="598230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" name="Cloud 5"/>
          <p:cNvSpPr/>
          <p:nvPr/>
        </p:nvSpPr>
        <p:spPr>
          <a:xfrm>
            <a:off x="7134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37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74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381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971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79837" y="1541362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8023963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1127385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33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1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738080" y="3402957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2932749" y="3402957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7677" y="396441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5339738" y="4771939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pays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provider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2178084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5484582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1402" y="4017188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7901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77979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3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5193867" y="2361214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Peers do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1412113" y="4426076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1006996" y="4017188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137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2820842" y="2176029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 2 has no incentive to route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3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63979" y="395862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401" y="396441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91157" y="188797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sp>
        <p:nvSpPr>
          <p:cNvPr id="61" name="U-Turn Arrow 60"/>
          <p:cNvSpPr/>
          <p:nvPr/>
        </p:nvSpPr>
        <p:spPr>
          <a:xfrm>
            <a:off x="1006996" y="2349640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59106" y="3214616"/>
            <a:ext cx="609600" cy="769441"/>
            <a:chOff x="-2057400" y="3695700"/>
            <a:chExt cx="609600" cy="769441"/>
          </a:xfrm>
        </p:grpSpPr>
        <p:sp>
          <p:nvSpPr>
            <p:cNvPr id="55" name="TextBox 54"/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>
                  <a:solidFill>
                    <a:schemeClr val="accent3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$</a:t>
              </a:r>
            </a:p>
          </p:txBody>
        </p:sp>
        <p:sp>
          <p:nvSpPr>
            <p:cNvPr id="56" name="&quot;No&quot; Symbol 55"/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XO Communications</a:t>
            </a: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ISP Peering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XO Communications</a:t>
            </a: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/>
          <p:cNvSpPr txBox="1">
            <a:spLocks/>
          </p:cNvSpPr>
          <p:nvPr/>
        </p:nvSpPr>
        <p:spPr>
          <a:xfrm>
            <a:off x="609115" y="3792361"/>
            <a:ext cx="7818793" cy="1456926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 fontScale="9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b="0" dirty="0"/>
              <a:t>Azaz egy</a:t>
            </a:r>
            <a:r>
              <a:rPr lang="en-US" sz="2400" b="0" dirty="0"/>
              <a:t> tier 1 </a:t>
            </a:r>
            <a:r>
              <a:rPr lang="hu-HU" sz="2400" b="0" dirty="0"/>
              <a:t>hálózat üzemelteltése nem is olyan egyszerű…</a:t>
            </a:r>
            <a:endParaRPr lang="en-US" sz="2400" b="0" dirty="0"/>
          </a:p>
          <a:p>
            <a:pPr algn="ctr"/>
            <a:r>
              <a:rPr lang="hu-HU" sz="2400" b="0" dirty="0"/>
              <a:t>Csak annyi dolgod van, hogy minden</a:t>
            </a:r>
            <a:r>
              <a:rPr lang="en-US" sz="2400" b="0" dirty="0"/>
              <a:t> tier 1</a:t>
            </a:r>
            <a:r>
              <a:rPr lang="hu-HU" sz="2400" b="0" dirty="0"/>
              <a:t> hálózat üzemeltetőt rávegyél, hogy legyen a </a:t>
            </a:r>
            <a:r>
              <a:rPr lang="hu-HU" sz="2400" b="0" dirty="0" err="1"/>
              <a:t>peer-ed</a:t>
            </a:r>
            <a:r>
              <a:rPr lang="en-US" sz="2400" b="0" dirty="0"/>
              <a:t>!</a:t>
            </a:r>
          </a:p>
          <a:p>
            <a:pPr algn="ctr"/>
            <a:r>
              <a:rPr lang="en-US" sz="2400" b="0" dirty="0"/>
              <a:t>(</a:t>
            </a:r>
            <a:r>
              <a:rPr lang="hu-HU" sz="2400" b="0" dirty="0"/>
              <a:t>nem túl könnyű</a:t>
            </a:r>
            <a:r>
              <a:rPr lang="en-US" sz="2400" b="0" dirty="0"/>
              <a:t> </a:t>
            </a:r>
            <a:r>
              <a:rPr lang="en-US" sz="2400" b="0" dirty="0">
                <a:sym typeface="Wingdings"/>
              </a:rPr>
              <a:t>)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557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Bevezetési nehézségek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602480"/>
            <a:ext cx="8839200" cy="2103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IPv6</a:t>
            </a:r>
            <a:r>
              <a:rPr lang="hu-HU" dirty="0"/>
              <a:t> bevezetése a teljes Internet frissítését jelentené</a:t>
            </a:r>
            <a:endParaRPr lang="en-US" dirty="0"/>
          </a:p>
          <a:p>
            <a:pPr lvl="1"/>
            <a:r>
              <a:rPr lang="hu-HU" dirty="0"/>
              <a:t>Minden</a:t>
            </a:r>
            <a:r>
              <a:rPr lang="en-US" dirty="0"/>
              <a:t> router, </a:t>
            </a:r>
            <a:r>
              <a:rPr lang="hu-HU" dirty="0"/>
              <a:t>minden </a:t>
            </a:r>
            <a:r>
              <a:rPr lang="hu-HU" dirty="0" err="1"/>
              <a:t>hoszt</a:t>
            </a:r>
            <a:endParaRPr lang="en-US" dirty="0"/>
          </a:p>
          <a:p>
            <a:pPr lvl="1"/>
            <a:r>
              <a:rPr lang="en-US" dirty="0"/>
              <a:t>ICMPv6, DHCPv6, DNSv6</a:t>
            </a:r>
          </a:p>
          <a:p>
            <a:r>
              <a:rPr lang="en-US" dirty="0"/>
              <a:t>2013: 0.94%</a:t>
            </a:r>
            <a:r>
              <a:rPr lang="hu-HU" dirty="0" err="1"/>
              <a:t>-a</a:t>
            </a:r>
            <a:r>
              <a:rPr lang="hu-HU" dirty="0"/>
              <a:t> a </a:t>
            </a:r>
            <a:r>
              <a:rPr lang="hu-HU" dirty="0" err="1"/>
              <a:t>Google</a:t>
            </a:r>
            <a:r>
              <a:rPr lang="hu-HU" dirty="0"/>
              <a:t> forgalmának</a:t>
            </a:r>
            <a:r>
              <a:rPr lang="en-US" dirty="0"/>
              <a:t> </a:t>
            </a:r>
            <a:r>
              <a:rPr lang="hu-HU" dirty="0"/>
              <a:t>volt </a:t>
            </a:r>
            <a:r>
              <a:rPr lang="en-US" dirty="0"/>
              <a:t>IPv6</a:t>
            </a:r>
            <a:r>
              <a:rPr lang="hu-HU" dirty="0"/>
              <a:t> feletti</a:t>
            </a:r>
          </a:p>
          <a:p>
            <a:r>
              <a:rPr lang="hu-HU" dirty="0"/>
              <a:t>2015: ez</a:t>
            </a:r>
            <a:r>
              <a:rPr lang="en-US" dirty="0"/>
              <a:t> 2.5%</a:t>
            </a:r>
          </a:p>
        </p:txBody>
      </p:sp>
      <p:sp>
        <p:nvSpPr>
          <p:cNvPr id="5" name="Left Brace 4"/>
          <p:cNvSpPr/>
          <p:nvPr/>
        </p:nvSpPr>
        <p:spPr>
          <a:xfrm>
            <a:off x="5822520" y="1848471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1367048" y="1848470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8957" y="4265524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650" y="1677873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56662" y="2310439"/>
            <a:ext cx="44964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9135" y="329488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76983" y="3784448"/>
            <a:ext cx="44554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31552" y="282305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4185" y="2345317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5213" y="1848471"/>
            <a:ext cx="488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SMTP, RTP, IMAP,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6050" y="329897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7622" y="3803859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89135" y="281714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7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976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7153057" y="239277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2297590" y="392100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486852" y="532114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6872027" y="389352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4735563" y="36061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Útvonalvektor protokoll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Path Vector Protocol</a:t>
            </a:r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22245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AS-</a:t>
            </a:r>
            <a:r>
              <a:rPr lang="hu-HU" sz="2400" dirty="0"/>
              <a:t>útvonal</a:t>
            </a:r>
            <a:r>
              <a:rPr lang="en-US" sz="2400" dirty="0"/>
              <a:t>: AS</a:t>
            </a:r>
            <a:r>
              <a:rPr lang="hu-HU" sz="2400" dirty="0" err="1"/>
              <a:t>-ek</a:t>
            </a:r>
            <a:r>
              <a:rPr lang="hu-HU" sz="2400" dirty="0"/>
              <a:t> sorozata melyeken áthalad az útvonal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hu-HU" sz="2100" dirty="0"/>
              <a:t>Hasonló a távolságvektorhoz</a:t>
            </a:r>
            <a:r>
              <a:rPr lang="en-US" sz="2100" dirty="0"/>
              <a:t>, </a:t>
            </a:r>
            <a:r>
              <a:rPr lang="hu-HU" sz="2100" dirty="0"/>
              <a:t>de további információt is tartalmaz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hu-HU" sz="2400" dirty="0"/>
              <a:t>Hurkok, körök detektálása és </a:t>
            </a:r>
            <a:r>
              <a:rPr lang="hu-HU" sz="2400" dirty="0" err="1"/>
              <a:t>külnböző</a:t>
            </a:r>
            <a:r>
              <a:rPr lang="hu-HU" sz="2400" dirty="0"/>
              <a:t> továbbítási </a:t>
            </a:r>
            <a:br>
              <a:rPr lang="hu-HU" sz="2400" dirty="0"/>
            </a:br>
            <a:r>
              <a:rPr lang="hu-HU" sz="2400" dirty="0"/>
              <a:t>politikák alkalmazása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hu-HU" sz="2100" dirty="0"/>
              <a:t>Pl.</a:t>
            </a:r>
            <a:r>
              <a:rPr lang="en-US" sz="2100" dirty="0"/>
              <a:t> </a:t>
            </a:r>
            <a:r>
              <a:rPr lang="hu-HU" sz="2100" dirty="0"/>
              <a:t>válaszd a legolcsóbb/legrövidebb utat	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hu-HU" sz="2400" dirty="0" err="1"/>
              <a:t>Routing</a:t>
            </a:r>
            <a:r>
              <a:rPr lang="hu-HU" sz="2400" dirty="0"/>
              <a:t> a leghosszabb </a:t>
            </a:r>
            <a:r>
              <a:rPr lang="hu-HU" sz="2400" dirty="0" err="1"/>
              <a:t>prefix</a:t>
            </a:r>
            <a:r>
              <a:rPr lang="hu-HU" sz="2400" dirty="0"/>
              <a:t> egyezés alapján</a:t>
            </a:r>
            <a:endParaRPr lang="en-US" sz="2400" dirty="0"/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6946932" y="4456509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995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1</a:t>
            </a: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2773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2</a:t>
            </a: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4774566" y="4001873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5215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3</a:t>
            </a: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7220877" y="2905175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7661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4</a:t>
            </a: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7380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5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1445846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4213979" y="4244221"/>
            <a:ext cx="527533" cy="31487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6651952" y="3030875"/>
            <a:ext cx="507054" cy="12133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2827221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120.10.0.0/16: AS 2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AS 3  AS 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110.10.0.0/16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: AS 2  AS 5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4241494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 számának helye 20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3D56CB3-F63C-4D01-A29E-2B7FCD440A13}" type="slidenum">
              <a:rPr lang="en-US"/>
              <a:pPr/>
              <a:t>22</a:t>
            </a:fld>
            <a:endParaRPr lang="en-US"/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Útvonalvektor protokoll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Path Vector Protocol</a:t>
            </a:r>
          </a:p>
        </p:txBody>
      </p:sp>
      <p:sp>
        <p:nvSpPr>
          <p:cNvPr id="14919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hu-HU" sz="2800" dirty="0"/>
              <a:t>A távolságvektor protokoll kiterjesztése</a:t>
            </a:r>
            <a:endParaRPr lang="en-US" sz="2800" dirty="0"/>
          </a:p>
          <a:p>
            <a:pPr lvl="1"/>
            <a:r>
              <a:rPr lang="hu-HU" sz="2400" dirty="0"/>
              <a:t>Rugalmas továbbítási politikák</a:t>
            </a:r>
            <a:endParaRPr lang="en-US" sz="2400" dirty="0"/>
          </a:p>
          <a:p>
            <a:pPr lvl="1"/>
            <a:r>
              <a:rPr lang="hu-HU" sz="2400" dirty="0"/>
              <a:t>Megoldja a végtelenig számolás problémáját</a:t>
            </a:r>
          </a:p>
          <a:p>
            <a:pPr lvl="1"/>
            <a:r>
              <a:rPr lang="hu-HU" sz="2400" dirty="0"/>
              <a:t>Útvonalvektor: Célállomás, következő ugrás (</a:t>
            </a:r>
            <a:r>
              <a:rPr lang="hu-HU" sz="2400" dirty="0" err="1"/>
              <a:t>nh</a:t>
            </a:r>
            <a:r>
              <a:rPr lang="hu-HU" sz="2400" dirty="0"/>
              <a:t>), AS útvonal</a:t>
            </a:r>
            <a:endParaRPr lang="en-US" sz="2400" dirty="0"/>
          </a:p>
          <a:p>
            <a:pPr>
              <a:lnSpc>
                <a:spcPct val="70000"/>
              </a:lnSpc>
            </a:pPr>
            <a:r>
              <a:rPr lang="hu-HU" sz="2800" dirty="0"/>
              <a:t>Ötlet</a:t>
            </a:r>
            <a:r>
              <a:rPr lang="en-US" sz="2800" dirty="0"/>
              <a:t>: </a:t>
            </a:r>
            <a:r>
              <a:rPr lang="hu-HU" sz="2800" dirty="0"/>
              <a:t>a teljes útvonalat meghirdeti</a:t>
            </a:r>
            <a:endParaRPr lang="en-US" sz="2800" dirty="0"/>
          </a:p>
          <a:p>
            <a:pPr lvl="1"/>
            <a:r>
              <a:rPr lang="hu-HU" sz="2400" dirty="0"/>
              <a:t>Távolságvektor</a:t>
            </a:r>
            <a:r>
              <a:rPr lang="en-US" sz="2400" dirty="0"/>
              <a:t>: </a:t>
            </a:r>
            <a:r>
              <a:rPr lang="hu-HU" sz="2400" dirty="0"/>
              <a:t>távolság metrika küldése célállomásonként</a:t>
            </a:r>
            <a:endParaRPr lang="en-US" sz="2400" dirty="0"/>
          </a:p>
          <a:p>
            <a:pPr lvl="1"/>
            <a:r>
              <a:rPr lang="hu-HU" sz="2400" dirty="0"/>
              <a:t>Útvonalvektor: a teljes útvonal küldése célállomásonként</a:t>
            </a:r>
            <a:endParaRPr lang="en-US" sz="2400" dirty="0"/>
          </a:p>
        </p:txBody>
      </p:sp>
      <p:graphicFrame>
        <p:nvGraphicFramePr>
          <p:cNvPr id="1491976" name="Object 8"/>
          <p:cNvGraphicFramePr>
            <a:graphicFrameLocks noChangeAspect="1"/>
          </p:cNvGraphicFramePr>
          <p:nvPr/>
        </p:nvGraphicFramePr>
        <p:xfrm>
          <a:off x="420688" y="4364038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1905266" imgH="1390844" progId="MSPhotoEd.3">
                  <p:embed/>
                </p:oleObj>
              </mc:Choice>
              <mc:Fallback>
                <p:oleObj name="Photo Editor Photo" r:id="rId3" imgW="1905266" imgH="1390844" progId="MSPhotoEd.3">
                  <p:embed/>
                  <p:pic>
                    <p:nvPicPr>
                      <p:cNvPr id="1491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364038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1977" name="Text Box 9"/>
          <p:cNvSpPr txBox="1">
            <a:spLocks noChangeArrowheads="1"/>
          </p:cNvSpPr>
          <p:nvPr/>
        </p:nvSpPr>
        <p:spPr bwMode="auto">
          <a:xfrm>
            <a:off x="1557338" y="51212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3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491978" name="Line 10"/>
          <p:cNvSpPr>
            <a:spLocks noChangeShapeType="1"/>
          </p:cNvSpPr>
          <p:nvPr/>
        </p:nvSpPr>
        <p:spPr bwMode="auto">
          <a:xfrm flipH="1" flipV="1">
            <a:off x="6084888" y="5640388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91979" name="Group 11"/>
          <p:cNvGrpSpPr>
            <a:grpSpLocks/>
          </p:cNvGrpSpPr>
          <p:nvPr/>
        </p:nvGrpSpPr>
        <p:grpSpPr bwMode="auto">
          <a:xfrm>
            <a:off x="4867275" y="4992688"/>
            <a:ext cx="1290638" cy="1098550"/>
            <a:chOff x="2193" y="3325"/>
            <a:chExt cx="813" cy="692"/>
          </a:xfrm>
        </p:grpSpPr>
        <p:graphicFrame>
          <p:nvGraphicFramePr>
            <p:cNvPr id="1491980" name="Object 12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Photo Editor Photo" r:id="rId5" imgW="1905266" imgH="1390844" progId="MSPhotoEd.3">
                    <p:embed/>
                  </p:oleObj>
                </mc:Choice>
                <mc:Fallback>
                  <p:oleObj name="Photo Editor Photo" r:id="rId5" imgW="1905266" imgH="1390844" progId="MSPhotoEd.3">
                    <p:embed/>
                    <p:pic>
                      <p:nvPicPr>
                        <p:cNvPr id="149198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91981" name="Text Box 13"/>
            <p:cNvSpPr txBox="1">
              <a:spLocks noChangeArrowheads="1"/>
            </p:cNvSpPr>
            <p:nvPr/>
          </p:nvSpPr>
          <p:spPr bwMode="auto">
            <a:xfrm>
              <a:off x="2507" y="350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491982" name="Line 14"/>
          <p:cNvSpPr>
            <a:spLocks noChangeShapeType="1"/>
          </p:cNvSpPr>
          <p:nvPr/>
        </p:nvSpPr>
        <p:spPr bwMode="auto">
          <a:xfrm flipH="1">
            <a:off x="2852738" y="5619750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91983" name="Object 15"/>
          <p:cNvGraphicFramePr>
            <a:graphicFrameLocks noChangeAspect="1"/>
          </p:cNvGraphicFramePr>
          <p:nvPr/>
        </p:nvGraphicFramePr>
        <p:xfrm>
          <a:off x="8040688" y="5141913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14919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5141913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1984" name="Line 16"/>
          <p:cNvSpPr>
            <a:spLocks noChangeShapeType="1"/>
          </p:cNvSpPr>
          <p:nvPr/>
        </p:nvSpPr>
        <p:spPr bwMode="auto">
          <a:xfrm flipH="1" flipV="1">
            <a:off x="8435975" y="5751513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85" name="Text Box 17"/>
          <p:cNvSpPr txBox="1">
            <a:spLocks noChangeArrowheads="1"/>
          </p:cNvSpPr>
          <p:nvPr/>
        </p:nvSpPr>
        <p:spPr bwMode="auto">
          <a:xfrm>
            <a:off x="8315325" y="5268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1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491986" name="Text Box 18"/>
          <p:cNvSpPr txBox="1">
            <a:spLocks noChangeArrowheads="1"/>
          </p:cNvSpPr>
          <p:nvPr/>
        </p:nvSpPr>
        <p:spPr bwMode="auto">
          <a:xfrm>
            <a:off x="8281988" y="605948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Times New Roman" pitchFamily="18" charset="0"/>
              </a:rPr>
              <a:t>d</a:t>
            </a:r>
          </a:p>
        </p:txBody>
      </p:sp>
      <p:sp>
        <p:nvSpPr>
          <p:cNvPr id="1491988" name="Text Box 20"/>
          <p:cNvSpPr txBox="1">
            <a:spLocks noChangeArrowheads="1"/>
          </p:cNvSpPr>
          <p:nvPr/>
        </p:nvSpPr>
        <p:spPr bwMode="auto">
          <a:xfrm>
            <a:off x="3213100" y="4857750"/>
            <a:ext cx="177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“d: path (2,1)”</a:t>
            </a:r>
            <a:endParaRPr lang="en-US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91989" name="Line 21"/>
          <p:cNvSpPr>
            <a:spLocks noChangeShapeType="1"/>
          </p:cNvSpPr>
          <p:nvPr/>
        </p:nvSpPr>
        <p:spPr bwMode="auto">
          <a:xfrm flipH="1">
            <a:off x="2928938" y="5311775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91" name="Text Box 23"/>
          <p:cNvSpPr txBox="1">
            <a:spLocks noChangeArrowheads="1"/>
          </p:cNvSpPr>
          <p:nvPr/>
        </p:nvSpPr>
        <p:spPr bwMode="auto">
          <a:xfrm>
            <a:off x="6323013" y="4859338"/>
            <a:ext cx="1579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“d: path (1)”</a:t>
            </a:r>
          </a:p>
        </p:txBody>
      </p:sp>
      <p:sp>
        <p:nvSpPr>
          <p:cNvPr id="1491992" name="Line 24"/>
          <p:cNvSpPr>
            <a:spLocks noChangeShapeType="1"/>
          </p:cNvSpPr>
          <p:nvPr/>
        </p:nvSpPr>
        <p:spPr bwMode="auto">
          <a:xfrm flipH="1">
            <a:off x="6051550" y="5314950"/>
            <a:ext cx="2146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1993" name="Text Box 25"/>
          <p:cNvSpPr txBox="1">
            <a:spLocks noChangeArrowheads="1"/>
          </p:cNvSpPr>
          <p:nvPr/>
        </p:nvSpPr>
        <p:spPr bwMode="auto">
          <a:xfrm>
            <a:off x="3187700" y="5716588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rgbClr val="3333FF"/>
                </a:solidFill>
                <a:latin typeface="Times New Roman" pitchFamily="18" charset="0"/>
              </a:rPr>
              <a:t>data traffic</a:t>
            </a:r>
          </a:p>
        </p:txBody>
      </p:sp>
      <p:sp>
        <p:nvSpPr>
          <p:cNvPr id="1491994" name="Text Box 26"/>
          <p:cNvSpPr txBox="1">
            <a:spLocks noChangeArrowheads="1"/>
          </p:cNvSpPr>
          <p:nvPr/>
        </p:nvSpPr>
        <p:spPr bwMode="auto">
          <a:xfrm>
            <a:off x="6426200" y="5746750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rgbClr val="3333FF"/>
                </a:solidFill>
                <a:latin typeface="Times New Roman" pitchFamily="18" charset="0"/>
              </a:rPr>
              <a:t>data traffic</a:t>
            </a:r>
          </a:p>
        </p:txBody>
      </p:sp>
    </p:spTree>
    <p:extLst>
      <p:ext uri="{BB962C8B-B14F-4D97-AF65-F5344CB8AC3E}">
        <p14:creationId xmlns:p14="http://schemas.microsoft.com/office/powerpoint/2010/main" val="8573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 számának helye 16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FECD5412-4D92-4688-95EB-1F6FF1027BEE}" type="slidenum">
              <a:rPr lang="en-US"/>
              <a:pPr/>
              <a:t>23</a:t>
            </a:fld>
            <a:endParaRPr lang="en-US"/>
          </a:p>
        </p:txBody>
      </p:sp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Rugalmas forgalomirányítás</a:t>
            </a:r>
            <a:endParaRPr lang="en-US" dirty="0"/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Minden állomás hely/saját útválasztási politikát alkalmaz</a:t>
            </a:r>
            <a:endParaRPr lang="en-US" sz="2800" dirty="0"/>
          </a:p>
          <a:p>
            <a:pPr lvl="1"/>
            <a:r>
              <a:rPr lang="hu-HU" sz="2400" dirty="0"/>
              <a:t>Útvonal kiválasztás</a:t>
            </a:r>
            <a:r>
              <a:rPr lang="en-US" sz="2400" dirty="0"/>
              <a:t>: </a:t>
            </a:r>
            <a:r>
              <a:rPr lang="hu-HU" sz="2400" dirty="0"/>
              <a:t>Melyik útvonalat használjuk</a:t>
            </a:r>
            <a:r>
              <a:rPr lang="en-US" sz="2400" dirty="0"/>
              <a:t>?</a:t>
            </a:r>
          </a:p>
          <a:p>
            <a:pPr lvl="1"/>
            <a:r>
              <a:rPr lang="hu-HU" sz="2400" dirty="0"/>
              <a:t>Útvonal</a:t>
            </a:r>
            <a:r>
              <a:rPr lang="en-US" sz="2400" dirty="0"/>
              <a:t> export: </a:t>
            </a:r>
            <a:r>
              <a:rPr lang="hu-HU" sz="2400" dirty="0"/>
              <a:t>Melyik útvonalat hirdessük meg</a:t>
            </a:r>
            <a:r>
              <a:rPr lang="en-US" sz="2400" dirty="0"/>
              <a:t>?</a:t>
            </a:r>
          </a:p>
          <a:p>
            <a:r>
              <a:rPr lang="hu-HU" sz="2800" dirty="0"/>
              <a:t>Példák</a:t>
            </a:r>
            <a:endParaRPr lang="en-US" sz="2800" dirty="0"/>
          </a:p>
          <a:p>
            <a:pPr lvl="1"/>
            <a:r>
              <a:rPr lang="hu-HU" sz="2400" dirty="0"/>
              <a:t>A </a:t>
            </a:r>
            <a:r>
              <a:rPr lang="en-US" sz="2400" dirty="0"/>
              <a:t>2</a:t>
            </a:r>
            <a:r>
              <a:rPr lang="hu-HU" sz="2400" dirty="0"/>
              <a:t>. állomás</a:t>
            </a:r>
            <a:r>
              <a:rPr lang="en-US" sz="2400" dirty="0"/>
              <a:t> </a:t>
            </a:r>
            <a:r>
              <a:rPr lang="hu-HU" sz="2400" dirty="0"/>
              <a:t>által preferált útvonal:</a:t>
            </a:r>
            <a:r>
              <a:rPr lang="en-US" sz="2400" dirty="0"/>
              <a:t> “2, 3, 1” </a:t>
            </a:r>
            <a:r>
              <a:rPr lang="hu-HU" sz="2400" dirty="0"/>
              <a:t>(nem a</a:t>
            </a:r>
            <a:r>
              <a:rPr lang="en-US" sz="2400" dirty="0"/>
              <a:t> “2, 1”</a:t>
            </a:r>
            <a:r>
              <a:rPr lang="hu-HU" sz="2400" dirty="0"/>
              <a:t>)</a:t>
            </a:r>
            <a:endParaRPr lang="en-US" sz="2400" dirty="0"/>
          </a:p>
          <a:p>
            <a:pPr lvl="1"/>
            <a:r>
              <a:rPr lang="hu-HU" sz="2400" dirty="0"/>
              <a:t>Az </a:t>
            </a:r>
            <a:r>
              <a:rPr lang="en-US" sz="2400" dirty="0"/>
              <a:t>1</a:t>
            </a:r>
            <a:r>
              <a:rPr lang="hu-HU" sz="2400" dirty="0"/>
              <a:t>. állomás</a:t>
            </a:r>
            <a:r>
              <a:rPr lang="en-US" sz="2400" dirty="0"/>
              <a:t> </a:t>
            </a:r>
            <a:r>
              <a:rPr lang="hu-HU" sz="2400" dirty="0"/>
              <a:t>nem hagyja, hogy a</a:t>
            </a:r>
            <a:r>
              <a:rPr lang="en-US" sz="2400" dirty="0"/>
              <a:t> 3</a:t>
            </a:r>
            <a:r>
              <a:rPr lang="hu-HU" sz="2400" dirty="0"/>
              <a:t>. állomás értesüljön az </a:t>
            </a:r>
            <a:r>
              <a:rPr lang="en-US" sz="2400" dirty="0"/>
              <a:t>“1, 2”</a:t>
            </a:r>
            <a:r>
              <a:rPr lang="hu-HU" sz="2400" dirty="0"/>
              <a:t> útvonalról</a:t>
            </a:r>
            <a:endParaRPr lang="en-US" sz="2400" dirty="0"/>
          </a:p>
        </p:txBody>
      </p:sp>
      <p:grpSp>
        <p:nvGrpSpPr>
          <p:cNvPr id="1499165" name="Group 29"/>
          <p:cNvGrpSpPr>
            <a:grpSpLocks/>
          </p:cNvGrpSpPr>
          <p:nvPr/>
        </p:nvGrpSpPr>
        <p:grpSpPr bwMode="auto">
          <a:xfrm>
            <a:off x="3229957" y="4668838"/>
            <a:ext cx="3379787" cy="2189162"/>
            <a:chOff x="1728" y="2484"/>
            <a:chExt cx="2410" cy="1732"/>
          </a:xfrm>
        </p:grpSpPr>
        <p:grpSp>
          <p:nvGrpSpPr>
            <p:cNvPr id="1499143" name="Group 7"/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1499144" name="Object 8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3" name="Photo Editor Photo" r:id="rId3" imgW="1905266" imgH="1390844" progId="MSPhotoEd.3">
                      <p:embed/>
                    </p:oleObj>
                  </mc:Choice>
                  <mc:Fallback>
                    <p:oleObj name="Photo Editor Photo" r:id="rId3" imgW="1905266" imgH="1390844" progId="MSPhotoEd.3">
                      <p:embed/>
                      <p:pic>
                        <p:nvPicPr>
                          <p:cNvPr id="1499144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45" name="Text Box 9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499156" name="Group 20"/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1499157" name="Object 21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" name="Photo Editor Photo" r:id="rId5" imgW="1905266" imgH="1390844" progId="MSPhotoEd.3">
                      <p:embed/>
                    </p:oleObj>
                  </mc:Choice>
                  <mc:Fallback>
                    <p:oleObj name="Photo Editor Photo" r:id="rId5" imgW="1905266" imgH="1390844" progId="MSPhotoEd.3">
                      <p:embed/>
                      <p:pic>
                        <p:nvPicPr>
                          <p:cNvPr id="1499157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58" name="Text Box 22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1499159" name="Group 23"/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1499160" name="Object 24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" name="Photo Editor Photo" r:id="rId6" imgW="1905266" imgH="1390844" progId="MSPhotoEd.3">
                      <p:embed/>
                    </p:oleObj>
                  </mc:Choice>
                  <mc:Fallback>
                    <p:oleObj name="Photo Editor Photo" r:id="rId6" imgW="1905266" imgH="1390844" progId="MSPhotoEd.3">
                      <p:embed/>
                      <p:pic>
                        <p:nvPicPr>
                          <p:cNvPr id="149916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9161" name="Text Box 25"/>
              <p:cNvSpPr txBox="1">
                <a:spLocks noChangeArrowheads="1"/>
              </p:cNvSpPr>
              <p:nvPr/>
            </p:nvSpPr>
            <p:spPr bwMode="auto">
              <a:xfrm>
                <a:off x="2507" y="3501"/>
                <a:ext cx="222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99162" name="Line 26"/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Line 27"/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Line 28"/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31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5757406" y="2476909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AS Path != Shortest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64523" y="176169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1400805" y="279727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564522" y="363267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400805" y="475462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564524" y="550100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032303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7" y="2286711"/>
            <a:ext cx="645115" cy="380395"/>
          </a:xfrm>
          <a:prstGeom prst="rect">
            <a:avLst/>
          </a:prstGeom>
          <a:noFill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0" y="3245171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6" y="4081947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39" y="5202526"/>
            <a:ext cx="645115" cy="380395"/>
          </a:xfrm>
          <a:prstGeom prst="rect">
            <a:avLst/>
          </a:prstGeom>
          <a:noFill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9" y="5860769"/>
            <a:ext cx="645115" cy="380395"/>
          </a:xfrm>
          <a:prstGeom prst="rect">
            <a:avLst/>
          </a:prstGeom>
          <a:noFill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2797273"/>
            <a:ext cx="645115" cy="380395"/>
          </a:xfrm>
          <a:prstGeom prst="rect">
            <a:avLst/>
          </a:prstGeom>
          <a:noFill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5758707"/>
            <a:ext cx="645115" cy="380395"/>
          </a:xfrm>
          <a:prstGeom prst="rect">
            <a:avLst/>
          </a:prstGeom>
          <a:noFill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340675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363291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23" y="42270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435790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501232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8" y="50577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2359798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2359798" y="3625566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2359797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2359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4846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4846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6354861" y="3177668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6677418" y="3596955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6346181" y="4013309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6668738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6354861" y="4738301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6677418" y="5202526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6991296" y="5438124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60203" y="187287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0135" y="6148392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70" name="Right Arrow 69"/>
          <p:cNvSpPr/>
          <p:nvPr/>
        </p:nvSpPr>
        <p:spPr>
          <a:xfrm rot="1011612">
            <a:off x="5093641" y="2263430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2641341" y="2398655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 flipH="1">
            <a:off x="626410" y="1670959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93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ASs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6991295" y="1573087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 ASs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535438" y="546795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73" y="5827718"/>
            <a:ext cx="645115" cy="3803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1049" y="6115341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2165223" y="279204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90166" y="39726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57" y="3241312"/>
            <a:ext cx="645115" cy="380395"/>
          </a:xfrm>
          <a:prstGeom prst="rect">
            <a:avLst/>
          </a:prstGeom>
          <a:noFill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0" y="4420522"/>
            <a:ext cx="645115" cy="380395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1049158" y="3621707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4651209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4" y="2385768"/>
            <a:ext cx="645115" cy="380395"/>
          </a:xfrm>
          <a:prstGeom prst="rect">
            <a:avLst/>
          </a:prstGeom>
          <a:noFill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1" y="3233922"/>
            <a:ext cx="645115" cy="380395"/>
          </a:xfrm>
          <a:prstGeom prst="rect">
            <a:avLst/>
          </a:prstGeom>
          <a:noFill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3" y="4884616"/>
            <a:ext cx="645115" cy="38039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3446772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4816988" y="5265011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752" y="19715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27" y="369940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5610202" y="2766163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5610201" y="4079795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5629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4816989" y="2766163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1770506" y="483915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40" y="5287047"/>
            <a:ext cx="645115" cy="380395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1049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3052055" y="5477245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19006232" flipH="1">
            <a:off x="4915652" y="2673897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51" name="Group 50"/>
          <p:cNvGrpSpPr/>
          <p:nvPr/>
        </p:nvGrpSpPr>
        <p:grpSpPr>
          <a:xfrm flipH="1">
            <a:off x="331732" y="1509841"/>
            <a:ext cx="3118297" cy="1415575"/>
            <a:chOff x="1000569" y="4876799"/>
            <a:chExt cx="7193027" cy="965933"/>
          </a:xfrm>
        </p:grpSpPr>
        <p:sp>
          <p:nvSpPr>
            <p:cNvPr id="52" name="Rectangular Callout 51"/>
            <p:cNvSpPr/>
            <p:nvPr/>
          </p:nvSpPr>
          <p:spPr>
            <a:xfrm>
              <a:off x="1000569" y="4876799"/>
              <a:ext cx="7193027" cy="942153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97339" y="4897666"/>
              <a:ext cx="6821353" cy="94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Pick the next hop with the shortest 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IGP route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1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26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8258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90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571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37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494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8258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8791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4645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3731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5026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4317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4698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3936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4927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4469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4112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Routes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3138172" y="203812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Provider</a:t>
            </a:r>
          </a:p>
        </p:txBody>
      </p:sp>
      <p:sp>
        <p:nvSpPr>
          <p:cNvPr id="82" name="Right Arrow 81"/>
          <p:cNvSpPr/>
          <p:nvPr/>
        </p:nvSpPr>
        <p:spPr>
          <a:xfrm flipH="1">
            <a:off x="6780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923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4" name="Up Arrow 3"/>
          <p:cNvSpPr/>
          <p:nvPr/>
        </p:nvSpPr>
        <p:spPr>
          <a:xfrm>
            <a:off x="2937372" y="5122843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Customer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6997594" y="2031694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ISP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27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Routes</a:t>
            </a:r>
          </a:p>
        </p:txBody>
      </p:sp>
      <p:sp>
        <p:nvSpPr>
          <p:cNvPr id="103" name="Cloud 102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3169286" y="5100809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Customer</a:t>
            </a:r>
          </a:p>
        </p:txBody>
      </p:sp>
      <p:sp>
        <p:nvSpPr>
          <p:cNvPr id="139" name="Right Arrow 138"/>
          <p:cNvSpPr/>
          <p:nvPr/>
        </p:nvSpPr>
        <p:spPr>
          <a:xfrm flipH="1">
            <a:off x="981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6630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1" name="Up Arrow 140"/>
          <p:cNvSpPr/>
          <p:nvPr/>
        </p:nvSpPr>
        <p:spPr>
          <a:xfrm>
            <a:off x="2908682" y="2122135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Provider</a:t>
            </a:r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4802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3964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4573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5214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3659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4192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5183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3659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632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278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631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294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7869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8233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8462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8038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4916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5415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4191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3238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981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80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80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759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3581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3810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4567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5145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8038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8276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8684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8462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6092424" y="5541962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Customers get all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6400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13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Customer and ISP routes only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33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$$$ generating routes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5144550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1733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8262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226430" y="2207862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4552624" y="3014956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1351260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6983111" y="3557369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2892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3213015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2570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5" y="3257919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66" y="367136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5" y="463977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2" y="26345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57" y="3367171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6" y="3378188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33" y="3261203"/>
            <a:ext cx="645115" cy="380395"/>
          </a:xfrm>
          <a:prstGeom prst="rect">
            <a:avLst/>
          </a:prstGeom>
          <a:noFill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4552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2892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3535573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4552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2570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4552624" y="3014956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3052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6543168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17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</a:t>
              </a:r>
              <a:r>
                <a:rPr kumimoji="0" lang="hu-HU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határ-routerek</a:t>
              </a:r>
              <a:r>
                <a:rPr kumimoji="0" lang="hu-HU" sz="24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beszélik az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IGP</a:t>
              </a:r>
              <a:r>
                <a:rPr kumimoji="0" lang="hu-HU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-t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6983111" y="3557369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1351260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7217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1097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92" y="4945218"/>
            <a:ext cx="645115" cy="380395"/>
          </a:xfrm>
          <a:prstGeom prst="rect">
            <a:avLst/>
          </a:prstGeom>
          <a:noFill/>
        </p:spPr>
      </p:pic>
      <p:sp>
        <p:nvSpPr>
          <p:cNvPr id="177" name="Cloud 176"/>
          <p:cNvSpPr/>
          <p:nvPr/>
        </p:nvSpPr>
        <p:spPr>
          <a:xfrm>
            <a:off x="4005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49" y="6067103"/>
            <a:ext cx="645115" cy="380395"/>
          </a:xfrm>
          <a:prstGeom prst="rect">
            <a:avLst/>
          </a:prstGeom>
          <a:noFill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5144550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2570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2892848" y="3451401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6004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1782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4"/>
          <p:cNvSpPr/>
          <p:nvPr/>
        </p:nvSpPr>
        <p:spPr>
          <a:xfrm>
            <a:off x="6103577" y="4863737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IGB – </a:t>
            </a:r>
            <a:r>
              <a:rPr lang="hu-HU" dirty="0" err="1"/>
              <a:t>iBGP</a:t>
            </a:r>
            <a:r>
              <a:rPr lang="hu-HU" dirty="0"/>
              <a:t> – </a:t>
            </a:r>
            <a:r>
              <a:rPr lang="hu-HU" dirty="0" err="1"/>
              <a:t>eBGP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886200" cy="5105400"/>
          </a:xfrm>
        </p:spPr>
        <p:txBody>
          <a:bodyPr>
            <a:normAutofit/>
          </a:bodyPr>
          <a:lstStyle/>
          <a:p>
            <a:r>
              <a:rPr lang="hu-HU" sz="1800" dirty="0" err="1"/>
              <a:t>eBGP</a:t>
            </a:r>
            <a:r>
              <a:rPr lang="hu-HU" sz="1800" dirty="0"/>
              <a:t>: </a:t>
            </a:r>
            <a:r>
              <a:rPr lang="hu-HU" sz="1800" dirty="0" err="1"/>
              <a:t>Routing</a:t>
            </a:r>
            <a:r>
              <a:rPr lang="hu-HU" sz="1800" dirty="0"/>
              <a:t> információk cseréje autonóm rendszerek között</a:t>
            </a:r>
          </a:p>
          <a:p>
            <a:endParaRPr lang="hu-HU" sz="1800" dirty="0"/>
          </a:p>
          <a:p>
            <a:r>
              <a:rPr lang="hu-HU" sz="1800" dirty="0"/>
              <a:t>IGP: útválasztás egy </a:t>
            </a:r>
            <a:r>
              <a:rPr lang="hu-HU" sz="1800" dirty="0" err="1"/>
              <a:t>AS-en</a:t>
            </a:r>
            <a:r>
              <a:rPr lang="hu-HU" sz="1800" dirty="0"/>
              <a:t> belül belső célállomáshoz</a:t>
            </a:r>
          </a:p>
          <a:p>
            <a:endParaRPr lang="hu-HU" sz="1800" dirty="0"/>
          </a:p>
          <a:p>
            <a:r>
              <a:rPr lang="hu-HU" sz="1800" dirty="0" err="1"/>
              <a:t>iBGP</a:t>
            </a:r>
            <a:r>
              <a:rPr lang="hu-HU" sz="1800" dirty="0"/>
              <a:t>: útválasztás egy </a:t>
            </a:r>
            <a:r>
              <a:rPr lang="hu-HU" sz="1800" dirty="0" err="1"/>
              <a:t>AS-en</a:t>
            </a:r>
            <a:r>
              <a:rPr lang="hu-HU" sz="1800" dirty="0"/>
              <a:t> belül egy külső célállomáshoz</a:t>
            </a:r>
          </a:p>
        </p:txBody>
      </p:sp>
      <p:sp>
        <p:nvSpPr>
          <p:cNvPr id="5" name="Cloud 4"/>
          <p:cNvSpPr/>
          <p:nvPr/>
        </p:nvSpPr>
        <p:spPr>
          <a:xfrm>
            <a:off x="1799496" y="4871728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32" y="5666676"/>
            <a:ext cx="645115" cy="380395"/>
          </a:xfrm>
          <a:prstGeom prst="rect">
            <a:avLst/>
          </a:prstGeom>
          <a:noFill/>
        </p:spPr>
      </p:pic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20" y="5669960"/>
            <a:ext cx="645115" cy="380395"/>
          </a:xfrm>
          <a:prstGeom prst="rect">
            <a:avLst/>
          </a:prstGeom>
          <a:noFill/>
        </p:spPr>
      </p:pic>
      <p:cxnSp>
        <p:nvCxnSpPr>
          <p:cNvPr id="8" name="Straight Connector 160"/>
          <p:cNvCxnSpPr>
            <a:stCxn id="6" idx="3"/>
            <a:endCxn id="7" idx="1"/>
          </p:cNvCxnSpPr>
          <p:nvPr/>
        </p:nvCxnSpPr>
        <p:spPr>
          <a:xfrm>
            <a:off x="4884547" y="5856874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2705100" y="5864864"/>
            <a:ext cx="165100" cy="182207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835900" y="5254931"/>
            <a:ext cx="165100" cy="18220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7918450" y="4406900"/>
            <a:ext cx="234950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835900" y="405130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Cél állomás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4686300" y="5079654"/>
            <a:ext cx="1358900" cy="521046"/>
          </a:xfrm>
          <a:custGeom>
            <a:avLst/>
            <a:gdLst>
              <a:gd name="connsiteX0" fmla="*/ 1358900 w 1358900"/>
              <a:gd name="connsiteY0" fmla="*/ 457546 h 521046"/>
              <a:gd name="connsiteX1" fmla="*/ 749300 w 1358900"/>
              <a:gd name="connsiteY1" fmla="*/ 346 h 521046"/>
              <a:gd name="connsiteX2" fmla="*/ 0 w 1358900"/>
              <a:gd name="connsiteY2" fmla="*/ 521046 h 5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21046">
                <a:moveTo>
                  <a:pt x="1358900" y="457546"/>
                </a:moveTo>
                <a:cubicBezTo>
                  <a:pt x="1167341" y="223654"/>
                  <a:pt x="975783" y="-10237"/>
                  <a:pt x="749300" y="346"/>
                </a:cubicBezTo>
                <a:cubicBezTo>
                  <a:pt x="522817" y="10929"/>
                  <a:pt x="261408" y="265987"/>
                  <a:pt x="0" y="52104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4922646" y="4748768"/>
            <a:ext cx="10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1. </a:t>
            </a:r>
            <a:r>
              <a:rPr lang="hu-HU" b="1" dirty="0" err="1"/>
              <a:t>eBGP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180743" y="5118100"/>
            <a:ext cx="8578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AS A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601567" y="5161368"/>
            <a:ext cx="8578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AS B</a:t>
            </a:r>
          </a:p>
        </p:txBody>
      </p:sp>
      <p:sp>
        <p:nvSpPr>
          <p:cNvPr id="19" name="Tartalom helye 3"/>
          <p:cNvSpPr txBox="1">
            <a:spLocks/>
          </p:cNvSpPr>
          <p:nvPr/>
        </p:nvSpPr>
        <p:spPr>
          <a:xfrm>
            <a:off x="4603143" y="1683266"/>
            <a:ext cx="38862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1. </a:t>
            </a:r>
            <a:r>
              <a:rPr lang="hu-HU" sz="1800" dirty="0" err="1"/>
              <a:t>eBGP</a:t>
            </a:r>
            <a:r>
              <a:rPr lang="hu-HU" sz="1800" dirty="0"/>
              <a:t> – A megismeri az útvonal a célhoz, ehhez </a:t>
            </a:r>
            <a:r>
              <a:rPr lang="hu-HU" sz="1800" dirty="0" err="1"/>
              <a:t>eBGP-t</a:t>
            </a:r>
            <a:r>
              <a:rPr lang="hu-HU" sz="1800" dirty="0"/>
              <a:t> használunk</a:t>
            </a:r>
          </a:p>
          <a:p>
            <a:r>
              <a:rPr lang="hu-HU" sz="1800" dirty="0"/>
              <a:t>2. </a:t>
            </a:r>
            <a:r>
              <a:rPr lang="hu-HU" sz="1800" dirty="0" err="1"/>
              <a:t>iBGP</a:t>
            </a:r>
            <a:r>
              <a:rPr lang="hu-HU" sz="1800" dirty="0"/>
              <a:t> – A-ban levő </a:t>
            </a:r>
            <a:r>
              <a:rPr lang="hu-HU" sz="1800" dirty="0" err="1"/>
              <a:t>router</a:t>
            </a:r>
            <a:r>
              <a:rPr lang="hu-HU" sz="1800" dirty="0"/>
              <a:t> megtanulja a célhoz vezető utat az </a:t>
            </a:r>
            <a:r>
              <a:rPr lang="hu-HU" sz="1800" dirty="0" err="1"/>
              <a:t>iBGP</a:t>
            </a:r>
            <a:r>
              <a:rPr lang="hu-HU" sz="1800" dirty="0"/>
              <a:t> segítségével (a köv. ugrás a határ </a:t>
            </a:r>
            <a:r>
              <a:rPr lang="hu-HU" sz="1800" dirty="0" err="1"/>
              <a:t>router</a:t>
            </a:r>
            <a:r>
              <a:rPr lang="hu-HU" sz="1800" dirty="0"/>
              <a:t>)</a:t>
            </a:r>
          </a:p>
          <a:p>
            <a:r>
              <a:rPr lang="hu-HU" sz="1800" dirty="0"/>
              <a:t>3. IGP – </a:t>
            </a:r>
            <a:r>
              <a:rPr lang="hu-HU" sz="1800" dirty="0" err="1"/>
              <a:t>IGP</a:t>
            </a:r>
            <a:r>
              <a:rPr lang="hu-HU" sz="1800" dirty="0"/>
              <a:t> segítségével eljuttatja a csomagot az A </a:t>
            </a:r>
            <a:r>
              <a:rPr lang="hu-HU" sz="1800" dirty="0" err="1"/>
              <a:t>határrouteréig</a:t>
            </a:r>
            <a:endParaRPr lang="hu-HU" sz="1800" dirty="0"/>
          </a:p>
        </p:txBody>
      </p:sp>
      <p:sp>
        <p:nvSpPr>
          <p:cNvPr id="20" name="Szabadkézi sokszög 19"/>
          <p:cNvSpPr/>
          <p:nvPr/>
        </p:nvSpPr>
        <p:spPr>
          <a:xfrm>
            <a:off x="2895600" y="5676900"/>
            <a:ext cx="1409700" cy="623604"/>
          </a:xfrm>
          <a:custGeom>
            <a:avLst/>
            <a:gdLst>
              <a:gd name="connsiteX0" fmla="*/ 1409700 w 1409700"/>
              <a:gd name="connsiteY0" fmla="*/ 0 h 623604"/>
              <a:gd name="connsiteX1" fmla="*/ 787400 w 1409700"/>
              <a:gd name="connsiteY1" fmla="*/ 609600 h 623604"/>
              <a:gd name="connsiteX2" fmla="*/ 0 w 1409700"/>
              <a:gd name="connsiteY2" fmla="*/ 368300 h 62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623604">
                <a:moveTo>
                  <a:pt x="1409700" y="0"/>
                </a:moveTo>
                <a:cubicBezTo>
                  <a:pt x="1216025" y="274108"/>
                  <a:pt x="1022350" y="548217"/>
                  <a:pt x="787400" y="609600"/>
                </a:cubicBezTo>
                <a:cubicBezTo>
                  <a:pt x="552450" y="670983"/>
                  <a:pt x="276225" y="519641"/>
                  <a:pt x="0" y="3683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3125323" y="5851009"/>
            <a:ext cx="11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2. </a:t>
            </a:r>
            <a:r>
              <a:rPr lang="hu-HU" b="1" dirty="0" err="1"/>
              <a:t>iBGP</a:t>
            </a:r>
            <a:endParaRPr lang="hu-HU" b="1" dirty="0"/>
          </a:p>
        </p:txBody>
      </p:sp>
      <p:sp>
        <p:nvSpPr>
          <p:cNvPr id="22" name="Szabadkézi sokszög 21"/>
          <p:cNvSpPr/>
          <p:nvPr/>
        </p:nvSpPr>
        <p:spPr>
          <a:xfrm>
            <a:off x="2819400" y="5570214"/>
            <a:ext cx="1435100" cy="208286"/>
          </a:xfrm>
          <a:custGeom>
            <a:avLst/>
            <a:gdLst>
              <a:gd name="connsiteX0" fmla="*/ 0 w 1435100"/>
              <a:gd name="connsiteY0" fmla="*/ 208286 h 208286"/>
              <a:gd name="connsiteX1" fmla="*/ 508000 w 1435100"/>
              <a:gd name="connsiteY1" fmla="*/ 5086 h 208286"/>
              <a:gd name="connsiteX2" fmla="*/ 1435100 w 1435100"/>
              <a:gd name="connsiteY2" fmla="*/ 81286 h 2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208286">
                <a:moveTo>
                  <a:pt x="0" y="208286"/>
                </a:moveTo>
                <a:cubicBezTo>
                  <a:pt x="134408" y="117269"/>
                  <a:pt x="268817" y="26253"/>
                  <a:pt x="508000" y="5086"/>
                </a:cubicBezTo>
                <a:cubicBezTo>
                  <a:pt x="747183" y="-16081"/>
                  <a:pt x="1091141" y="32602"/>
                  <a:pt x="1435100" y="8128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2374900" y="5297344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3. IGP</a:t>
            </a:r>
          </a:p>
        </p:txBody>
      </p:sp>
    </p:spTree>
    <p:extLst>
      <p:ext uri="{BB962C8B-B14F-4D97-AF65-F5344CB8AC3E}">
        <p14:creationId xmlns:p14="http://schemas.microsoft.com/office/powerpoint/2010/main" val="12235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https://www.google.com/intl/en/ipv6/statistics.html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83877" y="1744394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IPv6 </a:t>
            </a:r>
            <a:r>
              <a:rPr lang="hu-HU" b="1" dirty="0" err="1"/>
              <a:t>Adoption</a:t>
            </a:r>
            <a:endParaRPr lang="hu-HU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735A838-A1F4-41DE-82E6-24181241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8" y="2073375"/>
            <a:ext cx="8652541" cy="4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9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err="1"/>
              <a:t>wikipedia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871662"/>
            <a:ext cx="59531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77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371600" y="2689412"/>
            <a:ext cx="7123113" cy="1673225"/>
          </a:xfrm>
        </p:spPr>
        <p:txBody>
          <a:bodyPr>
            <a:normAutofit/>
          </a:bodyPr>
          <a:lstStyle/>
          <a:p>
            <a:r>
              <a:rPr lang="hu-HU" sz="4400" dirty="0"/>
              <a:t>További protokollok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Váratlan események jelentése</a:t>
            </a:r>
          </a:p>
          <a:p>
            <a:pPr marL="0" indent="0">
              <a:buNone/>
            </a:pPr>
            <a:r>
              <a:rPr lang="hu-HU" sz="1800" b="1" cap="small" dirty="0"/>
              <a:t>Használat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Többféle </a:t>
            </a:r>
            <a:r>
              <a:rPr lang="hu-HU" sz="1800" i="1" dirty="0" err="1"/>
              <a:t>ICMP</a:t>
            </a:r>
            <a:r>
              <a:rPr lang="hu-HU" sz="1800" dirty="0" err="1"/>
              <a:t>-üzenetet</a:t>
            </a:r>
            <a:r>
              <a:rPr lang="hu-HU" sz="1800" dirty="0"/>
              <a:t> definiáltak: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Elérhetetlen cél;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Időtúllépés;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Paraméter probléma;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Forráslefojtás;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Visszhang kérés;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Visszhang válasz;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8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i="1" dirty="0"/>
              <a:t>Elérhetetlen cél</a:t>
            </a:r>
            <a:r>
              <a:rPr lang="hu-HU" sz="2200" dirty="0"/>
              <a:t> esetén a csomag kézbesítése sikertelen volt.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Egy nem darabolható csomag továbbításának útvonalán egy „kis csomagos hálózat” van.</a:t>
            </a:r>
          </a:p>
          <a:p>
            <a:pPr>
              <a:spcBef>
                <a:spcPts val="0"/>
              </a:spcBef>
            </a:pPr>
            <a:r>
              <a:rPr lang="hu-HU" sz="2200" i="1" dirty="0"/>
              <a:t>Időtúllépés</a:t>
            </a:r>
            <a:r>
              <a:rPr lang="hu-HU" sz="2200" dirty="0"/>
              <a:t> esetén az IP csomag élettartam mezője elérte a 0-át.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Torlódás miatt hurok alakult ki vagy a számláló értéke túl alacsony volt.</a:t>
            </a:r>
          </a:p>
          <a:p>
            <a:pPr>
              <a:spcBef>
                <a:spcPts val="0"/>
              </a:spcBef>
            </a:pPr>
            <a:r>
              <a:rPr lang="hu-HU" sz="2200" i="1" dirty="0"/>
              <a:t>Paraméter probléma</a:t>
            </a:r>
            <a:r>
              <a:rPr lang="hu-HU" sz="2200" dirty="0"/>
              <a:t> esetén a fejrészben érvénytelen mezőt észleltünk.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Egy az útvonalon szereplő router vagy a </a:t>
            </a:r>
            <a:r>
              <a:rPr lang="hu-HU" sz="2200" dirty="0" err="1"/>
              <a:t>hoszt</a:t>
            </a:r>
            <a:r>
              <a:rPr lang="hu-HU" sz="2200" dirty="0"/>
              <a:t> IP szoftverének hibáját jelezheti.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3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dirty="0"/>
              <a:t>Forráslefojtás esetén lefojtó csomagot küldünk.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hatása:</a:t>
            </a:r>
            <a:r>
              <a:rPr lang="hu-HU" sz="2200" dirty="0"/>
              <a:t> A fogadó állomásnak a forgalmazását lassítania kellett.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Visszhang kérés esetén egy hálózati állomás jelenlétét lehet ellenőrizni.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hatása:</a:t>
            </a:r>
            <a:r>
              <a:rPr lang="hu-HU" sz="2200" dirty="0"/>
              <a:t> A fogadónak vissza kell küldeni egy visszhang választ.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Átirányítás esetén a csomag rosszul irányítottságát jelzik.</a:t>
            </a:r>
          </a:p>
          <a:p>
            <a:pPr marL="685800" lvl="2">
              <a:spcBef>
                <a:spcPts val="0"/>
              </a:spcBef>
            </a:pPr>
            <a:r>
              <a:rPr lang="hu-HU" sz="2200" b="1" dirty="0"/>
              <a:t>Esemény kiváltó oka: </a:t>
            </a:r>
            <a:r>
              <a:rPr lang="hu-HU" sz="2200" dirty="0"/>
              <a:t>Router észleli, hogy a csomag nem az optimális </a:t>
            </a:r>
            <a:r>
              <a:rPr lang="hu-HU" sz="2200" dirty="0" err="1"/>
              <a:t>útvonall</a:t>
            </a:r>
            <a:r>
              <a:rPr lang="hu-HU" sz="2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58171" y="1905788"/>
            <a:ext cx="2424791" cy="445056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19478" y="3756843"/>
            <a:ext cx="734786" cy="90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61883" y="2764067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61883" y="5572578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8637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25564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35016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41943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351395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58322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611710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33332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28089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22768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385686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92612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84497" y="2777129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424873" y="3090635"/>
            <a:ext cx="519247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R1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64903" y="5272134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405279" y="4932500"/>
            <a:ext cx="519247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R2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2" idx="0"/>
            <a:endCxn id="4" idx="4"/>
          </p:cNvCxnSpPr>
          <p:nvPr/>
        </p:nvCxnSpPr>
        <p:spPr>
          <a:xfrm flipH="1" flipV="1">
            <a:off x="4086871" y="4658180"/>
            <a:ext cx="578032" cy="274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4"/>
            <a:endCxn id="4" idx="0"/>
          </p:cNvCxnSpPr>
          <p:nvPr/>
        </p:nvCxnSpPr>
        <p:spPr>
          <a:xfrm flipH="1">
            <a:off x="4086871" y="3417207"/>
            <a:ext cx="597626" cy="339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1"/>
          </p:cNvCxnSpPr>
          <p:nvPr/>
        </p:nvCxnSpPr>
        <p:spPr>
          <a:xfrm flipH="1" flipV="1">
            <a:off x="3611710" y="3653024"/>
            <a:ext cx="215375" cy="235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3"/>
          </p:cNvCxnSpPr>
          <p:nvPr/>
        </p:nvCxnSpPr>
        <p:spPr>
          <a:xfrm flipH="1">
            <a:off x="3673266" y="4526181"/>
            <a:ext cx="153820" cy="277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" idx="6"/>
          </p:cNvCxnSpPr>
          <p:nvPr/>
        </p:nvCxnSpPr>
        <p:spPr>
          <a:xfrm flipH="1" flipV="1">
            <a:off x="4454264" y="4207511"/>
            <a:ext cx="651511" cy="516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58869" y="3756842"/>
            <a:ext cx="32409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WAN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34064" y="3732305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53509" y="4014943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952709" y="4338349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472739" y="269716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97371" y="269558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89156" y="269380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717" y="525015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25349" y="52485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17135" y="52467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45847" y="247489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3617" y="55333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67671" y="19605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1</a:t>
            </a:r>
            <a:endParaRPr lang="en-US" b="1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62912" y="1958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2</a:t>
            </a:r>
            <a:endParaRPr lang="en-US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4244900" y="195715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3</a:t>
            </a:r>
            <a:endParaRPr lang="en-US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3406332" y="60172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4</a:t>
            </a:r>
            <a:endParaRPr lang="en-US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01572" y="601571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5</a:t>
            </a:r>
            <a:endParaRPr lang="en-US" b="1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183561" y="601392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6</a:t>
            </a:r>
            <a:endParaRPr lang="en-US" b="1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956736" y="27479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7</a:t>
            </a:r>
            <a:endParaRPr lang="en-US" b="1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946454" y="337624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8</a:t>
            </a:r>
            <a:endParaRPr lang="en-US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16596" y="464744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9</a:t>
            </a:r>
            <a:endParaRPr lang="en-US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994080" y="520795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10</a:t>
            </a:r>
            <a:endParaRPr lang="en-US" b="1" baseline="-25000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4498703" y="4803239"/>
            <a:ext cx="313157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1"/>
          </p:cNvCxnSpPr>
          <p:nvPr/>
        </p:nvCxnSpPr>
        <p:spPr>
          <a:xfrm flipH="1" flipV="1">
            <a:off x="4684497" y="5383849"/>
            <a:ext cx="309583" cy="8772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4684498" y="2943959"/>
            <a:ext cx="313157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1" idx="1"/>
          </p:cNvCxnSpPr>
          <p:nvPr/>
        </p:nvCxnSpPr>
        <p:spPr>
          <a:xfrm flipH="1" flipV="1">
            <a:off x="4498702" y="3557980"/>
            <a:ext cx="447752" cy="293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0" y="1698854"/>
            <a:ext cx="7288344" cy="48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4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832672"/>
            <a:ext cx="7692389" cy="4450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Az IP cím megfeleltetése egy fizikai címnek. </a:t>
            </a:r>
          </a:p>
          <a:p>
            <a:pPr marL="0" indent="0">
              <a:buNone/>
            </a:pPr>
            <a:r>
              <a:rPr lang="hu-HU" sz="1800" b="1" cap="small" dirty="0"/>
              <a:t>Hozzárendelés</a:t>
            </a:r>
          </a:p>
          <a:p>
            <a:pPr algn="just">
              <a:spcBef>
                <a:spcPts val="0"/>
              </a:spcBef>
            </a:pPr>
            <a:r>
              <a:rPr lang="hu-HU" sz="1800" dirty="0"/>
              <a:t>Adatszóró csomag kiküldése az </a:t>
            </a:r>
            <a:r>
              <a:rPr lang="hu-HU" sz="1800" i="1" dirty="0"/>
              <a:t>Ethernet</a:t>
            </a:r>
            <a:r>
              <a:rPr lang="hu-HU" sz="1800" dirty="0"/>
              <a:t>re „</a:t>
            </a:r>
            <a:r>
              <a:rPr lang="hu-HU" sz="1800" dirty="0" err="1"/>
              <a:t>Ki-é</a:t>
            </a:r>
            <a:r>
              <a:rPr lang="hu-HU" sz="1800" dirty="0"/>
              <a:t> a 192.60.34.12-es IP-cím?” kérdéssel az alhálózaton, és mindenegyes </a:t>
            </a:r>
            <a:r>
              <a:rPr lang="hu-HU" sz="1800" dirty="0" err="1"/>
              <a:t>hoszt</a:t>
            </a:r>
            <a:r>
              <a:rPr lang="hu-HU" sz="1800" dirty="0"/>
              <a:t> ellenőrzi, hogy övé-e a kérdéses IP-cím. Ha egyezik az IP a </a:t>
            </a:r>
            <a:r>
              <a:rPr lang="hu-HU" sz="1800" dirty="0" err="1"/>
              <a:t>hoszt</a:t>
            </a:r>
            <a:r>
              <a:rPr lang="hu-HU" sz="1800" dirty="0"/>
              <a:t> saját IP-jével, akkor a saját </a:t>
            </a:r>
            <a:r>
              <a:rPr lang="hu-HU" sz="1800" i="1" dirty="0"/>
              <a:t>Ethernet</a:t>
            </a:r>
            <a:r>
              <a:rPr lang="hu-HU" sz="1800" dirty="0"/>
              <a:t> címével válaszol. Erre szolgál az ARP.</a:t>
            </a:r>
          </a:p>
          <a:p>
            <a:pPr algn="just"/>
            <a:r>
              <a:rPr lang="hu-HU" sz="1800" dirty="0"/>
              <a:t>Opcionális javítási lehetőségek:</a:t>
            </a:r>
          </a:p>
          <a:p>
            <a:pPr lvl="1" algn="just"/>
            <a:r>
              <a:rPr lang="hu-HU" sz="1800" dirty="0"/>
              <a:t>a fizikai cím IP hozzárendelések tárolása (</a:t>
            </a:r>
            <a:r>
              <a:rPr lang="hu-HU" sz="1800" i="1" dirty="0"/>
              <a:t>cache használata</a:t>
            </a:r>
            <a:r>
              <a:rPr lang="hu-HU" sz="1800" dirty="0"/>
              <a:t>);</a:t>
            </a:r>
          </a:p>
          <a:p>
            <a:pPr lvl="1" algn="just"/>
            <a:r>
              <a:rPr lang="hu-HU" sz="1800" dirty="0"/>
              <a:t>Leképezések megváltoztathatósága (</a:t>
            </a:r>
            <a:r>
              <a:rPr lang="hu-HU" sz="1800" i="1" dirty="0"/>
              <a:t>időhatály bevezetése</a:t>
            </a:r>
            <a:r>
              <a:rPr lang="hu-HU" sz="1800" dirty="0"/>
              <a:t>);</a:t>
            </a:r>
          </a:p>
          <a:p>
            <a:pPr algn="just"/>
            <a:r>
              <a:rPr lang="hu-HU" sz="1800" dirty="0"/>
              <a:t>Mi történik távoli hálózaton lévő </a:t>
            </a:r>
            <a:r>
              <a:rPr lang="hu-HU" sz="1800" dirty="0" err="1"/>
              <a:t>hoszt</a:t>
            </a:r>
            <a:r>
              <a:rPr lang="hu-HU" sz="1800" dirty="0"/>
              <a:t> esetén?</a:t>
            </a:r>
          </a:p>
          <a:p>
            <a:pPr lvl="1" algn="just"/>
            <a:r>
              <a:rPr lang="hu-HU" sz="1800" dirty="0"/>
              <a:t>A router is válaszoljon az </a:t>
            </a:r>
            <a:r>
              <a:rPr lang="hu-HU" sz="1800" dirty="0" err="1"/>
              <a:t>ARP-re</a:t>
            </a:r>
            <a:r>
              <a:rPr lang="hu-HU" sz="1800" dirty="0"/>
              <a:t> a </a:t>
            </a:r>
            <a:r>
              <a:rPr lang="hu-HU" sz="1800" dirty="0" err="1"/>
              <a:t>hoszt</a:t>
            </a:r>
            <a:r>
              <a:rPr lang="hu-HU" sz="1800" dirty="0"/>
              <a:t> alhálózatán. (</a:t>
            </a:r>
            <a:r>
              <a:rPr lang="hu-HU" sz="1800" i="1" dirty="0"/>
              <a:t>proxy ARP</a:t>
            </a:r>
            <a:r>
              <a:rPr lang="hu-HU" sz="1800" dirty="0"/>
              <a:t>)</a:t>
            </a:r>
          </a:p>
          <a:p>
            <a:pPr lvl="1" algn="just"/>
            <a:r>
              <a:rPr lang="hu-HU" sz="1800" dirty="0"/>
              <a:t>Alapértelmezett Ethernet-cím használata az összes távoli forgalomhoz</a:t>
            </a:r>
          </a:p>
          <a:p>
            <a:pPr lvl="1" algn="just"/>
            <a:endParaRPr lang="hu-H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8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274276" y="1769176"/>
            <a:ext cx="2424791" cy="44505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R</a:t>
            </a:r>
            <a:r>
              <a:rPr lang="hu-HU" dirty="0" err="1"/>
              <a:t>everse</a:t>
            </a:r>
            <a:r>
              <a:rPr lang="hu-HU" dirty="0"/>
              <a:t> </a:t>
            </a:r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97306" y="3620230"/>
            <a:ext cx="1584572" cy="901337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97307" y="2627455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97307" y="5435966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54061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60988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70440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77367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86819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93746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47133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68756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263512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58192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621109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28035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endCxn id="30" idx="0"/>
          </p:cNvCxnSpPr>
          <p:nvPr/>
        </p:nvCxnSpPr>
        <p:spPr>
          <a:xfrm flipH="1">
            <a:off x="4824628" y="2640517"/>
            <a:ext cx="7655" cy="404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694817" y="3044785"/>
            <a:ext cx="259623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00326" y="5135522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782111" y="4795887"/>
            <a:ext cx="240029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2" idx="1"/>
            <a:endCxn id="92" idx="5"/>
          </p:cNvCxnSpPr>
          <p:nvPr/>
        </p:nvCxnSpPr>
        <p:spPr>
          <a:xfrm flipH="1" flipV="1">
            <a:off x="4074594" y="4323910"/>
            <a:ext cx="742669" cy="519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93" idx="0"/>
          </p:cNvCxnSpPr>
          <p:nvPr/>
        </p:nvCxnSpPr>
        <p:spPr>
          <a:xfrm flipH="1">
            <a:off x="4603961" y="3323532"/>
            <a:ext cx="128877" cy="367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869716" y="4045162"/>
            <a:ext cx="240029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4474150" y="3691455"/>
            <a:ext cx="259623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>
            <a:stCxn id="92" idx="7"/>
            <a:endCxn id="93" idx="2"/>
          </p:cNvCxnSpPr>
          <p:nvPr/>
        </p:nvCxnSpPr>
        <p:spPr>
          <a:xfrm flipV="1">
            <a:off x="4074593" y="3854741"/>
            <a:ext cx="399557" cy="238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900326" y="2596903"/>
            <a:ext cx="0" cy="611169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4621108" y="3188357"/>
            <a:ext cx="279218" cy="666384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027156" y="3854742"/>
            <a:ext cx="593953" cy="35370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036821" y="4208449"/>
            <a:ext cx="887999" cy="66581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799471" y="4874265"/>
            <a:ext cx="125349" cy="522514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803319" y="5396779"/>
            <a:ext cx="987833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803319" y="5396780"/>
            <a:ext cx="6939" cy="248193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67645" y="2428108"/>
            <a:ext cx="755" cy="168795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67644" y="2596902"/>
            <a:ext cx="232682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603" y="2425885"/>
            <a:ext cx="2180" cy="34332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4116556" y="2731955"/>
            <a:ext cx="227782" cy="74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>
            <a:endCxn id="138" idx="1"/>
          </p:cNvCxnSpPr>
          <p:nvPr/>
        </p:nvCxnSpPr>
        <p:spPr>
          <a:xfrm flipV="1">
            <a:off x="3883603" y="2769208"/>
            <a:ext cx="232953" cy="2946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8" idx="3"/>
          </p:cNvCxnSpPr>
          <p:nvPr/>
        </p:nvCxnSpPr>
        <p:spPr>
          <a:xfrm>
            <a:off x="4344338" y="2769209"/>
            <a:ext cx="237810" cy="193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4575111" y="2433725"/>
            <a:ext cx="7037" cy="335483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272155" y="295173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DHCP felfedezés </a:t>
            </a:r>
          </a:p>
          <a:p>
            <a:pPr algn="ctr"/>
            <a:r>
              <a:rPr lang="hu-HU" sz="1400" dirty="0"/>
              <a:t>csomag</a:t>
            </a:r>
            <a:endParaRPr lang="en-US" sz="1400" dirty="0"/>
          </a:p>
        </p:txBody>
      </p:sp>
      <p:cxnSp>
        <p:nvCxnSpPr>
          <p:cNvPr id="151" name="Straight Arrow Connector 150"/>
          <p:cNvCxnSpPr>
            <a:stCxn id="149" idx="0"/>
          </p:cNvCxnSpPr>
          <p:nvPr/>
        </p:nvCxnSpPr>
        <p:spPr>
          <a:xfrm flipV="1">
            <a:off x="4000079" y="2842651"/>
            <a:ext cx="170361" cy="109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3221588" y="1813550"/>
            <a:ext cx="931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Új állomás</a:t>
            </a:r>
            <a:endParaRPr lang="en-US" sz="1400" dirty="0"/>
          </a:p>
        </p:txBody>
      </p:sp>
      <p:cxnSp>
        <p:nvCxnSpPr>
          <p:cNvPr id="154" name="Straight Arrow Connector 153"/>
          <p:cNvCxnSpPr>
            <a:endCxn id="23" idx="1"/>
          </p:cNvCxnSpPr>
          <p:nvPr/>
        </p:nvCxnSpPr>
        <p:spPr>
          <a:xfrm>
            <a:off x="3597306" y="2044427"/>
            <a:ext cx="171450" cy="24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990598" y="1922059"/>
            <a:ext cx="82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DHCP </a:t>
            </a:r>
          </a:p>
          <a:p>
            <a:pPr algn="ctr"/>
            <a:r>
              <a:rPr lang="hu-HU" sz="1400" dirty="0"/>
              <a:t>közvetítő</a:t>
            </a:r>
            <a:endParaRPr lang="en-US" sz="1400" dirty="0"/>
          </a:p>
        </p:txBody>
      </p:sp>
      <p:cxnSp>
        <p:nvCxnSpPr>
          <p:cNvPr id="157" name="Straight Arrow Connector 156"/>
          <p:cNvCxnSpPr>
            <a:stCxn id="155" idx="1"/>
            <a:endCxn id="27" idx="3"/>
          </p:cNvCxnSpPr>
          <p:nvPr/>
        </p:nvCxnSpPr>
        <p:spPr>
          <a:xfrm flipH="1">
            <a:off x="4714181" y="2183669"/>
            <a:ext cx="276417" cy="10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4710157" y="4429922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Más hálózatok</a:t>
            </a:r>
            <a:endParaRPr lang="en-US" sz="1400" dirty="0"/>
          </a:p>
        </p:txBody>
      </p:sp>
      <p:cxnSp>
        <p:nvCxnSpPr>
          <p:cNvPr id="160" name="Straight Arrow Connector 159"/>
          <p:cNvCxnSpPr>
            <a:stCxn id="158" idx="0"/>
            <a:endCxn id="4" idx="6"/>
          </p:cNvCxnSpPr>
          <p:nvPr/>
        </p:nvCxnSpPr>
        <p:spPr>
          <a:xfrm flipH="1" flipV="1">
            <a:off x="5181878" y="4070899"/>
            <a:ext cx="144794" cy="35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917932" y="4853498"/>
            <a:ext cx="605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router</a:t>
            </a:r>
            <a:endParaRPr lang="en-US" sz="1400" dirty="0"/>
          </a:p>
        </p:txBody>
      </p:sp>
      <p:cxnSp>
        <p:nvCxnSpPr>
          <p:cNvPr id="163" name="Straight Arrow Connector 162"/>
          <p:cNvCxnSpPr>
            <a:endCxn id="32" idx="2"/>
          </p:cNvCxnSpPr>
          <p:nvPr/>
        </p:nvCxnSpPr>
        <p:spPr>
          <a:xfrm flipV="1">
            <a:off x="4463242" y="4959174"/>
            <a:ext cx="318869" cy="3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endCxn id="13" idx="1"/>
          </p:cNvCxnSpPr>
          <p:nvPr/>
        </p:nvCxnSpPr>
        <p:spPr>
          <a:xfrm flipV="1">
            <a:off x="3472290" y="5775601"/>
            <a:ext cx="188698" cy="20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255988" y="5963331"/>
            <a:ext cx="90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DHCP szerver</a:t>
            </a:r>
            <a:endParaRPr lang="en-US" sz="1400" dirty="0"/>
          </a:p>
        </p:txBody>
      </p:sp>
      <p:cxnSp>
        <p:nvCxnSpPr>
          <p:cNvPr id="170" name="Straight Arrow Connector 169"/>
          <p:cNvCxnSpPr/>
          <p:nvPr/>
        </p:nvCxnSpPr>
        <p:spPr>
          <a:xfrm flipH="1" flipV="1">
            <a:off x="4862145" y="5161274"/>
            <a:ext cx="435023" cy="48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754730" y="5613807"/>
            <a:ext cx="1050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Egyes küldéses csomag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1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R</a:t>
            </a:r>
            <a:r>
              <a:rPr lang="hu-HU" dirty="0" err="1"/>
              <a:t>everse</a:t>
            </a:r>
            <a:r>
              <a:rPr lang="hu-HU" dirty="0"/>
              <a:t> </a:t>
            </a:r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547446"/>
            <a:ext cx="8932983" cy="473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fizikai cím megfeleltetése egy IP címnek</a:t>
            </a:r>
          </a:p>
          <a:p>
            <a:pPr marL="0" indent="0">
              <a:buNone/>
            </a:pPr>
            <a:r>
              <a:rPr lang="hu-HU" sz="2200" b="1" cap="small" dirty="0"/>
              <a:t>Hozzárendelés</a:t>
            </a:r>
          </a:p>
          <a:p>
            <a:pPr algn="just">
              <a:spcBef>
                <a:spcPts val="0"/>
              </a:spcBef>
            </a:pPr>
            <a:r>
              <a:rPr lang="hu-HU" sz="2200" dirty="0"/>
              <a:t>Az újonnan indított állomás adatszórással csomagot küld ki az </a:t>
            </a:r>
            <a:r>
              <a:rPr lang="hu-HU" sz="2200" i="1" dirty="0"/>
              <a:t>Ethernet</a:t>
            </a:r>
            <a:r>
              <a:rPr lang="hu-HU" sz="2200" dirty="0"/>
              <a:t>re „A 48-bites Ethernet-címem 14.04.05.18.01.25. Tudja valaki az IP címemet?” kérdéssel az alhálózaton. Az </a:t>
            </a:r>
            <a:r>
              <a:rPr lang="hu-HU" sz="2200" i="1" dirty="0" err="1"/>
              <a:t>RARP</a:t>
            </a:r>
            <a:r>
              <a:rPr lang="hu-HU" sz="2200" dirty="0" err="1"/>
              <a:t>-szerver</a:t>
            </a:r>
            <a:r>
              <a:rPr lang="hu-HU" sz="2200" dirty="0"/>
              <a:t> pedig válaszol a megfelelő IP címmel, mikor meglátja a kérést</a:t>
            </a:r>
          </a:p>
          <a:p>
            <a:pPr algn="just">
              <a:spcBef>
                <a:spcPts val="0"/>
              </a:spcBef>
            </a:pPr>
            <a:r>
              <a:rPr lang="hu-HU" sz="2200" dirty="0"/>
              <a:t>Opcionális javítási lehetőségek:</a:t>
            </a:r>
          </a:p>
          <a:p>
            <a:pPr lvl="1" algn="just"/>
            <a:r>
              <a:rPr lang="hu-HU" sz="2200" i="1" dirty="0"/>
              <a:t>BOOTP</a:t>
            </a:r>
            <a:r>
              <a:rPr lang="hu-HU" sz="2200" dirty="0"/>
              <a:t> protokoll használata. UDP csomagok használata. Manuálisan kell a hozzárendelési táblázatot karbantartani. (statikus címkiosztás)</a:t>
            </a:r>
          </a:p>
          <a:p>
            <a:pPr lvl="1" algn="just"/>
            <a:r>
              <a:rPr lang="hu-HU" sz="2200" i="1" dirty="0"/>
              <a:t>DHCP</a:t>
            </a:r>
            <a:r>
              <a:rPr lang="hu-HU" sz="2200" dirty="0"/>
              <a:t> protokoll használata. Itt is külön kiszolgáló osztja ki a címeket a kérések alapján. A kiszolgáló és a kérő állomások nem kell hogy ugyanazon a </a:t>
            </a:r>
            <a:r>
              <a:rPr lang="hu-HU" sz="2200" i="1" dirty="0"/>
              <a:t>LAN</a:t>
            </a:r>
            <a:r>
              <a:rPr lang="hu-HU" sz="2200" dirty="0"/>
              <a:t>-on legyenek, ezért </a:t>
            </a:r>
            <a:r>
              <a:rPr lang="hu-HU" sz="2200" i="1" dirty="0"/>
              <a:t>LAN</a:t>
            </a:r>
            <a:r>
              <a:rPr lang="hu-HU" sz="2200" dirty="0"/>
              <a:t>-onként kell egy </a:t>
            </a:r>
            <a:r>
              <a:rPr lang="hu-HU" sz="2200" i="1" dirty="0"/>
              <a:t>DHCP </a:t>
            </a:r>
            <a:r>
              <a:rPr lang="hu-HU" sz="2200" i="1" dirty="0" err="1"/>
              <a:t>relay</a:t>
            </a:r>
            <a:r>
              <a:rPr lang="hu-HU" sz="2200" i="1" dirty="0"/>
              <a:t> </a:t>
            </a:r>
            <a:r>
              <a:rPr lang="hu-HU" sz="2200" i="1" dirty="0" err="1"/>
              <a:t>agent</a:t>
            </a:r>
            <a:r>
              <a:rPr lang="hu-HU" sz="2200" dirty="0"/>
              <a:t>. (statikus és dinamikus címkiosztás)</a:t>
            </a:r>
          </a:p>
        </p:txBody>
      </p:sp>
    </p:spTree>
    <p:extLst>
      <p:ext uri="{BB962C8B-B14F-4D97-AF65-F5344CB8AC3E}">
        <p14:creationId xmlns:p14="http://schemas.microsoft.com/office/powerpoint/2010/main" val="3653705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DHCP: DYNAMIC HOST CONFIGURATION</a:t>
            </a:r>
            <a:br>
              <a:rPr lang="hu-HU" dirty="0"/>
            </a:br>
            <a:r>
              <a:rPr lang="hu-HU" dirty="0"/>
              <a:t>PROTOCOL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71" y="2117406"/>
            <a:ext cx="5429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4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https://www.google.com/intl/en/ipv6/statistics.html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83877" y="1744394"/>
            <a:ext cx="361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IPv6 </a:t>
            </a:r>
            <a:r>
              <a:rPr lang="hu-HU" b="1" dirty="0" err="1"/>
              <a:t>Adoption</a:t>
            </a: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3DFA9DE-1B6C-4A8B-8F8E-CC0D7CE2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4" y="4328664"/>
            <a:ext cx="4424516" cy="252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87B9F59-2456-420F-A3BC-F74EF178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3726"/>
            <a:ext cx="5324167" cy="3136649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24F25EE-72AD-41EC-AA6C-F8CB31E85180}"/>
              </a:ext>
            </a:extLst>
          </p:cNvPr>
          <p:cNvCxnSpPr/>
          <p:nvPr/>
        </p:nvCxnSpPr>
        <p:spPr>
          <a:xfrm flipV="1">
            <a:off x="7403690" y="3274142"/>
            <a:ext cx="339213" cy="2743200"/>
          </a:xfrm>
          <a:prstGeom prst="line">
            <a:avLst/>
          </a:prstGeom>
          <a:ln w="63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9F4A8E0-624F-4168-B49C-553F4A007B14}"/>
              </a:ext>
            </a:extLst>
          </p:cNvPr>
          <p:cNvSpPr txBox="1"/>
          <p:nvPr/>
        </p:nvSpPr>
        <p:spPr>
          <a:xfrm>
            <a:off x="6931742" y="2949677"/>
            <a:ext cx="163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27.67%</a:t>
            </a:r>
          </a:p>
        </p:txBody>
      </p:sp>
    </p:spTree>
    <p:extLst>
      <p:ext uri="{BB962C8B-B14F-4D97-AF65-F5344CB8AC3E}">
        <p14:creationId xmlns:p14="http://schemas.microsoft.com/office/powerpoint/2010/main" val="633970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Lényegében ez már az </a:t>
            </a:r>
            <a:r>
              <a:rPr lang="hu-HU" b="1" u="sng" dirty="0"/>
              <a:t>Alkalmazási réteg</a:t>
            </a:r>
            <a:endParaRPr lang="hu-HU" dirty="0"/>
          </a:p>
          <a:p>
            <a:pPr lvl="1"/>
            <a:r>
              <a:rPr lang="hu-HU" dirty="0"/>
              <a:t>de logikailag ide tartozik</a:t>
            </a:r>
          </a:p>
          <a:p>
            <a:endParaRPr lang="hu-HU" dirty="0"/>
          </a:p>
          <a:p>
            <a:r>
              <a:rPr lang="hu-HU" dirty="0"/>
              <a:t>Segítségével a </a:t>
            </a:r>
            <a:r>
              <a:rPr lang="hu-HU" dirty="0" err="1"/>
              <a:t>hosztok</a:t>
            </a:r>
            <a:r>
              <a:rPr lang="hu-HU" dirty="0"/>
              <a:t> automatikusan juthatnak hozzá a kommunikációjukhoz szükséges hálózati azonosítókhoz:</a:t>
            </a:r>
          </a:p>
          <a:p>
            <a:pPr lvl="1"/>
            <a:r>
              <a:rPr lang="hu-HU" dirty="0"/>
              <a:t>IP cím, hálózati maszk, alapértelmezett átjáró, stb.</a:t>
            </a:r>
          </a:p>
          <a:p>
            <a:pPr lvl="1"/>
            <a:endParaRPr lang="hu-HU" dirty="0"/>
          </a:p>
          <a:p>
            <a:r>
              <a:rPr lang="hu-HU" dirty="0"/>
              <a:t>Eredetileg az RFC 1531 a BOOTP kiterjesztéseként definiálta. Újabb RFC-k: 1541, 2131 (aktuális)</a:t>
            </a:r>
          </a:p>
        </p:txBody>
      </p:sp>
    </p:spTree>
    <p:extLst>
      <p:ext uri="{BB962C8B-B14F-4D97-AF65-F5344CB8AC3E}">
        <p14:creationId xmlns:p14="http://schemas.microsoft.com/office/powerpoint/2010/main" val="1398554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 lehetőségei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IP címek osztása MAC cím alapján DHCP szerverrel</a:t>
            </a:r>
          </a:p>
          <a:p>
            <a:pPr lvl="1"/>
            <a:r>
              <a:rPr lang="hu-HU" dirty="0"/>
              <a:t>Szükség esetén (a DHCP szerveren előre beállított módon) egyes kliensek számára azok MAC címéhez fix IP cím rendelhető</a:t>
            </a:r>
          </a:p>
          <a:p>
            <a:r>
              <a:rPr lang="hu-HU" dirty="0"/>
              <a:t>IP címek osztása dinamikusan</a:t>
            </a:r>
          </a:p>
          <a:p>
            <a:pPr lvl="1"/>
            <a:r>
              <a:rPr lang="hu-HU" dirty="0"/>
              <a:t>A DHCP szerveren beállított tartományból „érkezési sorrendben” kapják a kliensek az IP címeket</a:t>
            </a:r>
          </a:p>
          <a:p>
            <a:pPr lvl="1"/>
            <a:r>
              <a:rPr lang="hu-HU" dirty="0"/>
              <a:t>Elegendő annyi IP cím, ahány gép egyidejűleg működik</a:t>
            </a:r>
          </a:p>
          <a:p>
            <a:r>
              <a:rPr lang="hu-HU" dirty="0"/>
              <a:t>Az IP címeken kívül további szükséges hálózati paraméterek is kioszthatók</a:t>
            </a:r>
          </a:p>
          <a:p>
            <a:pPr lvl="1"/>
            <a:r>
              <a:rPr lang="hu-HU" dirty="0"/>
              <a:t>Hálózati maszk</a:t>
            </a:r>
          </a:p>
          <a:p>
            <a:pPr lvl="1"/>
            <a:r>
              <a:rPr lang="hu-HU" dirty="0"/>
              <a:t>Alapértelmezett átjáró</a:t>
            </a:r>
          </a:p>
          <a:p>
            <a:pPr lvl="1"/>
            <a:r>
              <a:rPr lang="hu-HU" dirty="0"/>
              <a:t>Névkiszolgáló</a:t>
            </a:r>
          </a:p>
          <a:p>
            <a:pPr lvl="1"/>
            <a:r>
              <a:rPr lang="hu-HU" dirty="0"/>
              <a:t>Domain név</a:t>
            </a:r>
          </a:p>
          <a:p>
            <a:pPr lvl="1"/>
            <a:r>
              <a:rPr lang="hu-HU" dirty="0"/>
              <a:t>Hálózati rendszerbetöltéshez szerver és fájlnév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4471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 – Címek bérlése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DHCP szerver a klienseknek az IP-címeket bizonyos bérleti időtartamra (</a:t>
            </a:r>
            <a:r>
              <a:rPr lang="hu-HU" dirty="0" err="1"/>
              <a:t>lease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) adja „bérbe”</a:t>
            </a:r>
          </a:p>
          <a:p>
            <a:pPr lvl="1"/>
            <a:r>
              <a:rPr lang="hu-HU" dirty="0"/>
              <a:t>Az időtartam hosszánál a szerver figyelembe veszi a kliens esetleges ilyen irányú kérését</a:t>
            </a:r>
          </a:p>
          <a:p>
            <a:pPr lvl="1"/>
            <a:r>
              <a:rPr lang="hu-HU" dirty="0"/>
              <a:t>Az időtartam hosszát a szerver beállításai korlátozzák</a:t>
            </a:r>
          </a:p>
          <a:p>
            <a:r>
              <a:rPr lang="hu-HU" dirty="0"/>
              <a:t>A bérleti időtartam lejárta előtt a bérlet meghosszabbítható</a:t>
            </a:r>
          </a:p>
          <a:p>
            <a:r>
              <a:rPr lang="hu-HU" dirty="0"/>
              <a:t>Az IP-cím explicit módon vissza is adható</a:t>
            </a:r>
          </a:p>
        </p:txBody>
      </p:sp>
    </p:spTree>
    <p:extLst>
      <p:ext uri="{BB962C8B-B14F-4D97-AF65-F5344CB8AC3E}">
        <p14:creationId xmlns:p14="http://schemas.microsoft.com/office/powerpoint/2010/main" val="1006979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91406" cy="4351338"/>
          </a:xfrm>
        </p:spPr>
        <p:txBody>
          <a:bodyPr>
            <a:normAutofit fontScale="92500" lnSpcReduction="20000"/>
          </a:bodyPr>
          <a:lstStyle/>
          <a:p>
            <a:r>
              <a:rPr lang="hu-HU" sz="1800" b="1" cap="small" dirty="0"/>
              <a:t>Fő jellemzői</a:t>
            </a:r>
          </a:p>
          <a:p>
            <a:pPr lvl="1"/>
            <a:r>
              <a:rPr lang="hu-HU" sz="1800" dirty="0"/>
              <a:t>Mint közeli hálózat fut az interneten keresztül.</a:t>
            </a:r>
          </a:p>
          <a:p>
            <a:pPr lvl="1"/>
            <a:r>
              <a:rPr lang="hu-HU" sz="1800" dirty="0" err="1"/>
              <a:t>IPSEC-et</a:t>
            </a:r>
            <a:r>
              <a:rPr lang="hu-HU" sz="1800" dirty="0"/>
              <a:t> használ az üzenetek titkosítására.</a:t>
            </a:r>
          </a:p>
          <a:p>
            <a:r>
              <a:rPr lang="hu-HU" sz="1800" dirty="0"/>
              <a:t>Azaz informálisan megfogalmazva fizikailag távol lévő </a:t>
            </a:r>
            <a:r>
              <a:rPr lang="hu-HU" sz="1800" dirty="0" err="1"/>
              <a:t>hosztok</a:t>
            </a:r>
            <a:r>
              <a:rPr lang="hu-HU" sz="1800" dirty="0"/>
              <a:t> egy közös logikai egységet alkotnak.</a:t>
            </a:r>
          </a:p>
          <a:p>
            <a:pPr lvl="1"/>
            <a:r>
              <a:rPr lang="hu-HU" sz="1800" dirty="0"/>
              <a:t>Például távollévő telephelyek rendszerei.</a:t>
            </a:r>
          </a:p>
          <a:p>
            <a:r>
              <a:rPr lang="hu-HU" sz="1800" b="1" cap="small" dirty="0"/>
              <a:t>Alapelv</a:t>
            </a:r>
          </a:p>
          <a:p>
            <a:pPr lvl="1"/>
            <a:r>
              <a:rPr lang="hu-HU" sz="1800" dirty="0"/>
              <a:t>Bérelt vonalak helyett használjuk a publikusan hozzáférhető Internet-et.</a:t>
            </a:r>
          </a:p>
          <a:p>
            <a:pPr lvl="1"/>
            <a:r>
              <a:rPr lang="hu-HU" sz="1800" dirty="0"/>
              <a:t>Így az Internettől </a:t>
            </a:r>
            <a:r>
              <a:rPr lang="hu-HU" sz="1800" b="1" dirty="0"/>
              <a:t>logikailag</a:t>
            </a:r>
            <a:r>
              <a:rPr lang="hu-HU" sz="1800" dirty="0"/>
              <a:t> elkülöníthető hálózatot kapunk. Ezek a virtuális magánhálózatok avagy </a:t>
            </a:r>
            <a:r>
              <a:rPr lang="hu-HU" sz="1800" dirty="0" err="1"/>
              <a:t>VPN-ek</a:t>
            </a:r>
            <a:r>
              <a:rPr lang="hu-HU" sz="1800" dirty="0"/>
              <a:t>.</a:t>
            </a:r>
          </a:p>
          <a:p>
            <a:pPr lvl="1"/>
            <a:r>
              <a:rPr lang="hu-HU" sz="1800" dirty="0"/>
              <a:t>A célok közé kell felvenni a külső támadó kizárását.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94" y="4472369"/>
            <a:ext cx="3546907" cy="170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094" y="1825625"/>
            <a:ext cx="3546907" cy="1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91406" cy="4351338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/>
              <a:t>A virtuális linkeket alagutak képzésével valósítjuk meg.</a:t>
            </a:r>
          </a:p>
          <a:p>
            <a:r>
              <a:rPr lang="hu-HU" sz="1800" b="1" cap="small" dirty="0" err="1"/>
              <a:t>Alagútak</a:t>
            </a:r>
            <a:endParaRPr lang="hu-HU" sz="1800" b="1" cap="small" dirty="0"/>
          </a:p>
          <a:p>
            <a:pPr lvl="1"/>
            <a:r>
              <a:rPr lang="hu-HU" sz="1800" dirty="0"/>
              <a:t>Egy magánhálózaton belül a </a:t>
            </a:r>
            <a:r>
              <a:rPr lang="hu-HU" sz="1800" dirty="0" err="1"/>
              <a:t>hosztok</a:t>
            </a:r>
            <a:r>
              <a:rPr lang="hu-HU" sz="1800" dirty="0"/>
              <a:t> egymásnak normál módon küldhetnek üzenetet. </a:t>
            </a:r>
          </a:p>
          <a:p>
            <a:pPr lvl="1"/>
            <a:r>
              <a:rPr lang="hu-HU" sz="1800" dirty="0"/>
              <a:t>Virtuális linken a végpontok beágyazzák a csomagokat.</a:t>
            </a:r>
          </a:p>
          <a:p>
            <a:pPr lvl="2"/>
            <a:r>
              <a:rPr lang="hu-HU" sz="1800" dirty="0"/>
              <a:t>IP az IP-be mechanizmus.</a:t>
            </a:r>
          </a:p>
          <a:p>
            <a:r>
              <a:rPr lang="hu-HU" sz="1800" dirty="0"/>
              <a:t>Az alagutak képzése önmagában kevés a védelemhez. Mik a hiányosságok?</a:t>
            </a:r>
          </a:p>
          <a:p>
            <a:pPr lvl="1"/>
            <a:r>
              <a:rPr lang="hu-HU" sz="1800" dirty="0"/>
              <a:t>Bizalmasság,  </a:t>
            </a:r>
            <a:r>
              <a:rPr lang="hu-HU" sz="1800" dirty="0" err="1"/>
              <a:t>authentikáció</a:t>
            </a:r>
            <a:endParaRPr lang="hu-HU" sz="1800" dirty="0"/>
          </a:p>
          <a:p>
            <a:pPr lvl="1"/>
            <a:r>
              <a:rPr lang="hu-HU" sz="1800" dirty="0"/>
              <a:t>Egy támadó olvashat, küldhet üzeneteket.</a:t>
            </a:r>
          </a:p>
          <a:p>
            <a:pPr lvl="1"/>
            <a:r>
              <a:rPr lang="hu-HU" sz="1800" i="1" dirty="0"/>
              <a:t>Válasz:</a:t>
            </a:r>
            <a:r>
              <a:rPr lang="hu-HU" sz="1800" dirty="0"/>
              <a:t> Kriptográfia használata.</a:t>
            </a:r>
          </a:p>
          <a:p>
            <a:endParaRPr lang="hu-H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094" y="1825626"/>
            <a:ext cx="3546907" cy="160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94" y="4398447"/>
            <a:ext cx="3546907" cy="16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673223"/>
          </a:xfrm>
        </p:spPr>
        <p:txBody>
          <a:bodyPr>
            <a:normAutofit lnSpcReduction="10000"/>
          </a:bodyPr>
          <a:lstStyle/>
          <a:p>
            <a:r>
              <a:rPr lang="hu-HU" sz="1800" b="1" dirty="0"/>
              <a:t>IPSEC</a:t>
            </a:r>
            <a:endParaRPr lang="hu-HU" sz="1800" b="1" cap="small" dirty="0"/>
          </a:p>
          <a:p>
            <a:pPr lvl="1"/>
            <a:r>
              <a:rPr lang="hu-HU" sz="1800" dirty="0"/>
              <a:t>Hosszú távú célja az IP réteg biztonságossá tétele. (bizalmasság, </a:t>
            </a:r>
            <a:r>
              <a:rPr lang="hu-HU" sz="1800" dirty="0" err="1"/>
              <a:t>autentikáció</a:t>
            </a:r>
            <a:r>
              <a:rPr lang="hu-HU" sz="1800" dirty="0"/>
              <a:t>)</a:t>
            </a:r>
          </a:p>
          <a:p>
            <a:pPr lvl="1"/>
            <a:r>
              <a:rPr lang="hu-HU" sz="1800" u="sng" dirty="0"/>
              <a:t>Műveletei: </a:t>
            </a:r>
          </a:p>
          <a:p>
            <a:pPr lvl="2"/>
            <a:r>
              <a:rPr lang="hu-HU" sz="1800" dirty="0" err="1"/>
              <a:t>Hoszt</a:t>
            </a:r>
            <a:r>
              <a:rPr lang="hu-HU" sz="1800" dirty="0"/>
              <a:t> párok kommunikációjához kulcsokat állít be.</a:t>
            </a:r>
          </a:p>
          <a:p>
            <a:pPr lvl="2"/>
            <a:r>
              <a:rPr lang="hu-HU" sz="1800" dirty="0"/>
              <a:t>A kommunikáció kapcsolatorientáltabbá tétele.</a:t>
            </a:r>
          </a:p>
          <a:p>
            <a:pPr lvl="2"/>
            <a:r>
              <a:rPr lang="hu-HU" sz="1800" dirty="0"/>
              <a:t>Fejlécek és láblécek hozzáadása az IP csomagok védelme érdekében.</a:t>
            </a:r>
          </a:p>
          <a:p>
            <a:pPr lvl="1"/>
            <a:r>
              <a:rPr lang="hu-HU" sz="1800" dirty="0"/>
              <a:t>Több módot is támogat, amelyek közül az egyik az </a:t>
            </a:r>
            <a:r>
              <a:rPr lang="hu-HU" sz="1800" b="1" dirty="0"/>
              <a:t>alagút mód</a:t>
            </a:r>
            <a:r>
              <a:rPr lang="hu-HU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16" y="4827080"/>
            <a:ext cx="5693569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Szállítói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07224" y="1600200"/>
            <a:ext cx="5936776" cy="51054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Feladat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Adatfolyamok d</a:t>
            </a:r>
            <a:r>
              <a:rPr lang="en-US" dirty="0" err="1"/>
              <a:t>emultiplex</a:t>
            </a:r>
            <a:r>
              <a:rPr lang="hu-HU" dirty="0" err="1"/>
              <a:t>álása</a:t>
            </a:r>
            <a:endParaRPr lang="en-US" dirty="0"/>
          </a:p>
          <a:p>
            <a:r>
              <a:rPr lang="hu-HU" dirty="0"/>
              <a:t>További lehetséges feladatok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Hosszú élettartamú kapcsolatok</a:t>
            </a:r>
            <a:endParaRPr lang="en-US" dirty="0"/>
          </a:p>
          <a:p>
            <a:pPr lvl="1"/>
            <a:r>
              <a:rPr lang="hu-HU" dirty="0"/>
              <a:t>Megbízható, sorrendhelyes csomag leszállítás</a:t>
            </a:r>
            <a:endParaRPr lang="en-US" dirty="0"/>
          </a:p>
          <a:p>
            <a:pPr lvl="1"/>
            <a:r>
              <a:rPr lang="hu-HU" dirty="0"/>
              <a:t>Hiba detektálás</a:t>
            </a:r>
            <a:endParaRPr lang="en-US" dirty="0"/>
          </a:p>
          <a:p>
            <a:pPr lvl="1"/>
            <a:r>
              <a:rPr lang="hu-HU" dirty="0"/>
              <a:t>Folyam és torlódás vezérlés</a:t>
            </a:r>
            <a:endParaRPr lang="en-US" dirty="0"/>
          </a:p>
          <a:p>
            <a:r>
              <a:rPr lang="hu-HU" dirty="0"/>
              <a:t>Kihívások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Torlódások detektálása és kezelése</a:t>
            </a:r>
            <a:endParaRPr lang="en-US" dirty="0"/>
          </a:p>
          <a:p>
            <a:pPr lvl="1"/>
            <a:r>
              <a:rPr lang="hu-HU" dirty="0"/>
              <a:t>Fairség és csatorna kihasználás közötti egyensúly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536" y="2813758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3386935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6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UDP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hu-HU" sz="4400" dirty="0"/>
              <a:t>Torlódás vezérlés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</a:t>
            </a:r>
            <a:r>
              <a:rPr lang="hu-HU" sz="4400" dirty="0"/>
              <a:t> evolúciója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hu-HU" sz="4400" dirty="0"/>
              <a:t>A TCP problémái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Kivonat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53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</a:t>
            </a:r>
            <a:r>
              <a:rPr lang="hu-HU" dirty="0" err="1"/>
              <a:t>álás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5" y="1600200"/>
            <a:ext cx="5644125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Datagram </a:t>
            </a:r>
            <a:r>
              <a:rPr lang="hu-HU" dirty="0"/>
              <a:t>hálózat</a:t>
            </a:r>
            <a:endParaRPr lang="en-US" dirty="0"/>
          </a:p>
          <a:p>
            <a:pPr lvl="1"/>
            <a:r>
              <a:rPr lang="hu-HU" dirty="0"/>
              <a:t>Nincs áramkör kapcsolás</a:t>
            </a:r>
            <a:endParaRPr lang="en-US" dirty="0"/>
          </a:p>
          <a:p>
            <a:pPr lvl="1"/>
            <a:r>
              <a:rPr lang="hu-HU" dirty="0"/>
              <a:t>Nincs kapcsolat</a:t>
            </a:r>
            <a:endParaRPr lang="en-US" dirty="0"/>
          </a:p>
          <a:p>
            <a:r>
              <a:rPr lang="hu-HU" dirty="0"/>
              <a:t>A kliensek számos alkalmazást futtathatnak </a:t>
            </a:r>
            <a:r>
              <a:rPr lang="hu-HU" dirty="0" err="1"/>
              <a:t>egyidőben</a:t>
            </a:r>
            <a:endParaRPr lang="en-US" dirty="0"/>
          </a:p>
          <a:p>
            <a:pPr lvl="1"/>
            <a:r>
              <a:rPr lang="hu-HU" dirty="0"/>
              <a:t>Kinek szállítsuk le a csomagot</a:t>
            </a:r>
            <a:r>
              <a:rPr lang="en-US" dirty="0"/>
              <a:t>?</a:t>
            </a:r>
          </a:p>
          <a:p>
            <a:r>
              <a:rPr lang="en-US" dirty="0"/>
              <a:t>IP </a:t>
            </a:r>
            <a:r>
              <a:rPr lang="hu-HU" dirty="0"/>
              <a:t>fejléc</a:t>
            </a:r>
            <a:r>
              <a:rPr lang="en-US" dirty="0"/>
              <a:t> “proto</a:t>
            </a:r>
            <a:r>
              <a:rPr lang="hu-HU" dirty="0"/>
              <a:t>k</a:t>
            </a:r>
            <a:r>
              <a:rPr lang="en-US" dirty="0"/>
              <a:t>o</a:t>
            </a:r>
            <a:r>
              <a:rPr lang="hu-HU" dirty="0"/>
              <a:t>l</a:t>
            </a:r>
            <a:r>
              <a:rPr lang="en-US" dirty="0"/>
              <a:t>l” </a:t>
            </a:r>
            <a:r>
              <a:rPr lang="hu-HU" dirty="0"/>
              <a:t>mezője</a:t>
            </a:r>
            <a:endParaRPr lang="en-US" dirty="0"/>
          </a:p>
          <a:p>
            <a:pPr lvl="1"/>
            <a:r>
              <a:rPr lang="en-US" dirty="0"/>
              <a:t>8 bit = 256 </a:t>
            </a:r>
            <a:r>
              <a:rPr lang="hu-HU" dirty="0"/>
              <a:t>konkurens folyam</a:t>
            </a:r>
          </a:p>
          <a:p>
            <a:pPr lvl="1"/>
            <a:r>
              <a:rPr lang="hu-HU" dirty="0"/>
              <a:t>Ez nem elég…</a:t>
            </a:r>
            <a:endParaRPr lang="en-US" dirty="0"/>
          </a:p>
          <a:p>
            <a:r>
              <a:rPr lang="hu-HU" dirty="0"/>
              <a:t>D</a:t>
            </a:r>
            <a:r>
              <a:rPr lang="en-US" dirty="0" err="1"/>
              <a:t>emultiplex</a:t>
            </a:r>
            <a:r>
              <a:rPr lang="hu-HU" dirty="0" err="1"/>
              <a:t>álás</a:t>
            </a:r>
            <a:r>
              <a:rPr lang="hu-HU" dirty="0"/>
              <a:t> megoldása a szállítói réteg feladata</a:t>
            </a:r>
            <a:endParaRPr lang="en-US" dirty="0"/>
          </a:p>
        </p:txBody>
      </p:sp>
      <p:cxnSp>
        <p:nvCxnSpPr>
          <p:cNvPr id="15" name="Straight Connector 14"/>
          <p:cNvCxnSpPr>
            <a:endCxn id="11" idx="0"/>
          </p:cNvCxnSpPr>
          <p:nvPr/>
        </p:nvCxnSpPr>
        <p:spPr>
          <a:xfrm>
            <a:off x="5549071" y="2293948"/>
            <a:ext cx="1121196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0"/>
          </p:cNvCxnSpPr>
          <p:nvPr/>
        </p:nvCxnSpPr>
        <p:spPr>
          <a:xfrm flipH="1">
            <a:off x="6670267" y="2293925"/>
            <a:ext cx="351620" cy="14773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0"/>
          </p:cNvCxnSpPr>
          <p:nvPr/>
        </p:nvCxnSpPr>
        <p:spPr>
          <a:xfrm flipH="1">
            <a:off x="6670267" y="2293948"/>
            <a:ext cx="1983065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5445838" y="5604236"/>
            <a:ext cx="2452650" cy="1059136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Csomag</a:t>
            </a:r>
            <a:endParaRPr lang="en-US" sz="2400" dirty="0"/>
          </a:p>
        </p:txBody>
      </p:sp>
      <p:pic>
        <p:nvPicPr>
          <p:cNvPr id="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03" y="1672430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02" y="1694040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08" y="1619737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548940" y="3771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48940" y="4349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49071" y="4922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61" y="4055593"/>
            <a:ext cx="1635731" cy="16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5550836" y="3198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 </a:t>
            </a:r>
            <a:r>
              <a:rPr lang="hu-HU" dirty="0" err="1"/>
              <a:t>demultiplexálása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913912"/>
            <a:ext cx="8839200" cy="9440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2400" dirty="0"/>
              <a:t>Végpontok azonosítása:</a:t>
            </a:r>
            <a:r>
              <a:rPr lang="en-US" sz="2400" dirty="0"/>
              <a:t> </a:t>
            </a:r>
            <a:r>
              <a:rPr lang="en-US" sz="2400" i="1" dirty="0"/>
              <a:t>&lt;</a:t>
            </a:r>
            <a:r>
              <a:rPr lang="en-US" sz="2400" i="1" dirty="0" err="1"/>
              <a:t>src_ip</a:t>
            </a:r>
            <a:r>
              <a:rPr lang="en-US" sz="2400" i="1" dirty="0"/>
              <a:t>, </a:t>
            </a:r>
            <a:r>
              <a:rPr lang="en-US" sz="2400" i="1" dirty="0" err="1"/>
              <a:t>src_port</a:t>
            </a:r>
            <a:r>
              <a:rPr lang="en-US" sz="2400" i="1" dirty="0"/>
              <a:t>, </a:t>
            </a:r>
            <a:r>
              <a:rPr lang="en-US" sz="2400" i="1" dirty="0" err="1"/>
              <a:t>dest_ip</a:t>
            </a:r>
            <a:r>
              <a:rPr lang="en-US" sz="2400" i="1" dirty="0"/>
              <a:t>, </a:t>
            </a:r>
            <a:r>
              <a:rPr lang="en-US" sz="2400" i="1" dirty="0" err="1"/>
              <a:t>dest_port</a:t>
            </a:r>
            <a:r>
              <a:rPr lang="hu-HU" sz="2400" i="1" dirty="0"/>
              <a:t>, </a:t>
            </a:r>
            <a:r>
              <a:rPr lang="hu-HU" sz="2400" i="1" dirty="0" err="1"/>
              <a:t>proto</a:t>
            </a:r>
            <a:r>
              <a:rPr lang="en-US" sz="2400" i="1" dirty="0"/>
              <a:t>&gt;</a:t>
            </a:r>
            <a:endParaRPr lang="hu-HU" sz="2400" i="1" dirty="0"/>
          </a:p>
          <a:p>
            <a:pPr marL="0" indent="0" algn="ctr">
              <a:buNone/>
            </a:pPr>
            <a:r>
              <a:rPr lang="hu-HU" sz="2400" i="1" dirty="0"/>
              <a:t>ahol </a:t>
            </a:r>
            <a:r>
              <a:rPr lang="hu-HU" sz="2400" i="1" dirty="0" err="1"/>
              <a:t>src</a:t>
            </a:r>
            <a:r>
              <a:rPr lang="hu-HU" sz="2400" i="1" dirty="0"/>
              <a:t>_</a:t>
            </a:r>
            <a:r>
              <a:rPr lang="hu-HU" sz="2400" i="1" dirty="0" err="1"/>
              <a:t>ip</a:t>
            </a:r>
            <a:r>
              <a:rPr lang="hu-HU" sz="2400" i="1" dirty="0"/>
              <a:t>, </a:t>
            </a:r>
            <a:r>
              <a:rPr lang="hu-HU" sz="2400" i="1" dirty="0" err="1"/>
              <a:t>dst</a:t>
            </a:r>
            <a:r>
              <a:rPr lang="hu-HU" sz="2400" i="1" dirty="0"/>
              <a:t>_</a:t>
            </a:r>
            <a:r>
              <a:rPr lang="hu-HU" sz="2400" i="1" dirty="0" err="1"/>
              <a:t>ip</a:t>
            </a:r>
            <a:r>
              <a:rPr lang="hu-HU" sz="2400" i="1" dirty="0"/>
              <a:t> a forrás és cél IP cím, </a:t>
            </a:r>
          </a:p>
          <a:p>
            <a:pPr marL="0" indent="0" algn="ctr">
              <a:buNone/>
            </a:pPr>
            <a:r>
              <a:rPr lang="hu-HU" sz="2400" i="1" dirty="0" err="1"/>
              <a:t>src</a:t>
            </a:r>
            <a:r>
              <a:rPr lang="hu-HU" sz="2400" i="1" dirty="0"/>
              <a:t>_port, </a:t>
            </a:r>
            <a:r>
              <a:rPr lang="hu-HU" sz="2400" i="1" dirty="0" err="1"/>
              <a:t>dest</a:t>
            </a:r>
            <a:r>
              <a:rPr lang="hu-HU" sz="2400" i="1" dirty="0"/>
              <a:t>_</a:t>
            </a:r>
            <a:r>
              <a:rPr lang="hu-HU" sz="2400" i="1" dirty="0" err="1"/>
              <a:t>port</a:t>
            </a:r>
            <a:r>
              <a:rPr lang="hu-HU" sz="2400" i="1" dirty="0"/>
              <a:t> forrás és cél port, </a:t>
            </a:r>
            <a:r>
              <a:rPr lang="hu-HU" sz="2400" i="1" dirty="0" err="1"/>
              <a:t>proto</a:t>
            </a:r>
            <a:r>
              <a:rPr lang="hu-HU" sz="2400" i="1" dirty="0"/>
              <a:t> pedig UDP vagy TCP.</a:t>
            </a:r>
            <a:endParaRPr lang="en-US" sz="2400" i="1" dirty="0"/>
          </a:p>
        </p:txBody>
      </p:sp>
      <p:pic>
        <p:nvPicPr>
          <p:cNvPr id="5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84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5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32" y="2008007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42" y="2008007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13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5083" y="4533470"/>
            <a:ext cx="1890664" cy="4409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Hálózati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4799" y="3414078"/>
            <a:ext cx="1890095" cy="4540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Szállítói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5083" y="2266670"/>
            <a:ext cx="1890664" cy="44130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Alkalmazási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11480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6755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0" idx="0"/>
            <a:endCxn id="5" idx="2"/>
          </p:cNvCxnSpPr>
          <p:nvPr/>
        </p:nvCxnSpPr>
        <p:spPr>
          <a:xfrm rot="16200000" flipV="1">
            <a:off x="2439767" y="3143377"/>
            <a:ext cx="431895" cy="3522"/>
          </a:xfrm>
          <a:prstGeom prst="curvedConnector3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0" idx="2"/>
            <a:endCxn id="28" idx="1"/>
          </p:cNvCxnSpPr>
          <p:nvPr/>
        </p:nvCxnSpPr>
        <p:spPr>
          <a:xfrm rot="16200000" flipH="1">
            <a:off x="2450648" y="4127981"/>
            <a:ext cx="646912" cy="233259"/>
          </a:xfrm>
          <a:prstGeom prst="curvedConnector3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1" idx="2"/>
            <a:endCxn id="28" idx="7"/>
          </p:cNvCxnSpPr>
          <p:nvPr/>
        </p:nvCxnSpPr>
        <p:spPr>
          <a:xfrm rot="5400000">
            <a:off x="3059359" y="4124312"/>
            <a:ext cx="646912" cy="240598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1" idx="0"/>
            <a:endCxn id="6" idx="2"/>
          </p:cNvCxnSpPr>
          <p:nvPr/>
        </p:nvCxnSpPr>
        <p:spPr>
          <a:xfrm rot="5400000" flipH="1" flipV="1">
            <a:off x="3279477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22" idx="0"/>
            <a:endCxn id="14" idx="2"/>
          </p:cNvCxnSpPr>
          <p:nvPr/>
        </p:nvCxnSpPr>
        <p:spPr>
          <a:xfrm rot="5400000" flipH="1" flipV="1">
            <a:off x="4510335" y="3145138"/>
            <a:ext cx="43189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5400000" flipH="1" flipV="1">
            <a:off x="5235745" y="3135687"/>
            <a:ext cx="447275" cy="352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26" idx="0"/>
            <a:endCxn id="13" idx="2"/>
          </p:cNvCxnSpPr>
          <p:nvPr/>
        </p:nvCxnSpPr>
        <p:spPr>
          <a:xfrm rot="5400000" flipH="1" flipV="1">
            <a:off x="6230532" y="3163861"/>
            <a:ext cx="394449" cy="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4" idx="0"/>
            <a:endCxn id="16" idx="2"/>
          </p:cNvCxnSpPr>
          <p:nvPr/>
        </p:nvCxnSpPr>
        <p:spPr>
          <a:xfrm rot="5400000" flipH="1" flipV="1">
            <a:off x="7466206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11" idx="2"/>
          </p:cNvCxnSpPr>
          <p:nvPr/>
        </p:nvCxnSpPr>
        <p:spPr>
          <a:xfrm rot="5400000" flipH="1" flipV="1">
            <a:off x="8331853" y="3230431"/>
            <a:ext cx="527589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22" idx="2"/>
            <a:endCxn id="29" idx="1"/>
          </p:cNvCxnSpPr>
          <p:nvPr/>
        </p:nvCxnSpPr>
        <p:spPr>
          <a:xfrm rot="16200000" flipH="1">
            <a:off x="4741272" y="3906164"/>
            <a:ext cx="646912" cy="67689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 flipH="1">
            <a:off x="5215527" y="4197538"/>
            <a:ext cx="569913" cy="17145"/>
          </a:xfrm>
          <a:prstGeom prst="curved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25" idx="2"/>
            <a:endCxn id="30" idx="7"/>
          </p:cNvCxnSpPr>
          <p:nvPr/>
        </p:nvCxnSpPr>
        <p:spPr>
          <a:xfrm rot="5400000">
            <a:off x="8095397" y="4127982"/>
            <a:ext cx="646912" cy="23325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24" idx="2"/>
            <a:endCxn id="30" idx="1"/>
          </p:cNvCxnSpPr>
          <p:nvPr/>
        </p:nvCxnSpPr>
        <p:spPr>
          <a:xfrm rot="16200000" flipH="1">
            <a:off x="7486686" y="4124312"/>
            <a:ext cx="646912" cy="24059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26" idx="2"/>
            <a:endCxn id="29" idx="7"/>
          </p:cNvCxnSpPr>
          <p:nvPr/>
        </p:nvCxnSpPr>
        <p:spPr>
          <a:xfrm rot="5400000">
            <a:off x="5777901" y="3918212"/>
            <a:ext cx="646912" cy="65279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rot="5400000">
            <a:off x="5365069" y="4198490"/>
            <a:ext cx="569914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5400000" flipH="1" flipV="1">
            <a:off x="5491015" y="3139497"/>
            <a:ext cx="447275" cy="352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77440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23079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62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1886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09808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554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47721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P5</a:t>
            </a:r>
          </a:p>
        </p:txBody>
      </p:sp>
      <p:sp>
        <p:nvSpPr>
          <p:cNvPr id="28" name="Oval 27"/>
          <p:cNvSpPr/>
          <p:nvPr/>
        </p:nvSpPr>
        <p:spPr>
          <a:xfrm>
            <a:off x="2813735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53442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28" idx="3"/>
            <a:endCxn id="29" idx="3"/>
          </p:cNvCxnSpPr>
          <p:nvPr/>
        </p:nvCxnSpPr>
        <p:spPr>
          <a:xfrm rot="16200000" flipH="1">
            <a:off x="4146954" y="3683628"/>
            <a:ext cx="12700" cy="2512441"/>
          </a:xfrm>
          <a:prstGeom prst="curvedConnector3">
            <a:avLst>
              <a:gd name="adj1" fmla="val 5376291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8" idx="5"/>
          </p:cNvCxnSpPr>
          <p:nvPr/>
        </p:nvCxnSpPr>
        <p:spPr>
          <a:xfrm rot="5400000" flipH="1" flipV="1">
            <a:off x="4333309" y="3764100"/>
            <a:ext cx="104956" cy="2246542"/>
          </a:xfrm>
          <a:prstGeom prst="curvedConnector4">
            <a:avLst>
              <a:gd name="adj1" fmla="val -816771"/>
              <a:gd name="adj2" fmla="val 10004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30" idx="5"/>
            <a:endCxn id="29" idx="5"/>
          </p:cNvCxnSpPr>
          <p:nvPr/>
        </p:nvCxnSpPr>
        <p:spPr>
          <a:xfrm rot="5400000">
            <a:off x="7038590" y="3676216"/>
            <a:ext cx="12700" cy="2527266"/>
          </a:xfrm>
          <a:prstGeom prst="curvedConnector3">
            <a:avLst>
              <a:gd name="adj1" fmla="val 5286291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30" idx="3"/>
          </p:cNvCxnSpPr>
          <p:nvPr/>
        </p:nvCxnSpPr>
        <p:spPr>
          <a:xfrm rot="5400000" flipH="1">
            <a:off x="6740931" y="3750339"/>
            <a:ext cx="104956" cy="2274065"/>
          </a:xfrm>
          <a:prstGeom prst="curvedConnector4">
            <a:avLst>
              <a:gd name="adj1" fmla="val -816771"/>
              <a:gd name="adj2" fmla="val 98437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26176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539415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1899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579165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3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5241490" y="1708758"/>
            <a:ext cx="3703739" cy="1528738"/>
            <a:chOff x="1219200" y="4876799"/>
            <a:chExt cx="5181606" cy="1756224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6" y="5041931"/>
              <a:ext cx="5181600" cy="159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Egyedi port minden alkalmazásnak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 flipH="1">
            <a:off x="5516765" y="2332946"/>
            <a:ext cx="3238465" cy="1508561"/>
            <a:chOff x="1219200" y="4876799"/>
            <a:chExt cx="5181605" cy="1384995"/>
          </a:xfrm>
        </p:grpSpPr>
        <p:sp>
          <p:nvSpPr>
            <p:cNvPr id="118" name="Rectangular Callout 11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19201" y="4915498"/>
              <a:ext cx="5181604" cy="127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Az alkalmazások mind ugyanazt a hálózatot használják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975051" y="854877"/>
            <a:ext cx="3802031" cy="1508561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5087"/>
                <a:gd name="adj2" fmla="val 1212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915498"/>
              <a:ext cx="5181600" cy="127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szerver alkalmazások számos klienssel kommunikálnak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7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099161" y="5982441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97706" y="6003646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</a:t>
            </a:r>
            <a:r>
              <a:rPr lang="en-US" dirty="0"/>
              <a:t> IPv6</a:t>
            </a:r>
            <a:r>
              <a:rPr lang="hu-HU" dirty="0" err="1"/>
              <a:t>-ra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910840"/>
          </a:xfrm>
        </p:spPr>
        <p:txBody>
          <a:bodyPr>
            <a:normAutofit fontScale="92500"/>
          </a:bodyPr>
          <a:lstStyle/>
          <a:p>
            <a:r>
              <a:rPr lang="hu-HU" dirty="0"/>
              <a:t>Hogyan történhet az átmenet </a:t>
            </a:r>
            <a:r>
              <a:rPr lang="en-US" dirty="0"/>
              <a:t>IPv4</a:t>
            </a:r>
            <a:r>
              <a:rPr lang="hu-HU" dirty="0" err="1"/>
              <a:t>-ről</a:t>
            </a:r>
            <a:r>
              <a:rPr lang="en-US" dirty="0"/>
              <a:t> IPv6</a:t>
            </a:r>
            <a:r>
              <a:rPr lang="hu-HU" dirty="0" err="1"/>
              <a:t>-ra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Napjainkban a legtöbb végpont a hálózat széleken</a:t>
            </a:r>
            <a:r>
              <a:rPr lang="en-US" dirty="0"/>
              <a:t> </a:t>
            </a:r>
            <a:r>
              <a:rPr lang="hu-HU" dirty="0"/>
              <a:t>támogatja az </a:t>
            </a:r>
            <a:r>
              <a:rPr lang="en-US" dirty="0"/>
              <a:t>IPv6</a:t>
            </a:r>
            <a:r>
              <a:rPr lang="hu-HU" dirty="0" err="1"/>
              <a:t>-ot</a:t>
            </a:r>
            <a:endParaRPr lang="en-US" dirty="0"/>
          </a:p>
          <a:p>
            <a:pPr lvl="2"/>
            <a:r>
              <a:rPr lang="en-US" dirty="0"/>
              <a:t>Windows/OSX/iOS/Android </a:t>
            </a:r>
            <a:r>
              <a:rPr lang="hu-HU" dirty="0"/>
              <a:t>mind tartalmaz </a:t>
            </a:r>
            <a:r>
              <a:rPr lang="en-US" dirty="0"/>
              <a:t>IPv6</a:t>
            </a:r>
            <a:r>
              <a:rPr lang="hu-HU" dirty="0"/>
              <a:t> támogatást</a:t>
            </a:r>
            <a:endParaRPr lang="en-US" dirty="0"/>
          </a:p>
          <a:p>
            <a:pPr lvl="2"/>
            <a:r>
              <a:rPr lang="hu-HU" dirty="0"/>
              <a:t>Az itteni </a:t>
            </a:r>
            <a:r>
              <a:rPr lang="hu-HU" dirty="0" err="1"/>
              <a:t>vezetéknélküli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point-ok</a:t>
            </a:r>
            <a:r>
              <a:rPr lang="hu-HU" dirty="0"/>
              <a:t> is</a:t>
            </a:r>
            <a:r>
              <a:rPr lang="en-US" dirty="0"/>
              <a:t> </a:t>
            </a:r>
            <a:r>
              <a:rPr lang="hu-HU" dirty="0"/>
              <a:t>valószínűleg </a:t>
            </a:r>
            <a:r>
              <a:rPr lang="en-US" dirty="0"/>
              <a:t>IPv6</a:t>
            </a:r>
            <a:r>
              <a:rPr lang="hu-HU" dirty="0"/>
              <a:t> képesek</a:t>
            </a:r>
            <a:endParaRPr lang="en-US" dirty="0"/>
          </a:p>
          <a:p>
            <a:pPr lvl="1"/>
            <a:r>
              <a:rPr lang="hu-HU" dirty="0"/>
              <a:t>Az</a:t>
            </a:r>
            <a:r>
              <a:rPr lang="en-US" dirty="0"/>
              <a:t> Internet </a:t>
            </a:r>
            <a:r>
              <a:rPr lang="hu-HU" dirty="0"/>
              <a:t>magja a probléma</a:t>
            </a:r>
          </a:p>
          <a:p>
            <a:pPr lvl="2"/>
            <a:r>
              <a:rPr lang="en-US" dirty="0"/>
              <a:t> IPv4 </a:t>
            </a:r>
            <a:r>
              <a:rPr lang="hu-HU" dirty="0"/>
              <a:t>mag nem </a:t>
            </a:r>
            <a:r>
              <a:rPr lang="hu-HU" dirty="0" err="1"/>
              <a:t>routolja</a:t>
            </a:r>
            <a:r>
              <a:rPr lang="hu-HU" dirty="0"/>
              <a:t> az IPv6 forgalmat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96386" y="5546982"/>
            <a:ext cx="2162855" cy="107841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Mag</a:t>
            </a:r>
            <a:endParaRPr lang="en-US" dirty="0"/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Cloud 6"/>
          <p:cNvSpPr/>
          <p:nvPr/>
        </p:nvSpPr>
        <p:spPr>
          <a:xfrm>
            <a:off x="6251612" y="5469611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Üzleti hálózat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35404" y="5537300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Otthoni hálózat</a:t>
            </a:r>
            <a:endParaRPr lang="en-US" dirty="0"/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" y="600881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1" y="5701942"/>
            <a:ext cx="1312036" cy="9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es\CS 4700\assets\2010_apple_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" y="4785659"/>
            <a:ext cx="10366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7" y="490601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10" y="5397545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60" y="600364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1294936" y="4500880"/>
            <a:ext cx="1356824" cy="980896"/>
            <a:chOff x="1219204" y="4876799"/>
            <a:chExt cx="5181601" cy="2028167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34204"/>
                <a:gd name="adj2" fmla="val 77583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976215" y="4433278"/>
            <a:ext cx="1356824" cy="980896"/>
            <a:chOff x="1219204" y="4876799"/>
            <a:chExt cx="5181601" cy="2028167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IPv6 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képes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3761335" y="4443438"/>
            <a:ext cx="1356824" cy="980896"/>
            <a:chOff x="1219204" y="4876799"/>
            <a:chExt cx="5181601" cy="2028167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Csak 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IPv4 :(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1995802" y="5181993"/>
            <a:ext cx="4902837" cy="7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 </a:t>
            </a:r>
            <a:r>
              <a:rPr lang="hu-HU" dirty="0"/>
              <a:t>Csomagok</a:t>
            </a:r>
            <a:endParaRPr lang="en-US" dirty="0"/>
          </a:p>
        </p:txBody>
      </p:sp>
      <p:sp>
        <p:nvSpPr>
          <p:cNvPr id="26" name="Multiply 25"/>
          <p:cNvSpPr/>
          <p:nvPr/>
        </p:nvSpPr>
        <p:spPr>
          <a:xfrm>
            <a:off x="3856178" y="4906015"/>
            <a:ext cx="1366034" cy="136603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 modellek, újragondolva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068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67528" y="2773292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6150" y="2062148"/>
            <a:ext cx="1964286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Alkalmazási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25923" y="2536244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Szállítói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25922" y="3006413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Hálózati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25921" y="3480509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Adatkapcsolati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26150" y="3954605"/>
            <a:ext cx="1964513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Fizikai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583051" y="4001256"/>
            <a:ext cx="987193" cy="469132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805424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/>
              <a:t>Hos</a:t>
            </a:r>
            <a:r>
              <a:rPr lang="hu-HU" dirty="0"/>
              <a:t>z</a:t>
            </a:r>
            <a:r>
              <a:rPr lang="en-US" dirty="0"/>
              <a:t>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1549192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114738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/>
              <a:t>Hos</a:t>
            </a:r>
            <a:r>
              <a:rPr lang="hu-HU" dirty="0"/>
              <a:t>z</a:t>
            </a:r>
            <a:r>
              <a:rPr lang="en-US" dirty="0"/>
              <a:t>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72187" y="3976639"/>
            <a:ext cx="985346" cy="469132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82919" y="3992141"/>
            <a:ext cx="1974614" cy="4691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596572" y="3992141"/>
            <a:ext cx="1950860" cy="46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Fizikai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775273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75273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68091" y="2306448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5"/>
          <p:cNvSpPr>
            <a:spLocks noGrp="1"/>
          </p:cNvSpPr>
          <p:nvPr>
            <p:ph sz="quarter" idx="1"/>
          </p:nvPr>
        </p:nvSpPr>
        <p:spPr>
          <a:xfrm>
            <a:off x="-6" y="4682170"/>
            <a:ext cx="9144005" cy="2023430"/>
          </a:xfrm>
        </p:spPr>
        <p:txBody>
          <a:bodyPr>
            <a:normAutofit fontScale="92500"/>
          </a:bodyPr>
          <a:lstStyle/>
          <a:p>
            <a:r>
              <a:rPr lang="hu-HU" dirty="0"/>
              <a:t>A legalacsonyabb szintű végpont-végpont protokoll</a:t>
            </a:r>
            <a:endParaRPr lang="en-US" dirty="0"/>
          </a:p>
          <a:p>
            <a:pPr lvl="1"/>
            <a:r>
              <a:rPr lang="hu-HU" dirty="0"/>
              <a:t>A szállítói réteg fejlécei csak a forrás és cél végpontok olvassák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hu-HU" dirty="0" err="1"/>
              <a:t>routerek</a:t>
            </a:r>
            <a:r>
              <a:rPr lang="hu-HU" dirty="0"/>
              <a:t> számára a szállítói réteg fejléce csak szállítandó adat (</a:t>
            </a:r>
            <a:r>
              <a:rPr lang="hu-HU" dirty="0" err="1"/>
              <a:t>payload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703697" y="2078761"/>
            <a:ext cx="1964515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Alkalmazási</a:t>
            </a:r>
            <a:endParaRPr lang="en-US" sz="2400" dirty="0"/>
          </a:p>
        </p:txBody>
      </p:sp>
      <p:sp>
        <p:nvSpPr>
          <p:cNvPr id="67" name="Rectangle 66"/>
          <p:cNvSpPr/>
          <p:nvPr/>
        </p:nvSpPr>
        <p:spPr>
          <a:xfrm>
            <a:off x="6703700" y="2552857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Szállítói</a:t>
            </a:r>
            <a:endParaRPr lang="en-US" sz="2400" dirty="0"/>
          </a:p>
        </p:txBody>
      </p:sp>
      <p:sp>
        <p:nvSpPr>
          <p:cNvPr id="68" name="Rectangle 67"/>
          <p:cNvSpPr/>
          <p:nvPr/>
        </p:nvSpPr>
        <p:spPr>
          <a:xfrm>
            <a:off x="6703699" y="3023026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Hálózati</a:t>
            </a:r>
            <a:endParaRPr lang="en-US" sz="2400" dirty="0"/>
          </a:p>
        </p:txBody>
      </p:sp>
      <p:sp>
        <p:nvSpPr>
          <p:cNvPr id="69" name="Rectangle 68"/>
          <p:cNvSpPr/>
          <p:nvPr/>
        </p:nvSpPr>
        <p:spPr>
          <a:xfrm>
            <a:off x="6703698" y="3497122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Adatkapcsolati</a:t>
            </a:r>
            <a:endParaRPr lang="en-US" sz="2000" dirty="0"/>
          </a:p>
        </p:txBody>
      </p:sp>
      <p:sp>
        <p:nvSpPr>
          <p:cNvPr id="70" name="Rectangle 69"/>
          <p:cNvSpPr/>
          <p:nvPr/>
        </p:nvSpPr>
        <p:spPr>
          <a:xfrm>
            <a:off x="6703697" y="3971218"/>
            <a:ext cx="1964516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Fizikai</a:t>
            </a:r>
            <a:endParaRPr lang="en-US" sz="2400" dirty="0"/>
          </a:p>
        </p:txBody>
      </p:sp>
      <p:sp>
        <p:nvSpPr>
          <p:cNvPr id="71" name="Rectangle 70"/>
          <p:cNvSpPr/>
          <p:nvPr/>
        </p:nvSpPr>
        <p:spPr>
          <a:xfrm>
            <a:off x="3582920" y="3028447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Hálózati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3582919" y="3502543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Adatkapcsolati</a:t>
            </a:r>
            <a:endParaRPr lang="en-US" sz="20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545494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545494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45494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flipH="1">
            <a:off x="3582917" y="712519"/>
            <a:ext cx="3887237" cy="1876165"/>
            <a:chOff x="1219200" y="4876799"/>
            <a:chExt cx="5181606" cy="2010478"/>
          </a:xfrm>
        </p:grpSpPr>
        <p:sp>
          <p:nvSpPr>
            <p:cNvPr id="62" name="Rectangular Callout 6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5" y="4876799"/>
              <a:ext cx="5181601" cy="20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rétegek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párokban (</a:t>
              </a: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peer-to-peer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)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kommunikálnak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8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1135" y="2888361"/>
            <a:ext cx="8839200" cy="380637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8 bájtos UDP fejléc</a:t>
            </a:r>
          </a:p>
          <a:p>
            <a:r>
              <a:rPr lang="hu-HU" dirty="0"/>
              <a:t>Egyszerű, kapcsolatnélküli átvitel</a:t>
            </a:r>
            <a:endParaRPr lang="en-US" dirty="0"/>
          </a:p>
          <a:p>
            <a:pPr lvl="1"/>
            <a:r>
              <a:rPr lang="en-US" dirty="0"/>
              <a:t>C socket</a:t>
            </a:r>
            <a:r>
              <a:rPr lang="hu-HU" dirty="0" err="1"/>
              <a:t>ek</a:t>
            </a:r>
            <a:r>
              <a:rPr lang="en-US" dirty="0"/>
              <a:t>: SOCK_DGRAM</a:t>
            </a:r>
          </a:p>
          <a:p>
            <a:r>
              <a:rPr lang="en-US" dirty="0"/>
              <a:t>Port </a:t>
            </a:r>
            <a:r>
              <a:rPr lang="hu-HU" dirty="0"/>
              <a:t>számok teszik lehetővé a </a:t>
            </a:r>
            <a:r>
              <a:rPr lang="hu-HU" dirty="0" err="1"/>
              <a:t>demultiplexálást</a:t>
            </a:r>
            <a:endParaRPr lang="en-US" dirty="0"/>
          </a:p>
          <a:p>
            <a:pPr lvl="1"/>
            <a:r>
              <a:rPr lang="en-US" dirty="0"/>
              <a:t>16 bit = 65535 </a:t>
            </a:r>
            <a:r>
              <a:rPr lang="hu-HU" dirty="0"/>
              <a:t>lehetséges port</a:t>
            </a:r>
            <a:endParaRPr lang="en-US" dirty="0"/>
          </a:p>
          <a:p>
            <a:pPr lvl="1"/>
            <a:r>
              <a:rPr lang="en-US" dirty="0"/>
              <a:t>0</a:t>
            </a:r>
            <a:r>
              <a:rPr lang="hu-HU" dirty="0"/>
              <a:t> port</a:t>
            </a:r>
            <a:r>
              <a:rPr lang="en-US" dirty="0"/>
              <a:t> </a:t>
            </a:r>
            <a:r>
              <a:rPr lang="hu-HU" dirty="0"/>
              <a:t>nem engedélyezett</a:t>
            </a:r>
            <a:endParaRPr lang="en-US" dirty="0"/>
          </a:p>
          <a:p>
            <a:r>
              <a:rPr lang="hu-HU" dirty="0"/>
              <a:t>Kontrollösszeg hiba detektáláshoz</a:t>
            </a:r>
            <a:endParaRPr lang="en-US" dirty="0"/>
          </a:p>
          <a:p>
            <a:pPr lvl="1"/>
            <a:r>
              <a:rPr lang="hu-HU" dirty="0"/>
              <a:t>Hibás csomagok felismerése</a:t>
            </a:r>
            <a:endParaRPr lang="en-US" dirty="0"/>
          </a:p>
          <a:p>
            <a:pPr lvl="1"/>
            <a:r>
              <a:rPr lang="hu-HU" dirty="0"/>
              <a:t>Nem detektálja az elveszett, duplikátum és helytelen sorrendben beérkező csomagokat (UDP esetén nincs ezekre garancia)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8944" y="204747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Cél </a:t>
            </a:r>
            <a:r>
              <a:rPr lang="en-US" sz="2400" dirty="0"/>
              <a:t>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204" y="15575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29498" y="15575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7775" y="155758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3651" y="243112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Adat Hossz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63650" y="2052508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Forrás </a:t>
            </a:r>
            <a:r>
              <a:rPr lang="en-US" sz="2400" dirty="0"/>
              <a:t>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28944" y="24302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Kontrollösszeg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2823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</a:t>
            </a:r>
            <a:r>
              <a:rPr lang="hu-HU" dirty="0"/>
              <a:t> felhasználások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TCP</a:t>
            </a:r>
            <a:r>
              <a:rPr lang="hu-HU" dirty="0"/>
              <a:t> után vezették be</a:t>
            </a:r>
            <a:endParaRPr lang="en-US" dirty="0"/>
          </a:p>
          <a:p>
            <a:pPr lvl="1"/>
            <a:r>
              <a:rPr lang="hu-HU" dirty="0"/>
              <a:t>Miért</a:t>
            </a:r>
            <a:r>
              <a:rPr lang="en-US" dirty="0"/>
              <a:t>?</a:t>
            </a:r>
          </a:p>
          <a:p>
            <a:r>
              <a:rPr lang="hu-HU" dirty="0"/>
              <a:t>Nem minden alkalmazásnak megfelelő a</a:t>
            </a:r>
            <a:r>
              <a:rPr lang="en-US" dirty="0"/>
              <a:t> TCP</a:t>
            </a:r>
          </a:p>
          <a:p>
            <a:r>
              <a:rPr lang="en-US" dirty="0"/>
              <a:t>UDP</a:t>
            </a:r>
            <a:r>
              <a:rPr lang="hu-HU" dirty="0"/>
              <a:t> felett egyedi protokollok valósíthatók meg</a:t>
            </a:r>
            <a:endParaRPr lang="en-US" dirty="0"/>
          </a:p>
          <a:p>
            <a:pPr lvl="1"/>
            <a:r>
              <a:rPr lang="hu-HU" dirty="0"/>
              <a:t>Megbízhatóság</a:t>
            </a:r>
            <a:r>
              <a:rPr lang="en-US" dirty="0"/>
              <a:t>? </a:t>
            </a:r>
            <a:r>
              <a:rPr lang="hu-HU" dirty="0"/>
              <a:t>Helyes sorrend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Folyam vezérlés</a:t>
            </a:r>
            <a:r>
              <a:rPr lang="en-US" dirty="0"/>
              <a:t>? </a:t>
            </a:r>
            <a:r>
              <a:rPr lang="hu-HU" dirty="0"/>
              <a:t>Torlódás vezérlés</a:t>
            </a:r>
            <a:r>
              <a:rPr lang="en-US" dirty="0"/>
              <a:t>?</a:t>
            </a:r>
          </a:p>
          <a:p>
            <a:r>
              <a:rPr lang="hu-HU" dirty="0"/>
              <a:t>Példák</a:t>
            </a:r>
            <a:endParaRPr lang="en-US" dirty="0"/>
          </a:p>
          <a:p>
            <a:pPr lvl="1"/>
            <a:r>
              <a:rPr lang="en-US" dirty="0"/>
              <a:t>RTMP, real-time </a:t>
            </a:r>
            <a:r>
              <a:rPr lang="hu-HU" dirty="0"/>
              <a:t>média</a:t>
            </a:r>
            <a:r>
              <a:rPr lang="en-US" dirty="0"/>
              <a:t> stream</a:t>
            </a:r>
            <a:r>
              <a:rPr lang="hu-HU" dirty="0" err="1"/>
              <a:t>elés</a:t>
            </a:r>
            <a:r>
              <a:rPr lang="en-US" dirty="0"/>
              <a:t> (</a:t>
            </a:r>
            <a:r>
              <a:rPr lang="hu-HU" dirty="0"/>
              <a:t>pl. hang</a:t>
            </a:r>
            <a:r>
              <a:rPr lang="en-US" dirty="0"/>
              <a:t>, video)</a:t>
            </a:r>
          </a:p>
          <a:p>
            <a:pPr lvl="1"/>
            <a:r>
              <a:rPr lang="en-US" dirty="0"/>
              <a:t>Facebook datacenter protocol</a:t>
            </a:r>
          </a:p>
        </p:txBody>
      </p:sp>
    </p:spTree>
    <p:extLst>
      <p:ext uri="{BB962C8B-B14F-4D97-AF65-F5344CB8AC3E}">
        <p14:creationId xmlns:p14="http://schemas.microsoft.com/office/powerpoint/2010/main" val="25722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Átmeneti megoldások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Azaz hogyan </a:t>
            </a:r>
            <a:r>
              <a:rPr lang="hu-HU" dirty="0" err="1"/>
              <a:t>routoljunk</a:t>
            </a:r>
            <a:r>
              <a:rPr lang="hu-HU" dirty="0"/>
              <a:t> IPv6 forgalmaz IPv4 hálózat felett</a:t>
            </a:r>
            <a:r>
              <a:rPr lang="en-US" dirty="0"/>
              <a:t>?</a:t>
            </a:r>
          </a:p>
          <a:p>
            <a:r>
              <a:rPr lang="hu-HU" dirty="0"/>
              <a:t>Megoldás</a:t>
            </a:r>
            <a:endParaRPr lang="en-US" dirty="0"/>
          </a:p>
          <a:p>
            <a:pPr lvl="1"/>
            <a:r>
              <a:rPr lang="hu-HU" dirty="0"/>
              <a:t>Használjunk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tunnel</a:t>
            </a:r>
            <a:r>
              <a:rPr lang="hu-HU" dirty="0" err="1">
                <a:solidFill>
                  <a:schemeClr val="accent1"/>
                </a:solidFill>
              </a:rPr>
              <a:t>eket</a:t>
            </a:r>
            <a:r>
              <a:rPr lang="en-US" dirty="0"/>
              <a:t> </a:t>
            </a:r>
            <a:r>
              <a:rPr lang="hu-HU" dirty="0"/>
              <a:t>az IPv6 csomagok becsomagolására és IPv4 hálózaton való továbbítására</a:t>
            </a:r>
            <a:endParaRPr lang="en-US" dirty="0"/>
          </a:p>
          <a:p>
            <a:pPr lvl="1"/>
            <a:r>
              <a:rPr lang="hu-HU" dirty="0"/>
              <a:t>Számos különböző implementáció</a:t>
            </a:r>
            <a:endParaRPr lang="en-US" dirty="0"/>
          </a:p>
          <a:p>
            <a:pPr lvl="2"/>
            <a:r>
              <a:rPr lang="en-US" dirty="0"/>
              <a:t>6to4</a:t>
            </a:r>
          </a:p>
          <a:p>
            <a:pPr lvl="2"/>
            <a:r>
              <a:rPr lang="en-US" dirty="0"/>
              <a:t>IPv6 Rapid Deployment (6rd)</a:t>
            </a:r>
          </a:p>
          <a:p>
            <a:pPr lvl="2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765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 err="1"/>
              <a:t>Routing</a:t>
            </a:r>
            <a:r>
              <a:rPr lang="hu-HU" sz="4400" dirty="0"/>
              <a:t> 2. felvonás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Újra: </a:t>
            </a:r>
            <a:r>
              <a:rPr lang="en-US" dirty="0"/>
              <a:t>Internet </a:t>
            </a:r>
            <a:r>
              <a:rPr lang="hu-HU" dirty="0"/>
              <a:t>forgalom irányítás</a:t>
            </a:r>
            <a:endParaRPr lang="en-US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65312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Internet egy két szintű hierarchiába van szervezve</a:t>
            </a:r>
          </a:p>
          <a:p>
            <a:r>
              <a:rPr lang="hu-HU" dirty="0"/>
              <a:t>Első szint</a:t>
            </a:r>
            <a:r>
              <a:rPr lang="en-US" dirty="0"/>
              <a:t> – </a:t>
            </a:r>
            <a:r>
              <a:rPr lang="hu-HU" dirty="0"/>
              <a:t>autonóm rendszerek</a:t>
            </a:r>
            <a:r>
              <a:rPr lang="en-US" dirty="0"/>
              <a:t> (AS</a:t>
            </a:r>
            <a:r>
              <a:rPr lang="hu-HU" dirty="0" err="1"/>
              <a:t>-ek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 – </a:t>
            </a:r>
            <a:r>
              <a:rPr lang="hu-HU" dirty="0"/>
              <a:t>egy adminisztratív tartomány alatti hálózat</a:t>
            </a:r>
            <a:endParaRPr lang="en-US" dirty="0"/>
          </a:p>
          <a:p>
            <a:pPr lvl="1"/>
            <a:r>
              <a:rPr lang="hu-HU" dirty="0"/>
              <a:t>Pl.</a:t>
            </a:r>
            <a:r>
              <a:rPr lang="en-US" dirty="0"/>
              <a:t>: </a:t>
            </a:r>
            <a:r>
              <a:rPr lang="hu-HU" dirty="0"/>
              <a:t>ELTE, </a:t>
            </a:r>
            <a:r>
              <a:rPr lang="en-US" dirty="0"/>
              <a:t>Comcast, AT&amp;T, Verizon, Sprint, </a:t>
            </a:r>
            <a:r>
              <a:rPr lang="hu-HU" dirty="0"/>
              <a:t>..</a:t>
            </a:r>
            <a:r>
              <a:rPr lang="en-US" dirty="0"/>
              <a:t>.</a:t>
            </a:r>
          </a:p>
          <a:p>
            <a:r>
              <a:rPr lang="en-US" dirty="0"/>
              <a:t>AS</a:t>
            </a:r>
            <a:r>
              <a:rPr lang="hu-HU" dirty="0" err="1"/>
              <a:t>-en</a:t>
            </a:r>
            <a:r>
              <a:rPr lang="hu-HU" dirty="0"/>
              <a:t> belül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intra-domain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r>
              <a:rPr lang="hu-HU" dirty="0"/>
              <a:t> használunk</a:t>
            </a:r>
            <a:endParaRPr lang="en-US" dirty="0"/>
          </a:p>
          <a:p>
            <a:pPr lvl="1"/>
            <a:r>
              <a:rPr lang="en-US" dirty="0"/>
              <a:t>Distance Vector, </a:t>
            </a:r>
            <a:r>
              <a:rPr lang="hu-HU" dirty="0"/>
              <a:t>pl.:</a:t>
            </a:r>
            <a:r>
              <a:rPr lang="en-US" dirty="0"/>
              <a:t> Routing Information Protocol (RIP)</a:t>
            </a:r>
          </a:p>
          <a:p>
            <a:pPr lvl="1"/>
            <a:r>
              <a:rPr lang="en-US" dirty="0"/>
              <a:t>Link State, </a:t>
            </a:r>
            <a:r>
              <a:rPr lang="hu-HU" dirty="0"/>
              <a:t>pl.:</a:t>
            </a:r>
            <a:r>
              <a:rPr lang="en-US" dirty="0"/>
              <a:t> Open Shortest Path First (OSPF)</a:t>
            </a:r>
          </a:p>
          <a:p>
            <a:r>
              <a:rPr lang="hu-HU" dirty="0" err="1"/>
              <a:t>AS-ek</a:t>
            </a:r>
            <a:r>
              <a:rPr lang="hu-HU" dirty="0"/>
              <a:t> között ún.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inter-domain</a:t>
            </a:r>
            <a:r>
              <a:rPr lang="en-US" dirty="0"/>
              <a:t> routing proto</a:t>
            </a:r>
            <a:r>
              <a:rPr lang="hu-HU" dirty="0" err="1"/>
              <a:t>kollokat</a:t>
            </a:r>
            <a:endParaRPr lang="en-US" dirty="0"/>
          </a:p>
          <a:p>
            <a:pPr lvl="1"/>
            <a:r>
              <a:rPr lang="en-US" dirty="0"/>
              <a:t>Border Gateway Routing (BGP)</a:t>
            </a:r>
          </a:p>
          <a:p>
            <a:pPr lvl="1"/>
            <a:r>
              <a:rPr lang="hu-HU" dirty="0"/>
              <a:t>Napjainkban:</a:t>
            </a:r>
            <a:r>
              <a:rPr lang="en-US" dirty="0"/>
              <a:t> BGP-4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hu-HU" dirty="0"/>
              <a:t>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827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6" name="Cloud 5"/>
          <p:cNvSpPr/>
          <p:nvPr/>
        </p:nvSpPr>
        <p:spPr>
          <a:xfrm>
            <a:off x="5860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930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2942725" y="5890230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208275" y="5135206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3219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469192" y="2123544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6965630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8218241" y="2366764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3214695" y="2783617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2892138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5788742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2892138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2208275" y="2334680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2049923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2892138" y="3159579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2049923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1231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1231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3253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3898558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4916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3253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4027714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4989904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3576001" y="4679638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6338494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6015937" y="2973814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6610535" y="2697982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7021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7671156" y="2697982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7892825" y="3238336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7343988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150862" y="473598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264298" y="305802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3343228"/>
            <a:ext cx="645115" cy="380395"/>
          </a:xfrm>
          <a:prstGeom prst="rect">
            <a:avLst/>
          </a:prstGeom>
          <a:noFill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85" y="494500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8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17" y="429924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8" y="33054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" y="258898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0" y="214448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20997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53" y="27791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1" y="25077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83" y="285794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7" y="366087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3" y="38032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79" y="3723623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27" y="4641508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3" y="4299243"/>
            <a:ext cx="645115" cy="380395"/>
          </a:xfrm>
          <a:prstGeom prst="rect">
            <a:avLst/>
          </a:prstGeom>
          <a:noFill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20" y="2593419"/>
            <a:ext cx="645115" cy="380395"/>
          </a:xfrm>
          <a:prstGeom prst="rect">
            <a:avLst/>
          </a:prstGeom>
          <a:noFill/>
        </p:spPr>
      </p:pic>
      <p:grpSp>
        <p:nvGrpSpPr>
          <p:cNvPr id="148" name="Group 147"/>
          <p:cNvGrpSpPr/>
          <p:nvPr/>
        </p:nvGrpSpPr>
        <p:grpSpPr>
          <a:xfrm flipH="1">
            <a:off x="157064" y="3953624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3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Belső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Router</a:t>
              </a:r>
              <a:r>
                <a:rPr kumimoji="0" lang="hu-HU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5438853" y="5467326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</a:t>
              </a:r>
              <a:r>
                <a:rPr kumimoji="0" lang="hu-HU" sz="2800" b="0" i="0" u="none" strike="noStrike" kern="0" cap="none" spc="0" normalizeH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9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75335</TotalTime>
  <Words>3060</Words>
  <Application>Microsoft Office PowerPoint</Application>
  <PresentationFormat>Diavetítés a képernyőre (4:3 oldalarány)</PresentationFormat>
  <Paragraphs>625</Paragraphs>
  <Slides>53</Slides>
  <Notes>17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62" baseType="lpstr">
      <vt:lpstr>Aharoni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Photo Editor Photo</vt:lpstr>
      <vt:lpstr>Számítógépes Hálózatok</vt:lpstr>
      <vt:lpstr>Bevezetési nehézségek</vt:lpstr>
      <vt:lpstr>https://www.google.com/intl/en/ipv6/statistics.html</vt:lpstr>
      <vt:lpstr>https://www.google.com/intl/en/ipv6/statistics.html</vt:lpstr>
      <vt:lpstr>Átmenet IPv6-ra</vt:lpstr>
      <vt:lpstr>Átmeneti megoldások</vt:lpstr>
      <vt:lpstr>PowerPoint-bemutató</vt:lpstr>
      <vt:lpstr>Újra: Internet forgalom irányítás</vt:lpstr>
      <vt:lpstr>AS példa</vt:lpstr>
      <vt:lpstr>Miért van szükség AS-ekre?</vt:lpstr>
      <vt:lpstr>AS számok</vt:lpstr>
      <vt:lpstr>Inter-Domain Routing</vt:lpstr>
      <vt:lpstr>Border Gateway Protocol</vt:lpstr>
      <vt:lpstr>Border Gateway Protocol</vt:lpstr>
      <vt:lpstr>BGP egyszerűsített működése</vt:lpstr>
      <vt:lpstr>Border Gateway Protocol</vt:lpstr>
      <vt:lpstr>BGP kapcsolatok</vt:lpstr>
      <vt:lpstr>Tier-1 ISP Peering</vt:lpstr>
      <vt:lpstr>Tier-1 ISP Peering</vt:lpstr>
      <vt:lpstr>PowerPoint-bemutató</vt:lpstr>
      <vt:lpstr>Útvonalvektor protokoll  Path Vector Protocol</vt:lpstr>
      <vt:lpstr>Útvonalvektor protokoll  Path Vector Protocol</vt:lpstr>
      <vt:lpstr>Rugalmas forgalomirányítás</vt:lpstr>
      <vt:lpstr>Shortest AS Path != Shortest Path</vt:lpstr>
      <vt:lpstr>Hot Potato Routing</vt:lpstr>
      <vt:lpstr>Importing Routes</vt:lpstr>
      <vt:lpstr>Exporting Routes</vt:lpstr>
      <vt:lpstr>BGP</vt:lpstr>
      <vt:lpstr>IGB – iBGP – eBGP</vt:lpstr>
      <vt:lpstr>Forrás: wikipedia</vt:lpstr>
      <vt:lpstr>PowerPoint-bemutató</vt:lpstr>
      <vt:lpstr>Internet Control Message Protocol</vt:lpstr>
      <vt:lpstr>Internet Control Message Protocol</vt:lpstr>
      <vt:lpstr>Internet Control Message Protocol</vt:lpstr>
      <vt:lpstr>Address Resolution Protocol</vt:lpstr>
      <vt:lpstr>Address Resolution Protocol</vt:lpstr>
      <vt:lpstr>Reverse Address Resolution Protocol</vt:lpstr>
      <vt:lpstr>Reverse Address Resolution Protocol</vt:lpstr>
      <vt:lpstr>DHCP: DYNAMIC HOST CONFIGURATION PROTOCOL</vt:lpstr>
      <vt:lpstr>DHCP</vt:lpstr>
      <vt:lpstr>DHCP lehetőségei</vt:lpstr>
      <vt:lpstr>DHCP – Címek bérlése</vt:lpstr>
      <vt:lpstr>Virtuális magánhálózatok alapok</vt:lpstr>
      <vt:lpstr>Virtuális magánhálózatok alapok</vt:lpstr>
      <vt:lpstr>Virtuális magánhálózatok alapok</vt:lpstr>
      <vt:lpstr>Szállítói réteg</vt:lpstr>
      <vt:lpstr>Kivonat</vt:lpstr>
      <vt:lpstr>Multiplexálás</vt:lpstr>
      <vt:lpstr>Forgalom demultiplexálása</vt:lpstr>
      <vt:lpstr>Réteg modellek, újragondolva</vt:lpstr>
      <vt:lpstr>User Datagram Protocol (UDP)</vt:lpstr>
      <vt:lpstr>UDP felhasználások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 Sandor</cp:lastModifiedBy>
  <cp:revision>986</cp:revision>
  <cp:lastPrinted>2012-08-22T04:00:45Z</cp:lastPrinted>
  <dcterms:created xsi:type="dcterms:W3CDTF">2012-01-03T02:22:46Z</dcterms:created>
  <dcterms:modified xsi:type="dcterms:W3CDTF">2020-11-18T08:45:45Z</dcterms:modified>
</cp:coreProperties>
</file>