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8.xml" ContentType="application/vnd.openxmlformats-officedocument.presentationml.notesSlide+xml"/>
  <Override PartName="/ppt/tags/tag8.xml" ContentType="application/vnd.openxmlformats-officedocument.presentationml.tags+xml"/>
  <Override PartName="/ppt/notesSlides/notesSlide39.xml" ContentType="application/vnd.openxmlformats-officedocument.presentationml.notesSlide+xml"/>
  <Override PartName="/ppt/tags/tag9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98"/>
  </p:notesMasterIdLst>
  <p:handoutMasterIdLst>
    <p:handoutMasterId r:id="rId99"/>
  </p:handoutMasterIdLst>
  <p:sldIdLst>
    <p:sldId id="388" r:id="rId2"/>
    <p:sldId id="667" r:id="rId3"/>
    <p:sldId id="654" r:id="rId4"/>
    <p:sldId id="655" r:id="rId5"/>
    <p:sldId id="656" r:id="rId6"/>
    <p:sldId id="657" r:id="rId7"/>
    <p:sldId id="658" r:id="rId8"/>
    <p:sldId id="659" r:id="rId9"/>
    <p:sldId id="660" r:id="rId10"/>
    <p:sldId id="668" r:id="rId11"/>
    <p:sldId id="669" r:id="rId12"/>
    <p:sldId id="670" r:id="rId13"/>
    <p:sldId id="671" r:id="rId14"/>
    <p:sldId id="661" r:id="rId15"/>
    <p:sldId id="662" r:id="rId16"/>
    <p:sldId id="663" r:id="rId17"/>
    <p:sldId id="609" r:id="rId18"/>
    <p:sldId id="610" r:id="rId19"/>
    <p:sldId id="611" r:id="rId20"/>
    <p:sldId id="612" r:id="rId21"/>
    <p:sldId id="613" r:id="rId22"/>
    <p:sldId id="614" r:id="rId23"/>
    <p:sldId id="615" r:id="rId24"/>
    <p:sldId id="617" r:id="rId25"/>
    <p:sldId id="618" r:id="rId26"/>
    <p:sldId id="619" r:id="rId27"/>
    <p:sldId id="620" r:id="rId28"/>
    <p:sldId id="621" r:id="rId29"/>
    <p:sldId id="622" r:id="rId30"/>
    <p:sldId id="623" r:id="rId31"/>
    <p:sldId id="624" r:id="rId32"/>
    <p:sldId id="625" r:id="rId33"/>
    <p:sldId id="626" r:id="rId34"/>
    <p:sldId id="627" r:id="rId35"/>
    <p:sldId id="628" r:id="rId36"/>
    <p:sldId id="629" r:id="rId37"/>
    <p:sldId id="630" r:id="rId38"/>
    <p:sldId id="631" r:id="rId39"/>
    <p:sldId id="632" r:id="rId40"/>
    <p:sldId id="633" r:id="rId41"/>
    <p:sldId id="634" r:id="rId42"/>
    <p:sldId id="635" r:id="rId43"/>
    <p:sldId id="636" r:id="rId44"/>
    <p:sldId id="638" r:id="rId45"/>
    <p:sldId id="645" r:id="rId46"/>
    <p:sldId id="639" r:id="rId47"/>
    <p:sldId id="649" r:id="rId48"/>
    <p:sldId id="650" r:id="rId49"/>
    <p:sldId id="642" r:id="rId50"/>
    <p:sldId id="643" r:id="rId51"/>
    <p:sldId id="651" r:id="rId52"/>
    <p:sldId id="652" r:id="rId53"/>
    <p:sldId id="653" r:id="rId54"/>
    <p:sldId id="672" r:id="rId55"/>
    <p:sldId id="673" r:id="rId56"/>
    <p:sldId id="674" r:id="rId57"/>
    <p:sldId id="675" r:id="rId58"/>
    <p:sldId id="676" r:id="rId59"/>
    <p:sldId id="677" r:id="rId60"/>
    <p:sldId id="678" r:id="rId61"/>
    <p:sldId id="679" r:id="rId62"/>
    <p:sldId id="680" r:id="rId63"/>
    <p:sldId id="681" r:id="rId64"/>
    <p:sldId id="682" r:id="rId65"/>
    <p:sldId id="683" r:id="rId66"/>
    <p:sldId id="684" r:id="rId67"/>
    <p:sldId id="685" r:id="rId68"/>
    <p:sldId id="686" r:id="rId69"/>
    <p:sldId id="687" r:id="rId70"/>
    <p:sldId id="688" r:id="rId71"/>
    <p:sldId id="664" r:id="rId72"/>
    <p:sldId id="665" r:id="rId73"/>
    <p:sldId id="666" r:id="rId74"/>
    <p:sldId id="689" r:id="rId75"/>
    <p:sldId id="690" r:id="rId76"/>
    <p:sldId id="691" r:id="rId77"/>
    <p:sldId id="692" r:id="rId78"/>
    <p:sldId id="693" r:id="rId79"/>
    <p:sldId id="694" r:id="rId80"/>
    <p:sldId id="695" r:id="rId81"/>
    <p:sldId id="696" r:id="rId82"/>
    <p:sldId id="697" r:id="rId83"/>
    <p:sldId id="698" r:id="rId84"/>
    <p:sldId id="699" r:id="rId85"/>
    <p:sldId id="700" r:id="rId86"/>
    <p:sldId id="701" r:id="rId87"/>
    <p:sldId id="702" r:id="rId88"/>
    <p:sldId id="703" r:id="rId89"/>
    <p:sldId id="704" r:id="rId90"/>
    <p:sldId id="705" r:id="rId91"/>
    <p:sldId id="706" r:id="rId92"/>
    <p:sldId id="707" r:id="rId93"/>
    <p:sldId id="708" r:id="rId94"/>
    <p:sldId id="709" r:id="rId95"/>
    <p:sldId id="710" r:id="rId96"/>
    <p:sldId id="459" r:id="rId97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667"/>
            <p14:sldId id="654"/>
            <p14:sldId id="655"/>
            <p14:sldId id="656"/>
            <p14:sldId id="657"/>
            <p14:sldId id="658"/>
            <p14:sldId id="659"/>
            <p14:sldId id="660"/>
            <p14:sldId id="668"/>
            <p14:sldId id="669"/>
            <p14:sldId id="670"/>
            <p14:sldId id="671"/>
            <p14:sldId id="661"/>
            <p14:sldId id="662"/>
            <p14:sldId id="663"/>
            <p14:sldId id="609"/>
            <p14:sldId id="610"/>
            <p14:sldId id="611"/>
            <p14:sldId id="612"/>
            <p14:sldId id="613"/>
            <p14:sldId id="614"/>
            <p14:sldId id="615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  <p14:sldId id="625"/>
            <p14:sldId id="626"/>
            <p14:sldId id="627"/>
            <p14:sldId id="628"/>
            <p14:sldId id="629"/>
            <p14:sldId id="630"/>
            <p14:sldId id="631"/>
            <p14:sldId id="632"/>
            <p14:sldId id="633"/>
            <p14:sldId id="634"/>
            <p14:sldId id="635"/>
            <p14:sldId id="636"/>
            <p14:sldId id="638"/>
            <p14:sldId id="645"/>
            <p14:sldId id="639"/>
            <p14:sldId id="649"/>
            <p14:sldId id="650"/>
            <p14:sldId id="642"/>
            <p14:sldId id="643"/>
            <p14:sldId id="651"/>
            <p14:sldId id="652"/>
            <p14:sldId id="653"/>
            <p14:sldId id="672"/>
            <p14:sldId id="673"/>
            <p14:sldId id="674"/>
            <p14:sldId id="675"/>
            <p14:sldId id="676"/>
            <p14:sldId id="677"/>
            <p14:sldId id="678"/>
            <p14:sldId id="679"/>
            <p14:sldId id="680"/>
            <p14:sldId id="681"/>
            <p14:sldId id="682"/>
            <p14:sldId id="683"/>
            <p14:sldId id="684"/>
            <p14:sldId id="685"/>
            <p14:sldId id="686"/>
            <p14:sldId id="687"/>
            <p14:sldId id="688"/>
            <p14:sldId id="664"/>
            <p14:sldId id="665"/>
            <p14:sldId id="666"/>
            <p14:sldId id="689"/>
            <p14:sldId id="690"/>
            <p14:sldId id="691"/>
            <p14:sldId id="692"/>
            <p14:sldId id="693"/>
            <p14:sldId id="694"/>
            <p14:sldId id="695"/>
            <p14:sldId id="696"/>
            <p14:sldId id="697"/>
            <p14:sldId id="698"/>
            <p14:sldId id="699"/>
            <p14:sldId id="700"/>
            <p14:sldId id="701"/>
            <p14:sldId id="702"/>
            <p14:sldId id="703"/>
            <p14:sldId id="704"/>
            <p14:sldId id="705"/>
            <p14:sldId id="706"/>
            <p14:sldId id="707"/>
            <p14:sldId id="708"/>
            <p14:sldId id="709"/>
            <p14:sldId id="710"/>
            <p14:sldId id="4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89587" autoAdjust="0"/>
  </p:normalViewPr>
  <p:slideViewPr>
    <p:cSldViewPr snapToGrid="0">
      <p:cViewPr varScale="1">
        <p:scale>
          <a:sx n="62" d="100"/>
          <a:sy n="62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odulo_operation" TargetMode="External"/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38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Seq</a:t>
            </a:r>
            <a:r>
              <a:rPr lang="en-US" dirty="0"/>
              <a:t> +</a:t>
            </a:r>
            <a:r>
              <a:rPr lang="en-US" baseline="0" dirty="0"/>
              <a:t> 1 </a:t>
            </a:r>
            <a:r>
              <a:rPr lang="en-US" baseline="0" dirty="0">
                <a:sym typeface="Wingdings"/>
              </a:rPr>
              <a:t> next expected data byte</a:t>
            </a:r>
            <a:endParaRPr lang="en-US" dirty="0"/>
          </a:p>
          <a:p>
            <a:r>
              <a:rPr lang="en-US" dirty="0"/>
              <a:t>211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92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Spoofing +</a:t>
            </a:r>
            <a:r>
              <a:rPr lang="en-US" baseline="0" dirty="0"/>
              <a:t> sequence prediction to hijack connections</a:t>
            </a:r>
          </a:p>
          <a:p>
            <a:r>
              <a:rPr lang="en-US" baseline="0" dirty="0"/>
              <a:t>SYN cookie: special sequence number sent in SYNACK so that when ACK comes back SYN cookie value can be reconstructed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704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side acts and sender and receiver</a:t>
            </a:r>
          </a:p>
          <a:p>
            <a:r>
              <a:rPr lang="en-US" dirty="0"/>
              <a:t>Every message contains sequence number, even if payload</a:t>
            </a:r>
            <a:r>
              <a:rPr lang="en-US" baseline="0" dirty="0"/>
              <a:t> length is zero</a:t>
            </a:r>
            <a:endParaRPr lang="en-US" dirty="0"/>
          </a:p>
          <a:p>
            <a:r>
              <a:rPr lang="en-US" dirty="0"/>
              <a:t>Every</a:t>
            </a:r>
            <a:r>
              <a:rPr lang="en-US" baseline="0" dirty="0"/>
              <a:t> message contains acknowledgements, even if no data was received</a:t>
            </a:r>
          </a:p>
          <a:p>
            <a:r>
              <a:rPr lang="en-US" baseline="0" dirty="0"/>
              <a:t>Every message advertises the window size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00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EF3907-DF2B-4478-9298-38235A8C7083}" type="slidenum">
              <a:rPr lang="en-US"/>
              <a:pPr/>
              <a:t>35</a:t>
            </a:fld>
            <a:endParaRPr 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is Cum. </a:t>
            </a:r>
            <a:r>
              <a:rPr lang="en-US" dirty="0" err="1"/>
              <a:t>Ack</a:t>
            </a:r>
            <a:r>
              <a:rPr lang="en-US" dirty="0"/>
              <a:t> a bad idea -&gt; packets 0-10,000 ;; 0-999 are lost but 1000-10000 received. </a:t>
            </a:r>
            <a:r>
              <a:rPr lang="en-US" dirty="0" err="1"/>
              <a:t>Cumack</a:t>
            </a:r>
            <a:r>
              <a:rPr lang="en-US" dirty="0"/>
              <a:t> </a:t>
            </a:r>
            <a:r>
              <a:rPr lang="en-US" dirty="0" err="1"/>
              <a:t>val</a:t>
            </a:r>
            <a:r>
              <a:rPr lang="en-US" dirty="0"/>
              <a:t> = 0. Server will hold 9K</a:t>
            </a:r>
            <a:r>
              <a:rPr lang="en-US" baseline="0" dirty="0"/>
              <a:t> bytes in buffer even though received successfully and may even retransmit them.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Paws</a:t>
            </a:r>
            <a:r>
              <a:rPr lang="en-US" baseline="0" dirty="0"/>
              <a:t> = protection against wrapping sequence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65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05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57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Innen kezdjük </a:t>
            </a:r>
            <a:r>
              <a:rPr lang="hu-HU" dirty="0" err="1"/>
              <a:t>jövőhéten</a:t>
            </a:r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31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itt</a:t>
            </a: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59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Példa DF</a:t>
            </a:r>
            <a:r>
              <a:rPr lang="hu-HU" baseline="0" dirty="0"/>
              <a:t> bit (nem teljesíthető küldés), cél nem található</a:t>
            </a:r>
          </a:p>
          <a:p>
            <a:r>
              <a:rPr lang="hu-HU" baseline="0" dirty="0"/>
              <a:t>Számláló 0-ára ért (hurok/kis TTL)</a:t>
            </a:r>
          </a:p>
          <a:p>
            <a:r>
              <a:rPr lang="hu-HU" baseline="0" dirty="0"/>
              <a:t>Érvénytelen érték (hardver szoftverében a probléma??)</a:t>
            </a:r>
          </a:p>
          <a:p>
            <a:r>
              <a:rPr lang="hu-HU" baseline="0" dirty="0"/>
              <a:t>Túl forgalmazók lefojtása (olaj a tűzre)</a:t>
            </a:r>
          </a:p>
          <a:p>
            <a:r>
              <a:rPr lang="hu-HU" baseline="0" dirty="0"/>
              <a:t>ÁTIRÁNYÍTÁS Rosszul irányítás felfedezése (küldő </a:t>
            </a:r>
            <a:r>
              <a:rPr lang="hu-HU" baseline="0" dirty="0" err="1"/>
              <a:t>hoszt</a:t>
            </a:r>
            <a:r>
              <a:rPr lang="hu-HU" baseline="0" dirty="0"/>
              <a:t> értesítése)</a:t>
            </a:r>
          </a:p>
          <a:p>
            <a:r>
              <a:rPr lang="hu-HU" baseline="0" dirty="0"/>
              <a:t>(</a:t>
            </a:r>
            <a:r>
              <a:rPr lang="hu-HU" baseline="0" dirty="0" err="1"/>
              <a:t>Iana</a:t>
            </a:r>
            <a:r>
              <a:rPr lang="hu-HU" baseline="0" dirty="0"/>
              <a:t> </a:t>
            </a:r>
            <a:r>
              <a:rPr lang="hu-HU" baseline="0" dirty="0" err="1"/>
              <a:t>org</a:t>
            </a:r>
            <a:r>
              <a:rPr lang="hu-HU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865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10 EA vége!!!</a:t>
            </a: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89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ECBF1-7F58-4ABA-8C2A-C70BDBCB9639}" type="slidenum">
              <a:rPr lang="en-US"/>
              <a:pPr/>
              <a:t>54</a:t>
            </a:fld>
            <a:endParaRPr lang="en-US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Got to here.</a:t>
            </a:r>
          </a:p>
        </p:txBody>
      </p:sp>
    </p:spTree>
    <p:extLst>
      <p:ext uri="{BB962C8B-B14F-4D97-AF65-F5344CB8AC3E}">
        <p14:creationId xmlns:p14="http://schemas.microsoft.com/office/powerpoint/2010/main" val="27769771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D58A8A-913E-4F2E-9483-F1130BC05372}" type="slidenum">
              <a:rPr lang="en-US"/>
              <a:pPr/>
              <a:t>55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17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E80D0-BBC6-47C2-AA3F-B32621B7119A}" type="slidenum">
              <a:rPr lang="en-US"/>
              <a:pPr/>
              <a:t>56</a:t>
            </a:fld>
            <a:endParaRPr lang="en-US"/>
          </a:p>
        </p:txBody>
      </p:sp>
      <p:sp>
        <p:nvSpPr>
          <p:cNvPr id="66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86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050F4-C8C3-4856-B0AB-A976C547CAA8}" type="slidenum">
              <a:rPr lang="en-US"/>
              <a:pPr/>
              <a:t>57</a:t>
            </a:fld>
            <a:endParaRPr lang="en-US"/>
          </a:p>
        </p:txBody>
      </p:sp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591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68C31-0294-47BB-936C-1FEB1C71E0DD}" type="slidenum">
              <a:rPr lang="en-US"/>
              <a:pPr/>
              <a:t>59</a:t>
            </a:fld>
            <a:endParaRPr lang="en-US"/>
          </a:p>
        </p:txBody>
      </p:sp>
      <p:sp>
        <p:nvSpPr>
          <p:cNvPr id="67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040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94663-E366-43AA-BC90-00D6B84E8C04}" type="slidenum">
              <a:rPr lang="en-US"/>
              <a:pPr/>
              <a:t>64</a:t>
            </a:fld>
            <a:endParaRPr lang="en-US"/>
          </a:p>
        </p:txBody>
      </p:sp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86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B25028-F571-4BEC-B2E8-17C782D8A09A}" type="slidenum">
              <a:rPr lang="en-US"/>
              <a:pPr/>
              <a:t>65</a:t>
            </a:fld>
            <a:endParaRPr lang="en-US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033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90347-DD95-4B3D-93DE-51DD859E6659}" type="slidenum">
              <a:rPr lang="en-US"/>
              <a:pPr/>
              <a:t>66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844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90347-DD95-4B3D-93DE-51DD859E6659}" type="slidenum">
              <a:rPr lang="en-US"/>
              <a:pPr/>
              <a:t>72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24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Példa DF</a:t>
            </a:r>
            <a:r>
              <a:rPr lang="hu-HU" baseline="0" dirty="0"/>
              <a:t> bit (nem teljesíthető küldés), cél nem található</a:t>
            </a:r>
          </a:p>
          <a:p>
            <a:r>
              <a:rPr lang="hu-HU" baseline="0" dirty="0"/>
              <a:t>Számláló 0-ára ért (hurok/kis TTL)</a:t>
            </a:r>
          </a:p>
          <a:p>
            <a:r>
              <a:rPr lang="hu-HU" baseline="0" dirty="0"/>
              <a:t>Érvénytelen érték (hardver szoftverében a probléma??)</a:t>
            </a:r>
          </a:p>
          <a:p>
            <a:r>
              <a:rPr lang="hu-HU" baseline="0" dirty="0"/>
              <a:t>Túl forgalmazók lefojtása (olaj a tűzre)</a:t>
            </a:r>
          </a:p>
          <a:p>
            <a:r>
              <a:rPr lang="hu-HU" baseline="0" dirty="0"/>
              <a:t>ÁTIRÁNYÍTÁS Rosszul irányítás felfedezése (küldő </a:t>
            </a:r>
            <a:r>
              <a:rPr lang="hu-HU" baseline="0" dirty="0" err="1"/>
              <a:t>hoszt</a:t>
            </a:r>
            <a:r>
              <a:rPr lang="hu-HU" baseline="0" dirty="0"/>
              <a:t> értesítése)</a:t>
            </a:r>
          </a:p>
          <a:p>
            <a:r>
              <a:rPr lang="hu-HU" baseline="0" dirty="0"/>
              <a:t>(</a:t>
            </a:r>
            <a:r>
              <a:rPr lang="hu-HU" baseline="0" dirty="0" err="1"/>
              <a:t>Iana</a:t>
            </a:r>
            <a:r>
              <a:rPr lang="hu-HU" baseline="0" dirty="0"/>
              <a:t> </a:t>
            </a:r>
            <a:r>
              <a:rPr lang="hu-HU" baseline="0" dirty="0" err="1"/>
              <a:t>org</a:t>
            </a:r>
            <a:r>
              <a:rPr lang="hu-HU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86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890347-DD95-4B3D-93DE-51DD859E6659}" type="slidenum">
              <a:rPr lang="en-US"/>
              <a:pPr/>
              <a:t>75</a:t>
            </a:fld>
            <a:endParaRPr lang="en-US"/>
          </a:p>
        </p:txBody>
      </p:sp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310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initial TCP sequence number, i.e. the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 cookie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is computed as follows: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 5 bits: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odulo operation"/>
              </a:rPr>
              <a:t>mod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32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Middle 3 bits: an encoded value representing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Bottom 24 bits: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(Note: since 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must be encoded using 3 bits, the server is restricted to sending up to 8 unique values for 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when SYN cookies are in use.)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a client sends back a TCP ACK packet to the server in response to the server's SYN+ACK packet, the client MUST (according to the TCP spec) use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n+1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packet's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Acknowledgement number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where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the initial sequence number sent by the server. The server then subtracts 1 from the acknowledgement number to reveal the SYN cookie sent to the client.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server then performs the following operations.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Checks the value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against the current time to see if the connection has expired.</a:t>
            </a: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Recomputes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determine whether this is, indeed, a valid SYN cookie.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Decodes the value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from the 3-bit encoding in the SYN cookie, which it then can use to reconstruct the SYN queue entry.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this point forward, the connection proceeds as normal.</a:t>
            </a:r>
          </a:p>
          <a:p>
            <a:endParaRPr lang="hu-HU" dirty="0"/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58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itt</a:t>
            </a: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574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7D7ECF-B719-4590-9F20-AC362BD66F5F}" type="slidenum">
              <a:rPr lang="en-US" altLang="hu-HU"/>
              <a:pPr/>
              <a:t>81</a:t>
            </a:fld>
            <a:endParaRPr lang="en-US" altLang="hu-HU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5069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50AD3D-7B84-4B50-97F3-D29E2320EE24}" type="slidenum">
              <a:rPr lang="en-US" altLang="hu-HU"/>
              <a:pPr/>
              <a:t>82</a:t>
            </a:fld>
            <a:endParaRPr lang="en-US" altLang="hu-HU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315786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BE715-0F0D-4701-9E5E-A619D84C9DA7}" type="slidenum">
              <a:rPr lang="en-US" altLang="hu-HU"/>
              <a:pPr/>
              <a:t>83</a:t>
            </a:fld>
            <a:endParaRPr lang="en-US" altLang="hu-H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651555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CCA48-511A-4B6F-80BE-82579B08B6B1}" type="slidenum">
              <a:rPr lang="en-US" altLang="hu-HU"/>
              <a:pPr/>
              <a:t>84</a:t>
            </a:fld>
            <a:endParaRPr lang="en-US" altLang="hu-H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5790"/>
            <a:ext cx="5046663" cy="4183380"/>
          </a:xfrm>
        </p:spPr>
        <p:txBody>
          <a:bodyPr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953988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Replace 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0630E-C6A9-444B-A16B-2B64151D1DEE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507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DCTCP is based on the existing Explicit Congestion Notification framework in TCP.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6EA2B-EFC1-4DB2-A297-B21C4C7A67B1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615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70630E-C6A9-444B-A16B-2B64151D1DEE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FORRÁS</a:t>
            </a:r>
            <a:r>
              <a:rPr lang="hu-HU" baseline="0" dirty="0"/>
              <a:t> LEFOJTÁS olaj a tűzre, manapság a szállítói rétegben oldják meg a torlódás védelmet.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806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very simple marking mechanism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not all the tunings other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aqms</a:t>
            </a:r>
            <a:r>
              <a:rPr lang="en-US" dirty="0">
                <a:ea typeface="ＭＳ Ｐゴシック" charset="-128"/>
                <a:cs typeface="ＭＳ Ｐゴシック" charset="-128"/>
              </a:rPr>
              <a:t> have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on the source side, the source is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tryign</a:t>
            </a:r>
            <a:r>
              <a:rPr lang="en-US" dirty="0">
                <a:ea typeface="ＭＳ Ｐゴシック" charset="-128"/>
                <a:cs typeface="ＭＳ Ｐゴシック" charset="-128"/>
              </a:rPr>
              <a:t> to estimate the fraction of packets getting marked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using the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obs</a:t>
            </a:r>
            <a:r>
              <a:rPr lang="en-US" dirty="0">
                <a:ea typeface="ＭＳ Ｐゴシック" charset="-128"/>
                <a:cs typeface="ＭＳ Ｐゴシック" charset="-128"/>
              </a:rPr>
              <a:t> that there is a stream of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ecn</a:t>
            </a:r>
            <a:r>
              <a:rPr lang="en-US" dirty="0">
                <a:ea typeface="ＭＳ Ｐゴシック" charset="-128"/>
                <a:cs typeface="ＭＳ Ｐゴシック" charset="-128"/>
              </a:rPr>
              <a:t> marks coming back – more info in the stream than in any single bit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trying to maintain smooth rate variations to operate well even when using shallow buffers, and only a few flows (no stat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mux</a:t>
            </a:r>
            <a:r>
              <a:rPr lang="en-US" dirty="0">
                <a:ea typeface="ＭＳ Ｐゴシック" charset="-128"/>
                <a:cs typeface="ＭＳ Ｐゴシック" charset="-128"/>
              </a:rPr>
              <a:t>)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F over the last RTT.  In TCP there is always a way to get the next RTT from the window size.  Comes from the self-clocking of TCP.</a:t>
            </a:r>
          </a:p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ea typeface="ＭＳ Ｐゴシック" charset="-128"/>
                <a:cs typeface="ＭＳ Ｐゴシック" charset="-128"/>
              </a:rPr>
              <a:t>Only changing the decrease.  Simplest version – makes a lot of sense.  So generic could apply it to any algorithm – CTCP, CUBIC – how to cut its window leaving increase part to what it already does.   Have to be careful here.  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E4A6DD6-72AA-A648-96C7-19F688F76A4D}" type="slidenum">
              <a:rPr lang="en-US">
                <a:latin typeface="Calibri" charset="0"/>
                <a:ea typeface="Arial" charset="0"/>
                <a:cs typeface="Arial" charset="0"/>
              </a:rPr>
              <a:pPr/>
              <a:t>95</a:t>
            </a:fld>
            <a:endParaRPr lang="en-US">
              <a:latin typeface="Calibri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1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Egy vagy több </a:t>
            </a:r>
            <a:r>
              <a:rPr lang="hu-HU" dirty="0" err="1"/>
              <a:t>ip</a:t>
            </a:r>
            <a:r>
              <a:rPr lang="hu-HU" dirty="0"/>
              <a:t> cím/</a:t>
            </a:r>
            <a:r>
              <a:rPr lang="hu-HU" dirty="0" err="1"/>
              <a:t>hoszt</a:t>
            </a:r>
            <a:r>
              <a:rPr lang="hu-HU" dirty="0"/>
              <a:t> (LAN címek,</a:t>
            </a:r>
            <a:r>
              <a:rPr lang="hu-HU" baseline="0" dirty="0"/>
              <a:t> pl. </a:t>
            </a:r>
            <a:r>
              <a:rPr lang="hu-HU" baseline="0" dirty="0" err="1"/>
              <a:t>ethernet</a:t>
            </a:r>
            <a:r>
              <a:rPr lang="hu-HU" baseline="0" dirty="0"/>
              <a:t> 48-bites azonosító</a:t>
            </a:r>
            <a:r>
              <a:rPr lang="hu-HU" dirty="0"/>
              <a:t>)</a:t>
            </a:r>
          </a:p>
          <a:p>
            <a:r>
              <a:rPr lang="hu-HU" dirty="0"/>
              <a:t>EGYSZERŰ,</a:t>
            </a:r>
            <a:r>
              <a:rPr lang="hu-HU" baseline="0" dirty="0"/>
              <a:t> alternatíva táblázat karbantartása</a:t>
            </a:r>
          </a:p>
          <a:p>
            <a:r>
              <a:rPr lang="hu-HU" baseline="0" dirty="0"/>
              <a:t>R1 router (</a:t>
            </a:r>
            <a:r>
              <a:rPr lang="hu-HU" baseline="0" dirty="0" err="1"/>
              <a:t>felkonf</a:t>
            </a:r>
            <a:r>
              <a:rPr lang="hu-HU" baseline="0" dirty="0"/>
              <a:t> proxy ARP)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58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Egy vagy több </a:t>
            </a:r>
            <a:r>
              <a:rPr lang="hu-HU" dirty="0" err="1"/>
              <a:t>ip</a:t>
            </a:r>
            <a:r>
              <a:rPr lang="hu-HU" dirty="0"/>
              <a:t> cím/</a:t>
            </a:r>
            <a:r>
              <a:rPr lang="hu-HU" dirty="0" err="1"/>
              <a:t>hoszt</a:t>
            </a:r>
            <a:r>
              <a:rPr lang="hu-HU" dirty="0"/>
              <a:t> (LAN címek,</a:t>
            </a:r>
            <a:r>
              <a:rPr lang="hu-HU" baseline="0" dirty="0"/>
              <a:t> pl. </a:t>
            </a:r>
            <a:r>
              <a:rPr lang="hu-HU" baseline="0" dirty="0" err="1"/>
              <a:t>ethernet</a:t>
            </a:r>
            <a:r>
              <a:rPr lang="hu-HU" baseline="0" dirty="0"/>
              <a:t> 48-bites azonosító</a:t>
            </a:r>
            <a:r>
              <a:rPr lang="hu-HU" dirty="0"/>
              <a:t>)</a:t>
            </a:r>
          </a:p>
          <a:p>
            <a:r>
              <a:rPr lang="hu-HU" dirty="0"/>
              <a:t>EGYSZERŰ,</a:t>
            </a:r>
            <a:r>
              <a:rPr lang="hu-HU" baseline="0" dirty="0"/>
              <a:t> alternatíva táblázat karbantartása</a:t>
            </a:r>
          </a:p>
          <a:p>
            <a:r>
              <a:rPr lang="hu-HU" baseline="0" dirty="0"/>
              <a:t>R1 router (</a:t>
            </a:r>
            <a:r>
              <a:rPr lang="hu-HU" baseline="0" dirty="0" err="1"/>
              <a:t>felkonf</a:t>
            </a:r>
            <a:r>
              <a:rPr lang="hu-HU" baseline="0" dirty="0"/>
              <a:t> proxy ARP)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52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RARP ADATSZÓRÁS</a:t>
            </a:r>
            <a:r>
              <a:rPr lang="hu-HU" baseline="0" dirty="0"/>
              <a:t> </a:t>
            </a:r>
            <a:r>
              <a:rPr lang="hu-HU" dirty="0"/>
              <a:t>(</a:t>
            </a:r>
            <a:r>
              <a:rPr lang="hu-HU" dirty="0" err="1"/>
              <a:t>router-ek</a:t>
            </a:r>
            <a:r>
              <a:rPr lang="hu-HU" baseline="0" dirty="0"/>
              <a:t> nem továbbítják)</a:t>
            </a:r>
            <a:endParaRPr lang="hu-HU" dirty="0"/>
          </a:p>
          <a:p>
            <a:r>
              <a:rPr lang="hu-HU" dirty="0"/>
              <a:t>Szerver</a:t>
            </a:r>
            <a:r>
              <a:rPr lang="hu-HU" baseline="0" dirty="0"/>
              <a:t> kikerülésére BOOTP használata, adminisztrátor tartja karban (másik lehetőség az RARP helyettesítésére, adatszórás nem kerül továbbításra, </a:t>
            </a:r>
            <a:r>
              <a:rPr lang="hu-HU" baseline="0" dirty="0" err="1"/>
              <a:t>routerek</a:t>
            </a:r>
            <a:r>
              <a:rPr lang="hu-HU" baseline="0" dirty="0"/>
              <a:t> ezt továbbítják)</a:t>
            </a:r>
          </a:p>
          <a:p>
            <a:r>
              <a:rPr lang="hu-HU" baseline="0" dirty="0"/>
              <a:t>     egyéb infók is: alapértelmezett router, alhálózati maszk, stb.</a:t>
            </a:r>
          </a:p>
          <a:p>
            <a:r>
              <a:rPr lang="hu-HU" baseline="0" dirty="0"/>
              <a:t>     PROBLÉMA manuálisan kell az IP-Ethernet cím hozzárendeléseket nyilvántartani (új állomás addig nem használhatja, amíg manuálisan nem kap egy címet a BOOTP </a:t>
            </a:r>
          </a:p>
          <a:p>
            <a:r>
              <a:rPr lang="hu-HU" baseline="0" dirty="0"/>
              <a:t>                        táblázatában)</a:t>
            </a:r>
          </a:p>
          <a:p>
            <a:r>
              <a:rPr lang="hu-HU" baseline="0" dirty="0"/>
              <a:t>Hozzárendelés időtartama ??? (lízingelésnek, lízing lejárta előtt új címet kell kérni)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60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76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RARP ADATSZÓRÁS</a:t>
            </a:r>
            <a:r>
              <a:rPr lang="hu-HU" baseline="0" dirty="0"/>
              <a:t> </a:t>
            </a:r>
            <a:r>
              <a:rPr lang="hu-HU" dirty="0"/>
              <a:t>(</a:t>
            </a:r>
            <a:r>
              <a:rPr lang="hu-HU" dirty="0" err="1"/>
              <a:t>router-ek</a:t>
            </a:r>
            <a:r>
              <a:rPr lang="hu-HU" baseline="0" dirty="0"/>
              <a:t> nem továbbítják)</a:t>
            </a:r>
            <a:endParaRPr lang="hu-HU" dirty="0"/>
          </a:p>
          <a:p>
            <a:r>
              <a:rPr lang="hu-HU" dirty="0"/>
              <a:t>Szerver</a:t>
            </a:r>
            <a:r>
              <a:rPr lang="hu-HU" baseline="0" dirty="0"/>
              <a:t> kikerülésére BOOTP használata, adminisztrátor tartja karban (másik lehetőség az RARP helyettesítésére, adatszórás nem kerül továbbításra, </a:t>
            </a:r>
            <a:r>
              <a:rPr lang="hu-HU" baseline="0" dirty="0" err="1"/>
              <a:t>routerek</a:t>
            </a:r>
            <a:r>
              <a:rPr lang="hu-HU" baseline="0" dirty="0"/>
              <a:t> ezt továbbítják)</a:t>
            </a:r>
          </a:p>
          <a:p>
            <a:r>
              <a:rPr lang="hu-HU" baseline="0" dirty="0"/>
              <a:t>     egyéb infók is: alapértelmezett router, alhálózati maszk, stb.</a:t>
            </a:r>
          </a:p>
          <a:p>
            <a:r>
              <a:rPr lang="hu-HU" baseline="0" dirty="0"/>
              <a:t>     PROBLÉMA manuálisan kell az IP-Ethernet cím hozzárendeléseket nyilvántartani (új állomás addig nem használhatja, amíg manuálisan nem kap egy címet a BOOTP </a:t>
            </a:r>
          </a:p>
          <a:p>
            <a:r>
              <a:rPr lang="hu-HU" baseline="0" dirty="0"/>
              <a:t>                        táblázatában)</a:t>
            </a:r>
          </a:p>
          <a:p>
            <a:r>
              <a:rPr lang="hu-HU" baseline="0" dirty="0"/>
              <a:t>Hozzárendelés időtartama ??? (lízingelésnek, lízing lejárta előtt új címet kell kérni)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D64E9-6C7E-43A0-99E1-4A612CA728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7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/>
              <a:t>itt</a:t>
            </a:r>
          </a:p>
        </p:txBody>
      </p:sp>
      <p:sp>
        <p:nvSpPr>
          <p:cNvPr id="4" name="Élőfej hely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0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gif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9.gif"/><Relationship Id="rId5" Type="http://schemas.openxmlformats.org/officeDocument/2006/relationships/image" Target="../media/image23.jpeg"/><Relationship Id="rId4" Type="http://schemas.openxmlformats.org/officeDocument/2006/relationships/image" Target="../media/image28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3.jpeg"/><Relationship Id="rId4" Type="http://schemas.openxmlformats.org/officeDocument/2006/relationships/image" Target="../media/image28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3.jpeg"/><Relationship Id="rId4" Type="http://schemas.openxmlformats.org/officeDocument/2006/relationships/image" Target="../media/image24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7395883" cy="1828800"/>
          </a:xfrm>
        </p:spPr>
        <p:txBody>
          <a:bodyPr>
            <a:normAutofit fontScale="90000"/>
          </a:bodyPr>
          <a:lstStyle/>
          <a:p>
            <a:r>
              <a:rPr lang="hu-HU" sz="6000" cap="none" dirty="0"/>
              <a:t>Számítógépes Hálózatok</a:t>
            </a:r>
            <a:endParaRPr lang="en-US" sz="4900" cap="none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7329489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3600" b="1" dirty="0">
                <a:solidFill>
                  <a:schemeClr val="tx1"/>
                </a:solidFill>
              </a:rPr>
              <a:t>9. Előadás</a:t>
            </a:r>
            <a:r>
              <a:rPr lang="en-US" sz="3600" b="1" dirty="0">
                <a:solidFill>
                  <a:schemeClr val="tx1"/>
                </a:solidFill>
              </a:rPr>
              <a:t>: </a:t>
            </a:r>
            <a:r>
              <a:rPr lang="hu-HU" sz="3600" b="1" dirty="0">
                <a:solidFill>
                  <a:schemeClr val="tx1"/>
                </a:solidFill>
              </a:rPr>
              <a:t>	++Szállítói réteg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Based on slides from </a:t>
            </a:r>
            <a:r>
              <a:rPr lang="hu-HU" b="1" dirty="0"/>
              <a:t>Zoltán Ács ELTE</a:t>
            </a:r>
            <a:r>
              <a:rPr lang="hu-HU" dirty="0"/>
              <a:t> and </a:t>
            </a:r>
            <a:r>
              <a:rPr lang="en-US" dirty="0"/>
              <a:t>D. </a:t>
            </a:r>
            <a:r>
              <a:rPr lang="en-US" dirty="0" err="1"/>
              <a:t>Choffnes</a:t>
            </a:r>
            <a:r>
              <a:rPr lang="en-US" dirty="0"/>
              <a:t> Northeastern U.</a:t>
            </a:r>
            <a:r>
              <a:rPr lang="hu-HU" dirty="0"/>
              <a:t>, </a:t>
            </a:r>
            <a:r>
              <a:rPr lang="hu-HU" dirty="0" err="1"/>
              <a:t>Philippa</a:t>
            </a:r>
            <a:r>
              <a:rPr lang="hu-HU" dirty="0"/>
              <a:t> </a:t>
            </a:r>
            <a:r>
              <a:rPr lang="hu-HU" dirty="0" err="1"/>
              <a:t>Gill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StonyBrook</a:t>
            </a:r>
            <a:r>
              <a:rPr lang="hu-HU" dirty="0"/>
              <a:t> University , </a:t>
            </a:r>
            <a:r>
              <a:rPr lang="en-US" dirty="0"/>
              <a:t>Revised </a:t>
            </a:r>
            <a:r>
              <a:rPr lang="hu-HU" dirty="0"/>
              <a:t>Spring</a:t>
            </a:r>
            <a:r>
              <a:rPr lang="en-US" dirty="0"/>
              <a:t> 201</a:t>
            </a:r>
            <a:r>
              <a:rPr lang="hu-HU" dirty="0"/>
              <a:t>6</a:t>
            </a:r>
            <a:r>
              <a:rPr lang="en-US" dirty="0"/>
              <a:t> by </a:t>
            </a:r>
            <a:r>
              <a:rPr lang="hu-HU" dirty="0"/>
              <a:t>S</a:t>
            </a:r>
            <a:r>
              <a:rPr lang="en-US" dirty="0"/>
              <a:t>. </a:t>
            </a:r>
            <a:r>
              <a:rPr lang="hu-HU" dirty="0"/>
              <a:t>Laki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DHCP: DYNAMIC HOST CONFIGURATION</a:t>
            </a:r>
            <a:br>
              <a:rPr lang="hu-HU" dirty="0"/>
            </a:br>
            <a:r>
              <a:rPr lang="hu-HU" dirty="0"/>
              <a:t>PROTOCOL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71" y="2117406"/>
            <a:ext cx="542925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34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DHCP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Lényegében ez már az </a:t>
            </a:r>
            <a:r>
              <a:rPr lang="hu-HU" b="1" u="sng" dirty="0"/>
              <a:t>Alkalmazási réteg</a:t>
            </a:r>
            <a:endParaRPr lang="hu-HU" dirty="0"/>
          </a:p>
          <a:p>
            <a:pPr lvl="1"/>
            <a:r>
              <a:rPr lang="hu-HU" dirty="0"/>
              <a:t>de logikailag ide tartozik</a:t>
            </a:r>
          </a:p>
          <a:p>
            <a:endParaRPr lang="hu-HU" dirty="0"/>
          </a:p>
          <a:p>
            <a:r>
              <a:rPr lang="hu-HU" dirty="0"/>
              <a:t>Segítségével a </a:t>
            </a:r>
            <a:r>
              <a:rPr lang="hu-HU" dirty="0" err="1"/>
              <a:t>hosztok</a:t>
            </a:r>
            <a:r>
              <a:rPr lang="hu-HU" dirty="0"/>
              <a:t> automatikusan juthatnak hozzá a kommunikációjukhoz szükséges hálózati azonosítókhoz:</a:t>
            </a:r>
          </a:p>
          <a:p>
            <a:pPr lvl="1"/>
            <a:r>
              <a:rPr lang="hu-HU" dirty="0"/>
              <a:t>IP cím, hálózati maszk, alapértelmezett átjáró, stb.</a:t>
            </a:r>
          </a:p>
          <a:p>
            <a:pPr lvl="1"/>
            <a:endParaRPr lang="hu-HU" dirty="0"/>
          </a:p>
          <a:p>
            <a:r>
              <a:rPr lang="hu-HU" dirty="0"/>
              <a:t>Eredetileg az RFC 1531 a BOOTP kiterjesztéseként definiálta. Újabb RFC-k: 1541, 2131 (aktuális)</a:t>
            </a:r>
          </a:p>
        </p:txBody>
      </p:sp>
    </p:spTree>
    <p:extLst>
      <p:ext uri="{BB962C8B-B14F-4D97-AF65-F5344CB8AC3E}">
        <p14:creationId xmlns:p14="http://schemas.microsoft.com/office/powerpoint/2010/main" val="139855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DHCP lehetőségei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IP címek osztása MAC cím alapján DHCP szerverrel</a:t>
            </a:r>
          </a:p>
          <a:p>
            <a:pPr lvl="1"/>
            <a:r>
              <a:rPr lang="hu-HU" dirty="0"/>
              <a:t>Szükség esetén (a DHCP szerveren előre beállított módon) egyes kliensek számára azok MAC címéhez fix IP cím rendelhető</a:t>
            </a:r>
          </a:p>
          <a:p>
            <a:r>
              <a:rPr lang="hu-HU" dirty="0"/>
              <a:t>IP címek osztása dinamikusan</a:t>
            </a:r>
          </a:p>
          <a:p>
            <a:pPr lvl="1"/>
            <a:r>
              <a:rPr lang="hu-HU" dirty="0"/>
              <a:t>A DHCP szerveren beállított tartományból „érkezési sorrendben” kapják a kliensek az IP címeket</a:t>
            </a:r>
          </a:p>
          <a:p>
            <a:pPr lvl="1"/>
            <a:r>
              <a:rPr lang="hu-HU" dirty="0"/>
              <a:t>Elegendő annyi IP cím, ahány gép egyidejűleg működik</a:t>
            </a:r>
          </a:p>
          <a:p>
            <a:r>
              <a:rPr lang="hu-HU" dirty="0"/>
              <a:t>Az IP címeken kívül további szükséges hálózati paraméterek is kioszthatók</a:t>
            </a:r>
          </a:p>
          <a:p>
            <a:pPr lvl="1"/>
            <a:r>
              <a:rPr lang="hu-HU" dirty="0"/>
              <a:t>Hálózati maszk</a:t>
            </a:r>
          </a:p>
          <a:p>
            <a:pPr lvl="1"/>
            <a:r>
              <a:rPr lang="hu-HU" dirty="0"/>
              <a:t>Alapértelmezett átjáró</a:t>
            </a:r>
          </a:p>
          <a:p>
            <a:pPr lvl="1"/>
            <a:r>
              <a:rPr lang="hu-HU" dirty="0"/>
              <a:t>Névkiszolgáló</a:t>
            </a:r>
          </a:p>
          <a:p>
            <a:pPr lvl="1"/>
            <a:r>
              <a:rPr lang="hu-HU" dirty="0"/>
              <a:t>Domain név</a:t>
            </a:r>
          </a:p>
          <a:p>
            <a:pPr lvl="1"/>
            <a:r>
              <a:rPr lang="hu-HU" dirty="0"/>
              <a:t>Hálózati rendszerbetöltéshez szerver és fájlnév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4471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DHCP – Címek bérlése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 DHCP szerver a klienseknek az IP-címeket bizonyos bérleti időtartamra (</a:t>
            </a:r>
            <a:r>
              <a:rPr lang="hu-HU" dirty="0" err="1"/>
              <a:t>lease</a:t>
            </a:r>
            <a:r>
              <a:rPr lang="hu-HU" dirty="0"/>
              <a:t> </a:t>
            </a:r>
            <a:r>
              <a:rPr lang="hu-HU" dirty="0" err="1"/>
              <a:t>time</a:t>
            </a:r>
            <a:r>
              <a:rPr lang="hu-HU" dirty="0"/>
              <a:t>) adja „bérbe”</a:t>
            </a:r>
          </a:p>
          <a:p>
            <a:pPr lvl="1"/>
            <a:r>
              <a:rPr lang="hu-HU" dirty="0"/>
              <a:t>Az időtartam hosszánál a szerver figyelembe veszi a kliens esetleges ilyen irányú kérését</a:t>
            </a:r>
          </a:p>
          <a:p>
            <a:pPr lvl="1"/>
            <a:r>
              <a:rPr lang="hu-HU" dirty="0"/>
              <a:t>Az időtartam hosszát a szerver beállításai korlátozzák</a:t>
            </a:r>
          </a:p>
          <a:p>
            <a:r>
              <a:rPr lang="hu-HU" dirty="0"/>
              <a:t>A bérleti időtartam lejárta előtt a bérlet meghosszabbítható</a:t>
            </a:r>
          </a:p>
          <a:p>
            <a:r>
              <a:rPr lang="hu-HU" dirty="0"/>
              <a:t>Az IP-cím explicit módon vissza is adható</a:t>
            </a:r>
          </a:p>
        </p:txBody>
      </p:sp>
    </p:spTree>
    <p:extLst>
      <p:ext uri="{BB962C8B-B14F-4D97-AF65-F5344CB8AC3E}">
        <p14:creationId xmlns:p14="http://schemas.microsoft.com/office/powerpoint/2010/main" val="1006979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Virtuális magánhálózatok alapok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391406" cy="4351338"/>
          </a:xfrm>
        </p:spPr>
        <p:txBody>
          <a:bodyPr>
            <a:normAutofit fontScale="92500" lnSpcReduction="20000"/>
          </a:bodyPr>
          <a:lstStyle/>
          <a:p>
            <a:r>
              <a:rPr lang="hu-HU" sz="1800" b="1" cap="small" dirty="0"/>
              <a:t>Fő jellemzői</a:t>
            </a:r>
          </a:p>
          <a:p>
            <a:pPr lvl="1"/>
            <a:r>
              <a:rPr lang="hu-HU" sz="1800" dirty="0"/>
              <a:t>Mint közeli hálózat fut az interneten keresztül.</a:t>
            </a:r>
          </a:p>
          <a:p>
            <a:pPr lvl="1"/>
            <a:r>
              <a:rPr lang="hu-HU" sz="1800" dirty="0" err="1"/>
              <a:t>IPSEC-et</a:t>
            </a:r>
            <a:r>
              <a:rPr lang="hu-HU" sz="1800" dirty="0"/>
              <a:t> használ az üzenetek titkosítására.</a:t>
            </a:r>
          </a:p>
          <a:p>
            <a:r>
              <a:rPr lang="hu-HU" sz="1800" dirty="0"/>
              <a:t>Azaz informálisan megfogalmazva fizikailag távol lévő </a:t>
            </a:r>
            <a:r>
              <a:rPr lang="hu-HU" sz="1800" dirty="0" err="1"/>
              <a:t>hosztok</a:t>
            </a:r>
            <a:r>
              <a:rPr lang="hu-HU" sz="1800" dirty="0"/>
              <a:t> egy közös logikai egységet alkotnak.</a:t>
            </a:r>
          </a:p>
          <a:p>
            <a:pPr lvl="1"/>
            <a:r>
              <a:rPr lang="hu-HU" sz="1800" dirty="0"/>
              <a:t>Például távollévő telephelyek rendszerei.</a:t>
            </a:r>
          </a:p>
          <a:p>
            <a:r>
              <a:rPr lang="hu-HU" sz="1800" b="1" cap="small" dirty="0"/>
              <a:t>Alapelv</a:t>
            </a:r>
          </a:p>
          <a:p>
            <a:pPr lvl="1"/>
            <a:r>
              <a:rPr lang="hu-HU" sz="1800" dirty="0"/>
              <a:t>Bérelt vonalak helyett használjuk a publikusan hozzáférhető Internet-et.</a:t>
            </a:r>
          </a:p>
          <a:p>
            <a:pPr lvl="1"/>
            <a:r>
              <a:rPr lang="hu-HU" sz="1800" dirty="0"/>
              <a:t>Így az Internettől </a:t>
            </a:r>
            <a:r>
              <a:rPr lang="hu-HU" sz="1800" b="1" dirty="0"/>
              <a:t>logikailag</a:t>
            </a:r>
            <a:r>
              <a:rPr lang="hu-HU" sz="1800" dirty="0"/>
              <a:t> elkülöníthető hálózatot kapunk. Ezek a virtuális magánhálózatok avagy </a:t>
            </a:r>
            <a:r>
              <a:rPr lang="hu-HU" sz="1800" dirty="0" err="1"/>
              <a:t>VPN-ek</a:t>
            </a:r>
            <a:r>
              <a:rPr lang="hu-HU" sz="1800" dirty="0"/>
              <a:t>.</a:t>
            </a:r>
          </a:p>
          <a:p>
            <a:pPr lvl="1"/>
            <a:r>
              <a:rPr lang="hu-HU" sz="1800" dirty="0"/>
              <a:t>A célok közé kell felvenni a külső támadó kizárását.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094" y="4472369"/>
            <a:ext cx="3546907" cy="1704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7094" y="1825625"/>
            <a:ext cx="3546907" cy="1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58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Virtuális magánhálózatok alapok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391406" cy="4351338"/>
          </a:xfrm>
        </p:spPr>
        <p:txBody>
          <a:bodyPr>
            <a:normAutofit fontScale="92500" lnSpcReduction="10000"/>
          </a:bodyPr>
          <a:lstStyle/>
          <a:p>
            <a:r>
              <a:rPr lang="hu-HU" sz="1800" dirty="0"/>
              <a:t>A virtuális linkeket alagutak képzésével valósítjuk meg.</a:t>
            </a:r>
          </a:p>
          <a:p>
            <a:r>
              <a:rPr lang="hu-HU" sz="1800" b="1" cap="small" dirty="0" err="1"/>
              <a:t>Alagútak</a:t>
            </a:r>
            <a:endParaRPr lang="hu-HU" sz="1800" b="1" cap="small" dirty="0"/>
          </a:p>
          <a:p>
            <a:pPr lvl="1"/>
            <a:r>
              <a:rPr lang="hu-HU" sz="1800" dirty="0"/>
              <a:t>Egy magánhálózaton belül a </a:t>
            </a:r>
            <a:r>
              <a:rPr lang="hu-HU" sz="1800" dirty="0" err="1"/>
              <a:t>hosztok</a:t>
            </a:r>
            <a:r>
              <a:rPr lang="hu-HU" sz="1800" dirty="0"/>
              <a:t> egymásnak normál módon küldhetnek üzenetet. </a:t>
            </a:r>
          </a:p>
          <a:p>
            <a:pPr lvl="1"/>
            <a:r>
              <a:rPr lang="hu-HU" sz="1800" dirty="0"/>
              <a:t>Virtuális linken a végpontok beágyazzák a csomagokat.</a:t>
            </a:r>
          </a:p>
          <a:p>
            <a:pPr lvl="2"/>
            <a:r>
              <a:rPr lang="hu-HU" sz="1800" dirty="0"/>
              <a:t>IP az IP-be mechanizmus.</a:t>
            </a:r>
          </a:p>
          <a:p>
            <a:r>
              <a:rPr lang="hu-HU" sz="1800" dirty="0"/>
              <a:t>Az alagutak képzése önmagában kevés a védelemhez. Mik a hiányosságok?</a:t>
            </a:r>
          </a:p>
          <a:p>
            <a:pPr lvl="1"/>
            <a:r>
              <a:rPr lang="hu-HU" sz="1800" dirty="0"/>
              <a:t>Bizalmasság,  </a:t>
            </a:r>
            <a:r>
              <a:rPr lang="hu-HU" sz="1800" dirty="0" err="1"/>
              <a:t>authentikáció</a:t>
            </a:r>
            <a:endParaRPr lang="hu-HU" sz="1800" dirty="0"/>
          </a:p>
          <a:p>
            <a:pPr lvl="1"/>
            <a:r>
              <a:rPr lang="hu-HU" sz="1800" dirty="0"/>
              <a:t>Egy támadó olvashat, küldhet üzeneteket.</a:t>
            </a:r>
          </a:p>
          <a:p>
            <a:pPr lvl="1"/>
            <a:r>
              <a:rPr lang="hu-HU" sz="1800" i="1" dirty="0"/>
              <a:t>Válasz:</a:t>
            </a:r>
            <a:r>
              <a:rPr lang="hu-HU" sz="1800" dirty="0"/>
              <a:t> Kriptográfia használata.</a:t>
            </a:r>
          </a:p>
          <a:p>
            <a:endParaRPr lang="hu-HU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094" y="1825626"/>
            <a:ext cx="3546907" cy="16028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094" y="4398447"/>
            <a:ext cx="3546907" cy="160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6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Virtuális magánhálózatok alapok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2673223"/>
          </a:xfrm>
        </p:spPr>
        <p:txBody>
          <a:bodyPr>
            <a:normAutofit lnSpcReduction="10000"/>
          </a:bodyPr>
          <a:lstStyle/>
          <a:p>
            <a:r>
              <a:rPr lang="hu-HU" sz="1800" b="1" dirty="0"/>
              <a:t>IPSEC</a:t>
            </a:r>
            <a:endParaRPr lang="hu-HU" sz="1800" b="1" cap="small" dirty="0"/>
          </a:p>
          <a:p>
            <a:pPr lvl="1"/>
            <a:r>
              <a:rPr lang="hu-HU" sz="1800" dirty="0"/>
              <a:t>Hosszú távú célja az IP réteg biztonságossá tétele. (bizalmasság, </a:t>
            </a:r>
            <a:r>
              <a:rPr lang="hu-HU" sz="1800" dirty="0" err="1"/>
              <a:t>autentikáció</a:t>
            </a:r>
            <a:r>
              <a:rPr lang="hu-HU" sz="1800" dirty="0"/>
              <a:t>)</a:t>
            </a:r>
          </a:p>
          <a:p>
            <a:pPr lvl="1"/>
            <a:r>
              <a:rPr lang="hu-HU" sz="1800" u="sng" dirty="0"/>
              <a:t>Műveletei: </a:t>
            </a:r>
          </a:p>
          <a:p>
            <a:pPr lvl="2"/>
            <a:r>
              <a:rPr lang="hu-HU" sz="1800" dirty="0" err="1"/>
              <a:t>Hoszt</a:t>
            </a:r>
            <a:r>
              <a:rPr lang="hu-HU" sz="1800" dirty="0"/>
              <a:t> párok kommunikációjához kulcsokat állít be.</a:t>
            </a:r>
          </a:p>
          <a:p>
            <a:pPr lvl="2"/>
            <a:r>
              <a:rPr lang="hu-HU" sz="1800" dirty="0"/>
              <a:t>A kommunikáció kapcsolatorientáltabbá tétele.</a:t>
            </a:r>
          </a:p>
          <a:p>
            <a:pPr lvl="2"/>
            <a:r>
              <a:rPr lang="hu-HU" sz="1800" dirty="0"/>
              <a:t>Fejlécek és láblécek hozzáadása az IP csomagok védelme érdekében.</a:t>
            </a:r>
          </a:p>
          <a:p>
            <a:pPr lvl="1"/>
            <a:r>
              <a:rPr lang="hu-HU" sz="1800" dirty="0"/>
              <a:t>Több módot is támogat, amelyek közül az egyik az </a:t>
            </a:r>
            <a:r>
              <a:rPr lang="hu-HU" sz="1800" b="1" dirty="0"/>
              <a:t>alagút mód</a:t>
            </a:r>
            <a:r>
              <a:rPr lang="hu-HU" sz="18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16" y="4827080"/>
            <a:ext cx="5693569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Szállítói réteg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207224" y="1600200"/>
            <a:ext cx="5936776" cy="510540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Feladat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Adatfolyamok d</a:t>
            </a:r>
            <a:r>
              <a:rPr lang="en-US" dirty="0" err="1"/>
              <a:t>emultiplex</a:t>
            </a:r>
            <a:r>
              <a:rPr lang="hu-HU" dirty="0" err="1"/>
              <a:t>álása</a:t>
            </a:r>
            <a:endParaRPr lang="en-US" dirty="0"/>
          </a:p>
          <a:p>
            <a:r>
              <a:rPr lang="hu-HU" dirty="0"/>
              <a:t>További lehetséges feladatok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Hosszú élettartamú kapcsolatok</a:t>
            </a:r>
            <a:endParaRPr lang="en-US" dirty="0"/>
          </a:p>
          <a:p>
            <a:pPr lvl="1"/>
            <a:r>
              <a:rPr lang="hu-HU" dirty="0"/>
              <a:t>Megbízható, sorrendhelyes csomag leszállítás</a:t>
            </a:r>
            <a:endParaRPr lang="en-US" dirty="0"/>
          </a:p>
          <a:p>
            <a:pPr lvl="1"/>
            <a:r>
              <a:rPr lang="hu-HU" dirty="0"/>
              <a:t>Hiba detektálás</a:t>
            </a:r>
            <a:endParaRPr lang="en-US" dirty="0"/>
          </a:p>
          <a:p>
            <a:pPr lvl="1"/>
            <a:r>
              <a:rPr lang="hu-HU" dirty="0"/>
              <a:t>Folyam és torlódás vezérlés</a:t>
            </a:r>
            <a:endParaRPr lang="en-US" dirty="0"/>
          </a:p>
          <a:p>
            <a:r>
              <a:rPr lang="hu-HU" dirty="0"/>
              <a:t>Kihívások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Torlódások detektálása és kezelése</a:t>
            </a:r>
            <a:endParaRPr lang="en-US" dirty="0"/>
          </a:p>
          <a:p>
            <a:pPr lvl="1"/>
            <a:r>
              <a:rPr lang="hu-HU" dirty="0"/>
              <a:t>Fairség és csatorna kihasználás közötti egyensúly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0798" y="2238270"/>
            <a:ext cx="2242663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Alkalmazói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0536" y="2813758"/>
            <a:ext cx="2242654" cy="573177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Megjelenési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70667" y="3386935"/>
            <a:ext cx="2242654" cy="573177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Ülés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70667" y="3960112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Szállítói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70667" y="4533289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70667" y="5111023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70798" y="5684200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2647665" y="1869744"/>
            <a:ext cx="559559" cy="4653886"/>
          </a:xfrm>
          <a:prstGeom prst="leftBrace">
            <a:avLst>
              <a:gd name="adj1" fmla="val 8333"/>
              <a:gd name="adj2" fmla="val 51810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96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0376" y="2296633"/>
            <a:ext cx="8338782" cy="3845021"/>
          </a:xfrm>
        </p:spPr>
        <p:txBody>
          <a:bodyPr>
            <a:no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UDP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</a:t>
            </a:r>
          </a:p>
          <a:p>
            <a:pPr marL="571500" indent="-571500">
              <a:buFont typeface="Wingdings" pitchFamily="2" charset="2"/>
              <a:buChar char="q"/>
            </a:pPr>
            <a:r>
              <a:rPr lang="hu-HU" sz="4400" dirty="0"/>
              <a:t>Torlódás vezérlés</a:t>
            </a:r>
            <a:endParaRPr lang="en-US" sz="4400" dirty="0"/>
          </a:p>
          <a:p>
            <a:pPr marL="571500" indent="-571500">
              <a:buFont typeface="Wingdings" pitchFamily="2" charset="2"/>
              <a:buChar char="q"/>
            </a:pPr>
            <a:r>
              <a:rPr lang="en-US" sz="4400" dirty="0"/>
              <a:t>TCP</a:t>
            </a:r>
            <a:r>
              <a:rPr lang="hu-HU" sz="4400" dirty="0"/>
              <a:t> evolúciója</a:t>
            </a:r>
            <a:endParaRPr lang="en-US" sz="3400" dirty="0"/>
          </a:p>
          <a:p>
            <a:pPr marL="571500" indent="-571500">
              <a:buFont typeface="Wingdings" pitchFamily="2" charset="2"/>
              <a:buChar char="q"/>
            </a:pPr>
            <a:r>
              <a:rPr lang="hu-HU" sz="4400" dirty="0"/>
              <a:t>A TCP problémái</a:t>
            </a: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Kivonat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953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Multiplex</a:t>
            </a:r>
            <a:r>
              <a:rPr lang="hu-HU" dirty="0" err="1"/>
              <a:t>álás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-5" y="1600200"/>
            <a:ext cx="5644125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Datagram </a:t>
            </a:r>
            <a:r>
              <a:rPr lang="hu-HU" dirty="0"/>
              <a:t>hálózat</a:t>
            </a:r>
            <a:endParaRPr lang="en-US" dirty="0"/>
          </a:p>
          <a:p>
            <a:pPr lvl="1"/>
            <a:r>
              <a:rPr lang="hu-HU" dirty="0"/>
              <a:t>Nincs áramkör kapcsolás</a:t>
            </a:r>
            <a:endParaRPr lang="en-US" dirty="0"/>
          </a:p>
          <a:p>
            <a:pPr lvl="1"/>
            <a:r>
              <a:rPr lang="hu-HU" dirty="0"/>
              <a:t>Nincs kapcsolat</a:t>
            </a:r>
            <a:endParaRPr lang="en-US" dirty="0"/>
          </a:p>
          <a:p>
            <a:r>
              <a:rPr lang="hu-HU" dirty="0"/>
              <a:t>A kliensek számos alkalmazást futtathatnak </a:t>
            </a:r>
            <a:r>
              <a:rPr lang="hu-HU" dirty="0" err="1"/>
              <a:t>egyidőben</a:t>
            </a:r>
            <a:endParaRPr lang="en-US" dirty="0"/>
          </a:p>
          <a:p>
            <a:pPr lvl="1"/>
            <a:r>
              <a:rPr lang="hu-HU" dirty="0"/>
              <a:t>Kinek szállítsuk le a csomagot</a:t>
            </a:r>
            <a:r>
              <a:rPr lang="en-US" dirty="0"/>
              <a:t>?</a:t>
            </a:r>
          </a:p>
          <a:p>
            <a:r>
              <a:rPr lang="en-US" dirty="0"/>
              <a:t>IP </a:t>
            </a:r>
            <a:r>
              <a:rPr lang="hu-HU" dirty="0"/>
              <a:t>fejléc</a:t>
            </a:r>
            <a:r>
              <a:rPr lang="en-US" dirty="0"/>
              <a:t> “proto</a:t>
            </a:r>
            <a:r>
              <a:rPr lang="hu-HU" dirty="0"/>
              <a:t>k</a:t>
            </a:r>
            <a:r>
              <a:rPr lang="en-US" dirty="0"/>
              <a:t>o</a:t>
            </a:r>
            <a:r>
              <a:rPr lang="hu-HU" dirty="0"/>
              <a:t>l</a:t>
            </a:r>
            <a:r>
              <a:rPr lang="en-US" dirty="0"/>
              <a:t>l” </a:t>
            </a:r>
            <a:r>
              <a:rPr lang="hu-HU" dirty="0"/>
              <a:t>mezője</a:t>
            </a:r>
            <a:endParaRPr lang="en-US" dirty="0"/>
          </a:p>
          <a:p>
            <a:pPr lvl="1"/>
            <a:r>
              <a:rPr lang="en-US" dirty="0"/>
              <a:t>8 bit = 256 </a:t>
            </a:r>
            <a:r>
              <a:rPr lang="hu-HU" dirty="0"/>
              <a:t>konkurens folyam</a:t>
            </a:r>
          </a:p>
          <a:p>
            <a:pPr lvl="1"/>
            <a:r>
              <a:rPr lang="hu-HU" dirty="0"/>
              <a:t>Ez nem elég…</a:t>
            </a:r>
            <a:endParaRPr lang="en-US" dirty="0"/>
          </a:p>
          <a:p>
            <a:r>
              <a:rPr lang="hu-HU" dirty="0"/>
              <a:t>D</a:t>
            </a:r>
            <a:r>
              <a:rPr lang="en-US" dirty="0" err="1"/>
              <a:t>emultiplex</a:t>
            </a:r>
            <a:r>
              <a:rPr lang="hu-HU" dirty="0" err="1"/>
              <a:t>álás</a:t>
            </a:r>
            <a:r>
              <a:rPr lang="hu-HU" dirty="0"/>
              <a:t> megoldása a szállítói réteg feladata</a:t>
            </a:r>
            <a:endParaRPr lang="en-US" dirty="0"/>
          </a:p>
        </p:txBody>
      </p:sp>
      <p:cxnSp>
        <p:nvCxnSpPr>
          <p:cNvPr id="15" name="Straight Connector 14"/>
          <p:cNvCxnSpPr>
            <a:endCxn id="11" idx="0"/>
          </p:cNvCxnSpPr>
          <p:nvPr/>
        </p:nvCxnSpPr>
        <p:spPr>
          <a:xfrm>
            <a:off x="5549071" y="2293948"/>
            <a:ext cx="1121196" cy="14773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1" idx="0"/>
          </p:cNvCxnSpPr>
          <p:nvPr/>
        </p:nvCxnSpPr>
        <p:spPr>
          <a:xfrm flipH="1">
            <a:off x="6670267" y="2293925"/>
            <a:ext cx="351620" cy="14773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1" idx="0"/>
          </p:cNvCxnSpPr>
          <p:nvPr/>
        </p:nvCxnSpPr>
        <p:spPr>
          <a:xfrm flipH="1">
            <a:off x="6670267" y="2293948"/>
            <a:ext cx="1983065" cy="147734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Up Arrow 26"/>
          <p:cNvSpPr/>
          <p:nvPr/>
        </p:nvSpPr>
        <p:spPr>
          <a:xfrm>
            <a:off x="5445838" y="5604236"/>
            <a:ext cx="2452650" cy="1059136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Csomag</a:t>
            </a:r>
            <a:endParaRPr lang="en-US" sz="2400" dirty="0"/>
          </a:p>
        </p:txBody>
      </p:sp>
      <p:pic>
        <p:nvPicPr>
          <p:cNvPr id="7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03" y="1672430"/>
            <a:ext cx="1243037" cy="12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02" y="1694040"/>
            <a:ext cx="1199771" cy="1199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108" y="1619737"/>
            <a:ext cx="1348376" cy="13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5548940" y="3771289"/>
            <a:ext cx="2242654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Hálózati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548940" y="4349023"/>
            <a:ext cx="2242654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Adatkapcsolati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549071" y="4922200"/>
            <a:ext cx="2242654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Fizikai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4" name="Picture 4" descr="C:\Users\t0ph3r\Documents\CS 4700\assets\bl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261" y="4055593"/>
            <a:ext cx="1635731" cy="163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ontent Placeholder 2"/>
          <p:cNvSpPr txBox="1">
            <a:spLocks/>
          </p:cNvSpPr>
          <p:nvPr/>
        </p:nvSpPr>
        <p:spPr>
          <a:xfrm>
            <a:off x="5550836" y="3198112"/>
            <a:ext cx="2242654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sz="3200" dirty="0">
                <a:solidFill>
                  <a:schemeClr val="bg1"/>
                </a:solidFill>
              </a:rPr>
              <a:t>Szállítói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9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1371600" y="2689412"/>
            <a:ext cx="7123113" cy="1673225"/>
          </a:xfrm>
        </p:spPr>
        <p:txBody>
          <a:bodyPr>
            <a:normAutofit/>
          </a:bodyPr>
          <a:lstStyle/>
          <a:p>
            <a:r>
              <a:rPr lang="hu-HU" sz="4400" dirty="0"/>
              <a:t>További protokollok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3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Forgalom </a:t>
            </a:r>
            <a:r>
              <a:rPr lang="hu-HU" dirty="0" err="1"/>
              <a:t>demultiplexálása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913912"/>
            <a:ext cx="8839200" cy="9440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sz="2400" dirty="0"/>
              <a:t>Végpontok azonosítása:</a:t>
            </a:r>
            <a:r>
              <a:rPr lang="en-US" sz="2400" dirty="0"/>
              <a:t> </a:t>
            </a:r>
            <a:r>
              <a:rPr lang="en-US" sz="2400" i="1" dirty="0"/>
              <a:t>&lt;</a:t>
            </a:r>
            <a:r>
              <a:rPr lang="en-US" sz="2400" i="1" dirty="0" err="1"/>
              <a:t>src_ip</a:t>
            </a:r>
            <a:r>
              <a:rPr lang="en-US" sz="2400" i="1" dirty="0"/>
              <a:t>, </a:t>
            </a:r>
            <a:r>
              <a:rPr lang="en-US" sz="2400" i="1" dirty="0" err="1"/>
              <a:t>src_port</a:t>
            </a:r>
            <a:r>
              <a:rPr lang="en-US" sz="2400" i="1" dirty="0"/>
              <a:t>, </a:t>
            </a:r>
            <a:r>
              <a:rPr lang="en-US" sz="2400" i="1" dirty="0" err="1"/>
              <a:t>dest_ip</a:t>
            </a:r>
            <a:r>
              <a:rPr lang="en-US" sz="2400" i="1" dirty="0"/>
              <a:t>, </a:t>
            </a:r>
            <a:r>
              <a:rPr lang="en-US" sz="2400" i="1" dirty="0" err="1"/>
              <a:t>dest_port</a:t>
            </a:r>
            <a:r>
              <a:rPr lang="hu-HU" sz="2400" i="1" dirty="0"/>
              <a:t>, </a:t>
            </a:r>
            <a:r>
              <a:rPr lang="hu-HU" sz="2400" i="1" dirty="0" err="1"/>
              <a:t>proto</a:t>
            </a:r>
            <a:r>
              <a:rPr lang="en-US" sz="2400" i="1" dirty="0"/>
              <a:t>&gt;</a:t>
            </a:r>
            <a:endParaRPr lang="hu-HU" sz="2400" i="1" dirty="0"/>
          </a:p>
          <a:p>
            <a:pPr marL="0" indent="0" algn="ctr">
              <a:buNone/>
            </a:pPr>
            <a:r>
              <a:rPr lang="hu-HU" sz="2400" i="1" dirty="0"/>
              <a:t>ahol </a:t>
            </a:r>
            <a:r>
              <a:rPr lang="hu-HU" sz="2400" i="1" dirty="0" err="1"/>
              <a:t>src</a:t>
            </a:r>
            <a:r>
              <a:rPr lang="hu-HU" sz="2400" i="1" dirty="0"/>
              <a:t>_</a:t>
            </a:r>
            <a:r>
              <a:rPr lang="hu-HU" sz="2400" i="1" dirty="0" err="1"/>
              <a:t>ip</a:t>
            </a:r>
            <a:r>
              <a:rPr lang="hu-HU" sz="2400" i="1" dirty="0"/>
              <a:t>, </a:t>
            </a:r>
            <a:r>
              <a:rPr lang="hu-HU" sz="2400" i="1" dirty="0" err="1"/>
              <a:t>dst</a:t>
            </a:r>
            <a:r>
              <a:rPr lang="hu-HU" sz="2400" i="1" dirty="0"/>
              <a:t>_</a:t>
            </a:r>
            <a:r>
              <a:rPr lang="hu-HU" sz="2400" i="1" dirty="0" err="1"/>
              <a:t>ip</a:t>
            </a:r>
            <a:r>
              <a:rPr lang="hu-HU" sz="2400" i="1" dirty="0"/>
              <a:t> a forrás és cél IP cím, </a:t>
            </a:r>
          </a:p>
          <a:p>
            <a:pPr marL="0" indent="0" algn="ctr">
              <a:buNone/>
            </a:pPr>
            <a:r>
              <a:rPr lang="hu-HU" sz="2400" i="1" dirty="0" err="1"/>
              <a:t>src</a:t>
            </a:r>
            <a:r>
              <a:rPr lang="hu-HU" sz="2400" i="1" dirty="0"/>
              <a:t>_port, </a:t>
            </a:r>
            <a:r>
              <a:rPr lang="hu-HU" sz="2400" i="1" dirty="0" err="1"/>
              <a:t>dest</a:t>
            </a:r>
            <a:r>
              <a:rPr lang="hu-HU" sz="2400" i="1" dirty="0"/>
              <a:t>_</a:t>
            </a:r>
            <a:r>
              <a:rPr lang="hu-HU" sz="2400" i="1" dirty="0" err="1"/>
              <a:t>port</a:t>
            </a:r>
            <a:r>
              <a:rPr lang="hu-HU" sz="2400" i="1" dirty="0"/>
              <a:t> forrás és cél port, </a:t>
            </a:r>
            <a:r>
              <a:rPr lang="hu-HU" sz="2400" i="1" dirty="0" err="1"/>
              <a:t>proto</a:t>
            </a:r>
            <a:r>
              <a:rPr lang="hu-HU" sz="2400" i="1" dirty="0"/>
              <a:t> pedig UDP vagy TCP.</a:t>
            </a:r>
            <a:endParaRPr lang="en-US" sz="2400" i="1" dirty="0"/>
          </a:p>
        </p:txBody>
      </p:sp>
      <p:pic>
        <p:nvPicPr>
          <p:cNvPr id="5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084" y="2045452"/>
            <a:ext cx="883738" cy="88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625" y="2060832"/>
            <a:ext cx="852978" cy="8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32" y="2008007"/>
            <a:ext cx="958629" cy="9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C:\Users\t0ph3r\Documents\CS 4700\assets\skyp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42" y="2008007"/>
            <a:ext cx="958629" cy="9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0ph3r\Documents\CS 4700\assets\Chrome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413" y="2045452"/>
            <a:ext cx="883738" cy="88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54" y="2060832"/>
            <a:ext cx="852978" cy="8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t0ph3r\Documents\CS 4700\assets\Thunderbird-300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354" y="2060832"/>
            <a:ext cx="852978" cy="8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95083" y="4533470"/>
            <a:ext cx="1890664" cy="4409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dirty="0">
                <a:solidFill>
                  <a:schemeClr val="bg1"/>
                </a:solidFill>
              </a:rPr>
              <a:t>Hálózati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4799" y="3414078"/>
            <a:ext cx="1890095" cy="454084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dirty="0">
                <a:solidFill>
                  <a:schemeClr val="bg1"/>
                </a:solidFill>
              </a:rPr>
              <a:t>Szállítói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95083" y="2266670"/>
            <a:ext cx="1890664" cy="441302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dirty="0">
                <a:solidFill>
                  <a:schemeClr val="bg1"/>
                </a:solidFill>
              </a:rPr>
              <a:t>Alkalmazási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114800" y="1627780"/>
            <a:ext cx="0" cy="3732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67550" y="1627780"/>
            <a:ext cx="0" cy="3732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stCxn id="20" idx="0"/>
            <a:endCxn id="5" idx="2"/>
          </p:cNvCxnSpPr>
          <p:nvPr/>
        </p:nvCxnSpPr>
        <p:spPr>
          <a:xfrm rot="16200000" flipV="1">
            <a:off x="2439767" y="3143377"/>
            <a:ext cx="431895" cy="3522"/>
          </a:xfrm>
          <a:prstGeom prst="curvedConnector3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urved Connector 44"/>
          <p:cNvCxnSpPr>
            <a:stCxn id="20" idx="2"/>
            <a:endCxn id="28" idx="1"/>
          </p:cNvCxnSpPr>
          <p:nvPr/>
        </p:nvCxnSpPr>
        <p:spPr>
          <a:xfrm rot="16200000" flipH="1">
            <a:off x="2450648" y="4127981"/>
            <a:ext cx="646912" cy="233259"/>
          </a:xfrm>
          <a:prstGeom prst="curvedConnector3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urved Connector 52"/>
          <p:cNvCxnSpPr>
            <a:stCxn id="21" idx="2"/>
            <a:endCxn id="28" idx="7"/>
          </p:cNvCxnSpPr>
          <p:nvPr/>
        </p:nvCxnSpPr>
        <p:spPr>
          <a:xfrm rot="5400000">
            <a:off x="3059359" y="4124312"/>
            <a:ext cx="646912" cy="240598"/>
          </a:xfrm>
          <a:prstGeom prst="curved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21" idx="0"/>
            <a:endCxn id="6" idx="2"/>
          </p:cNvCxnSpPr>
          <p:nvPr/>
        </p:nvCxnSpPr>
        <p:spPr>
          <a:xfrm rot="5400000" flipH="1" flipV="1">
            <a:off x="3279477" y="3137448"/>
            <a:ext cx="447275" cy="12700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58"/>
          <p:cNvCxnSpPr>
            <a:stCxn id="22" idx="0"/>
            <a:endCxn id="14" idx="2"/>
          </p:cNvCxnSpPr>
          <p:nvPr/>
        </p:nvCxnSpPr>
        <p:spPr>
          <a:xfrm rot="5400000" flipH="1" flipV="1">
            <a:off x="4510335" y="3145138"/>
            <a:ext cx="431895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urved Connector 61"/>
          <p:cNvCxnSpPr/>
          <p:nvPr/>
        </p:nvCxnSpPr>
        <p:spPr>
          <a:xfrm rot="5400000" flipH="1" flipV="1">
            <a:off x="5235745" y="3135687"/>
            <a:ext cx="447275" cy="3522"/>
          </a:xfrm>
          <a:prstGeom prst="curved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urved Connector 64"/>
          <p:cNvCxnSpPr>
            <a:stCxn id="26" idx="0"/>
            <a:endCxn id="13" idx="2"/>
          </p:cNvCxnSpPr>
          <p:nvPr/>
        </p:nvCxnSpPr>
        <p:spPr>
          <a:xfrm rot="5400000" flipH="1" flipV="1">
            <a:off x="6230532" y="3163861"/>
            <a:ext cx="394449" cy="1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24" idx="0"/>
            <a:endCxn id="16" idx="2"/>
          </p:cNvCxnSpPr>
          <p:nvPr/>
        </p:nvCxnSpPr>
        <p:spPr>
          <a:xfrm rot="5400000" flipH="1" flipV="1">
            <a:off x="7466206" y="3137448"/>
            <a:ext cx="447275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urved Connector 70"/>
          <p:cNvCxnSpPr>
            <a:endCxn id="11" idx="2"/>
          </p:cNvCxnSpPr>
          <p:nvPr/>
        </p:nvCxnSpPr>
        <p:spPr>
          <a:xfrm rot="5400000" flipH="1" flipV="1">
            <a:off x="8331853" y="3230431"/>
            <a:ext cx="527589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>
            <a:stCxn id="22" idx="2"/>
            <a:endCxn id="29" idx="1"/>
          </p:cNvCxnSpPr>
          <p:nvPr/>
        </p:nvCxnSpPr>
        <p:spPr>
          <a:xfrm rot="16200000" flipH="1">
            <a:off x="4741272" y="3906164"/>
            <a:ext cx="646912" cy="676893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urved Connector 76"/>
          <p:cNvCxnSpPr/>
          <p:nvPr/>
        </p:nvCxnSpPr>
        <p:spPr>
          <a:xfrm rot="16200000" flipH="1">
            <a:off x="5215527" y="4197538"/>
            <a:ext cx="569913" cy="17145"/>
          </a:xfrm>
          <a:prstGeom prst="curvedConnector3">
            <a:avLst>
              <a:gd name="adj1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urved Connector 79"/>
          <p:cNvCxnSpPr>
            <a:stCxn id="25" idx="2"/>
            <a:endCxn id="30" idx="7"/>
          </p:cNvCxnSpPr>
          <p:nvPr/>
        </p:nvCxnSpPr>
        <p:spPr>
          <a:xfrm rot="5400000">
            <a:off x="8095397" y="4127982"/>
            <a:ext cx="646912" cy="233259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urved Connector 82"/>
          <p:cNvCxnSpPr>
            <a:stCxn id="24" idx="2"/>
            <a:endCxn id="30" idx="1"/>
          </p:cNvCxnSpPr>
          <p:nvPr/>
        </p:nvCxnSpPr>
        <p:spPr>
          <a:xfrm rot="16200000" flipH="1">
            <a:off x="7486686" y="4124312"/>
            <a:ext cx="646912" cy="240598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urved Connector 85"/>
          <p:cNvCxnSpPr>
            <a:stCxn id="26" idx="2"/>
            <a:endCxn id="29" idx="7"/>
          </p:cNvCxnSpPr>
          <p:nvPr/>
        </p:nvCxnSpPr>
        <p:spPr>
          <a:xfrm rot="5400000">
            <a:off x="5777901" y="3918212"/>
            <a:ext cx="646912" cy="652799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urved Connector 103"/>
          <p:cNvCxnSpPr/>
          <p:nvPr/>
        </p:nvCxnSpPr>
        <p:spPr>
          <a:xfrm rot="5400000">
            <a:off x="5365069" y="4198490"/>
            <a:ext cx="569914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urved Connector 105"/>
          <p:cNvCxnSpPr/>
          <p:nvPr/>
        </p:nvCxnSpPr>
        <p:spPr>
          <a:xfrm rot="5400000" flipH="1" flipV="1">
            <a:off x="5491015" y="3139497"/>
            <a:ext cx="447275" cy="3522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377440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23079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46247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91886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09808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P6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55447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P7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47721" y="3361085"/>
            <a:ext cx="560070" cy="56007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P5</a:t>
            </a:r>
          </a:p>
        </p:txBody>
      </p:sp>
      <p:sp>
        <p:nvSpPr>
          <p:cNvPr id="28" name="Oval 27"/>
          <p:cNvSpPr/>
          <p:nvPr/>
        </p:nvSpPr>
        <p:spPr>
          <a:xfrm>
            <a:off x="2813735" y="4491068"/>
            <a:ext cx="525780" cy="5257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853442" y="4491068"/>
            <a:ext cx="525780" cy="5257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urved Connector 46"/>
          <p:cNvCxnSpPr>
            <a:stCxn id="28" idx="3"/>
            <a:endCxn id="29" idx="3"/>
          </p:cNvCxnSpPr>
          <p:nvPr/>
        </p:nvCxnSpPr>
        <p:spPr>
          <a:xfrm rot="16200000" flipH="1">
            <a:off x="4146954" y="3683628"/>
            <a:ext cx="12700" cy="2512441"/>
          </a:xfrm>
          <a:prstGeom prst="curvedConnector3">
            <a:avLst>
              <a:gd name="adj1" fmla="val 5376291"/>
            </a:avLst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urved Connector 48"/>
          <p:cNvCxnSpPr>
            <a:stCxn id="28" idx="5"/>
          </p:cNvCxnSpPr>
          <p:nvPr/>
        </p:nvCxnSpPr>
        <p:spPr>
          <a:xfrm rot="5400000" flipH="1" flipV="1">
            <a:off x="4333309" y="3764100"/>
            <a:ext cx="104956" cy="2246542"/>
          </a:xfrm>
          <a:prstGeom prst="curvedConnector4">
            <a:avLst>
              <a:gd name="adj1" fmla="val -816771"/>
              <a:gd name="adj2" fmla="val 100048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urved Connector 88"/>
          <p:cNvCxnSpPr>
            <a:stCxn id="30" idx="5"/>
            <a:endCxn id="29" idx="5"/>
          </p:cNvCxnSpPr>
          <p:nvPr/>
        </p:nvCxnSpPr>
        <p:spPr>
          <a:xfrm rot="5400000">
            <a:off x="7038590" y="3676216"/>
            <a:ext cx="12700" cy="2527266"/>
          </a:xfrm>
          <a:prstGeom prst="curvedConnector3">
            <a:avLst>
              <a:gd name="adj1" fmla="val 5286291"/>
            </a:avLst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urved Connector 92"/>
          <p:cNvCxnSpPr>
            <a:stCxn id="30" idx="3"/>
          </p:cNvCxnSpPr>
          <p:nvPr/>
        </p:nvCxnSpPr>
        <p:spPr>
          <a:xfrm rot="5400000" flipH="1">
            <a:off x="6740931" y="3750339"/>
            <a:ext cx="104956" cy="2274065"/>
          </a:xfrm>
          <a:prstGeom prst="curvedConnector4">
            <a:avLst>
              <a:gd name="adj1" fmla="val -816771"/>
              <a:gd name="adj2" fmla="val 98437"/>
            </a:avLst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5326176" y="4491068"/>
            <a:ext cx="525780" cy="52578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2539415" y="1588564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Host 1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051899" y="1588564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Host 2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7579165" y="1588564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Host 3</a:t>
            </a:r>
          </a:p>
        </p:txBody>
      </p:sp>
      <p:grpSp>
        <p:nvGrpSpPr>
          <p:cNvPr id="8" name="Group 7"/>
          <p:cNvGrpSpPr/>
          <p:nvPr/>
        </p:nvGrpSpPr>
        <p:grpSpPr>
          <a:xfrm flipH="1">
            <a:off x="5241490" y="1708758"/>
            <a:ext cx="3703739" cy="1528738"/>
            <a:chOff x="1219200" y="4876799"/>
            <a:chExt cx="5181606" cy="1756224"/>
          </a:xfrm>
        </p:grpSpPr>
        <p:sp>
          <p:nvSpPr>
            <p:cNvPr id="9" name="Rectangular Callout 8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19206" y="5041931"/>
              <a:ext cx="5181600" cy="1591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Egyedi port minden alkalmazásnak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 flipH="1">
            <a:off x="5516765" y="2332946"/>
            <a:ext cx="3238465" cy="1508561"/>
            <a:chOff x="1219200" y="4876799"/>
            <a:chExt cx="5181605" cy="1384995"/>
          </a:xfrm>
        </p:grpSpPr>
        <p:sp>
          <p:nvSpPr>
            <p:cNvPr id="118" name="Rectangular Callout 11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219201" y="4915498"/>
              <a:ext cx="5181604" cy="127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Az alkalmazások mind ugyanazt a hálózatot használják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 flipH="1">
            <a:off x="975051" y="854877"/>
            <a:ext cx="3802031" cy="1508561"/>
            <a:chOff x="1219200" y="4876799"/>
            <a:chExt cx="5181605" cy="1384995"/>
          </a:xfrm>
        </p:grpSpPr>
        <p:sp>
          <p:nvSpPr>
            <p:cNvPr id="121" name="Rectangular Callout 120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5087"/>
                <a:gd name="adj2" fmla="val 12124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219205" y="4915498"/>
              <a:ext cx="5181600" cy="127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 szerver alkalmazások számos klienssel kommunikálnak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077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30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 modellek, újragondolva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4068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67528" y="2773292"/>
            <a:ext cx="394420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6150" y="2062148"/>
            <a:ext cx="1964286" cy="474096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Alkalmazási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25923" y="2536244"/>
            <a:ext cx="1964513" cy="474096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Szállítói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25922" y="3006413"/>
            <a:ext cx="1964513" cy="47409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Hálózati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25921" y="3480509"/>
            <a:ext cx="1964513" cy="474096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Adatkapcsolati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426150" y="3954605"/>
            <a:ext cx="1964513" cy="474096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Fizikai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3583051" y="4001256"/>
            <a:ext cx="987193" cy="469132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ontent Placeholder 5"/>
          <p:cNvSpPr txBox="1">
            <a:spLocks/>
          </p:cNvSpPr>
          <p:nvPr/>
        </p:nvSpPr>
        <p:spPr>
          <a:xfrm>
            <a:off x="805424" y="1519645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/>
              <a:t>Hos</a:t>
            </a:r>
            <a:r>
              <a:rPr lang="hu-HU" dirty="0"/>
              <a:t>z</a:t>
            </a:r>
            <a:r>
              <a:rPr lang="en-US" dirty="0"/>
              <a:t>t 1</a:t>
            </a:r>
          </a:p>
        </p:txBody>
      </p:sp>
      <p:sp>
        <p:nvSpPr>
          <p:cNvPr id="42" name="Content Placeholder 5"/>
          <p:cNvSpPr txBox="1">
            <a:spLocks/>
          </p:cNvSpPr>
          <p:nvPr/>
        </p:nvSpPr>
        <p:spPr>
          <a:xfrm>
            <a:off x="3857954" y="1549192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/>
              <a:t>Router</a:t>
            </a:r>
          </a:p>
        </p:txBody>
      </p:sp>
      <p:sp>
        <p:nvSpPr>
          <p:cNvPr id="43" name="Content Placeholder 5"/>
          <p:cNvSpPr txBox="1">
            <a:spLocks/>
          </p:cNvSpPr>
          <p:nvPr/>
        </p:nvSpPr>
        <p:spPr>
          <a:xfrm>
            <a:off x="7114738" y="1519645"/>
            <a:ext cx="1428466" cy="5425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dirty="0"/>
              <a:t>Hos</a:t>
            </a:r>
            <a:r>
              <a:rPr lang="hu-HU" dirty="0"/>
              <a:t>z</a:t>
            </a:r>
            <a:r>
              <a:rPr lang="en-US" dirty="0"/>
              <a:t>t 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572187" y="3976639"/>
            <a:ext cx="985346" cy="469132"/>
          </a:xfrm>
          <a:prstGeom prst="rect">
            <a:avLst/>
          </a:prstGeom>
          <a:pattFill prst="ltHorz">
            <a:fgClr>
              <a:schemeClr val="tx1"/>
            </a:fgClr>
            <a:bgClr>
              <a:srgbClr val="FF0000"/>
            </a:bgClr>
          </a:pattFill>
          <a:ln w="571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582919" y="3992141"/>
            <a:ext cx="1974614" cy="46913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3596572" y="3992141"/>
            <a:ext cx="1950860" cy="469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Clr>
                <a:schemeClr val="bg1"/>
              </a:buClr>
              <a:buNone/>
            </a:pPr>
            <a:r>
              <a:rPr lang="hu-HU" dirty="0">
                <a:solidFill>
                  <a:schemeClr val="bg1"/>
                </a:solidFill>
              </a:rPr>
              <a:t>Fizikai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775273" y="3749767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775273" y="4245018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775273" y="323813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568091" y="2306448"/>
            <a:ext cx="3946478" cy="295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ontent Placeholder 5"/>
          <p:cNvSpPr>
            <a:spLocks noGrp="1"/>
          </p:cNvSpPr>
          <p:nvPr>
            <p:ph sz="quarter" idx="1"/>
          </p:nvPr>
        </p:nvSpPr>
        <p:spPr>
          <a:xfrm>
            <a:off x="-6" y="4682170"/>
            <a:ext cx="9144005" cy="2023430"/>
          </a:xfrm>
        </p:spPr>
        <p:txBody>
          <a:bodyPr>
            <a:normAutofit fontScale="92500"/>
          </a:bodyPr>
          <a:lstStyle/>
          <a:p>
            <a:r>
              <a:rPr lang="hu-HU" dirty="0"/>
              <a:t>A legalacsonyabb szintű végpont-végpont protokoll</a:t>
            </a:r>
            <a:endParaRPr lang="en-US" dirty="0"/>
          </a:p>
          <a:p>
            <a:pPr lvl="1"/>
            <a:r>
              <a:rPr lang="hu-HU" dirty="0"/>
              <a:t>A szállítói réteg fejlécei csak a forrás és cél végpontok olvassák</a:t>
            </a:r>
            <a:endParaRPr lang="en-US" dirty="0"/>
          </a:p>
          <a:p>
            <a:pPr lvl="1"/>
            <a:r>
              <a:rPr lang="hu-HU" dirty="0"/>
              <a:t>A </a:t>
            </a:r>
            <a:r>
              <a:rPr lang="hu-HU" dirty="0" err="1"/>
              <a:t>routerek</a:t>
            </a:r>
            <a:r>
              <a:rPr lang="hu-HU" dirty="0"/>
              <a:t> számára a szállítói réteg fejléce csak szállítandó adat (</a:t>
            </a:r>
            <a:r>
              <a:rPr lang="hu-HU" dirty="0" err="1"/>
              <a:t>payload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6703697" y="2078761"/>
            <a:ext cx="1964515" cy="474096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Alkalmazási</a:t>
            </a:r>
            <a:endParaRPr lang="en-US" sz="2400" dirty="0"/>
          </a:p>
        </p:txBody>
      </p:sp>
      <p:sp>
        <p:nvSpPr>
          <p:cNvPr id="67" name="Rectangle 66"/>
          <p:cNvSpPr/>
          <p:nvPr/>
        </p:nvSpPr>
        <p:spPr>
          <a:xfrm>
            <a:off x="6703700" y="2552857"/>
            <a:ext cx="1964513" cy="474096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Szállítói</a:t>
            </a:r>
            <a:endParaRPr lang="en-US" sz="2400" dirty="0"/>
          </a:p>
        </p:txBody>
      </p:sp>
      <p:sp>
        <p:nvSpPr>
          <p:cNvPr id="68" name="Rectangle 67"/>
          <p:cNvSpPr/>
          <p:nvPr/>
        </p:nvSpPr>
        <p:spPr>
          <a:xfrm>
            <a:off x="6703699" y="3023026"/>
            <a:ext cx="1964513" cy="47409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Hálózati</a:t>
            </a:r>
            <a:endParaRPr lang="en-US" sz="2400" dirty="0"/>
          </a:p>
        </p:txBody>
      </p:sp>
      <p:sp>
        <p:nvSpPr>
          <p:cNvPr id="69" name="Rectangle 68"/>
          <p:cNvSpPr/>
          <p:nvPr/>
        </p:nvSpPr>
        <p:spPr>
          <a:xfrm>
            <a:off x="6703698" y="3497122"/>
            <a:ext cx="1964513" cy="474096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Adatkapcsolati</a:t>
            </a:r>
            <a:endParaRPr lang="en-US" sz="2000" dirty="0"/>
          </a:p>
        </p:txBody>
      </p:sp>
      <p:sp>
        <p:nvSpPr>
          <p:cNvPr id="70" name="Rectangle 69"/>
          <p:cNvSpPr/>
          <p:nvPr/>
        </p:nvSpPr>
        <p:spPr>
          <a:xfrm>
            <a:off x="6703697" y="3971218"/>
            <a:ext cx="1964516" cy="474096"/>
          </a:xfrm>
          <a:prstGeom prst="rect">
            <a:avLst/>
          </a:prstGeom>
          <a:pattFill prst="ltVert">
            <a:fgClr>
              <a:schemeClr val="tx1"/>
            </a:fgClr>
            <a:bgClr>
              <a:srgbClr val="FF0000"/>
            </a:bgClr>
          </a:patt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Fizikai</a:t>
            </a:r>
            <a:endParaRPr lang="en-US" sz="2400" dirty="0"/>
          </a:p>
        </p:txBody>
      </p:sp>
      <p:sp>
        <p:nvSpPr>
          <p:cNvPr id="71" name="Rectangle 70"/>
          <p:cNvSpPr/>
          <p:nvPr/>
        </p:nvSpPr>
        <p:spPr>
          <a:xfrm>
            <a:off x="3582920" y="3028447"/>
            <a:ext cx="1964513" cy="47409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Hálózati</a:t>
            </a:r>
            <a:endParaRPr lang="en-US" sz="2400" dirty="0"/>
          </a:p>
        </p:txBody>
      </p:sp>
      <p:sp>
        <p:nvSpPr>
          <p:cNvPr id="72" name="Rectangle 71"/>
          <p:cNvSpPr/>
          <p:nvPr/>
        </p:nvSpPr>
        <p:spPr>
          <a:xfrm>
            <a:off x="3582919" y="3502543"/>
            <a:ext cx="1964513" cy="474096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/>
              <a:t>Adatkapcsolati</a:t>
            </a:r>
            <a:endParaRPr lang="en-US" sz="2000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545494" y="3749767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2545494" y="4245018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2545494" y="3238135"/>
            <a:ext cx="777926" cy="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 flipH="1">
            <a:off x="3582917" y="712519"/>
            <a:ext cx="3887237" cy="1876165"/>
            <a:chOff x="1219200" y="4876799"/>
            <a:chExt cx="5181606" cy="2010478"/>
          </a:xfrm>
        </p:grpSpPr>
        <p:sp>
          <p:nvSpPr>
            <p:cNvPr id="62" name="Rectangular Callout 61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33012"/>
                <a:gd name="adj2" fmla="val 10389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19205" y="4876799"/>
              <a:ext cx="5181601" cy="20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 rétegek</a:t>
              </a:r>
              <a:r>
                <a:rPr kumimoji="0" lang="hu-HU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</a:t>
              </a: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párokban (</a:t>
              </a:r>
              <a:r>
                <a:rPr kumimoji="0" lang="hu-HU" sz="2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peer-to-peer</a:t>
              </a: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)</a:t>
              </a:r>
              <a:r>
                <a:rPr kumimoji="0" lang="hu-HU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kommunikálnak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8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Datagram Protocol (UDP)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31135" y="2888361"/>
            <a:ext cx="8839200" cy="3806374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8 bájtos UDP fejléc</a:t>
            </a:r>
          </a:p>
          <a:p>
            <a:r>
              <a:rPr lang="hu-HU" dirty="0"/>
              <a:t>Egyszerű, kapcsolatnélküli átvitel</a:t>
            </a:r>
            <a:endParaRPr lang="en-US" dirty="0"/>
          </a:p>
          <a:p>
            <a:pPr lvl="1"/>
            <a:r>
              <a:rPr lang="en-US" dirty="0"/>
              <a:t>C socket</a:t>
            </a:r>
            <a:r>
              <a:rPr lang="hu-HU" dirty="0" err="1"/>
              <a:t>ek</a:t>
            </a:r>
            <a:r>
              <a:rPr lang="en-US" dirty="0"/>
              <a:t>: SOCK_DGRAM</a:t>
            </a:r>
          </a:p>
          <a:p>
            <a:r>
              <a:rPr lang="en-US" dirty="0"/>
              <a:t>Port </a:t>
            </a:r>
            <a:r>
              <a:rPr lang="hu-HU" dirty="0"/>
              <a:t>számok teszik lehetővé a </a:t>
            </a:r>
            <a:r>
              <a:rPr lang="hu-HU" dirty="0" err="1"/>
              <a:t>demultiplexálást</a:t>
            </a:r>
            <a:endParaRPr lang="en-US" dirty="0"/>
          </a:p>
          <a:p>
            <a:pPr lvl="1"/>
            <a:r>
              <a:rPr lang="en-US" dirty="0"/>
              <a:t>16 bit = 65535 </a:t>
            </a:r>
            <a:r>
              <a:rPr lang="hu-HU" dirty="0"/>
              <a:t>lehetséges port</a:t>
            </a:r>
            <a:endParaRPr lang="en-US" dirty="0"/>
          </a:p>
          <a:p>
            <a:pPr lvl="1"/>
            <a:r>
              <a:rPr lang="en-US" dirty="0"/>
              <a:t>0</a:t>
            </a:r>
            <a:r>
              <a:rPr lang="hu-HU" dirty="0"/>
              <a:t> port</a:t>
            </a:r>
            <a:r>
              <a:rPr lang="en-US" dirty="0"/>
              <a:t> </a:t>
            </a:r>
            <a:r>
              <a:rPr lang="hu-HU" dirty="0"/>
              <a:t>nem engedélyezett</a:t>
            </a:r>
            <a:endParaRPr lang="en-US" dirty="0"/>
          </a:p>
          <a:p>
            <a:r>
              <a:rPr lang="hu-HU" dirty="0"/>
              <a:t>Kontrollösszeg hiba detektáláshoz</a:t>
            </a:r>
            <a:endParaRPr lang="en-US" dirty="0"/>
          </a:p>
          <a:p>
            <a:pPr lvl="1"/>
            <a:r>
              <a:rPr lang="hu-HU" dirty="0"/>
              <a:t>Hibás csomagok felismerése</a:t>
            </a:r>
            <a:endParaRPr lang="en-US" dirty="0"/>
          </a:p>
          <a:p>
            <a:pPr lvl="1"/>
            <a:r>
              <a:rPr lang="hu-HU" dirty="0"/>
              <a:t>Nem detektálja az elveszett, duplikátum és helytelen sorrendben beérkező csomagokat (UDP esetén nincs ezekre garancia)</a:t>
            </a:r>
          </a:p>
        </p:txBody>
      </p:sp>
      <p:sp>
        <p:nvSpPr>
          <p:cNvPr id="8" name="Rectangle 7"/>
          <p:cNvSpPr/>
          <p:nvPr/>
        </p:nvSpPr>
        <p:spPr>
          <a:xfrm>
            <a:off x="4628944" y="2047471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Cél </a:t>
            </a:r>
            <a:r>
              <a:rPr lang="en-US" sz="2400" dirty="0"/>
              <a:t>Port</a:t>
            </a:r>
          </a:p>
        </p:txBody>
      </p:sp>
      <p:sp>
        <p:nvSpPr>
          <p:cNvPr id="9" name="Rectangle 8"/>
          <p:cNvSpPr/>
          <p:nvPr/>
        </p:nvSpPr>
        <p:spPr>
          <a:xfrm>
            <a:off x="664204" y="155758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29498" y="155758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87775" y="155758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3651" y="2431126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Adat Hossz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963650" y="2052508"/>
            <a:ext cx="3665293" cy="377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Forrás </a:t>
            </a:r>
            <a:r>
              <a:rPr lang="en-US" sz="2400" dirty="0"/>
              <a:t>Port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28944" y="2430278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Kontrollösszeg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2823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UDP</a:t>
            </a:r>
            <a:r>
              <a:rPr lang="hu-HU" dirty="0"/>
              <a:t> felhasználások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en-US" dirty="0"/>
              <a:t>TCP</a:t>
            </a:r>
            <a:r>
              <a:rPr lang="hu-HU" dirty="0"/>
              <a:t> után vezették be</a:t>
            </a:r>
            <a:endParaRPr lang="en-US" dirty="0"/>
          </a:p>
          <a:p>
            <a:pPr lvl="1"/>
            <a:r>
              <a:rPr lang="hu-HU" dirty="0"/>
              <a:t>Miért</a:t>
            </a:r>
            <a:r>
              <a:rPr lang="en-US" dirty="0"/>
              <a:t>?</a:t>
            </a:r>
          </a:p>
          <a:p>
            <a:r>
              <a:rPr lang="hu-HU" dirty="0"/>
              <a:t>Nem minden alkalmazásnak megfelelő a</a:t>
            </a:r>
            <a:r>
              <a:rPr lang="en-US" dirty="0"/>
              <a:t> TCP</a:t>
            </a:r>
          </a:p>
          <a:p>
            <a:r>
              <a:rPr lang="en-US" dirty="0"/>
              <a:t>UDP</a:t>
            </a:r>
            <a:r>
              <a:rPr lang="hu-HU" dirty="0"/>
              <a:t> felett egyedi protokollok valósíthatók meg</a:t>
            </a:r>
            <a:endParaRPr lang="en-US" dirty="0"/>
          </a:p>
          <a:p>
            <a:pPr lvl="1"/>
            <a:r>
              <a:rPr lang="hu-HU" dirty="0"/>
              <a:t>Megbízhatóság</a:t>
            </a:r>
            <a:r>
              <a:rPr lang="en-US" dirty="0"/>
              <a:t>? </a:t>
            </a:r>
            <a:r>
              <a:rPr lang="hu-HU" dirty="0"/>
              <a:t>Helyes sorrend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Folyam vezérlés</a:t>
            </a:r>
            <a:r>
              <a:rPr lang="en-US" dirty="0"/>
              <a:t>? </a:t>
            </a:r>
            <a:r>
              <a:rPr lang="hu-HU" dirty="0"/>
              <a:t>Torlódás vezérlés</a:t>
            </a:r>
            <a:r>
              <a:rPr lang="en-US" dirty="0"/>
              <a:t>?</a:t>
            </a:r>
          </a:p>
          <a:p>
            <a:r>
              <a:rPr lang="hu-HU" dirty="0"/>
              <a:t>Példák</a:t>
            </a:r>
            <a:endParaRPr lang="en-US" dirty="0"/>
          </a:p>
          <a:p>
            <a:pPr lvl="1"/>
            <a:r>
              <a:rPr lang="en-US" dirty="0"/>
              <a:t>RTMP, real-time </a:t>
            </a:r>
            <a:r>
              <a:rPr lang="hu-HU" dirty="0"/>
              <a:t>média</a:t>
            </a:r>
            <a:r>
              <a:rPr lang="en-US" dirty="0"/>
              <a:t> stream</a:t>
            </a:r>
            <a:r>
              <a:rPr lang="hu-HU" dirty="0" err="1"/>
              <a:t>elés</a:t>
            </a:r>
            <a:r>
              <a:rPr lang="en-US" dirty="0"/>
              <a:t> (</a:t>
            </a:r>
            <a:r>
              <a:rPr lang="hu-HU" dirty="0"/>
              <a:t>pl. hang</a:t>
            </a:r>
            <a:r>
              <a:rPr lang="en-US" dirty="0"/>
              <a:t>, video)</a:t>
            </a:r>
          </a:p>
          <a:p>
            <a:pPr lvl="1"/>
            <a:r>
              <a:rPr lang="en-US" dirty="0"/>
              <a:t>Facebook datacenter protocol</a:t>
            </a:r>
          </a:p>
        </p:txBody>
      </p:sp>
    </p:spTree>
    <p:extLst>
      <p:ext uri="{BB962C8B-B14F-4D97-AF65-F5344CB8AC3E}">
        <p14:creationId xmlns:p14="http://schemas.microsoft.com/office/powerpoint/2010/main" val="257226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89224" y="6298571"/>
            <a:ext cx="7323572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Control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24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545114"/>
            <a:ext cx="8839200" cy="2498075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Megbízható, sorrend helyes, két irányú bájt folyamok</a:t>
            </a:r>
            <a:endParaRPr lang="en-US" dirty="0"/>
          </a:p>
          <a:p>
            <a:pPr lvl="1"/>
            <a:r>
              <a:rPr lang="en-US" dirty="0"/>
              <a:t>Port </a:t>
            </a:r>
            <a:r>
              <a:rPr lang="hu-HU" dirty="0"/>
              <a:t>számok a </a:t>
            </a:r>
            <a:r>
              <a:rPr lang="hu-HU" dirty="0" err="1"/>
              <a:t>demultiplexáláshoz</a:t>
            </a:r>
            <a:endParaRPr lang="en-US" dirty="0"/>
          </a:p>
          <a:p>
            <a:pPr lvl="1"/>
            <a:r>
              <a:rPr lang="hu-HU" dirty="0"/>
              <a:t>Kapcsolat alapú</a:t>
            </a:r>
            <a:endParaRPr lang="en-US" dirty="0"/>
          </a:p>
          <a:p>
            <a:pPr lvl="1"/>
            <a:r>
              <a:rPr lang="hu-HU" dirty="0"/>
              <a:t>Folyam vezérlés</a:t>
            </a:r>
            <a:endParaRPr lang="en-US" dirty="0"/>
          </a:p>
          <a:p>
            <a:pPr lvl="1"/>
            <a:r>
              <a:rPr lang="hu-HU" dirty="0"/>
              <a:t>Torlódás vezérlés</a:t>
            </a:r>
            <a:r>
              <a:rPr lang="en-US" dirty="0"/>
              <a:t>, </a:t>
            </a:r>
            <a:r>
              <a:rPr lang="hu-HU" dirty="0"/>
              <a:t>fair viselkedés</a:t>
            </a:r>
          </a:p>
          <a:p>
            <a:r>
              <a:rPr lang="hu-HU" dirty="0"/>
              <a:t>20 bájtos fejléc + </a:t>
            </a:r>
            <a:r>
              <a:rPr lang="hu-HU" dirty="0" err="1"/>
              <a:t>options</a:t>
            </a:r>
            <a:r>
              <a:rPr lang="hu-HU" dirty="0"/>
              <a:t> fejlécek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54516" y="4387131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Cél </a:t>
            </a:r>
            <a:r>
              <a:rPr lang="en-US" sz="2400" dirty="0"/>
              <a:t>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589776" y="389724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4255070" y="389724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13347" y="389724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9223" y="4770786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Sequence Number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9222" y="4381152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Forrás </a:t>
            </a:r>
            <a:r>
              <a:rPr lang="en-US" sz="2400" dirty="0"/>
              <a:t>Port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9220" y="5151146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Acknowledgement Number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54514" y="5528915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Advertised Window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54517" y="5914916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Urgent Pointer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0496" y="5534798"/>
            <a:ext cx="27305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Flags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92734" y="5919108"/>
            <a:ext cx="366178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21050" y="3897243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92734" y="5528915"/>
            <a:ext cx="93815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4051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Kapcsolat felépítés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Miért van szükség kapcsolat felépítésre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Állapot kialakítása mindkét végponton</a:t>
            </a:r>
            <a:endParaRPr lang="en-US" dirty="0"/>
          </a:p>
          <a:p>
            <a:pPr lvl="1"/>
            <a:r>
              <a:rPr lang="hu-HU" dirty="0"/>
              <a:t>Legfontosabb állapot</a:t>
            </a:r>
            <a:r>
              <a:rPr lang="en-US" dirty="0"/>
              <a:t>: </a:t>
            </a:r>
            <a:r>
              <a:rPr lang="hu-HU" dirty="0"/>
              <a:t>sorszámok/</a:t>
            </a:r>
            <a:r>
              <a:rPr lang="en-US" dirty="0"/>
              <a:t>sequence numbers</a:t>
            </a:r>
          </a:p>
          <a:p>
            <a:pPr lvl="2"/>
            <a:r>
              <a:rPr lang="hu-HU" dirty="0"/>
              <a:t>Az elküldött bájtok számának nyilvántartása</a:t>
            </a:r>
            <a:endParaRPr lang="en-US" dirty="0"/>
          </a:p>
          <a:p>
            <a:pPr lvl="2"/>
            <a:r>
              <a:rPr lang="hu-HU" dirty="0"/>
              <a:t>Véletlenszerű kezdeti érték</a:t>
            </a:r>
            <a:endParaRPr lang="en-US" dirty="0"/>
          </a:p>
          <a:p>
            <a:r>
              <a:rPr lang="hu-HU" dirty="0"/>
              <a:t>Fontos</a:t>
            </a:r>
            <a:r>
              <a:rPr lang="en-US" dirty="0"/>
              <a:t> TCP flag</a:t>
            </a:r>
            <a:r>
              <a:rPr lang="hu-HU" dirty="0" err="1"/>
              <a:t>-ek</a:t>
            </a:r>
            <a:r>
              <a:rPr lang="hu-HU" dirty="0"/>
              <a:t>/jelölő bitek</a:t>
            </a:r>
            <a:r>
              <a:rPr lang="en-US" dirty="0"/>
              <a:t> (1 bit</a:t>
            </a:r>
            <a:r>
              <a:rPr lang="hu-HU" dirty="0"/>
              <a:t>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SYN – </a:t>
            </a:r>
            <a:r>
              <a:rPr lang="hu-HU" dirty="0" err="1"/>
              <a:t>szinkronizációs</a:t>
            </a:r>
            <a:r>
              <a:rPr lang="hu-HU" dirty="0"/>
              <a:t>, kapcsolat felépítéshez</a:t>
            </a:r>
            <a:endParaRPr lang="en-US" dirty="0"/>
          </a:p>
          <a:p>
            <a:pPr lvl="1"/>
            <a:r>
              <a:rPr lang="en-US" dirty="0"/>
              <a:t>ACK – </a:t>
            </a:r>
            <a:r>
              <a:rPr lang="hu-HU" dirty="0"/>
              <a:t>fogadott adat nyugtázása</a:t>
            </a:r>
            <a:endParaRPr lang="en-US" dirty="0"/>
          </a:p>
          <a:p>
            <a:pPr lvl="1"/>
            <a:r>
              <a:rPr lang="en-US" dirty="0"/>
              <a:t>FIN – </a:t>
            </a:r>
            <a:r>
              <a:rPr lang="hu-HU" dirty="0"/>
              <a:t>vége, kapcsolat lezárásához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1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Three Way Handshake</a:t>
            </a:r>
            <a:br>
              <a:rPr lang="hu-HU" dirty="0"/>
            </a:br>
            <a:r>
              <a:rPr lang="hu-HU" dirty="0"/>
              <a:t>Három-utas kézfogás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4990641"/>
            <a:ext cx="8839200" cy="1714958"/>
          </a:xfrm>
        </p:spPr>
        <p:txBody>
          <a:bodyPr>
            <a:normAutofit/>
          </a:bodyPr>
          <a:lstStyle/>
          <a:p>
            <a:r>
              <a:rPr lang="hu-HU" dirty="0"/>
              <a:t>Mindkét oldalon</a:t>
            </a:r>
            <a:r>
              <a:rPr lang="en-US" dirty="0"/>
              <a:t>:</a:t>
            </a:r>
          </a:p>
          <a:p>
            <a:pPr lvl="1"/>
            <a:r>
              <a:rPr lang="hu-HU" dirty="0"/>
              <a:t>Másik fél értesítése a kezdő sorszámról</a:t>
            </a:r>
            <a:endParaRPr lang="en-US" dirty="0"/>
          </a:p>
          <a:p>
            <a:pPr lvl="1"/>
            <a:r>
              <a:rPr lang="hu-HU" dirty="0"/>
              <a:t>A másik fél kezdő sorszámának nyugtázása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50751" y="2132275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571748" y="2132275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271" y="1670610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/>
              <a:t>Kliens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99315" y="1670610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</a:t>
            </a:r>
            <a:r>
              <a:rPr lang="hu-HU" sz="2400" b="1" dirty="0"/>
              <a:t>z</a:t>
            </a:r>
            <a:r>
              <a:rPr lang="en-US" sz="2400" b="1" dirty="0" err="1"/>
              <a:t>erver</a:t>
            </a:r>
            <a:endParaRPr lang="en-US" sz="2400" b="1" dirty="0"/>
          </a:p>
        </p:txBody>
      </p:sp>
      <p:grpSp>
        <p:nvGrpSpPr>
          <p:cNvPr id="44" name="Group 43"/>
          <p:cNvGrpSpPr/>
          <p:nvPr/>
        </p:nvGrpSpPr>
        <p:grpSpPr>
          <a:xfrm>
            <a:off x="646177" y="2095871"/>
            <a:ext cx="4836688" cy="765732"/>
            <a:chOff x="2823952" y="2102141"/>
            <a:chExt cx="4836688" cy="76573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455738">
              <a:off x="4094418" y="2102141"/>
              <a:ext cx="2459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SYN &lt;</a:t>
              </a:r>
              <a:r>
                <a:rPr lang="en-US" sz="2400" dirty="0" err="1"/>
                <a:t>SeqC</a:t>
              </a:r>
              <a:r>
                <a:rPr lang="en-US" sz="2400" dirty="0"/>
                <a:t>, 0&gt;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6177" y="2909025"/>
            <a:ext cx="4836689" cy="671331"/>
            <a:chOff x="2823952" y="2915295"/>
            <a:chExt cx="4836689" cy="671331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1186503">
              <a:off x="2936999" y="2915295"/>
              <a:ext cx="40254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SYN/ACK &lt;</a:t>
              </a:r>
              <a:r>
                <a:rPr lang="en-US" sz="2400" dirty="0" err="1"/>
                <a:t>SeqS</a:t>
              </a:r>
              <a:r>
                <a:rPr lang="en-US" sz="2400" dirty="0"/>
                <a:t>, SeqC+1&gt;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72620" y="3610154"/>
            <a:ext cx="4810245" cy="630456"/>
            <a:chOff x="2850395" y="3616424"/>
            <a:chExt cx="4810245" cy="630456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397222">
              <a:off x="3996034" y="3616424"/>
              <a:ext cx="36583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ACK &lt;SeqC+1, SeqS+1&gt;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 flipH="1">
            <a:off x="5745004" y="2239212"/>
            <a:ext cx="3050203" cy="954107"/>
            <a:chOff x="1219200" y="4876799"/>
            <a:chExt cx="5181606" cy="1396951"/>
          </a:xfrm>
        </p:grpSpPr>
        <p:sp>
          <p:nvSpPr>
            <p:cNvPr id="19" name="Rectangular Callout 18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85099"/>
                <a:gd name="adj2" fmla="val 2403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7" y="4876799"/>
              <a:ext cx="5181599" cy="1396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Miért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sorszám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+1?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415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Kapcsolat felépítés problémája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/>
          <a:lstStyle/>
          <a:p>
            <a:r>
              <a:rPr lang="hu-HU" dirty="0"/>
              <a:t>Kapcsolódási zűrzavar</a:t>
            </a:r>
            <a:endParaRPr lang="en-US" dirty="0"/>
          </a:p>
          <a:p>
            <a:pPr lvl="1"/>
            <a:r>
              <a:rPr lang="hu-HU" dirty="0"/>
              <a:t>Azonos </a:t>
            </a:r>
            <a:r>
              <a:rPr lang="hu-HU" dirty="0" err="1"/>
              <a:t>hoszt</a:t>
            </a:r>
            <a:r>
              <a:rPr lang="hu-HU" dirty="0"/>
              <a:t> kapcsolatainak egyértelműsítése</a:t>
            </a:r>
            <a:endParaRPr lang="en-US" dirty="0"/>
          </a:p>
          <a:p>
            <a:pPr lvl="1"/>
            <a:r>
              <a:rPr lang="hu-HU" dirty="0"/>
              <a:t>Véletlenszerű sorszámmal - biztonság</a:t>
            </a:r>
            <a:endParaRPr lang="en-US" dirty="0"/>
          </a:p>
          <a:p>
            <a:r>
              <a:rPr lang="hu-HU" dirty="0"/>
              <a:t>Forrás hamisítás</a:t>
            </a:r>
            <a:endParaRPr lang="en-US" dirty="0"/>
          </a:p>
          <a:p>
            <a:pPr lvl="1"/>
            <a:r>
              <a:rPr lang="en-US" dirty="0"/>
              <a:t>Kevin </a:t>
            </a:r>
            <a:r>
              <a:rPr lang="en-US" dirty="0" err="1"/>
              <a:t>Mitnick</a:t>
            </a:r>
            <a:endParaRPr lang="en-US" dirty="0"/>
          </a:p>
          <a:p>
            <a:pPr lvl="1"/>
            <a:r>
              <a:rPr lang="hu-HU" dirty="0"/>
              <a:t>Jó random szám generátor kell hozzá</a:t>
            </a:r>
            <a:r>
              <a:rPr lang="en-US" dirty="0"/>
              <a:t>!</a:t>
            </a:r>
          </a:p>
          <a:p>
            <a:r>
              <a:rPr lang="hu-HU" dirty="0"/>
              <a:t>Kapcsolat állapotának kezelése</a:t>
            </a:r>
            <a:endParaRPr lang="en-US" dirty="0"/>
          </a:p>
          <a:p>
            <a:pPr lvl="1"/>
            <a:r>
              <a:rPr lang="hu-HU" dirty="0"/>
              <a:t>Minden</a:t>
            </a:r>
            <a:r>
              <a:rPr lang="en-US" dirty="0"/>
              <a:t> SYN </a:t>
            </a:r>
            <a:r>
              <a:rPr lang="hu-HU" dirty="0"/>
              <a:t>állapotot foglal a szerveren</a:t>
            </a:r>
            <a:endParaRPr lang="en-US" dirty="0"/>
          </a:p>
          <a:p>
            <a:pPr lvl="1"/>
            <a:r>
              <a:rPr lang="en-US" dirty="0"/>
              <a:t>SYN flood = denial of service </a:t>
            </a:r>
            <a:r>
              <a:rPr lang="hu-HU" dirty="0"/>
              <a:t>(</a:t>
            </a:r>
            <a:r>
              <a:rPr lang="hu-HU" dirty="0" err="1"/>
              <a:t>DoS</a:t>
            </a:r>
            <a:r>
              <a:rPr lang="hu-HU" dirty="0"/>
              <a:t>) támadás</a:t>
            </a:r>
            <a:endParaRPr lang="en-US" dirty="0"/>
          </a:p>
          <a:p>
            <a:pPr lvl="1"/>
            <a:r>
              <a:rPr lang="hu-HU" dirty="0"/>
              <a:t>Megoldás</a:t>
            </a:r>
            <a:r>
              <a:rPr lang="en-US" dirty="0"/>
              <a:t>: SYN cookies</a:t>
            </a:r>
          </a:p>
        </p:txBody>
      </p:sp>
    </p:spTree>
    <p:extLst>
      <p:ext uri="{BB962C8B-B14F-4D97-AF65-F5344CB8AC3E}">
        <p14:creationId xmlns:p14="http://schemas.microsoft.com/office/powerpoint/2010/main" val="303228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Kapcsolat lezárása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4201054" cy="5105400"/>
          </a:xfrm>
        </p:spPr>
        <p:txBody>
          <a:bodyPr>
            <a:normAutofit fontScale="92500"/>
          </a:bodyPr>
          <a:lstStyle/>
          <a:p>
            <a:r>
              <a:rPr lang="hu-HU" dirty="0"/>
              <a:t>Mindkét oldal kezdeményezheti a kapcsolat bontását</a:t>
            </a:r>
            <a:endParaRPr lang="en-US" dirty="0"/>
          </a:p>
          <a:p>
            <a:r>
              <a:rPr lang="hu-HU" dirty="0"/>
              <a:t>A másik oldal még folytathatja a küldést</a:t>
            </a:r>
            <a:endParaRPr lang="en-US" dirty="0"/>
          </a:p>
          <a:p>
            <a:pPr lvl="1"/>
            <a:r>
              <a:rPr lang="hu-HU" dirty="0"/>
              <a:t>Félig nyitott kapcsolat</a:t>
            </a:r>
            <a:endParaRPr lang="en-US" dirty="0"/>
          </a:p>
          <a:p>
            <a:pPr lvl="1"/>
            <a:r>
              <a:rPr lang="en-US" i="1" dirty="0"/>
              <a:t>shutdown()</a:t>
            </a:r>
          </a:p>
          <a:p>
            <a:r>
              <a:rPr lang="hu-HU" dirty="0"/>
              <a:t>Az utolsó</a:t>
            </a:r>
            <a:r>
              <a:rPr lang="en-US" dirty="0"/>
              <a:t> FIN</a:t>
            </a:r>
            <a:r>
              <a:rPr lang="hu-HU" dirty="0"/>
              <a:t> nyugtázása</a:t>
            </a:r>
            <a:endParaRPr lang="en-US" dirty="0"/>
          </a:p>
          <a:p>
            <a:pPr lvl="1"/>
            <a:r>
              <a:rPr lang="hu-HU" dirty="0"/>
              <a:t>Sorszám</a:t>
            </a:r>
            <a:r>
              <a:rPr lang="en-US" dirty="0"/>
              <a:t> + 1</a:t>
            </a:r>
          </a:p>
          <a:p>
            <a:r>
              <a:rPr lang="hu-HU" dirty="0"/>
              <a:t>Mi történik, ha a</a:t>
            </a:r>
            <a:r>
              <a:rPr lang="en-US" dirty="0"/>
              <a:t> </a:t>
            </a:r>
            <a:r>
              <a:rPr lang="hu-HU" dirty="0"/>
              <a:t>2. </a:t>
            </a:r>
            <a:r>
              <a:rPr lang="en-US" dirty="0"/>
              <a:t>FIN </a:t>
            </a:r>
            <a:r>
              <a:rPr lang="hu-HU" dirty="0"/>
              <a:t>elveszik?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44318" y="2062370"/>
            <a:ext cx="0" cy="458080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825528" y="2062369"/>
            <a:ext cx="12806" cy="458080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29108" y="1600704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/>
              <a:t>Kliens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57297" y="1600705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</a:t>
            </a:r>
            <a:r>
              <a:rPr lang="hu-HU" sz="2400" b="1" dirty="0"/>
              <a:t>z</a:t>
            </a:r>
            <a:r>
              <a:rPr lang="en-US" sz="2400" b="1" dirty="0" err="1"/>
              <a:t>erver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627083" y="2184110"/>
            <a:ext cx="4127095" cy="765732"/>
            <a:chOff x="2823952" y="2102141"/>
            <a:chExt cx="4836688" cy="76573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563463">
              <a:off x="4053950" y="2102141"/>
              <a:ext cx="254026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FIN &lt;</a:t>
              </a:r>
              <a:r>
                <a:rPr lang="en-US" sz="2400" dirty="0" err="1"/>
                <a:t>SeqA</a:t>
              </a:r>
              <a:r>
                <a:rPr lang="en-US" sz="2400" dirty="0"/>
                <a:t>, *&gt;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27083" y="2949842"/>
            <a:ext cx="4152520" cy="671331"/>
            <a:chOff x="2823952" y="2915295"/>
            <a:chExt cx="4836689" cy="671331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1186503">
              <a:off x="3402637" y="2915295"/>
              <a:ext cx="30941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ACK &lt;*, SeqA+1&gt;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627083" y="4077929"/>
            <a:ext cx="4127095" cy="729025"/>
            <a:chOff x="2850395" y="3517855"/>
            <a:chExt cx="4810245" cy="729025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478195">
              <a:off x="4778901" y="3517855"/>
              <a:ext cx="9532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ACK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27083" y="3422867"/>
            <a:ext cx="4152520" cy="671331"/>
            <a:chOff x="2823952" y="2915295"/>
            <a:chExt cx="4836689" cy="671331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21186503">
              <a:off x="4463159" y="2915295"/>
              <a:ext cx="9731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Data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01658" y="4897991"/>
            <a:ext cx="4152520" cy="671331"/>
            <a:chOff x="2823952" y="2915295"/>
            <a:chExt cx="4836689" cy="671331"/>
          </a:xfrm>
        </p:grpSpPr>
        <p:cxnSp>
          <p:nvCxnSpPr>
            <p:cNvPr id="29" name="Straight Arrow Connector 28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21186503">
              <a:off x="3687371" y="2915295"/>
              <a:ext cx="25247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FIN &lt;</a:t>
              </a:r>
              <a:r>
                <a:rPr lang="en-US" sz="2400" dirty="0" err="1"/>
                <a:t>SeqB</a:t>
              </a:r>
              <a:r>
                <a:rPr lang="en-US" sz="2400" dirty="0"/>
                <a:t>, *&gt;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627081" y="5568652"/>
            <a:ext cx="4127095" cy="729025"/>
            <a:chOff x="2850395" y="3517855"/>
            <a:chExt cx="4810245" cy="729025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 rot="478195">
              <a:off x="3707411" y="3517855"/>
              <a:ext cx="30962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ACK &lt;*, SeqB+1&gt;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351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Sorszámok tere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095520"/>
          </a:xfrm>
        </p:spPr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en-US" dirty="0"/>
              <a:t>TCP </a:t>
            </a:r>
            <a:r>
              <a:rPr lang="hu-HU" dirty="0"/>
              <a:t>egy absztrakt bájt folyamot valósít meg</a:t>
            </a:r>
            <a:endParaRPr lang="en-US" dirty="0"/>
          </a:p>
          <a:p>
            <a:pPr lvl="1"/>
            <a:r>
              <a:rPr lang="hu-HU" dirty="0"/>
              <a:t>A folyam minden bájtja számozott</a:t>
            </a:r>
            <a:endParaRPr lang="en-US" dirty="0"/>
          </a:p>
          <a:p>
            <a:pPr lvl="1"/>
            <a:r>
              <a:rPr lang="en-US" dirty="0"/>
              <a:t>32-bit</a:t>
            </a:r>
            <a:r>
              <a:rPr lang="hu-HU" dirty="0"/>
              <a:t>es érték</a:t>
            </a:r>
            <a:r>
              <a:rPr lang="en-US" dirty="0"/>
              <a:t>,</a:t>
            </a:r>
            <a:r>
              <a:rPr lang="hu-HU" dirty="0"/>
              <a:t> körbefordul egy idő után</a:t>
            </a:r>
            <a:endParaRPr lang="en-US" dirty="0"/>
          </a:p>
          <a:p>
            <a:pPr lvl="1"/>
            <a:r>
              <a:rPr lang="hu-HU" dirty="0"/>
              <a:t>Kezdetben</a:t>
            </a:r>
            <a:r>
              <a:rPr lang="en-US" dirty="0"/>
              <a:t>, </a:t>
            </a:r>
            <a:r>
              <a:rPr lang="hu-HU" dirty="0"/>
              <a:t>véletlen érték a kapcsolat felépítésénél.</a:t>
            </a:r>
            <a:endParaRPr lang="en-US" dirty="0"/>
          </a:p>
          <a:p>
            <a:r>
              <a:rPr lang="hu-HU" dirty="0"/>
              <a:t>A bájt folyamot szegmensekre bontjuk (TCP csomag)</a:t>
            </a:r>
            <a:endParaRPr lang="en-US" dirty="0"/>
          </a:p>
          <a:p>
            <a:pPr lvl="1"/>
            <a:r>
              <a:rPr lang="hu-HU" dirty="0"/>
              <a:t>A méretét behatárolja a </a:t>
            </a:r>
            <a:r>
              <a:rPr lang="en-US" dirty="0"/>
              <a:t>Maximum Segment Size (MSS)</a:t>
            </a:r>
          </a:p>
          <a:p>
            <a:pPr lvl="1"/>
            <a:r>
              <a:rPr lang="hu-HU" dirty="0"/>
              <a:t>Úgy kell beállítani, hogy elkerüljük a </a:t>
            </a:r>
            <a:r>
              <a:rPr lang="hu-HU" dirty="0" err="1"/>
              <a:t>fregmentációt</a:t>
            </a:r>
            <a:endParaRPr lang="en-US" dirty="0"/>
          </a:p>
          <a:p>
            <a:r>
              <a:rPr lang="hu-HU" dirty="0"/>
              <a:t>Minden szegmens egyedi sorszámmal rendelkezik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17793" y="6246562"/>
            <a:ext cx="8031296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10160" y="6266754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Segment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3562" y="6266754"/>
            <a:ext cx="16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Segment 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4901" y="6266754"/>
            <a:ext cx="1845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Segment 10</a:t>
            </a:r>
          </a:p>
        </p:txBody>
      </p:sp>
      <p:sp>
        <p:nvSpPr>
          <p:cNvPr id="11" name="Oval 10"/>
          <p:cNvSpPr/>
          <p:nvPr/>
        </p:nvSpPr>
        <p:spPr>
          <a:xfrm>
            <a:off x="1189822" y="6140982"/>
            <a:ext cx="220338" cy="22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304354" y="6140982"/>
            <a:ext cx="220338" cy="22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87249" y="6140982"/>
            <a:ext cx="220338" cy="22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852484" y="6140982"/>
            <a:ext cx="220338" cy="2203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8854" y="5636956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13450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93387" y="5636955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14950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6282" y="5636954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16050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41517" y="5636953"/>
            <a:ext cx="1042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17550</a:t>
            </a:r>
          </a:p>
        </p:txBody>
      </p:sp>
    </p:spTree>
    <p:extLst>
      <p:ext uri="{BB962C8B-B14F-4D97-AF65-F5344CB8AC3E}">
        <p14:creationId xmlns:p14="http://schemas.microsoft.com/office/powerpoint/2010/main" val="71008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I</a:t>
            </a:r>
            <a:r>
              <a:rPr lang="hu-HU" dirty="0"/>
              <a:t>nternet </a:t>
            </a:r>
            <a:r>
              <a:rPr lang="hu-HU" b="1" dirty="0" err="1"/>
              <a:t>C</a:t>
            </a:r>
            <a:r>
              <a:rPr lang="hu-HU" dirty="0" err="1"/>
              <a:t>ontrol</a:t>
            </a:r>
            <a:r>
              <a:rPr lang="hu-HU" dirty="0"/>
              <a:t> </a:t>
            </a:r>
            <a:r>
              <a:rPr lang="hu-HU" b="1" dirty="0" err="1"/>
              <a:t>M</a:t>
            </a:r>
            <a:r>
              <a:rPr lang="hu-HU" dirty="0" err="1"/>
              <a:t>essage</a:t>
            </a:r>
            <a:r>
              <a:rPr lang="hu-HU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5"/>
            <a:ext cx="7543800" cy="4651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b="1" cap="small" dirty="0"/>
              <a:t>Feladata</a:t>
            </a:r>
          </a:p>
          <a:p>
            <a:pPr>
              <a:spcBef>
                <a:spcPts val="0"/>
              </a:spcBef>
            </a:pPr>
            <a:r>
              <a:rPr lang="hu-HU" sz="1800" dirty="0"/>
              <a:t>Váratlan események jelentése</a:t>
            </a:r>
          </a:p>
          <a:p>
            <a:pPr marL="0" indent="0">
              <a:buNone/>
            </a:pPr>
            <a:r>
              <a:rPr lang="hu-HU" sz="1800" b="1" cap="small" dirty="0"/>
              <a:t>Használat</a:t>
            </a:r>
          </a:p>
          <a:p>
            <a:pPr>
              <a:spcBef>
                <a:spcPts val="0"/>
              </a:spcBef>
            </a:pPr>
            <a:r>
              <a:rPr lang="hu-HU" sz="1800" dirty="0"/>
              <a:t>Többféle </a:t>
            </a:r>
            <a:r>
              <a:rPr lang="hu-HU" sz="1800" i="1" dirty="0" err="1"/>
              <a:t>ICMP</a:t>
            </a:r>
            <a:r>
              <a:rPr lang="hu-HU" sz="1800" dirty="0" err="1"/>
              <a:t>-üzenetet</a:t>
            </a:r>
            <a:r>
              <a:rPr lang="hu-HU" sz="1800" dirty="0"/>
              <a:t> definiáltak:</a:t>
            </a:r>
          </a:p>
          <a:p>
            <a:pPr lvl="1">
              <a:spcBef>
                <a:spcPts val="0"/>
              </a:spcBef>
            </a:pPr>
            <a:r>
              <a:rPr lang="hu-HU" sz="1800" dirty="0"/>
              <a:t>Elérhetetlen cél;</a:t>
            </a:r>
          </a:p>
          <a:p>
            <a:pPr lvl="1">
              <a:spcBef>
                <a:spcPts val="0"/>
              </a:spcBef>
            </a:pPr>
            <a:r>
              <a:rPr lang="hu-HU" sz="1800" dirty="0"/>
              <a:t>Időtúllépés;</a:t>
            </a:r>
          </a:p>
          <a:p>
            <a:pPr lvl="1">
              <a:spcBef>
                <a:spcPts val="0"/>
              </a:spcBef>
            </a:pPr>
            <a:r>
              <a:rPr lang="hu-HU" sz="1800" dirty="0"/>
              <a:t>Paraméter probléma;</a:t>
            </a:r>
          </a:p>
          <a:p>
            <a:pPr lvl="1">
              <a:spcBef>
                <a:spcPts val="0"/>
              </a:spcBef>
            </a:pPr>
            <a:r>
              <a:rPr lang="hu-HU" sz="1800" dirty="0"/>
              <a:t>Forráslefojtás;</a:t>
            </a:r>
          </a:p>
          <a:p>
            <a:pPr lvl="1">
              <a:spcBef>
                <a:spcPts val="0"/>
              </a:spcBef>
            </a:pPr>
            <a:r>
              <a:rPr lang="hu-HU" sz="1800" dirty="0"/>
              <a:t>Visszhang kérés;</a:t>
            </a:r>
          </a:p>
          <a:p>
            <a:pPr lvl="1">
              <a:spcBef>
                <a:spcPts val="0"/>
              </a:spcBef>
            </a:pPr>
            <a:r>
              <a:rPr lang="hu-HU" sz="1800" dirty="0"/>
              <a:t>Visszhang válasz;</a:t>
            </a:r>
          </a:p>
          <a:p>
            <a:pPr lvl="1">
              <a:spcBef>
                <a:spcPts val="0"/>
              </a:spcBef>
            </a:pPr>
            <a:r>
              <a:rPr lang="hu-HU" sz="1800" dirty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98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Kétirányú kapcsolat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5420299"/>
            <a:ext cx="8839200" cy="1285300"/>
          </a:xfrm>
        </p:spPr>
        <p:txBody>
          <a:bodyPr/>
          <a:lstStyle/>
          <a:p>
            <a:r>
              <a:rPr lang="hu-HU" dirty="0"/>
              <a:t>Mindkét fél küldhet és fogadhat adatot</a:t>
            </a:r>
            <a:endParaRPr lang="en-US" dirty="0"/>
          </a:p>
          <a:p>
            <a:pPr lvl="1"/>
            <a:r>
              <a:rPr lang="hu-HU" dirty="0"/>
              <a:t>Különböző sorszámok a két irányba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66464" y="2153976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682373" y="2153976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94477" y="1593158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/>
              <a:t>Kliens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46379" y="1593158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</a:t>
            </a:r>
            <a:r>
              <a:rPr lang="hu-HU" sz="2400" b="1" dirty="0"/>
              <a:t>z</a:t>
            </a:r>
            <a:r>
              <a:rPr lang="en-US" sz="2400" b="1" dirty="0" err="1"/>
              <a:t>erver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2467772" y="2117572"/>
            <a:ext cx="4125717" cy="765732"/>
            <a:chOff x="2823952" y="2102141"/>
            <a:chExt cx="4836688" cy="765732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823952" y="2214880"/>
              <a:ext cx="4836688" cy="652993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495395">
              <a:off x="4007858" y="2102141"/>
              <a:ext cx="26324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Data (1460 bytes)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23798" y="2943028"/>
            <a:ext cx="4169692" cy="659029"/>
            <a:chOff x="2772400" y="2927597"/>
            <a:chExt cx="4888241" cy="659029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21131928">
              <a:off x="2772400" y="2927597"/>
              <a:ext cx="37269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Data/ACK (730 bytes)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67772" y="3622428"/>
            <a:ext cx="4151374" cy="639883"/>
            <a:chOff x="2850395" y="3606997"/>
            <a:chExt cx="4840159" cy="639883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rot="434769">
              <a:off x="3784036" y="3606997"/>
              <a:ext cx="3906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Data/ACK (1460 bytes)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3549" y="1654713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42214" y="1654713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15893" y="1654713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Seq.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94558" y="1654713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Ack.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63548" y="20110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42213" y="20110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51799" y="2651841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30464" y="265184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3615" y="3396475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1461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82280" y="3396475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753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51799" y="4062256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753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030464" y="406225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2921</a:t>
            </a:r>
          </a:p>
        </p:txBody>
      </p:sp>
      <p:grpSp>
        <p:nvGrpSpPr>
          <p:cNvPr id="30" name="Group 29"/>
          <p:cNvGrpSpPr/>
          <p:nvPr/>
        </p:nvGrpSpPr>
        <p:grpSpPr>
          <a:xfrm flipH="1">
            <a:off x="619976" y="3961278"/>
            <a:ext cx="4323872" cy="1384995"/>
            <a:chOff x="1219200" y="4876799"/>
            <a:chExt cx="5181606" cy="2027834"/>
          </a:xfrm>
        </p:grpSpPr>
        <p:sp>
          <p:nvSpPr>
            <p:cNvPr id="31" name="Rectangular Callout 30"/>
            <p:cNvSpPr/>
            <p:nvPr/>
          </p:nvSpPr>
          <p:spPr>
            <a:xfrm>
              <a:off x="1219200" y="4876799"/>
              <a:ext cx="5181600" cy="1384995"/>
            </a:xfrm>
            <a:prstGeom prst="wedgeRectCallout">
              <a:avLst>
                <a:gd name="adj1" fmla="val -33173"/>
                <a:gd name="adj2" fmla="val -95255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9207" y="4876799"/>
              <a:ext cx="5181599" cy="2027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Adat és nyugta ugyanabban a csomagban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051799" y="2011017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30464" y="201101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1693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Folyam vezérlés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>
            <a:normAutofit/>
          </a:bodyPr>
          <a:lstStyle/>
          <a:p>
            <a:r>
              <a:rPr lang="en-US" dirty="0" err="1"/>
              <a:t>Probl</a:t>
            </a:r>
            <a:r>
              <a:rPr lang="hu-HU" dirty="0" err="1"/>
              <a:t>éma</a:t>
            </a:r>
            <a:r>
              <a:rPr lang="en-US" dirty="0"/>
              <a:t>: </a:t>
            </a:r>
            <a:r>
              <a:rPr lang="hu-HU" dirty="0"/>
              <a:t>Hány csomagot tud a küldő átvinni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Túl sok csomag túlterhelheti a fogadót</a:t>
            </a:r>
            <a:endParaRPr lang="en-US" dirty="0"/>
          </a:p>
          <a:p>
            <a:pPr lvl="1"/>
            <a:r>
              <a:rPr lang="hu-HU" dirty="0"/>
              <a:t>A fogadó oldali puffer-méret változhat a kapcsolat során</a:t>
            </a:r>
            <a:endParaRPr lang="en-US" dirty="0"/>
          </a:p>
          <a:p>
            <a:r>
              <a:rPr lang="hu-HU" dirty="0"/>
              <a:t>Megoldás</a:t>
            </a:r>
            <a:r>
              <a:rPr lang="en-US" dirty="0"/>
              <a:t>:</a:t>
            </a:r>
            <a:r>
              <a:rPr lang="hu-HU" dirty="0"/>
              <a:t> </a:t>
            </a:r>
            <a:r>
              <a:rPr lang="hu-HU" dirty="0" err="1"/>
              <a:t>csúszóablak</a:t>
            </a:r>
            <a:endParaRPr lang="en-US" dirty="0"/>
          </a:p>
          <a:p>
            <a:pPr lvl="1"/>
            <a:r>
              <a:rPr lang="hu-HU" dirty="0"/>
              <a:t>A fogadó elküldi a küldőnek a pufferének méretét</a:t>
            </a:r>
            <a:endParaRPr lang="en-US" dirty="0"/>
          </a:p>
          <a:p>
            <a:pPr lvl="1"/>
            <a:r>
              <a:rPr lang="hu-HU" dirty="0"/>
              <a:t>Ezt nevezzük meghirdetett ablaknak: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advertised window</a:t>
            </a:r>
          </a:p>
          <a:p>
            <a:pPr lvl="1"/>
            <a:r>
              <a:rPr lang="hu-HU" dirty="0"/>
              <a:t>Egy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hu-HU" dirty="0"/>
              <a:t> ablakmérethez, a küldő n bájtot küldhet el ACK fogadása nélkül</a:t>
            </a:r>
            <a:endParaRPr lang="en-US" dirty="0"/>
          </a:p>
          <a:p>
            <a:pPr lvl="1"/>
            <a:r>
              <a:rPr lang="hu-HU" dirty="0"/>
              <a:t>Minden egyes</a:t>
            </a:r>
            <a:r>
              <a:rPr lang="en-US" dirty="0"/>
              <a:t> ACK</a:t>
            </a:r>
            <a:r>
              <a:rPr lang="hu-HU" dirty="0"/>
              <a:t>  után</a:t>
            </a:r>
            <a:r>
              <a:rPr lang="en-US" dirty="0"/>
              <a:t>, </a:t>
            </a:r>
            <a:r>
              <a:rPr lang="hu-HU" dirty="0"/>
              <a:t>léptetjük a </a:t>
            </a:r>
            <a:r>
              <a:rPr lang="hu-HU" dirty="0" err="1"/>
              <a:t>csúszóablakot</a:t>
            </a:r>
            <a:endParaRPr lang="en-US" dirty="0"/>
          </a:p>
          <a:p>
            <a:r>
              <a:rPr lang="hu-HU" dirty="0"/>
              <a:t>Az ablak akár nulla is lehet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719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Folyam vezérlés - </a:t>
            </a:r>
            <a:r>
              <a:rPr lang="hu-HU" dirty="0" err="1"/>
              <a:t>csúszóablak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9463" y="2546773"/>
            <a:ext cx="3828463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Sequence Number</a:t>
            </a:r>
          </a:p>
        </p:txBody>
      </p:sp>
      <p:sp>
        <p:nvSpPr>
          <p:cNvPr id="7" name="Rectangle 6"/>
          <p:cNvSpPr/>
          <p:nvPr/>
        </p:nvSpPr>
        <p:spPr>
          <a:xfrm>
            <a:off x="219463" y="2157139"/>
            <a:ext cx="191606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Src</a:t>
            </a:r>
            <a:r>
              <a:rPr lang="en-US" sz="2000" dirty="0"/>
              <a:t>. Port</a:t>
            </a:r>
          </a:p>
        </p:txBody>
      </p:sp>
      <p:sp>
        <p:nvSpPr>
          <p:cNvPr id="8" name="Rectangle 7"/>
          <p:cNvSpPr/>
          <p:nvPr/>
        </p:nvSpPr>
        <p:spPr>
          <a:xfrm>
            <a:off x="219460" y="2927133"/>
            <a:ext cx="382846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Acknowledgement Number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052" y="3315919"/>
            <a:ext cx="191239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Window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3055" y="3690903"/>
            <a:ext cx="191239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Urgent Pointer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2260" y="3310785"/>
            <a:ext cx="129494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Flags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2975" y="3695095"/>
            <a:ext cx="191423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Checksum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2974" y="3304902"/>
            <a:ext cx="61928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0090" y="1686103"/>
            <a:ext cx="1843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Packet Sent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84113" y="2156481"/>
            <a:ext cx="191239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Dest</a:t>
            </a:r>
            <a:r>
              <a:rPr lang="en-US" sz="2000" dirty="0"/>
              <a:t>. 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65902" y="2156481"/>
            <a:ext cx="191606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Src</a:t>
            </a:r>
            <a:r>
              <a:rPr lang="en-US" sz="2000" dirty="0"/>
              <a:t>. Port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65899" y="2926475"/>
            <a:ext cx="3828463" cy="383652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Acknowledgement Number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79491" y="3304244"/>
            <a:ext cx="1912398" cy="3836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Window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79494" y="3690245"/>
            <a:ext cx="191239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Urgent Pointer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88699" y="3310127"/>
            <a:ext cx="129494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Flags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69414" y="3694437"/>
            <a:ext cx="191423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Checksum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69413" y="3304244"/>
            <a:ext cx="61928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00319" y="1685445"/>
            <a:ext cx="2496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Packet Received</a:t>
            </a:r>
          </a:p>
        </p:txBody>
      </p:sp>
      <p:sp>
        <p:nvSpPr>
          <p:cNvPr id="5" name="Rectangle 4"/>
          <p:cNvSpPr/>
          <p:nvPr/>
        </p:nvSpPr>
        <p:spPr>
          <a:xfrm>
            <a:off x="2126657" y="2157139"/>
            <a:ext cx="191239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Dest</a:t>
            </a:r>
            <a:r>
              <a:rPr lang="en-US" sz="2000" dirty="0"/>
              <a:t>. Port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65902" y="2546115"/>
            <a:ext cx="382846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Sequence Number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19460" y="5480753"/>
            <a:ext cx="8572429" cy="4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9460" y="5500944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ACKed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102369" y="5500944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46416" y="5500944"/>
            <a:ext cx="1689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 Be Sent</a:t>
            </a:r>
          </a:p>
        </p:txBody>
      </p:sp>
      <p:sp>
        <p:nvSpPr>
          <p:cNvPr id="29" name="Oval 28"/>
          <p:cNvSpPr/>
          <p:nvPr/>
        </p:nvSpPr>
        <p:spPr>
          <a:xfrm>
            <a:off x="1619480" y="5375172"/>
            <a:ext cx="220338" cy="22033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04354" y="5375172"/>
            <a:ext cx="220338" cy="22033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087249" y="5375172"/>
            <a:ext cx="220338" cy="220338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291240" y="5500943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Outside Window</a:t>
            </a:r>
          </a:p>
        </p:txBody>
      </p:sp>
      <p:cxnSp>
        <p:nvCxnSpPr>
          <p:cNvPr id="43" name="Elbow Connector 42"/>
          <p:cNvCxnSpPr>
            <a:stCxn id="18" idx="1"/>
          </p:cNvCxnSpPr>
          <p:nvPr/>
        </p:nvCxnSpPr>
        <p:spPr>
          <a:xfrm rot="10800000" flipV="1">
            <a:off x="4505675" y="3118300"/>
            <a:ext cx="460224" cy="1567999"/>
          </a:xfrm>
          <a:prstGeom prst="bentConnector2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endCxn id="29" idx="0"/>
          </p:cNvCxnSpPr>
          <p:nvPr/>
        </p:nvCxnSpPr>
        <p:spPr>
          <a:xfrm rot="10800000" flipV="1">
            <a:off x="1729649" y="4686300"/>
            <a:ext cx="2776026" cy="688872"/>
          </a:xfrm>
          <a:prstGeom prst="bentConnector2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6" idx="3"/>
          </p:cNvCxnSpPr>
          <p:nvPr/>
        </p:nvCxnSpPr>
        <p:spPr>
          <a:xfrm>
            <a:off x="4047926" y="2738599"/>
            <a:ext cx="243209" cy="880826"/>
          </a:xfrm>
          <a:prstGeom prst="bentConnector2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endCxn id="30" idx="0"/>
          </p:cNvCxnSpPr>
          <p:nvPr/>
        </p:nvCxnSpPr>
        <p:spPr>
          <a:xfrm rot="5400000">
            <a:off x="2974956" y="4058993"/>
            <a:ext cx="1755747" cy="876611"/>
          </a:xfrm>
          <a:prstGeom prst="bentConnector3">
            <a:avLst>
              <a:gd name="adj1" fmla="val 50000"/>
            </a:avLst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eft Brace 50"/>
          <p:cNvSpPr/>
          <p:nvPr/>
        </p:nvSpPr>
        <p:spPr>
          <a:xfrm rot="16200000">
            <a:off x="3208515" y="4351538"/>
            <a:ext cx="510038" cy="3467772"/>
          </a:xfrm>
          <a:prstGeom prst="leftBrac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735235" y="6276135"/>
            <a:ext cx="1358578" cy="6259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Window</a:t>
            </a:r>
          </a:p>
        </p:txBody>
      </p:sp>
      <p:cxnSp>
        <p:nvCxnSpPr>
          <p:cNvPr id="61" name="Elbow Connector 60"/>
          <p:cNvCxnSpPr>
            <a:stCxn id="19" idx="3"/>
          </p:cNvCxnSpPr>
          <p:nvPr/>
        </p:nvCxnSpPr>
        <p:spPr>
          <a:xfrm>
            <a:off x="8791889" y="3496070"/>
            <a:ext cx="164824" cy="2780065"/>
          </a:xfrm>
          <a:prstGeom prst="bentConnector2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5307587" y="6276135"/>
            <a:ext cx="3649126" cy="0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 flipH="1">
            <a:off x="619977" y="4073897"/>
            <a:ext cx="3125757" cy="954107"/>
            <a:chOff x="1219200" y="4876799"/>
            <a:chExt cx="5181606" cy="1396951"/>
          </a:xfrm>
        </p:grpSpPr>
        <p:sp>
          <p:nvSpPr>
            <p:cNvPr id="68" name="Rectangular Callout 67"/>
            <p:cNvSpPr/>
            <p:nvPr/>
          </p:nvSpPr>
          <p:spPr>
            <a:xfrm>
              <a:off x="1219200" y="4876799"/>
              <a:ext cx="5181599" cy="1384995"/>
            </a:xfrm>
            <a:prstGeom prst="wedgeRectCallout">
              <a:avLst>
                <a:gd name="adj1" fmla="val -6034"/>
                <a:gd name="adj2" fmla="val 875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219207" y="4876799"/>
              <a:ext cx="5181599" cy="1396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Pufferelni</a:t>
              </a:r>
              <a:r>
                <a:rPr kumimoji="0" lang="hu-HU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kell a nyugtáig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72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 animBg="1"/>
      <p:bldP spid="30" grpId="0" animBg="1"/>
      <p:bldP spid="31" grpId="0" animBg="1"/>
      <p:bldP spid="39" grpId="0"/>
      <p:bldP spid="51" grpId="0" animBg="1"/>
      <p:bldP spid="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Arrow Connector 65"/>
          <p:cNvCxnSpPr/>
          <p:nvPr/>
        </p:nvCxnSpPr>
        <p:spPr>
          <a:xfrm flipH="1">
            <a:off x="3212332" y="227794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3212332" y="2648541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3212332" y="2968720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3212332" y="3641875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212332" y="4319925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201804" y="489725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3201804" y="5507303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Csúszóablak</a:t>
            </a:r>
            <a:r>
              <a:rPr lang="hu-HU" dirty="0"/>
              <a:t> példa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127268" y="1584097"/>
            <a:ext cx="0" cy="505785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571849" y="1580411"/>
            <a:ext cx="12806" cy="506153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7979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6111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44243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72375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0507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28639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6771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49039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130357" y="1580410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579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711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10843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8975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7107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95239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3371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515039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796357" y="1580409"/>
            <a:ext cx="0" cy="4880785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45799" y="1708440"/>
            <a:ext cx="843960" cy="1190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212332" y="1683422"/>
            <a:ext cx="2290108" cy="552330"/>
            <a:chOff x="2850395" y="3694550"/>
            <a:chExt cx="4810245" cy="552330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cxnSp>
        <p:nvCxnSpPr>
          <p:cNvPr id="40" name="Straight Connector 39"/>
          <p:cNvCxnSpPr/>
          <p:nvPr/>
        </p:nvCxnSpPr>
        <p:spPr>
          <a:xfrm>
            <a:off x="1429636" y="1697804"/>
            <a:ext cx="1632542" cy="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220416" y="2004226"/>
            <a:ext cx="2290108" cy="552330"/>
            <a:chOff x="2850395" y="3694550"/>
            <a:chExt cx="4810245" cy="552330"/>
          </a:xfrm>
        </p:grpSpPr>
        <p:cxnSp>
          <p:nvCxnSpPr>
            <p:cNvPr id="48" name="Straight Arrow Connector 47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212332" y="2325030"/>
            <a:ext cx="2290108" cy="552330"/>
            <a:chOff x="2850395" y="3694550"/>
            <a:chExt cx="4810245" cy="552330"/>
          </a:xfrm>
        </p:grpSpPr>
        <p:cxnSp>
          <p:nvCxnSpPr>
            <p:cNvPr id="51" name="Straight Arrow Connector 50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212332" y="2963363"/>
            <a:ext cx="2290108" cy="552330"/>
            <a:chOff x="2850395" y="3694550"/>
            <a:chExt cx="4810245" cy="552330"/>
          </a:xfrm>
        </p:grpSpPr>
        <p:cxnSp>
          <p:nvCxnSpPr>
            <p:cNvPr id="54" name="Straight Arrow Connector 53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12332" y="3284167"/>
            <a:ext cx="1653969" cy="493918"/>
            <a:chOff x="2850395" y="3694550"/>
            <a:chExt cx="3474070" cy="493918"/>
          </a:xfrm>
        </p:grpSpPr>
        <p:cxnSp>
          <p:nvCxnSpPr>
            <p:cNvPr id="57" name="Straight Arrow Connector 56"/>
            <p:cNvCxnSpPr/>
            <p:nvPr/>
          </p:nvCxnSpPr>
          <p:spPr>
            <a:xfrm>
              <a:off x="2850395" y="3694550"/>
              <a:ext cx="3235569" cy="37152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212332" y="3647293"/>
            <a:ext cx="2290108" cy="552330"/>
            <a:chOff x="2850395" y="3694550"/>
            <a:chExt cx="4810245" cy="552330"/>
          </a:xfrm>
        </p:grpSpPr>
        <p:cxnSp>
          <p:nvCxnSpPr>
            <p:cNvPr id="60" name="Straight Arrow Connector 59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212332" y="4284683"/>
            <a:ext cx="2290108" cy="552330"/>
            <a:chOff x="2850395" y="3694550"/>
            <a:chExt cx="4810245" cy="552330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sp>
        <p:nvSpPr>
          <p:cNvPr id="70" name="Multiply 69"/>
          <p:cNvSpPr/>
          <p:nvPr/>
        </p:nvSpPr>
        <p:spPr>
          <a:xfrm rot="812648">
            <a:off x="4669750" y="3509528"/>
            <a:ext cx="383750" cy="38375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3201804" y="4896994"/>
            <a:ext cx="2290108" cy="552330"/>
            <a:chOff x="2850395" y="3694550"/>
            <a:chExt cx="4810245" cy="552330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214709" y="5173159"/>
            <a:ext cx="2290108" cy="552330"/>
            <a:chOff x="2850395" y="3694550"/>
            <a:chExt cx="4810245" cy="552330"/>
          </a:xfrm>
        </p:grpSpPr>
        <p:cxnSp>
          <p:nvCxnSpPr>
            <p:cNvPr id="78" name="Straight Arrow Connector 77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201423" y="5493963"/>
            <a:ext cx="2290108" cy="552330"/>
            <a:chOff x="2850395" y="3694550"/>
            <a:chExt cx="4810245" cy="552330"/>
          </a:xfrm>
        </p:grpSpPr>
        <p:cxnSp>
          <p:nvCxnSpPr>
            <p:cNvPr id="89" name="Straight Arrow Connector 88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827119" y="2899287"/>
            <a:ext cx="2224428" cy="340241"/>
            <a:chOff x="827119" y="2955849"/>
            <a:chExt cx="2224428" cy="340241"/>
          </a:xfrm>
        </p:grpSpPr>
        <p:sp>
          <p:nvSpPr>
            <p:cNvPr id="31" name="Rectangle 30"/>
            <p:cNvSpPr/>
            <p:nvPr/>
          </p:nvSpPr>
          <p:spPr>
            <a:xfrm>
              <a:off x="827119" y="2955849"/>
              <a:ext cx="843960" cy="3402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1741518" y="2967928"/>
              <a:ext cx="1310029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1108439" y="3239528"/>
            <a:ext cx="1943108" cy="340241"/>
            <a:chOff x="1108439" y="3296090"/>
            <a:chExt cx="1943108" cy="340241"/>
          </a:xfrm>
        </p:grpSpPr>
        <p:sp>
          <p:nvSpPr>
            <p:cNvPr id="32" name="Rectangle 31"/>
            <p:cNvSpPr/>
            <p:nvPr/>
          </p:nvSpPr>
          <p:spPr>
            <a:xfrm>
              <a:off x="1108439" y="3296090"/>
              <a:ext cx="843960" cy="3402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/>
            <p:nvPr/>
          </p:nvCxnSpPr>
          <p:spPr>
            <a:xfrm>
              <a:off x="1952399" y="3296090"/>
              <a:ext cx="1099148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1389759" y="3579769"/>
            <a:ext cx="1661788" cy="669852"/>
            <a:chOff x="1389759" y="3636331"/>
            <a:chExt cx="1661788" cy="669852"/>
          </a:xfrm>
        </p:grpSpPr>
        <p:sp>
          <p:nvSpPr>
            <p:cNvPr id="33" name="Rectangle 32"/>
            <p:cNvSpPr/>
            <p:nvPr/>
          </p:nvSpPr>
          <p:spPr>
            <a:xfrm>
              <a:off x="1389759" y="3636331"/>
              <a:ext cx="843960" cy="669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2264283" y="3647230"/>
              <a:ext cx="787264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1677720" y="4249621"/>
            <a:ext cx="1373159" cy="1828804"/>
            <a:chOff x="1677720" y="4306183"/>
            <a:chExt cx="1373159" cy="1828804"/>
          </a:xfrm>
        </p:grpSpPr>
        <p:sp>
          <p:nvSpPr>
            <p:cNvPr id="34" name="Rectangle 33"/>
            <p:cNvSpPr/>
            <p:nvPr/>
          </p:nvSpPr>
          <p:spPr>
            <a:xfrm>
              <a:off x="1677720" y="4306183"/>
              <a:ext cx="843960" cy="18288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2605637" y="4306183"/>
              <a:ext cx="445242" cy="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8" name="Straight Connector 107"/>
          <p:cNvCxnSpPr/>
          <p:nvPr/>
        </p:nvCxnSpPr>
        <p:spPr>
          <a:xfrm>
            <a:off x="2606303" y="4871016"/>
            <a:ext cx="445242" cy="3"/>
          </a:xfrm>
          <a:prstGeom prst="line">
            <a:avLst/>
          </a:prstGeom>
          <a:ln w="571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/>
          <p:cNvGrpSpPr/>
          <p:nvPr/>
        </p:nvGrpSpPr>
        <p:grpSpPr>
          <a:xfrm>
            <a:off x="1952399" y="6076040"/>
            <a:ext cx="1129788" cy="342626"/>
            <a:chOff x="1952399" y="6132602"/>
            <a:chExt cx="1129788" cy="342626"/>
          </a:xfrm>
        </p:grpSpPr>
        <p:sp>
          <p:nvSpPr>
            <p:cNvPr id="35" name="Rectangle 34"/>
            <p:cNvSpPr/>
            <p:nvPr/>
          </p:nvSpPr>
          <p:spPr>
            <a:xfrm>
              <a:off x="1952399" y="6134987"/>
              <a:ext cx="843960" cy="3402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2840573" y="6132602"/>
              <a:ext cx="241614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ectangle 80"/>
          <p:cNvSpPr/>
          <p:nvPr/>
        </p:nvSpPr>
        <p:spPr>
          <a:xfrm>
            <a:off x="5879799" y="1709887"/>
            <a:ext cx="843960" cy="5046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627552" y="2203854"/>
            <a:ext cx="1376635" cy="352702"/>
            <a:chOff x="5627552" y="2260416"/>
            <a:chExt cx="1376635" cy="352702"/>
          </a:xfrm>
        </p:grpSpPr>
        <p:cxnSp>
          <p:nvCxnSpPr>
            <p:cNvPr id="111" name="Straight Connector 110"/>
            <p:cNvCxnSpPr/>
            <p:nvPr/>
          </p:nvCxnSpPr>
          <p:spPr>
            <a:xfrm>
              <a:off x="5627552" y="2260416"/>
              <a:ext cx="241614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Rectangle 81"/>
            <p:cNvSpPr/>
            <p:nvPr/>
          </p:nvSpPr>
          <p:spPr>
            <a:xfrm>
              <a:off x="6160227" y="2271049"/>
              <a:ext cx="843960" cy="34206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664393" y="2540766"/>
            <a:ext cx="1622006" cy="358521"/>
            <a:chOff x="5664393" y="2597328"/>
            <a:chExt cx="1622006" cy="358521"/>
          </a:xfrm>
        </p:grpSpPr>
        <p:cxnSp>
          <p:nvCxnSpPr>
            <p:cNvPr id="112" name="Straight Connector 111"/>
            <p:cNvCxnSpPr/>
            <p:nvPr/>
          </p:nvCxnSpPr>
          <p:spPr>
            <a:xfrm>
              <a:off x="5664393" y="2597328"/>
              <a:ext cx="445242" cy="3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6442439" y="2613780"/>
              <a:ext cx="843960" cy="34206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627552" y="2883276"/>
            <a:ext cx="1940167" cy="696492"/>
            <a:chOff x="5627552" y="2939838"/>
            <a:chExt cx="1940167" cy="696492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5627552" y="2939838"/>
              <a:ext cx="787264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ctangle 83"/>
            <p:cNvSpPr/>
            <p:nvPr/>
          </p:nvSpPr>
          <p:spPr>
            <a:xfrm>
              <a:off x="6723759" y="2951233"/>
              <a:ext cx="843960" cy="68509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663818" y="3560332"/>
            <a:ext cx="2195178" cy="1888991"/>
            <a:chOff x="5663818" y="3616894"/>
            <a:chExt cx="2195178" cy="1888991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5663818" y="3616894"/>
              <a:ext cx="971554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Rectangle 84"/>
            <p:cNvSpPr/>
            <p:nvPr/>
          </p:nvSpPr>
          <p:spPr>
            <a:xfrm>
              <a:off x="7015036" y="3636330"/>
              <a:ext cx="843960" cy="186955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653760" y="5436244"/>
            <a:ext cx="2476599" cy="355149"/>
            <a:chOff x="5653760" y="5492806"/>
            <a:chExt cx="2476599" cy="355149"/>
          </a:xfrm>
        </p:grpSpPr>
        <p:cxnSp>
          <p:nvCxnSpPr>
            <p:cNvPr id="116" name="Straight Connector 115"/>
            <p:cNvCxnSpPr/>
            <p:nvPr/>
          </p:nvCxnSpPr>
          <p:spPr>
            <a:xfrm>
              <a:off x="5653760" y="5492806"/>
              <a:ext cx="1310029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85"/>
            <p:cNvSpPr/>
            <p:nvPr/>
          </p:nvSpPr>
          <p:spPr>
            <a:xfrm>
              <a:off x="7286399" y="5505886"/>
              <a:ext cx="843960" cy="34206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5637902" y="5771219"/>
            <a:ext cx="2773777" cy="319713"/>
            <a:chOff x="5637902" y="5827781"/>
            <a:chExt cx="2773777" cy="319713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5637902" y="5827781"/>
              <a:ext cx="1632542" cy="3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7567719" y="5847955"/>
              <a:ext cx="843960" cy="29953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0" name="Straight Connector 119"/>
          <p:cNvCxnSpPr/>
          <p:nvPr/>
        </p:nvCxnSpPr>
        <p:spPr>
          <a:xfrm>
            <a:off x="5637902" y="4197035"/>
            <a:ext cx="1325887" cy="0"/>
          </a:xfrm>
          <a:prstGeom prst="line">
            <a:avLst/>
          </a:prstGeom>
          <a:ln w="571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>
            <a:off x="5675123" y="6081963"/>
            <a:ext cx="3017876" cy="304016"/>
            <a:chOff x="5675123" y="6138525"/>
            <a:chExt cx="3017876" cy="304016"/>
          </a:xfrm>
        </p:grpSpPr>
        <p:cxnSp>
          <p:nvCxnSpPr>
            <p:cNvPr id="118" name="Straight Connector 117"/>
            <p:cNvCxnSpPr/>
            <p:nvPr/>
          </p:nvCxnSpPr>
          <p:spPr>
            <a:xfrm>
              <a:off x="5675123" y="6138525"/>
              <a:ext cx="1793792" cy="0"/>
            </a:xfrm>
            <a:prstGeom prst="line">
              <a:avLst/>
            </a:prstGeom>
            <a:ln w="2857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40"/>
            <p:cNvSpPr/>
            <p:nvPr/>
          </p:nvSpPr>
          <p:spPr>
            <a:xfrm>
              <a:off x="7849039" y="6143002"/>
              <a:ext cx="843960" cy="29953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3" name="Straight Connector 142"/>
          <p:cNvCxnSpPr/>
          <p:nvPr/>
        </p:nvCxnSpPr>
        <p:spPr>
          <a:xfrm>
            <a:off x="5637901" y="4844825"/>
            <a:ext cx="1325887" cy="0"/>
          </a:xfrm>
          <a:prstGeom prst="line">
            <a:avLst/>
          </a:prstGeom>
          <a:ln w="571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2616936" y="5444935"/>
            <a:ext cx="445242" cy="3"/>
          </a:xfrm>
          <a:prstGeom prst="line">
            <a:avLst/>
          </a:prstGeom>
          <a:ln w="57150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82750" y="6554657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233734" y="6554657"/>
            <a:ext cx="689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grpSp>
        <p:nvGrpSpPr>
          <p:cNvPr id="119" name="Group 118"/>
          <p:cNvGrpSpPr/>
          <p:nvPr/>
        </p:nvGrpSpPr>
        <p:grpSpPr>
          <a:xfrm flipH="1">
            <a:off x="103695" y="4138163"/>
            <a:ext cx="8898902" cy="1409080"/>
            <a:chOff x="1219200" y="4872043"/>
            <a:chExt cx="5181606" cy="1389751"/>
          </a:xfrm>
        </p:grpSpPr>
        <p:sp>
          <p:nvSpPr>
            <p:cNvPr id="121" name="Rectangular Callout 120"/>
            <p:cNvSpPr/>
            <p:nvPr/>
          </p:nvSpPr>
          <p:spPr>
            <a:xfrm>
              <a:off x="1219200" y="4876798"/>
              <a:ext cx="5181598" cy="1384996"/>
            </a:xfrm>
            <a:prstGeom prst="wedgeRectCallout">
              <a:avLst>
                <a:gd name="adj1" fmla="val -37959"/>
                <a:gd name="adj2" fmla="val 212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219207" y="4872043"/>
              <a:ext cx="5181599" cy="1365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sng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A </a:t>
              </a:r>
              <a:r>
                <a:rPr kumimoji="0" lang="en-US" sz="2800" b="0" i="0" u="sng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TCP ACK </a:t>
              </a:r>
              <a:r>
                <a:rPr lang="hu-HU" sz="2800" u="sng" kern="0" dirty="0">
                  <a:solidFill>
                    <a:sysClr val="window" lastClr="FFFFFF"/>
                  </a:solidFill>
                </a:rPr>
                <a:t>ütemezett</a:t>
              </a:r>
              <a:endParaRPr kumimoji="0" lang="en-US" sz="2800" b="0" i="0" u="sng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Rövid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RTT </a:t>
              </a: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 </a:t>
              </a:r>
              <a:r>
                <a:rPr lang="hu-HU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gyors</a:t>
              </a:r>
              <a:r>
                <a:rPr lang="en-US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 ACK  </a:t>
              </a:r>
              <a:r>
                <a:rPr lang="hu-HU" sz="2800" kern="0" dirty="0">
                  <a:solidFill>
                    <a:sysClr val="window" lastClr="FFFFFF"/>
                  </a:solidFill>
                  <a:sym typeface="Wingdings" pitchFamily="2" charset="2"/>
                </a:rPr>
                <a:t>az ablak gyorsan léptethető</a:t>
              </a:r>
              <a:endParaRPr lang="en-US" sz="2800" kern="0" dirty="0">
                <a:solidFill>
                  <a:sysClr val="window" lastClr="FFFFFF"/>
                </a:solidFill>
                <a:sym typeface="Wingdings" pitchFamily="2" charset="2"/>
              </a:endParaRPr>
            </a:p>
            <a:p>
              <a:pPr marL="457200" marR="0" lvl="0" indent="-4572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Hosszú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RTT 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 </a:t>
              </a: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lassú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 ACK  </a:t>
              </a: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sym typeface="Wingdings" pitchFamily="2" charset="2"/>
                </a:rPr>
                <a:t>az ablak csak lassan „csúszik”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1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Megfigyelések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Átvitel</a:t>
            </a:r>
            <a:r>
              <a:rPr lang="en-US" dirty="0"/>
              <a:t> </a:t>
            </a:r>
            <a:r>
              <a:rPr lang="hu-HU" dirty="0"/>
              <a:t>arányos </a:t>
            </a:r>
            <a:r>
              <a:rPr lang="en-US" dirty="0"/>
              <a:t>~ w/RTT</a:t>
            </a:r>
            <a:endParaRPr lang="hu-HU" dirty="0"/>
          </a:p>
          <a:p>
            <a:pPr lvl="1"/>
            <a:r>
              <a:rPr lang="hu-HU" dirty="0"/>
              <a:t>w: küldési ablakméret</a:t>
            </a:r>
          </a:p>
          <a:p>
            <a:pPr lvl="1"/>
            <a:r>
              <a:rPr lang="hu-HU" dirty="0"/>
              <a:t>RTT: körülfordulási idő</a:t>
            </a:r>
          </a:p>
          <a:p>
            <a:pPr lvl="1"/>
            <a:endParaRPr lang="en-US" dirty="0"/>
          </a:p>
          <a:p>
            <a:r>
              <a:rPr lang="hu-HU" dirty="0"/>
              <a:t>A küldőnek pufferelni kell a nem nyugtázott csomagokat a lehetséges újraküldések miatt</a:t>
            </a:r>
            <a:endParaRPr lang="en-US" dirty="0"/>
          </a:p>
          <a:p>
            <a:endParaRPr lang="en-US" dirty="0"/>
          </a:p>
          <a:p>
            <a:r>
              <a:rPr lang="hu-HU" dirty="0"/>
              <a:t>A fogadó elfogadhat nem sorrendben érkező csomagokat, de csak amíg az elfér a  pufferben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640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nyugtázhat a fogadó</a:t>
            </a:r>
            <a:r>
              <a:rPr lang="en-US" dirty="0"/>
              <a:t>?</a:t>
            </a:r>
          </a:p>
        </p:txBody>
      </p:sp>
      <p:sp>
        <p:nvSpPr>
          <p:cNvPr id="6277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>
                <a:solidFill>
                  <a:schemeClr val="accent1"/>
                </a:solidFill>
              </a:rPr>
              <a:t>Minden egyes csomagot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Használhat</a:t>
            </a:r>
            <a:r>
              <a:rPr lang="en-US" dirty="0"/>
              <a:t> </a:t>
            </a:r>
            <a:r>
              <a:rPr lang="hu-HU" i="1" dirty="0">
                <a:solidFill>
                  <a:schemeClr val="accent1"/>
                </a:solidFill>
              </a:rPr>
              <a:t>kumulált nyugtát</a:t>
            </a:r>
            <a:r>
              <a:rPr lang="en-US" dirty="0"/>
              <a:t>, </a:t>
            </a:r>
            <a:r>
              <a:rPr lang="hu-HU" dirty="0"/>
              <a:t>ahol egy n sorszámú nyugta minden k&lt;n sorszámú csomagot nyugtáz</a:t>
            </a:r>
            <a:endParaRPr lang="en-US" i="1" dirty="0"/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Használhat</a:t>
            </a:r>
            <a:r>
              <a:rPr lang="en-US" dirty="0"/>
              <a:t> </a:t>
            </a:r>
            <a:r>
              <a:rPr lang="en-US" i="1" dirty="0">
                <a:solidFill>
                  <a:schemeClr val="accent1"/>
                </a:solidFill>
              </a:rPr>
              <a:t>n</a:t>
            </a:r>
            <a:r>
              <a:rPr lang="hu-HU" i="1" dirty="0" err="1">
                <a:solidFill>
                  <a:schemeClr val="accent1"/>
                </a:solidFill>
              </a:rPr>
              <a:t>egatív</a:t>
            </a:r>
            <a:r>
              <a:rPr lang="hu-HU" i="1" dirty="0">
                <a:solidFill>
                  <a:schemeClr val="accent1"/>
                </a:solidFill>
              </a:rPr>
              <a:t> nyugtát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dirty="0"/>
              <a:t>(NACK), </a:t>
            </a:r>
            <a:r>
              <a:rPr lang="hu-HU" dirty="0"/>
              <a:t>megjelölve, hogy mely csomag nem érkezett meg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Használhat</a:t>
            </a:r>
            <a:r>
              <a:rPr lang="en-US" dirty="0"/>
              <a:t> </a:t>
            </a:r>
            <a:r>
              <a:rPr lang="en-US" i="1" dirty="0">
                <a:solidFill>
                  <a:schemeClr val="accent1"/>
                </a:solidFill>
              </a:rPr>
              <a:t>s</a:t>
            </a:r>
            <a:r>
              <a:rPr lang="hu-HU" i="1" dirty="0">
                <a:solidFill>
                  <a:schemeClr val="accent1"/>
                </a:solidFill>
              </a:rPr>
              <a:t>z</a:t>
            </a:r>
            <a:r>
              <a:rPr lang="en-US" i="1" dirty="0" err="1">
                <a:solidFill>
                  <a:schemeClr val="accent1"/>
                </a:solidFill>
              </a:rPr>
              <a:t>ele</a:t>
            </a:r>
            <a:r>
              <a:rPr lang="hu-HU" i="1" dirty="0">
                <a:solidFill>
                  <a:schemeClr val="accent1"/>
                </a:solidFill>
              </a:rPr>
              <a:t>k</a:t>
            </a:r>
            <a:r>
              <a:rPr lang="en-US" i="1" dirty="0">
                <a:solidFill>
                  <a:schemeClr val="accent1"/>
                </a:solidFill>
              </a:rPr>
              <a:t>t</a:t>
            </a:r>
            <a:r>
              <a:rPr lang="hu-HU" i="1" dirty="0">
                <a:solidFill>
                  <a:schemeClr val="accent1"/>
                </a:solidFill>
              </a:rPr>
              <a:t>í</a:t>
            </a:r>
            <a:r>
              <a:rPr lang="en-US" i="1" dirty="0">
                <a:solidFill>
                  <a:schemeClr val="accent1"/>
                </a:solidFill>
              </a:rPr>
              <a:t>v </a:t>
            </a:r>
            <a:r>
              <a:rPr lang="hu-HU" i="1" dirty="0">
                <a:solidFill>
                  <a:schemeClr val="accent1"/>
                </a:solidFill>
              </a:rPr>
              <a:t>nyugtát </a:t>
            </a:r>
            <a:r>
              <a:rPr lang="en-US" dirty="0"/>
              <a:t>(SACK), </a:t>
            </a:r>
            <a:r>
              <a:rPr lang="hu-HU" dirty="0"/>
              <a:t>jelezve, hogy mely csomagok érkeztek meg, akár nem megfelelő sorrendben</a:t>
            </a:r>
            <a:endParaRPr lang="en-US" dirty="0"/>
          </a:p>
          <a:p>
            <a:pPr marL="834390" lvl="1" indent="-514350"/>
            <a:r>
              <a:rPr lang="en-US" dirty="0"/>
              <a:t>SACK </a:t>
            </a:r>
            <a:r>
              <a:rPr lang="hu-HU" dirty="0"/>
              <a:t>egy</a:t>
            </a:r>
            <a:r>
              <a:rPr lang="en-US" dirty="0"/>
              <a:t> TCP </a:t>
            </a:r>
            <a:r>
              <a:rPr lang="hu-HU" dirty="0"/>
              <a:t>kiterjesztés</a:t>
            </a:r>
          </a:p>
          <a:p>
            <a:pPr marL="1108710" lvl="2" indent="-514350"/>
            <a:r>
              <a:rPr lang="hu-HU" dirty="0"/>
              <a:t>SACK TCP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E69AC99F-0E86-43C9-AB90-FE1161A0738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2724" y="1561669"/>
            <a:ext cx="4988922" cy="64420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2723" y="4080197"/>
            <a:ext cx="8886366" cy="136123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7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7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7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7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7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Sorszámok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/>
              <a:t>32 </a:t>
            </a:r>
            <a:r>
              <a:rPr lang="hu-HU" dirty="0"/>
              <a:t>bites</a:t>
            </a:r>
            <a:r>
              <a:rPr lang="en-US" dirty="0"/>
              <a:t>, unsigned</a:t>
            </a:r>
          </a:p>
          <a:p>
            <a:pPr lvl="1"/>
            <a:r>
              <a:rPr lang="hu-HU" dirty="0"/>
              <a:t>Miért ilyen nagy</a:t>
            </a:r>
            <a:r>
              <a:rPr lang="en-US" dirty="0"/>
              <a:t>?</a:t>
            </a:r>
          </a:p>
          <a:p>
            <a:r>
              <a:rPr lang="hu-HU" dirty="0"/>
              <a:t>A csúszó-ablakhoz szükséges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|</a:t>
            </a:r>
            <a:r>
              <a:rPr lang="hu-HU" dirty="0"/>
              <a:t>sorszámok tere</a:t>
            </a:r>
            <a:r>
              <a:rPr lang="en-US" dirty="0"/>
              <a:t>| &gt; 2 * |</a:t>
            </a:r>
            <a:r>
              <a:rPr lang="hu-HU" dirty="0"/>
              <a:t>Küldő ablak mérete</a:t>
            </a:r>
            <a:r>
              <a:rPr lang="en-US" dirty="0"/>
              <a:t>|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32</a:t>
            </a:r>
            <a:r>
              <a:rPr lang="en-US" dirty="0"/>
              <a:t> &gt; 2 * 2</a:t>
            </a:r>
            <a:r>
              <a:rPr lang="en-US" baseline="30000" dirty="0"/>
              <a:t>16</a:t>
            </a:r>
          </a:p>
          <a:p>
            <a:r>
              <a:rPr lang="hu-HU" dirty="0"/>
              <a:t>Elkóborolt csomagok kivédése</a:t>
            </a:r>
            <a:endParaRPr lang="en-US" dirty="0"/>
          </a:p>
          <a:p>
            <a:pPr lvl="1"/>
            <a:r>
              <a:rPr lang="en-US" dirty="0"/>
              <a:t>IP </a:t>
            </a:r>
            <a:r>
              <a:rPr lang="hu-HU" dirty="0"/>
              <a:t>csomagok esetén a maximális élettartam</a:t>
            </a:r>
            <a:r>
              <a:rPr lang="en-US" dirty="0"/>
              <a:t> (MSL) of 120</a:t>
            </a:r>
            <a:r>
              <a:rPr lang="hu-HU" dirty="0"/>
              <a:t> mp</a:t>
            </a:r>
            <a:endParaRPr lang="en-US" dirty="0"/>
          </a:p>
          <a:p>
            <a:pPr lvl="2"/>
            <a:r>
              <a:rPr lang="hu-HU" dirty="0"/>
              <a:t>Azaz egy csomag 2 percig bolyonghat egy hálózatban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05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Buta ablak szindróma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Mi van, ha az ablak mérete nagyon kicsi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Sok, apró csomag. A fejlécek dominálják az átvitelt.</a:t>
            </a: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pPr marL="365760" lvl="1" indent="0">
              <a:buNone/>
            </a:pPr>
            <a:endParaRPr lang="en-US" dirty="0"/>
          </a:p>
          <a:p>
            <a:r>
              <a:rPr lang="hu-HU" dirty="0"/>
              <a:t>Lényegében olyan, mintha bájtonként küldenénk az üzenetet…</a:t>
            </a:r>
            <a:endParaRPr lang="en-US" dirty="0"/>
          </a:p>
          <a:p>
            <a:pPr marL="1654175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for (</a:t>
            </a:r>
            <a:r>
              <a:rPr lang="en-US" dirty="0" err="1">
                <a:solidFill>
                  <a:schemeClr val="tx2"/>
                </a:solidFill>
              </a:rPr>
              <a:t>int</a:t>
            </a:r>
            <a:r>
              <a:rPr lang="en-US" dirty="0">
                <a:solidFill>
                  <a:schemeClr val="tx2"/>
                </a:solidFill>
              </a:rPr>
              <a:t> x = 0; x &lt; </a:t>
            </a:r>
            <a:r>
              <a:rPr lang="en-US" dirty="0" err="1">
                <a:solidFill>
                  <a:schemeClr val="tx2"/>
                </a:solidFill>
              </a:rPr>
              <a:t>strlen</a:t>
            </a:r>
            <a:r>
              <a:rPr lang="en-US" dirty="0">
                <a:solidFill>
                  <a:schemeClr val="tx2"/>
                </a:solidFill>
              </a:rPr>
              <a:t>(data); ++x)</a:t>
            </a:r>
          </a:p>
          <a:p>
            <a:pPr marL="1654175" indent="-514350"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	write(socket, data + x, 1);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7053" y="2698514"/>
            <a:ext cx="113087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Header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7927" y="2698514"/>
            <a:ext cx="627176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</a:t>
            </a:r>
          </a:p>
        </p:txBody>
      </p:sp>
      <p:sp>
        <p:nvSpPr>
          <p:cNvPr id="7" name="Rectangle 6"/>
          <p:cNvSpPr/>
          <p:nvPr/>
        </p:nvSpPr>
        <p:spPr>
          <a:xfrm>
            <a:off x="2466477" y="2698514"/>
            <a:ext cx="113087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Header</a:t>
            </a:r>
          </a:p>
        </p:txBody>
      </p:sp>
      <p:sp>
        <p:nvSpPr>
          <p:cNvPr id="8" name="Rectangle 7"/>
          <p:cNvSpPr/>
          <p:nvPr/>
        </p:nvSpPr>
        <p:spPr>
          <a:xfrm>
            <a:off x="3597351" y="2698514"/>
            <a:ext cx="627176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</a:t>
            </a:r>
          </a:p>
        </p:txBody>
      </p:sp>
      <p:sp>
        <p:nvSpPr>
          <p:cNvPr id="9" name="Rectangle 8"/>
          <p:cNvSpPr/>
          <p:nvPr/>
        </p:nvSpPr>
        <p:spPr>
          <a:xfrm>
            <a:off x="4543370" y="2698514"/>
            <a:ext cx="113087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Header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74244" y="2698514"/>
            <a:ext cx="627176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712412" y="2698514"/>
            <a:ext cx="113087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Header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43286" y="2698514"/>
            <a:ext cx="627176" cy="38365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149743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Nagle</a:t>
            </a:r>
            <a:r>
              <a:rPr lang="hu-HU" b="1" u="sng" dirty="0"/>
              <a:t> algoritmusa</a:t>
            </a:r>
            <a:endParaRPr lang="en-US" b="1" u="sng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991600" cy="5105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Ha</a:t>
            </a:r>
            <a:r>
              <a:rPr lang="en-US" dirty="0"/>
              <a:t> </a:t>
            </a:r>
            <a:r>
              <a:rPr lang="hu-HU" dirty="0"/>
              <a:t>az ablak</a:t>
            </a:r>
            <a:r>
              <a:rPr lang="en-US" dirty="0"/>
              <a:t> &gt;= MSS </a:t>
            </a:r>
            <a:r>
              <a:rPr lang="hu-HU" dirty="0"/>
              <a:t>és az elérhető adat</a:t>
            </a:r>
            <a:r>
              <a:rPr lang="en-US" dirty="0"/>
              <a:t> &gt;= MSS:</a:t>
            </a:r>
          </a:p>
          <a:p>
            <a:pPr marL="320040" lvl="1" indent="0">
              <a:buNone/>
            </a:pPr>
            <a:r>
              <a:rPr lang="en-US" dirty="0"/>
              <a:t>	</a:t>
            </a:r>
            <a:r>
              <a:rPr lang="hu-HU" dirty="0"/>
              <a:t>Küldjük el az adatot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Különben ha van nem nyugtázott adat:</a:t>
            </a:r>
            <a:r>
              <a:rPr lang="en-US" dirty="0"/>
              <a:t>:</a:t>
            </a:r>
          </a:p>
          <a:p>
            <a:pPr marL="320040" lvl="1" indent="0">
              <a:buNone/>
            </a:pPr>
            <a:r>
              <a:rPr lang="en-US" dirty="0"/>
              <a:t>	</a:t>
            </a:r>
            <a:r>
              <a:rPr lang="hu-HU" dirty="0"/>
              <a:t>Várakoztassuk az adatot egy pufferben, amíg nyugtát nem kapunk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Különben</a:t>
            </a:r>
            <a:r>
              <a:rPr lang="en-US" dirty="0"/>
              <a:t>: </a:t>
            </a:r>
            <a:r>
              <a:rPr lang="hu-HU" dirty="0"/>
              <a:t>küldjük az adatot</a:t>
            </a:r>
            <a:endParaRPr lang="en-US" dirty="0"/>
          </a:p>
          <a:p>
            <a:endParaRPr lang="en-US" dirty="0"/>
          </a:p>
          <a:p>
            <a:r>
              <a:rPr lang="hu-HU" dirty="0"/>
              <a:t>Probléma:</a:t>
            </a:r>
            <a:r>
              <a:rPr lang="en-US" dirty="0"/>
              <a:t> Nagle</a:t>
            </a:r>
            <a:r>
              <a:rPr lang="hu-HU" dirty="0"/>
              <a:t> algoritmusa késlelteti az átvitelt</a:t>
            </a:r>
            <a:endParaRPr lang="en-US" dirty="0"/>
          </a:p>
          <a:p>
            <a:pPr lvl="1"/>
            <a:r>
              <a:rPr lang="hu-HU" dirty="0"/>
              <a:t>Mi van, ha azonnal el kell küldeni egy csomagot</a:t>
            </a:r>
            <a:r>
              <a:rPr lang="en-US" dirty="0"/>
              <a:t>?</a:t>
            </a:r>
          </a:p>
          <a:p>
            <a:pPr marL="880110" lvl="1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dirty="0" err="1"/>
              <a:t>int</a:t>
            </a:r>
            <a:r>
              <a:rPr lang="en-US" dirty="0"/>
              <a:t> flag = 1;</a:t>
            </a:r>
          </a:p>
          <a:p>
            <a:pPr marL="880110" lvl="1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dirty="0" err="1"/>
              <a:t>setsockopt</a:t>
            </a:r>
            <a:r>
              <a:rPr lang="en-US" dirty="0"/>
              <a:t>(sock, IPPROTO_TCP, TCP_NODELAY, 		(char *) &amp;flag, </a:t>
            </a:r>
            <a:r>
              <a:rPr lang="en-US" dirty="0" err="1"/>
              <a:t>sizeof</a:t>
            </a:r>
            <a:r>
              <a:rPr lang="en-US" dirty="0"/>
              <a:t>(</a:t>
            </a:r>
            <a:r>
              <a:rPr lang="en-US" dirty="0" err="1"/>
              <a:t>int</a:t>
            </a:r>
            <a:r>
              <a:rPr lang="en-US" dirty="0"/>
              <a:t>));</a:t>
            </a:r>
          </a:p>
        </p:txBody>
      </p:sp>
      <p:grpSp>
        <p:nvGrpSpPr>
          <p:cNvPr id="5" name="Group 4"/>
          <p:cNvGrpSpPr/>
          <p:nvPr/>
        </p:nvGrpSpPr>
        <p:grpSpPr>
          <a:xfrm flipH="1">
            <a:off x="4856808" y="1964225"/>
            <a:ext cx="4287187" cy="734005"/>
            <a:chOff x="1219200" y="4830095"/>
            <a:chExt cx="5181606" cy="2027833"/>
          </a:xfrm>
        </p:grpSpPr>
        <p:sp>
          <p:nvSpPr>
            <p:cNvPr id="6" name="Rectangular Callout 5"/>
            <p:cNvSpPr/>
            <p:nvPr/>
          </p:nvSpPr>
          <p:spPr>
            <a:xfrm>
              <a:off x="1219200" y="4876799"/>
              <a:ext cx="5181599" cy="1384996"/>
            </a:xfrm>
            <a:prstGeom prst="wedgeRectCallout">
              <a:avLst>
                <a:gd name="adj1" fmla="val 72053"/>
                <a:gd name="adj2" fmla="val -12203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8" y="4830095"/>
              <a:ext cx="5181598" cy="2027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Egy teljes csomag küldése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flipH="1">
            <a:off x="5470372" y="3664012"/>
            <a:ext cx="3508736" cy="954107"/>
            <a:chOff x="1219200" y="4876799"/>
            <a:chExt cx="5181606" cy="1396951"/>
          </a:xfrm>
        </p:grpSpPr>
        <p:sp>
          <p:nvSpPr>
            <p:cNvPr id="10" name="Rectangular Callout 9"/>
            <p:cNvSpPr/>
            <p:nvPr/>
          </p:nvSpPr>
          <p:spPr>
            <a:xfrm>
              <a:off x="1219200" y="4876799"/>
              <a:ext cx="5181598" cy="1384995"/>
            </a:xfrm>
            <a:prstGeom prst="wedgeRectCallout">
              <a:avLst>
                <a:gd name="adj1" fmla="val 67764"/>
                <a:gd name="adj2" fmla="val -2480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7" y="4876799"/>
              <a:ext cx="5181599" cy="1396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Küldjünk egy nem teljes csomagot, ha nincs más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91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Hiba detektálás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kontrollösszeg detektálja a hibás csomagokat</a:t>
            </a:r>
            <a:endParaRPr lang="en-US" dirty="0"/>
          </a:p>
          <a:p>
            <a:pPr lvl="1"/>
            <a:r>
              <a:rPr lang="hu-HU" dirty="0"/>
              <a:t>Az </a:t>
            </a:r>
            <a:r>
              <a:rPr lang="en-US" dirty="0"/>
              <a:t>IP</a:t>
            </a:r>
            <a:r>
              <a:rPr lang="hu-HU" dirty="0"/>
              <a:t>, </a:t>
            </a:r>
            <a:r>
              <a:rPr lang="en-US" dirty="0"/>
              <a:t>TCP </a:t>
            </a:r>
            <a:r>
              <a:rPr lang="hu-HU" dirty="0"/>
              <a:t>fejlécből és az adatból számoljuk</a:t>
            </a:r>
            <a:endParaRPr lang="en-US" dirty="0"/>
          </a:p>
          <a:p>
            <a:r>
              <a:rPr lang="hu-HU" dirty="0"/>
              <a:t>A sorszámok segítenek a sorrendhelyes átvitelben</a:t>
            </a:r>
            <a:endParaRPr lang="en-US" dirty="0"/>
          </a:p>
          <a:p>
            <a:pPr lvl="1"/>
            <a:r>
              <a:rPr lang="hu-HU" dirty="0"/>
              <a:t>Duplikátumok eldobása</a:t>
            </a:r>
            <a:endParaRPr lang="en-US" dirty="0"/>
          </a:p>
          <a:p>
            <a:pPr lvl="1"/>
            <a:r>
              <a:rPr lang="hu-HU" dirty="0"/>
              <a:t>Helytelen sorrendben érkező csomagok sorba rendezése vagy eldobása</a:t>
            </a:r>
            <a:endParaRPr lang="en-US" dirty="0"/>
          </a:p>
          <a:p>
            <a:pPr lvl="1"/>
            <a:r>
              <a:rPr lang="hu-HU" dirty="0"/>
              <a:t>Hiányzó sorszámok elveszett csomagot jeleznek</a:t>
            </a:r>
            <a:endParaRPr lang="en-US" dirty="0"/>
          </a:p>
          <a:p>
            <a:r>
              <a:rPr lang="hu-HU" dirty="0"/>
              <a:t>A küldő oldalon: elveszett csomagok detektálása</a:t>
            </a:r>
            <a:endParaRPr lang="en-US" dirty="0"/>
          </a:p>
          <a:p>
            <a:pPr lvl="1"/>
            <a:r>
              <a:rPr lang="hu-HU" dirty="0"/>
              <a:t>Időtúllépés (</a:t>
            </a:r>
            <a:r>
              <a:rPr lang="hu-HU" dirty="0" err="1"/>
              <a:t>timeout</a:t>
            </a:r>
            <a:r>
              <a:rPr lang="hu-HU" dirty="0"/>
              <a:t>) használata hiányzó nyugtákhoz</a:t>
            </a:r>
            <a:endParaRPr lang="en-US" dirty="0"/>
          </a:p>
          <a:p>
            <a:pPr lvl="1"/>
            <a:r>
              <a:rPr lang="hu-HU" dirty="0"/>
              <a:t>Szükséges az RTT becslése a időtúllépés beállításához</a:t>
            </a:r>
            <a:endParaRPr lang="en-US" dirty="0"/>
          </a:p>
          <a:p>
            <a:pPr lvl="1"/>
            <a:r>
              <a:rPr lang="hu-HU" dirty="0"/>
              <a:t>Minden nem nyugtázott csomagot pufferelni kell a nyugtáig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6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I</a:t>
            </a:r>
            <a:r>
              <a:rPr lang="hu-HU" dirty="0"/>
              <a:t>nternet </a:t>
            </a:r>
            <a:r>
              <a:rPr lang="hu-HU" b="1" dirty="0" err="1"/>
              <a:t>C</a:t>
            </a:r>
            <a:r>
              <a:rPr lang="hu-HU" dirty="0" err="1"/>
              <a:t>ontrol</a:t>
            </a:r>
            <a:r>
              <a:rPr lang="hu-HU" dirty="0"/>
              <a:t> </a:t>
            </a:r>
            <a:r>
              <a:rPr lang="hu-HU" b="1" dirty="0" err="1"/>
              <a:t>M</a:t>
            </a:r>
            <a:r>
              <a:rPr lang="hu-HU" dirty="0" err="1"/>
              <a:t>essage</a:t>
            </a:r>
            <a:r>
              <a:rPr lang="hu-HU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5"/>
            <a:ext cx="7543800" cy="46513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200" i="1" dirty="0"/>
              <a:t>Elérhetetlen cél</a:t>
            </a:r>
            <a:r>
              <a:rPr lang="hu-HU" sz="2200" dirty="0"/>
              <a:t> esetén a csomag kézbesítése sikertelen volt.</a:t>
            </a:r>
          </a:p>
          <a:p>
            <a:pPr lvl="1">
              <a:spcBef>
                <a:spcPts val="0"/>
              </a:spcBef>
            </a:pPr>
            <a:r>
              <a:rPr lang="hu-HU" sz="2200" b="1" dirty="0"/>
              <a:t>Esemény lehetséges oka: </a:t>
            </a:r>
            <a:r>
              <a:rPr lang="hu-HU" sz="2200" dirty="0"/>
              <a:t>Egy nem darabolható csomag továbbításának útvonalán egy „kis csomagos hálózat” van.</a:t>
            </a:r>
          </a:p>
          <a:p>
            <a:pPr>
              <a:spcBef>
                <a:spcPts val="0"/>
              </a:spcBef>
            </a:pPr>
            <a:r>
              <a:rPr lang="hu-HU" sz="2200" i="1" dirty="0"/>
              <a:t>Időtúllépés</a:t>
            </a:r>
            <a:r>
              <a:rPr lang="hu-HU" sz="2200" dirty="0"/>
              <a:t> esetén az IP csomag élettartam mezője elérte a 0-át.</a:t>
            </a:r>
          </a:p>
          <a:p>
            <a:pPr lvl="1">
              <a:spcBef>
                <a:spcPts val="0"/>
              </a:spcBef>
            </a:pPr>
            <a:r>
              <a:rPr lang="hu-HU" sz="2200" b="1" dirty="0"/>
              <a:t>Esemény lehetséges oka: </a:t>
            </a:r>
            <a:r>
              <a:rPr lang="hu-HU" sz="2200" dirty="0"/>
              <a:t>Torlódás miatt hurok alakult ki vagy a számláló értéke túl alacsony volt.</a:t>
            </a:r>
          </a:p>
          <a:p>
            <a:pPr>
              <a:spcBef>
                <a:spcPts val="0"/>
              </a:spcBef>
            </a:pPr>
            <a:r>
              <a:rPr lang="hu-HU" sz="2200" i="1" dirty="0"/>
              <a:t>Paraméter probléma</a:t>
            </a:r>
            <a:r>
              <a:rPr lang="hu-HU" sz="2200" dirty="0"/>
              <a:t> esetén a fejrészben érvénytelen mezőt észleltünk.</a:t>
            </a:r>
          </a:p>
          <a:p>
            <a:pPr lvl="1">
              <a:spcBef>
                <a:spcPts val="0"/>
              </a:spcBef>
            </a:pPr>
            <a:r>
              <a:rPr lang="hu-HU" sz="2200" b="1" dirty="0"/>
              <a:t>Esemény lehetséges oka: </a:t>
            </a:r>
            <a:r>
              <a:rPr lang="hu-HU" sz="2200" dirty="0"/>
              <a:t>Egy az útvonalon szereplő router vagy a </a:t>
            </a:r>
            <a:r>
              <a:rPr lang="hu-HU" sz="2200" dirty="0" err="1"/>
              <a:t>hoszt</a:t>
            </a:r>
            <a:r>
              <a:rPr lang="hu-HU" sz="2200" dirty="0"/>
              <a:t> IP szoftverének hibáját jelezheti.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53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Retransmission Time Outs (RTO)</a:t>
            </a:r>
            <a:br>
              <a:rPr lang="hu-HU" dirty="0"/>
            </a:br>
            <a:r>
              <a:rPr lang="hu-HU" dirty="0"/>
              <a:t>Időtúllépés az újraküldéshez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1663995"/>
          </a:xfrm>
        </p:spPr>
        <p:txBody>
          <a:bodyPr/>
          <a:lstStyle/>
          <a:p>
            <a:r>
              <a:rPr lang="en-US" dirty="0" err="1"/>
              <a:t>Probl</a:t>
            </a:r>
            <a:r>
              <a:rPr lang="hu-HU" dirty="0" err="1"/>
              <a:t>éma</a:t>
            </a:r>
            <a:r>
              <a:rPr lang="en-US" dirty="0"/>
              <a:t>: </a:t>
            </a:r>
            <a:r>
              <a:rPr lang="hu-HU" dirty="0"/>
              <a:t>Időtúllépés </a:t>
            </a:r>
            <a:r>
              <a:rPr lang="hu-HU" dirty="0" err="1"/>
              <a:t>RTT-hez</a:t>
            </a:r>
            <a:r>
              <a:rPr lang="hu-HU" dirty="0"/>
              <a:t> kapcsolása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94430" y="2725938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339011" y="2722252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705359" y="2560807"/>
            <a:ext cx="1998629" cy="682881"/>
            <a:chOff x="2210670" y="1973414"/>
            <a:chExt cx="4221087" cy="68288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823952" y="2214880"/>
              <a:ext cx="3353836" cy="4414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935364">
              <a:off x="2210670" y="1973414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Initial Send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5738" y="4437099"/>
            <a:ext cx="2290108" cy="659029"/>
            <a:chOff x="2823952" y="2927597"/>
            <a:chExt cx="4836689" cy="659029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21131928">
              <a:off x="4156463" y="2927597"/>
              <a:ext cx="9587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ACK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95738" y="3686849"/>
            <a:ext cx="2290108" cy="743370"/>
            <a:chOff x="2850395" y="3503510"/>
            <a:chExt cx="4810245" cy="74337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737497">
              <a:off x="4186572" y="3503510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Retry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9672" y="2802272"/>
            <a:ext cx="837591" cy="1075615"/>
            <a:chOff x="2014791" y="2763244"/>
            <a:chExt cx="837591" cy="1439131"/>
          </a:xfrm>
        </p:grpSpPr>
        <p:sp>
          <p:nvSpPr>
            <p:cNvPr id="18" name="Left Brace 17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1588331" y="3251976"/>
              <a:ext cx="131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RTO</a:t>
              </a:r>
            </a:p>
          </p:txBody>
        </p:sp>
      </p:grpSp>
      <p:sp>
        <p:nvSpPr>
          <p:cNvPr id="20" name="Multiply 19"/>
          <p:cNvSpPr/>
          <p:nvPr/>
        </p:nvSpPr>
        <p:spPr>
          <a:xfrm rot="812648">
            <a:off x="2372653" y="2918980"/>
            <a:ext cx="713214" cy="71321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6256784" y="2729624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8701365" y="2725938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358094" y="2717732"/>
            <a:ext cx="2290106" cy="738607"/>
            <a:chOff x="2823952" y="2126653"/>
            <a:chExt cx="4836684" cy="738607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823952" y="2214880"/>
              <a:ext cx="4836684" cy="6503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 rot="935364">
              <a:off x="3154206" y="2126653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Initial Send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358092" y="3424396"/>
            <a:ext cx="2290108" cy="862754"/>
            <a:chOff x="2823952" y="2922727"/>
            <a:chExt cx="4836689" cy="862754"/>
          </a:xfrm>
        </p:grpSpPr>
        <p:cxnSp>
          <p:nvCxnSpPr>
            <p:cNvPr id="27" name="Straight Arrow Connector 26"/>
            <p:cNvCxnSpPr/>
            <p:nvPr/>
          </p:nvCxnSpPr>
          <p:spPr>
            <a:xfrm flipH="1">
              <a:off x="2823952" y="3036520"/>
              <a:ext cx="4836689" cy="74896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20462123">
              <a:off x="4644590" y="2922727"/>
              <a:ext cx="2235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ACK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358092" y="3903189"/>
            <a:ext cx="2290108" cy="562615"/>
            <a:chOff x="2850395" y="3684265"/>
            <a:chExt cx="4810245" cy="562615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 rot="737497">
              <a:off x="5481889" y="3684265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Retry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42682" y="2805958"/>
            <a:ext cx="837591" cy="1075615"/>
            <a:chOff x="2014791" y="2763244"/>
            <a:chExt cx="837591" cy="1439131"/>
          </a:xfrm>
        </p:grpSpPr>
        <p:sp>
          <p:nvSpPr>
            <p:cNvPr id="33" name="Left Brace 32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6200000">
              <a:off x="1588331" y="3251976"/>
              <a:ext cx="131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RTO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 flipH="1">
            <a:off x="3209498" y="2365925"/>
            <a:ext cx="1892598" cy="977840"/>
            <a:chOff x="1219200" y="4830095"/>
            <a:chExt cx="5181606" cy="1431699"/>
          </a:xfrm>
        </p:grpSpPr>
        <p:sp>
          <p:nvSpPr>
            <p:cNvPr id="39" name="Rectangular Callout 38"/>
            <p:cNvSpPr/>
            <p:nvPr/>
          </p:nvSpPr>
          <p:spPr>
            <a:xfrm>
              <a:off x="1219200" y="4876798"/>
              <a:ext cx="5181598" cy="1384996"/>
            </a:xfrm>
            <a:prstGeom prst="wedgeRectCallout">
              <a:avLst>
                <a:gd name="adj1" fmla="val -65487"/>
                <a:gd name="adj2" fmla="val 41509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19208" y="4830095"/>
              <a:ext cx="5181598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Időtúllépés túl rövid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3670241" y="4138163"/>
            <a:ext cx="2240432" cy="1409080"/>
            <a:chOff x="1219200" y="4872043"/>
            <a:chExt cx="5181606" cy="1389751"/>
          </a:xfrm>
        </p:grpSpPr>
        <p:sp>
          <p:nvSpPr>
            <p:cNvPr id="42" name="Rectangular Callout 41"/>
            <p:cNvSpPr/>
            <p:nvPr/>
          </p:nvSpPr>
          <p:spPr>
            <a:xfrm>
              <a:off x="1219200" y="4876798"/>
              <a:ext cx="5181598" cy="1384996"/>
            </a:xfrm>
            <a:prstGeom prst="wedgeRectCallout">
              <a:avLst>
                <a:gd name="adj1" fmla="val -37959"/>
                <a:gd name="adj2" fmla="val 21277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7" y="4872043"/>
              <a:ext cx="5181599" cy="94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Mi van, ha túl hosszú?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783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Trip Time </a:t>
            </a:r>
            <a:r>
              <a:rPr lang="hu-HU" dirty="0"/>
              <a:t>becslés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4029740"/>
            <a:ext cx="8839200" cy="2675860"/>
          </a:xfrm>
        </p:spPr>
        <p:txBody>
          <a:bodyPr/>
          <a:lstStyle/>
          <a:p>
            <a:r>
              <a:rPr lang="hu-HU" dirty="0"/>
              <a:t>Az eredeti </a:t>
            </a:r>
            <a:r>
              <a:rPr lang="en-US" dirty="0"/>
              <a:t>TCP </a:t>
            </a:r>
            <a:r>
              <a:rPr lang="hu-HU" dirty="0"/>
              <a:t>RTT becslője:</a:t>
            </a:r>
            <a:endParaRPr lang="en-US" dirty="0"/>
          </a:p>
          <a:p>
            <a:pPr lvl="1"/>
            <a:r>
              <a:rPr lang="en-US" dirty="0"/>
              <a:t>RTT </a:t>
            </a:r>
            <a:r>
              <a:rPr lang="hu-HU" dirty="0"/>
              <a:t>becslése mozgó átlaggal</a:t>
            </a:r>
            <a:endParaRPr lang="en-US" dirty="0"/>
          </a:p>
          <a:p>
            <a:pPr lvl="1"/>
            <a:r>
              <a:rPr lang="en-US" dirty="0" err="1"/>
              <a:t>new_rtt</a:t>
            </a:r>
            <a:r>
              <a:rPr lang="en-US" dirty="0"/>
              <a:t> = </a:t>
            </a:r>
            <a:r>
              <a:rPr lang="el-GR" dirty="0"/>
              <a:t>α</a:t>
            </a:r>
            <a:r>
              <a:rPr lang="en-US" dirty="0"/>
              <a:t> (</a:t>
            </a:r>
            <a:r>
              <a:rPr lang="en-US" dirty="0" err="1"/>
              <a:t>old_rtt</a:t>
            </a:r>
            <a:r>
              <a:rPr lang="en-US" dirty="0"/>
              <a:t>) + (1 – </a:t>
            </a:r>
            <a:r>
              <a:rPr lang="el-GR" dirty="0"/>
              <a:t>α</a:t>
            </a:r>
            <a:r>
              <a:rPr lang="en-US" dirty="0"/>
              <a:t>)(</a:t>
            </a:r>
            <a:r>
              <a:rPr lang="en-US" dirty="0" err="1"/>
              <a:t>new_sample</a:t>
            </a:r>
            <a:r>
              <a:rPr lang="en-US" dirty="0"/>
              <a:t>)</a:t>
            </a:r>
          </a:p>
          <a:p>
            <a:pPr lvl="1"/>
            <a:r>
              <a:rPr lang="hu-HU" dirty="0"/>
              <a:t>Javasolt</a:t>
            </a:r>
            <a:r>
              <a:rPr lang="en-US" dirty="0"/>
              <a:t> </a:t>
            </a:r>
            <a:r>
              <a:rPr lang="el-GR" dirty="0"/>
              <a:t>α</a:t>
            </a:r>
            <a:r>
              <a:rPr lang="en-US" dirty="0"/>
              <a:t>: 0.8-0.9 (0.875 </a:t>
            </a:r>
            <a:r>
              <a:rPr lang="hu-HU" dirty="0"/>
              <a:t>a legtöbb</a:t>
            </a:r>
            <a:r>
              <a:rPr lang="en-US" dirty="0"/>
              <a:t> TCP</a:t>
            </a:r>
            <a:r>
              <a:rPr lang="hu-HU" dirty="0"/>
              <a:t> esetén</a:t>
            </a:r>
            <a:r>
              <a:rPr lang="en-US" dirty="0"/>
              <a:t>)</a:t>
            </a:r>
          </a:p>
          <a:p>
            <a:r>
              <a:rPr lang="en-US" dirty="0"/>
              <a:t>RTO = 2 * </a:t>
            </a:r>
            <a:r>
              <a:rPr lang="en-US" dirty="0" err="1"/>
              <a:t>new_rtt</a:t>
            </a:r>
            <a:r>
              <a:rPr lang="en-US" dirty="0"/>
              <a:t> (</a:t>
            </a:r>
            <a:r>
              <a:rPr lang="hu-HU" dirty="0"/>
              <a:t>a TCP konzervatív becslése</a:t>
            </a:r>
            <a:r>
              <a:rPr lang="en-US" dirty="0"/>
              <a:t>)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12931" y="1783950"/>
            <a:ext cx="0" cy="18417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857512" y="1780264"/>
            <a:ext cx="0" cy="18454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514241" y="1772058"/>
            <a:ext cx="2290106" cy="738607"/>
            <a:chOff x="2823952" y="2126653"/>
            <a:chExt cx="4836684" cy="738607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823952" y="2214880"/>
              <a:ext cx="4836684" cy="6503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935364">
              <a:off x="3154206" y="2126653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Data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514239" y="2559182"/>
            <a:ext cx="2290108" cy="782294"/>
            <a:chOff x="2823952" y="3003187"/>
            <a:chExt cx="4836689" cy="782294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823952" y="3036520"/>
              <a:ext cx="4836689" cy="74896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20462123">
              <a:off x="4124704" y="3003187"/>
              <a:ext cx="2235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ACK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27858" y="1860284"/>
            <a:ext cx="1666030" cy="1481192"/>
            <a:chOff x="1186352" y="2763244"/>
            <a:chExt cx="1666030" cy="1439131"/>
          </a:xfrm>
        </p:grpSpPr>
        <p:sp>
          <p:nvSpPr>
            <p:cNvPr id="17" name="Left Brace 16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86352" y="3259026"/>
              <a:ext cx="1353007" cy="44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/>
                <a:t>Minta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8426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en-US" dirty="0"/>
              <a:t>RTT </a:t>
            </a:r>
            <a:r>
              <a:rPr lang="hu-HU" dirty="0"/>
              <a:t>minta félre is értelmezhető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4901610"/>
            <a:ext cx="8839200" cy="1803990"/>
          </a:xfrm>
        </p:spPr>
        <p:txBody>
          <a:bodyPr/>
          <a:lstStyle/>
          <a:p>
            <a:r>
              <a:rPr lang="en-US" b="1" u="sng" dirty="0" err="1"/>
              <a:t>Karn</a:t>
            </a:r>
            <a:r>
              <a:rPr lang="hu-HU" b="1" u="sng" dirty="0"/>
              <a:t> algoritmusa</a:t>
            </a:r>
            <a:r>
              <a:rPr lang="en-US" dirty="0"/>
              <a:t>: </a:t>
            </a:r>
            <a:r>
              <a:rPr lang="hu-HU" dirty="0"/>
              <a:t>dobjuk el azokat a mintákat, melyek egy csomag újraküldéséből származnak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293318" y="1923660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737899" y="1919974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1104247" y="1758529"/>
            <a:ext cx="1998629" cy="682881"/>
            <a:chOff x="2210670" y="1973414"/>
            <a:chExt cx="4221087" cy="68288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2823952" y="2214880"/>
              <a:ext cx="3353836" cy="4414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935364">
              <a:off x="2210670" y="1973414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Initial Send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94626" y="3634821"/>
            <a:ext cx="2290108" cy="659029"/>
            <a:chOff x="2823952" y="2927597"/>
            <a:chExt cx="4836689" cy="659029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823952" y="3036520"/>
              <a:ext cx="4836689" cy="55010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21131928">
              <a:off x="4156463" y="2927597"/>
              <a:ext cx="9587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ACK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94626" y="2884571"/>
            <a:ext cx="2290108" cy="743370"/>
            <a:chOff x="2850395" y="3503510"/>
            <a:chExt cx="4810245" cy="743370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737497">
              <a:off x="4186572" y="3503510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Retry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79216" y="1999994"/>
            <a:ext cx="837591" cy="1075615"/>
            <a:chOff x="2014791" y="2763244"/>
            <a:chExt cx="837591" cy="1439131"/>
          </a:xfrm>
        </p:grpSpPr>
        <p:sp>
          <p:nvSpPr>
            <p:cNvPr id="17" name="Left Brace 16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1588331" y="3251976"/>
              <a:ext cx="131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RTO</a:t>
              </a:r>
            </a:p>
          </p:txBody>
        </p:sp>
      </p:grpSp>
      <p:sp>
        <p:nvSpPr>
          <p:cNvPr id="19" name="Multiply 18"/>
          <p:cNvSpPr/>
          <p:nvPr/>
        </p:nvSpPr>
        <p:spPr>
          <a:xfrm rot="812648">
            <a:off x="2771541" y="2116702"/>
            <a:ext cx="713214" cy="713214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995454" y="1910001"/>
            <a:ext cx="0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440035" y="1906315"/>
            <a:ext cx="12806" cy="271734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6096764" y="1898109"/>
            <a:ext cx="2290106" cy="738607"/>
            <a:chOff x="2823952" y="2126653"/>
            <a:chExt cx="4836684" cy="738607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2823952" y="2214880"/>
              <a:ext cx="4836684" cy="65038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 rot="935364">
              <a:off x="3154206" y="2126653"/>
              <a:ext cx="42210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Initial Send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96762" y="2604773"/>
            <a:ext cx="2290108" cy="862754"/>
            <a:chOff x="2823952" y="2922727"/>
            <a:chExt cx="4836689" cy="862754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2823952" y="3036520"/>
              <a:ext cx="4836689" cy="74896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 rot="20462123">
              <a:off x="4644590" y="2922727"/>
              <a:ext cx="2235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ACK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096762" y="3083566"/>
            <a:ext cx="2290108" cy="562615"/>
            <a:chOff x="2850395" y="3684265"/>
            <a:chExt cx="4810245" cy="562615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737497">
              <a:off x="5481889" y="3684265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Retry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81352" y="1986335"/>
            <a:ext cx="837591" cy="1075615"/>
            <a:chOff x="2014791" y="2763244"/>
            <a:chExt cx="837591" cy="1439131"/>
          </a:xfrm>
        </p:grpSpPr>
        <p:sp>
          <p:nvSpPr>
            <p:cNvPr id="32" name="Left Brace 31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1588331" y="3251976"/>
              <a:ext cx="1314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RTO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79217" y="3029065"/>
            <a:ext cx="837590" cy="1334011"/>
            <a:chOff x="2014792" y="2699063"/>
            <a:chExt cx="837590" cy="1578816"/>
          </a:xfrm>
        </p:grpSpPr>
        <p:sp>
          <p:nvSpPr>
            <p:cNvPr id="41" name="Left Brace 40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1456217" y="3257638"/>
              <a:ext cx="1578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/>
                <a:t>Minta</a:t>
              </a:r>
              <a:endParaRPr lang="en-US" sz="2400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148520" y="3039673"/>
            <a:ext cx="1770422" cy="461665"/>
            <a:chOff x="1081960" y="2645790"/>
            <a:chExt cx="1770422" cy="1685359"/>
          </a:xfrm>
        </p:grpSpPr>
        <p:sp>
          <p:nvSpPr>
            <p:cNvPr id="44" name="Left Brace 43"/>
            <p:cNvSpPr/>
            <p:nvPr/>
          </p:nvSpPr>
          <p:spPr>
            <a:xfrm>
              <a:off x="2476453" y="2763244"/>
              <a:ext cx="375929" cy="1439131"/>
            </a:xfrm>
            <a:prstGeom prst="leftBrac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81960" y="2645790"/>
              <a:ext cx="1443703" cy="168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2400" dirty="0"/>
                <a:t>Minta</a:t>
              </a:r>
              <a:r>
                <a:rPr lang="en-US" sz="24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6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RTO </a:t>
            </a:r>
            <a:r>
              <a:rPr lang="hu-HU" dirty="0"/>
              <a:t>adatközpontokban???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 err="1"/>
              <a:t>Incast</a:t>
            </a:r>
            <a:r>
              <a:rPr lang="en-US" dirty="0"/>
              <a:t> </a:t>
            </a:r>
            <a:r>
              <a:rPr lang="en-US" dirty="0" err="1"/>
              <a:t>probl</a:t>
            </a:r>
            <a:r>
              <a:rPr lang="hu-HU" dirty="0" err="1"/>
              <a:t>éma</a:t>
            </a:r>
            <a:r>
              <a:rPr lang="en-US" dirty="0"/>
              <a:t> – </a:t>
            </a:r>
            <a:r>
              <a:rPr lang="hu-HU" dirty="0"/>
              <a:t>pl.</a:t>
            </a:r>
            <a:r>
              <a:rPr lang="en-US" dirty="0"/>
              <a:t> Hadoop, Map Reduce, HDFS, GFS</a:t>
            </a:r>
          </a:p>
        </p:txBody>
      </p:sp>
      <p:sp>
        <p:nvSpPr>
          <p:cNvPr id="5" name="Cube 4"/>
          <p:cNvSpPr/>
          <p:nvPr/>
        </p:nvSpPr>
        <p:spPr>
          <a:xfrm>
            <a:off x="1282700" y="3111500"/>
            <a:ext cx="457200" cy="5842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5143500" y="4127500"/>
            <a:ext cx="812800" cy="5588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1270000" y="4089400"/>
            <a:ext cx="457200" cy="5842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1346200" y="5245100"/>
            <a:ext cx="457200" cy="58420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5" idx="5"/>
            <a:endCxn id="6" idx="0"/>
          </p:cNvCxnSpPr>
          <p:nvPr/>
        </p:nvCxnSpPr>
        <p:spPr>
          <a:xfrm>
            <a:off x="1739900" y="3346450"/>
            <a:ext cx="3879850" cy="781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5"/>
            <a:endCxn id="6" idx="2"/>
          </p:cNvCxnSpPr>
          <p:nvPr/>
        </p:nvCxnSpPr>
        <p:spPr>
          <a:xfrm>
            <a:off x="1727200" y="4324350"/>
            <a:ext cx="34163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5"/>
            <a:endCxn id="6" idx="3"/>
          </p:cNvCxnSpPr>
          <p:nvPr/>
        </p:nvCxnSpPr>
        <p:spPr>
          <a:xfrm flipV="1">
            <a:off x="1803400" y="4686300"/>
            <a:ext cx="3676650" cy="793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10576" y="2407483"/>
            <a:ext cx="3447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Sok szimultán küldő egy fogadóhoz</a:t>
            </a:r>
            <a:endParaRPr lang="en-US" dirty="0"/>
          </a:p>
          <a:p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813300" y="3898900"/>
            <a:ext cx="1219200" cy="104140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33800" y="5638800"/>
            <a:ext cx="5258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 </a:t>
            </a:r>
            <a:r>
              <a:rPr lang="hu-HU" dirty="0" err="1"/>
              <a:t>switchek</a:t>
            </a:r>
            <a:r>
              <a:rPr lang="hu-HU" dirty="0"/>
              <a:t> pufferei telítődnek és csomagok vesznek el</a:t>
            </a:r>
            <a:r>
              <a:rPr lang="en-US" dirty="0"/>
              <a:t>! </a:t>
            </a:r>
          </a:p>
          <a:p>
            <a:r>
              <a:rPr lang="hu-HU" dirty="0"/>
              <a:t>Nyugta nem megy vissza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</p:txBody>
      </p:sp>
      <p:sp>
        <p:nvSpPr>
          <p:cNvPr id="23" name="Cloud Callout 22"/>
          <p:cNvSpPr/>
          <p:nvPr/>
        </p:nvSpPr>
        <p:spPr>
          <a:xfrm>
            <a:off x="0" y="2794000"/>
            <a:ext cx="1016000" cy="609600"/>
          </a:xfrm>
          <a:prstGeom prst="cloudCallout">
            <a:avLst>
              <a:gd name="adj1" fmla="val 69792"/>
              <a:gd name="adj2" fmla="val 733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Wait RTO</a:t>
            </a:r>
          </a:p>
        </p:txBody>
      </p:sp>
      <p:sp>
        <p:nvSpPr>
          <p:cNvPr id="24" name="Cloud Callout 23"/>
          <p:cNvSpPr/>
          <p:nvPr/>
        </p:nvSpPr>
        <p:spPr>
          <a:xfrm>
            <a:off x="0" y="4013200"/>
            <a:ext cx="1016000" cy="609600"/>
          </a:xfrm>
          <a:prstGeom prst="cloudCallout">
            <a:avLst>
              <a:gd name="adj1" fmla="val 69792"/>
              <a:gd name="adj2" fmla="val 733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Wait RTO</a:t>
            </a:r>
          </a:p>
        </p:txBody>
      </p:sp>
      <p:sp>
        <p:nvSpPr>
          <p:cNvPr id="25" name="Cloud Callout 24"/>
          <p:cNvSpPr/>
          <p:nvPr/>
        </p:nvSpPr>
        <p:spPr>
          <a:xfrm>
            <a:off x="0" y="5016500"/>
            <a:ext cx="1016000" cy="609600"/>
          </a:xfrm>
          <a:prstGeom prst="cloudCallout">
            <a:avLst>
              <a:gd name="adj1" fmla="val 69792"/>
              <a:gd name="adj2" fmla="val 7331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Wait RTO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38526" y="2711514"/>
            <a:ext cx="52652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Kihívás</a:t>
            </a:r>
            <a:r>
              <a:rPr lang="en-US" dirty="0"/>
              <a:t>:</a:t>
            </a:r>
          </a:p>
          <a:p>
            <a:r>
              <a:rPr lang="hu-HU" dirty="0" err="1"/>
              <a:t>Szinkronizáció</a:t>
            </a:r>
            <a:r>
              <a:rPr lang="hu-HU" dirty="0"/>
              <a:t> megtörése</a:t>
            </a:r>
            <a:endParaRPr lang="en-US" dirty="0"/>
          </a:p>
          <a:p>
            <a:r>
              <a:rPr lang="hu-HU" dirty="0"/>
              <a:t>Az </a:t>
            </a:r>
            <a:r>
              <a:rPr lang="en-US" dirty="0"/>
              <a:t>RTO </a:t>
            </a:r>
            <a:r>
              <a:rPr lang="hu-HU" dirty="0"/>
              <a:t>becslést </a:t>
            </a:r>
            <a:r>
              <a:rPr lang="hu-HU" dirty="0" err="1"/>
              <a:t>WAN-ra</a:t>
            </a:r>
            <a:r>
              <a:rPr lang="hu-HU" dirty="0"/>
              <a:t> tervezték</a:t>
            </a:r>
            <a:endParaRPr lang="en-US" dirty="0"/>
          </a:p>
          <a:p>
            <a:r>
              <a:rPr lang="hu-HU" dirty="0"/>
              <a:t>Adatközpontban sokkal kisebb RTT van</a:t>
            </a:r>
          </a:p>
          <a:p>
            <a:r>
              <a:rPr lang="hu-HU" dirty="0"/>
              <a:t>	1-2ms vagy kevesebb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8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1" grpId="1" animBg="1"/>
      <p:bldP spid="22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az a torlódás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44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556132"/>
            <a:ext cx="8839200" cy="5257800"/>
          </a:xfrm>
        </p:spPr>
        <p:txBody>
          <a:bodyPr>
            <a:normAutofit/>
          </a:bodyPr>
          <a:lstStyle/>
          <a:p>
            <a:r>
              <a:rPr lang="hu-HU" dirty="0"/>
              <a:t>A hálózat terhelése nagyobb, mint a kapacitása</a:t>
            </a:r>
            <a:endParaRPr lang="en-US" dirty="0"/>
          </a:p>
          <a:p>
            <a:pPr lvl="1"/>
            <a:r>
              <a:rPr lang="hu-HU" dirty="0"/>
              <a:t>A kapacitás nem egyenletes a hálózatban</a:t>
            </a:r>
            <a:endParaRPr lang="en-US" dirty="0"/>
          </a:p>
          <a:p>
            <a:pPr lvl="2"/>
            <a:r>
              <a:rPr lang="en-US" dirty="0"/>
              <a:t>Modem vs. Cellular vs. Cable vs. Fiber Optics</a:t>
            </a:r>
          </a:p>
          <a:p>
            <a:pPr lvl="1"/>
            <a:r>
              <a:rPr lang="hu-HU" dirty="0"/>
              <a:t>Számos folyam verseng a sávszélességért</a:t>
            </a:r>
            <a:endParaRPr lang="en-US" dirty="0"/>
          </a:p>
          <a:p>
            <a:pPr lvl="2"/>
            <a:r>
              <a:rPr lang="hu-HU" dirty="0"/>
              <a:t>otthoni</a:t>
            </a:r>
            <a:r>
              <a:rPr lang="en-US" dirty="0"/>
              <a:t> </a:t>
            </a:r>
            <a:r>
              <a:rPr lang="hu-HU" dirty="0"/>
              <a:t>kábel</a:t>
            </a:r>
            <a:r>
              <a:rPr lang="en-US" dirty="0"/>
              <a:t> modem vs. corporate datacenter</a:t>
            </a:r>
          </a:p>
          <a:p>
            <a:pPr lvl="1"/>
            <a:r>
              <a:rPr lang="hu-HU" dirty="0"/>
              <a:t>A terhelés időben nem egyenletes</a:t>
            </a:r>
            <a:endParaRPr lang="en-US" dirty="0"/>
          </a:p>
          <a:p>
            <a:pPr lvl="2"/>
            <a:r>
              <a:rPr lang="hu-HU" dirty="0"/>
              <a:t>Vasárnap este 10:00</a:t>
            </a:r>
            <a:r>
              <a:rPr lang="en-US" dirty="0"/>
              <a:t> = </a:t>
            </a:r>
            <a:r>
              <a:rPr lang="en-US" dirty="0" err="1"/>
              <a:t>Bittorrent</a:t>
            </a:r>
            <a:r>
              <a:rPr lang="hu-HU" dirty="0"/>
              <a:t> </a:t>
            </a:r>
            <a:r>
              <a:rPr lang="en-US" dirty="0"/>
              <a:t>Game of Thrones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7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az a torlódás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t>45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556132"/>
            <a:ext cx="8839200" cy="5257800"/>
          </a:xfrm>
        </p:spPr>
        <p:txBody>
          <a:bodyPr>
            <a:normAutofit/>
          </a:bodyPr>
          <a:lstStyle/>
          <a:p>
            <a:r>
              <a:rPr lang="hu-HU" dirty="0"/>
              <a:t>A hálózat terhelése nagyobb, mint a kapacitása</a:t>
            </a:r>
            <a:endParaRPr lang="en-US" dirty="0"/>
          </a:p>
          <a:p>
            <a:pPr lvl="1"/>
            <a:r>
              <a:rPr lang="hu-HU" dirty="0"/>
              <a:t>A kapacitás nem egyenletes a hálózatban</a:t>
            </a:r>
            <a:endParaRPr lang="en-US" dirty="0"/>
          </a:p>
          <a:p>
            <a:pPr lvl="2"/>
            <a:r>
              <a:rPr lang="en-US" dirty="0"/>
              <a:t>Modem vs. Cellular vs. Cable vs. Fiber Optics</a:t>
            </a:r>
          </a:p>
          <a:p>
            <a:pPr lvl="1"/>
            <a:r>
              <a:rPr lang="hu-HU" dirty="0"/>
              <a:t>Számos folyam verseng a sávszélességért</a:t>
            </a:r>
            <a:endParaRPr lang="en-US" dirty="0"/>
          </a:p>
          <a:p>
            <a:pPr lvl="2"/>
            <a:r>
              <a:rPr lang="hu-HU" dirty="0"/>
              <a:t>otthoni</a:t>
            </a:r>
            <a:r>
              <a:rPr lang="en-US" dirty="0"/>
              <a:t> </a:t>
            </a:r>
            <a:r>
              <a:rPr lang="hu-HU" dirty="0"/>
              <a:t>kábel</a:t>
            </a:r>
            <a:r>
              <a:rPr lang="en-US" dirty="0"/>
              <a:t> modem vs. corporate datacenter</a:t>
            </a:r>
          </a:p>
          <a:p>
            <a:pPr lvl="1"/>
            <a:r>
              <a:rPr lang="hu-HU" dirty="0"/>
              <a:t>A terhelés időben nem egyenletes</a:t>
            </a:r>
            <a:endParaRPr lang="en-US" dirty="0"/>
          </a:p>
          <a:p>
            <a:pPr lvl="2"/>
            <a:r>
              <a:rPr lang="hu-HU" dirty="0"/>
              <a:t>Vasárnap este 10:00</a:t>
            </a:r>
            <a:r>
              <a:rPr lang="en-US" dirty="0"/>
              <a:t> = </a:t>
            </a:r>
            <a:r>
              <a:rPr lang="en-US" dirty="0" err="1"/>
              <a:t>Bittorrent</a:t>
            </a:r>
            <a:r>
              <a:rPr lang="hu-HU" dirty="0"/>
              <a:t> </a:t>
            </a:r>
            <a:r>
              <a:rPr lang="en-US" dirty="0"/>
              <a:t>Game of Thrones</a:t>
            </a:r>
          </a:p>
          <a:p>
            <a:pPr lvl="1"/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07" y="3094446"/>
            <a:ext cx="6257557" cy="349373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0179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Miért rossz a torlódás</a:t>
            </a:r>
            <a:r>
              <a:rPr lang="en-US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Csomagvesztést eredményez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hu-HU" dirty="0"/>
              <a:t>A </a:t>
            </a:r>
            <a:r>
              <a:rPr lang="hu-HU" dirty="0" err="1"/>
              <a:t>routerek</a:t>
            </a:r>
            <a:r>
              <a:rPr lang="hu-HU" dirty="0"/>
              <a:t> véges memóriával (puffer) rendelkeznek</a:t>
            </a:r>
            <a:endParaRPr lang="en-US" dirty="0"/>
          </a:p>
          <a:p>
            <a:pPr lvl="1"/>
            <a:r>
              <a:rPr lang="hu-HU" dirty="0"/>
              <a:t>Önhasonló Internet forgalom, nincs puffer, amiben ne okozna csomagvesztést</a:t>
            </a:r>
            <a:endParaRPr lang="en-US" dirty="0"/>
          </a:p>
          <a:p>
            <a:pPr lvl="1"/>
            <a:r>
              <a:rPr lang="hu-HU" dirty="0"/>
              <a:t>Ahogy a </a:t>
            </a:r>
            <a:r>
              <a:rPr lang="hu-HU" dirty="0" err="1"/>
              <a:t>routerek</a:t>
            </a:r>
            <a:r>
              <a:rPr lang="hu-HU" dirty="0"/>
              <a:t> puffere elkezd telítődni, csomagokat kezd eldobni… (RED)</a:t>
            </a:r>
            <a:endParaRPr lang="en-US" dirty="0"/>
          </a:p>
          <a:p>
            <a:r>
              <a:rPr lang="hu-HU" dirty="0"/>
              <a:t>Gyakorlati következmények</a:t>
            </a:r>
            <a:endParaRPr lang="en-US" dirty="0"/>
          </a:p>
          <a:p>
            <a:pPr lvl="1"/>
            <a:r>
              <a:rPr lang="hu-HU" dirty="0"/>
              <a:t>A </a:t>
            </a:r>
            <a:r>
              <a:rPr lang="hu-HU" dirty="0" err="1"/>
              <a:t>routerek</a:t>
            </a:r>
            <a:r>
              <a:rPr lang="hu-HU" dirty="0"/>
              <a:t> sorai telítődnek</a:t>
            </a:r>
            <a:r>
              <a:rPr lang="en-US" dirty="0"/>
              <a:t>, </a:t>
            </a:r>
            <a:r>
              <a:rPr lang="hu-HU" dirty="0">
                <a:solidFill>
                  <a:schemeClr val="accent1"/>
                </a:solidFill>
              </a:rPr>
              <a:t>megnövekedett késleltetés</a:t>
            </a:r>
            <a:endParaRPr lang="en-US" dirty="0"/>
          </a:p>
          <a:p>
            <a:pPr lvl="1"/>
            <a:r>
              <a:rPr lang="hu-HU" dirty="0"/>
              <a:t>Sávszélesség pazarlása az</a:t>
            </a:r>
            <a:r>
              <a:rPr lang="en-US" dirty="0"/>
              <a:t> </a:t>
            </a:r>
            <a:r>
              <a:rPr lang="hu-HU" dirty="0">
                <a:solidFill>
                  <a:schemeClr val="accent1"/>
                </a:solidFill>
              </a:rPr>
              <a:t>újraküldések miatt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hu-HU" dirty="0"/>
              <a:t>Alacsony hálózati átvitel (</a:t>
            </a:r>
            <a:r>
              <a:rPr lang="hu-HU" dirty="0" err="1"/>
              <a:t>goodput</a:t>
            </a:r>
            <a:r>
              <a:rPr lang="hu-HU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41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7292341" y="2120900"/>
            <a:ext cx="685800" cy="4328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/>
          <p:cNvSpPr>
            <a:spLocks/>
          </p:cNvSpPr>
          <p:nvPr/>
        </p:nvSpPr>
        <p:spPr bwMode="auto">
          <a:xfrm>
            <a:off x="5158741" y="4315460"/>
            <a:ext cx="2209800" cy="1981200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480" y="1152"/>
              </a:cxn>
              <a:cxn ang="0">
                <a:pos x="816" y="912"/>
              </a:cxn>
              <a:cxn ang="0">
                <a:pos x="1104" y="624"/>
              </a:cxn>
              <a:cxn ang="0">
                <a:pos x="1296" y="384"/>
              </a:cxn>
              <a:cxn ang="0">
                <a:pos x="1344" y="288"/>
              </a:cxn>
              <a:cxn ang="0">
                <a:pos x="1392" y="0"/>
              </a:cxn>
            </a:cxnLst>
            <a:rect l="0" t="0" r="r" b="b"/>
            <a:pathLst>
              <a:path w="1392" h="1248">
                <a:moveTo>
                  <a:pt x="0" y="1248"/>
                </a:moveTo>
                <a:lnTo>
                  <a:pt x="480" y="1152"/>
                </a:lnTo>
                <a:lnTo>
                  <a:pt x="816" y="912"/>
                </a:lnTo>
                <a:lnTo>
                  <a:pt x="1104" y="624"/>
                </a:lnTo>
                <a:lnTo>
                  <a:pt x="1296" y="384"/>
                </a:lnTo>
                <a:lnTo>
                  <a:pt x="1344" y="288"/>
                </a:lnTo>
                <a:lnTo>
                  <a:pt x="1392" y="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>
            <a:off x="5158741" y="2120900"/>
            <a:ext cx="2514600" cy="1771650"/>
          </a:xfrm>
          <a:custGeom>
            <a:avLst/>
            <a:gdLst/>
            <a:ahLst/>
            <a:cxnLst>
              <a:cxn ang="0">
                <a:pos x="0" y="1212"/>
              </a:cxn>
              <a:cxn ang="0">
                <a:pos x="0" y="1170"/>
              </a:cxn>
              <a:cxn ang="0">
                <a:pos x="96" y="768"/>
              </a:cxn>
              <a:cxn ang="0">
                <a:pos x="240" y="480"/>
              </a:cxn>
              <a:cxn ang="0">
                <a:pos x="480" y="192"/>
              </a:cxn>
              <a:cxn ang="0">
                <a:pos x="816" y="48"/>
              </a:cxn>
              <a:cxn ang="0">
                <a:pos x="1104" y="0"/>
              </a:cxn>
              <a:cxn ang="0">
                <a:pos x="1344" y="0"/>
              </a:cxn>
              <a:cxn ang="0">
                <a:pos x="1392" y="480"/>
              </a:cxn>
              <a:cxn ang="0">
                <a:pos x="1488" y="1008"/>
              </a:cxn>
              <a:cxn ang="0">
                <a:pos x="1536" y="1152"/>
              </a:cxn>
              <a:cxn ang="0">
                <a:pos x="1584" y="1200"/>
              </a:cxn>
            </a:cxnLst>
            <a:rect l="0" t="0" r="r" b="b"/>
            <a:pathLst>
              <a:path w="1584" h="1212">
                <a:moveTo>
                  <a:pt x="0" y="1212"/>
                </a:moveTo>
                <a:cubicBezTo>
                  <a:pt x="0" y="1198"/>
                  <a:pt x="0" y="1184"/>
                  <a:pt x="0" y="1170"/>
                </a:cubicBezTo>
                <a:lnTo>
                  <a:pt x="96" y="768"/>
                </a:lnTo>
                <a:lnTo>
                  <a:pt x="240" y="480"/>
                </a:lnTo>
                <a:lnTo>
                  <a:pt x="480" y="192"/>
                </a:lnTo>
                <a:lnTo>
                  <a:pt x="816" y="48"/>
                </a:lnTo>
                <a:lnTo>
                  <a:pt x="1104" y="0"/>
                </a:lnTo>
                <a:lnTo>
                  <a:pt x="1344" y="0"/>
                </a:lnTo>
                <a:lnTo>
                  <a:pt x="1392" y="480"/>
                </a:lnTo>
                <a:lnTo>
                  <a:pt x="1488" y="1008"/>
                </a:lnTo>
                <a:lnTo>
                  <a:pt x="1536" y="1152"/>
                </a:lnTo>
                <a:lnTo>
                  <a:pt x="1584" y="120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Megnövekedett terhelés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399" y="1600200"/>
            <a:ext cx="4628201" cy="507841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Könyök („</a:t>
            </a:r>
            <a:r>
              <a:rPr lang="hu-HU" dirty="0" err="1"/>
              <a:t>knee</a:t>
            </a:r>
            <a:r>
              <a:rPr lang="hu-HU" dirty="0"/>
              <a:t>”)</a:t>
            </a:r>
            <a:r>
              <a:rPr lang="en-US" dirty="0"/>
              <a:t>– </a:t>
            </a:r>
            <a:r>
              <a:rPr lang="hu-HU" dirty="0"/>
              <a:t>a pont, ami után</a:t>
            </a:r>
            <a:endParaRPr lang="en-US" dirty="0"/>
          </a:p>
          <a:p>
            <a:pPr lvl="1"/>
            <a:r>
              <a:rPr lang="hu-HU" dirty="0"/>
              <a:t>Az átvitel szinte alig nő</a:t>
            </a:r>
            <a:endParaRPr lang="en-US" dirty="0"/>
          </a:p>
          <a:p>
            <a:pPr lvl="1"/>
            <a:r>
              <a:rPr lang="hu-HU" dirty="0"/>
              <a:t>Késleltetés viszont gyorsan emelkedik</a:t>
            </a:r>
            <a:endParaRPr lang="en-US" dirty="0"/>
          </a:p>
          <a:p>
            <a:r>
              <a:rPr lang="hu-HU" dirty="0"/>
              <a:t>Egy egyszerű sorban (</a:t>
            </a:r>
            <a:r>
              <a:rPr lang="en-US" dirty="0"/>
              <a:t>M/M/1</a:t>
            </a:r>
            <a:r>
              <a:rPr lang="hu-HU" dirty="0"/>
              <a:t>)</a:t>
            </a:r>
            <a:endParaRPr lang="en-US" dirty="0"/>
          </a:p>
          <a:p>
            <a:pPr lvl="1"/>
            <a:r>
              <a:rPr lang="hu-HU" dirty="0"/>
              <a:t>Késleltetés</a:t>
            </a:r>
            <a:r>
              <a:rPr lang="en-US" dirty="0"/>
              <a:t> = 1/(1 – utilization)</a:t>
            </a:r>
          </a:p>
          <a:p>
            <a:r>
              <a:rPr lang="hu-HU" dirty="0"/>
              <a:t>Szírt („</a:t>
            </a:r>
            <a:r>
              <a:rPr lang="hu-HU" dirty="0" err="1"/>
              <a:t>cliff</a:t>
            </a:r>
            <a:r>
              <a:rPr lang="hu-HU" dirty="0"/>
              <a:t>”)</a:t>
            </a:r>
            <a:r>
              <a:rPr lang="en-US" dirty="0"/>
              <a:t> – </a:t>
            </a:r>
            <a:r>
              <a:rPr lang="hu-HU" dirty="0"/>
              <a:t>a pont, ami után</a:t>
            </a:r>
            <a:endParaRPr lang="en-US" dirty="0"/>
          </a:p>
          <a:p>
            <a:pPr lvl="1"/>
            <a:r>
              <a:rPr lang="hu-HU" dirty="0"/>
              <a:t>Átvitel lényegében leesik </a:t>
            </a:r>
            <a:r>
              <a:rPr lang="en-US" dirty="0">
                <a:sym typeface="Wingdings" pitchFamily="2" charset="2"/>
              </a:rPr>
              <a:t>0</a:t>
            </a:r>
            <a:r>
              <a:rPr lang="hu-HU" dirty="0" err="1">
                <a:sym typeface="Wingdings" pitchFamily="2" charset="2"/>
              </a:rPr>
              <a:t>-ra</a:t>
            </a:r>
            <a:endParaRPr lang="en-US" dirty="0"/>
          </a:p>
          <a:p>
            <a:pPr lvl="1"/>
            <a:r>
              <a:rPr lang="hu-HU" dirty="0"/>
              <a:t>A késleltetés pedig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sz="3600" dirty="0">
                <a:latin typeface="Consolas" pitchFamily="49" charset="0"/>
                <a:cs typeface="Consolas" pitchFamily="49" charset="0"/>
              </a:rPr>
              <a:t>∞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 flipH="1">
            <a:off x="6756692" y="693877"/>
            <a:ext cx="2145112" cy="977840"/>
            <a:chOff x="1191443" y="4830095"/>
            <a:chExt cx="5209363" cy="1431699"/>
          </a:xfrm>
        </p:grpSpPr>
        <p:sp>
          <p:nvSpPr>
            <p:cNvPr id="23" name="Rectangular Callout 22"/>
            <p:cNvSpPr/>
            <p:nvPr/>
          </p:nvSpPr>
          <p:spPr>
            <a:xfrm>
              <a:off x="1191443" y="4876798"/>
              <a:ext cx="5181600" cy="1384996"/>
            </a:xfrm>
            <a:prstGeom prst="wedgeRectCallout">
              <a:avLst>
                <a:gd name="adj1" fmla="val -3951"/>
                <a:gd name="adj2" fmla="val 14217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8" y="4830095"/>
              <a:ext cx="5181598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Teléjes</a:t>
              </a:r>
              <a:r>
                <a:rPr kumimoji="0" lang="hu-HU" sz="2800" b="0" i="0" u="none" strike="noStrike" kern="0" cap="none" spc="0" normalizeH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 összeomlás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" name="Line 5"/>
          <p:cNvSpPr>
            <a:spLocks noChangeShapeType="1"/>
          </p:cNvSpPr>
          <p:nvPr/>
        </p:nvSpPr>
        <p:spPr bwMode="auto">
          <a:xfrm flipH="1" flipV="1">
            <a:off x="5158741" y="1968500"/>
            <a:ext cx="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5158741" y="3873500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7292341" y="19685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5920741" y="19685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H="1" flipV="1">
            <a:off x="5158741" y="4315460"/>
            <a:ext cx="0" cy="2133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5158741" y="6449060"/>
            <a:ext cx="312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5920741" y="4315460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7292341" y="4315460"/>
            <a:ext cx="0" cy="2209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5920741" y="21209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6286426" y="6449060"/>
            <a:ext cx="116160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/>
              <a:t>Terhelés</a:t>
            </a:r>
            <a:endParaRPr lang="en-US" sz="2400" dirty="0"/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>
            <a:off x="6286425" y="3873500"/>
            <a:ext cx="116160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/>
              <a:t>Terhelés</a:t>
            </a:r>
            <a:endParaRPr lang="en-US" sz="2400" dirty="0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6200000">
            <a:off x="4449893" y="2691449"/>
            <a:ext cx="9585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/>
              <a:t>Átvitel</a:t>
            </a:r>
            <a:endParaRPr lang="en-US" sz="2400" dirty="0"/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6200000">
            <a:off x="4191810" y="5152709"/>
            <a:ext cx="147476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/>
              <a:t>Késleltetés</a:t>
            </a:r>
            <a:endParaRPr lang="en-US" sz="2400" dirty="0"/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5433644" y="1566550"/>
            <a:ext cx="105913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/>
              <a:t>Könyök</a:t>
            </a:r>
            <a:endParaRPr lang="en-US" sz="2400" dirty="0"/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6965582" y="1566550"/>
            <a:ext cx="73071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/>
              <a:t>Szírt</a:t>
            </a:r>
            <a:endParaRPr lang="en-US" sz="2400" dirty="0"/>
          </a:p>
        </p:txBody>
      </p:sp>
      <p:grpSp>
        <p:nvGrpSpPr>
          <p:cNvPr id="58" name="Group 57"/>
          <p:cNvGrpSpPr/>
          <p:nvPr/>
        </p:nvGrpSpPr>
        <p:grpSpPr>
          <a:xfrm flipH="1">
            <a:off x="5804842" y="3175687"/>
            <a:ext cx="1955941" cy="524404"/>
            <a:chOff x="1191443" y="4876798"/>
            <a:chExt cx="5209365" cy="1425868"/>
          </a:xfrm>
        </p:grpSpPr>
        <p:sp>
          <p:nvSpPr>
            <p:cNvPr id="59" name="Rectangular Callout 58"/>
            <p:cNvSpPr/>
            <p:nvPr/>
          </p:nvSpPr>
          <p:spPr>
            <a:xfrm>
              <a:off x="1191443" y="4876798"/>
              <a:ext cx="5181602" cy="1384996"/>
            </a:xfrm>
            <a:prstGeom prst="wedgeRectCallout">
              <a:avLst>
                <a:gd name="adj1" fmla="val 42504"/>
                <a:gd name="adj2" fmla="val -191285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219208" y="4880017"/>
              <a:ext cx="5181600" cy="142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Ideális pont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653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3575681" y="3666674"/>
            <a:ext cx="2125979" cy="2736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425062" y="3666673"/>
            <a:ext cx="1150620" cy="2736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90600"/>
          </a:xfrm>
        </p:spPr>
        <p:txBody>
          <a:bodyPr>
            <a:normAutofit/>
          </a:bodyPr>
          <a:lstStyle/>
          <a:p>
            <a:r>
              <a:rPr lang="hu-HU" dirty="0"/>
              <a:t>Torlódás vezérlés </a:t>
            </a:r>
            <a:r>
              <a:rPr lang="hu-HU" dirty="0" err="1"/>
              <a:t>vs</a:t>
            </a:r>
            <a:r>
              <a:rPr lang="hu-HU" dirty="0"/>
              <a:t> torlódás elkerülés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12641" y="3666674"/>
            <a:ext cx="685800" cy="27366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2425062" y="3666674"/>
            <a:ext cx="3884300" cy="2736666"/>
          </a:xfrm>
          <a:custGeom>
            <a:avLst/>
            <a:gdLst/>
            <a:ahLst/>
            <a:cxnLst>
              <a:cxn ang="0">
                <a:pos x="0" y="1212"/>
              </a:cxn>
              <a:cxn ang="0">
                <a:pos x="0" y="1170"/>
              </a:cxn>
              <a:cxn ang="0">
                <a:pos x="96" y="768"/>
              </a:cxn>
              <a:cxn ang="0">
                <a:pos x="240" y="480"/>
              </a:cxn>
              <a:cxn ang="0">
                <a:pos x="480" y="192"/>
              </a:cxn>
              <a:cxn ang="0">
                <a:pos x="816" y="48"/>
              </a:cxn>
              <a:cxn ang="0">
                <a:pos x="1104" y="0"/>
              </a:cxn>
              <a:cxn ang="0">
                <a:pos x="1344" y="0"/>
              </a:cxn>
              <a:cxn ang="0">
                <a:pos x="1392" y="480"/>
              </a:cxn>
              <a:cxn ang="0">
                <a:pos x="1488" y="1008"/>
              </a:cxn>
              <a:cxn ang="0">
                <a:pos x="1536" y="1152"/>
              </a:cxn>
              <a:cxn ang="0">
                <a:pos x="1584" y="1200"/>
              </a:cxn>
            </a:cxnLst>
            <a:rect l="0" t="0" r="r" b="b"/>
            <a:pathLst>
              <a:path w="1584" h="1212">
                <a:moveTo>
                  <a:pt x="0" y="1212"/>
                </a:moveTo>
                <a:cubicBezTo>
                  <a:pt x="0" y="1198"/>
                  <a:pt x="0" y="1184"/>
                  <a:pt x="0" y="1170"/>
                </a:cubicBezTo>
                <a:lnTo>
                  <a:pt x="96" y="768"/>
                </a:lnTo>
                <a:lnTo>
                  <a:pt x="240" y="480"/>
                </a:lnTo>
                <a:lnTo>
                  <a:pt x="480" y="192"/>
                </a:lnTo>
                <a:lnTo>
                  <a:pt x="816" y="48"/>
                </a:lnTo>
                <a:lnTo>
                  <a:pt x="1104" y="0"/>
                </a:lnTo>
                <a:lnTo>
                  <a:pt x="1344" y="0"/>
                </a:lnTo>
                <a:lnTo>
                  <a:pt x="1392" y="480"/>
                </a:lnTo>
                <a:lnTo>
                  <a:pt x="1488" y="1008"/>
                </a:lnTo>
                <a:lnTo>
                  <a:pt x="1536" y="1152"/>
                </a:lnTo>
                <a:lnTo>
                  <a:pt x="1584" y="1200"/>
                </a:lnTo>
              </a:path>
            </a:pathLst>
          </a:custGeom>
          <a:noFill/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flipH="1">
            <a:off x="6684640" y="4450109"/>
            <a:ext cx="2145112" cy="977840"/>
            <a:chOff x="1191443" y="4830095"/>
            <a:chExt cx="5209363" cy="1431699"/>
          </a:xfrm>
        </p:grpSpPr>
        <p:sp>
          <p:nvSpPr>
            <p:cNvPr id="8" name="Rectangular Callout 7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71046"/>
                <a:gd name="adj2" fmla="val -233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19208" y="4830095"/>
              <a:ext cx="5181598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Teljes összeomlás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2425062" y="3474720"/>
            <a:ext cx="0" cy="292862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2425061" y="6403340"/>
            <a:ext cx="425957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701662" y="3474720"/>
            <a:ext cx="0" cy="292861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575682" y="3474720"/>
            <a:ext cx="0" cy="292862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3575682" y="3666674"/>
            <a:ext cx="212598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 rot="16200000">
            <a:off x="1716213" y="4805456"/>
            <a:ext cx="9585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/>
              <a:t>Átvitel</a:t>
            </a:r>
            <a:endParaRPr lang="en-US" sz="2400" dirty="0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3124436" y="3015620"/>
            <a:ext cx="105913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/>
              <a:t>Könyök</a:t>
            </a:r>
            <a:endParaRPr lang="en-US" sz="2400" dirty="0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5347782" y="3018105"/>
            <a:ext cx="73071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/>
              <a:t>Szírt</a:t>
            </a:r>
            <a:endParaRPr lang="en-US" sz="2400" dirty="0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932797" y="6403340"/>
            <a:ext cx="1161601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hu-HU" sz="2400" dirty="0"/>
              <a:t>Terhelés</a:t>
            </a:r>
            <a:endParaRPr lang="en-US" sz="2400" dirty="0"/>
          </a:p>
        </p:txBody>
      </p:sp>
      <p:grpSp>
        <p:nvGrpSpPr>
          <p:cNvPr id="22" name="Group 21"/>
          <p:cNvGrpSpPr/>
          <p:nvPr/>
        </p:nvGrpSpPr>
        <p:grpSpPr>
          <a:xfrm flipH="1">
            <a:off x="-29983" y="1697651"/>
            <a:ext cx="4466687" cy="1384995"/>
            <a:chOff x="1191443" y="4830095"/>
            <a:chExt cx="5209363" cy="2027833"/>
          </a:xfrm>
        </p:grpSpPr>
        <p:sp>
          <p:nvSpPr>
            <p:cNvPr id="23" name="Rectangular Callout 22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-14123"/>
                <a:gd name="adj2" fmla="val 159094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19207" y="4830095"/>
              <a:ext cx="5181599" cy="2027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Torlódás elkerülés</a:t>
              </a: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Maradj a könyök bal oldalán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 flipH="1">
            <a:off x="4527306" y="1690740"/>
            <a:ext cx="4182588" cy="977840"/>
            <a:chOff x="1191443" y="4830095"/>
            <a:chExt cx="5209363" cy="1431699"/>
          </a:xfrm>
        </p:grpSpPr>
        <p:sp>
          <p:nvSpPr>
            <p:cNvPr id="26" name="Rectangular Callout 25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48243"/>
                <a:gd name="adj2" fmla="val 153052"/>
              </a:avLst>
            </a:prstGeom>
            <a:solidFill>
              <a:schemeClr val="accent3"/>
            </a:solidFill>
            <a:ln w="38100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219207" y="4830095"/>
              <a:ext cx="5181599" cy="139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Torlódás vezérlés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800" kern="0" dirty="0">
                  <a:solidFill>
                    <a:sysClr val="window" lastClr="FFFFFF"/>
                  </a:solidFill>
                </a:rPr>
                <a:t>Maradj a szírt bal oldalán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43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Advertised Window</a:t>
            </a:r>
            <a:br>
              <a:rPr lang="hu-HU" dirty="0"/>
            </a:br>
            <a:r>
              <a:rPr lang="hu-HU" dirty="0"/>
              <a:t>	Meghirdetett ablak, újragondolva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Megoldja-e a torlódás problémáját a TCP esetén a meghirdetett ablak használata?</a:t>
            </a: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accent2"/>
                </a:solidFill>
              </a:rPr>
              <a:t>N</a:t>
            </a:r>
            <a:r>
              <a:rPr lang="hu-HU" dirty="0">
                <a:solidFill>
                  <a:schemeClr val="accent2"/>
                </a:solidFill>
              </a:rPr>
              <a:t>EM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hu-HU" dirty="0"/>
              <a:t>Ez az ablak csak a fogadót védi a túlterheléstől</a:t>
            </a:r>
            <a:endParaRPr lang="en-US" dirty="0"/>
          </a:p>
          <a:p>
            <a:r>
              <a:rPr lang="hu-HU" dirty="0"/>
              <a:t>Egy kellően gyors fogadó </a:t>
            </a:r>
            <a:r>
              <a:rPr lang="hu-HU" dirty="0" err="1"/>
              <a:t>kimaxolhatja</a:t>
            </a:r>
            <a:r>
              <a:rPr lang="hu-HU" dirty="0"/>
              <a:t> ezt az ablakot</a:t>
            </a:r>
            <a:endParaRPr lang="en-US" dirty="0"/>
          </a:p>
          <a:p>
            <a:pPr lvl="1"/>
            <a:r>
              <a:rPr lang="hu-HU" dirty="0"/>
              <a:t>Mi van, ha a hálózat lassabb, mint a fogadó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Mi van, ha vannak konkurens folyamok is</a:t>
            </a:r>
            <a:r>
              <a:rPr lang="en-US" dirty="0"/>
              <a:t>?</a:t>
            </a:r>
          </a:p>
          <a:p>
            <a:r>
              <a:rPr lang="hu-HU" dirty="0"/>
              <a:t>Következmények</a:t>
            </a:r>
            <a:endParaRPr lang="en-US" dirty="0"/>
          </a:p>
          <a:p>
            <a:pPr lvl="1"/>
            <a:r>
              <a:rPr lang="hu-HU" dirty="0"/>
              <a:t>Az ablak méret határozza meg a küldési rátát</a:t>
            </a:r>
            <a:endParaRPr lang="en-US" dirty="0"/>
          </a:p>
          <a:p>
            <a:pPr lvl="1"/>
            <a:r>
              <a:rPr lang="hu-HU" dirty="0"/>
              <a:t>Az ablaknak állíthatónak kell lennie, hogy elkerüljük a torlódás miatti teljes összeomlást…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62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I</a:t>
            </a:r>
            <a:r>
              <a:rPr lang="hu-HU" dirty="0"/>
              <a:t>nternet </a:t>
            </a:r>
            <a:r>
              <a:rPr lang="hu-HU" b="1" dirty="0" err="1"/>
              <a:t>C</a:t>
            </a:r>
            <a:r>
              <a:rPr lang="hu-HU" dirty="0" err="1"/>
              <a:t>ontrol</a:t>
            </a:r>
            <a:r>
              <a:rPr lang="hu-HU" dirty="0"/>
              <a:t> </a:t>
            </a:r>
            <a:r>
              <a:rPr lang="hu-HU" b="1" dirty="0" err="1"/>
              <a:t>M</a:t>
            </a:r>
            <a:r>
              <a:rPr lang="hu-HU" dirty="0" err="1"/>
              <a:t>essage</a:t>
            </a:r>
            <a:r>
              <a:rPr lang="hu-HU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45735"/>
            <a:ext cx="7543800" cy="465131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u-HU" sz="2200" dirty="0"/>
              <a:t>Forráslefojtás esetén lefojtó csomagot küldünk.</a:t>
            </a:r>
          </a:p>
          <a:p>
            <a:pPr lvl="1">
              <a:spcBef>
                <a:spcPts val="0"/>
              </a:spcBef>
            </a:pPr>
            <a:r>
              <a:rPr lang="hu-HU" sz="2200" b="1" dirty="0"/>
              <a:t>Esemény hatása:</a:t>
            </a:r>
            <a:r>
              <a:rPr lang="hu-HU" sz="2200" dirty="0"/>
              <a:t> A fogadó állomásnak a forgalmazását lassítania kellett.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Visszhang kérés esetén egy hálózati állomás jelenlétét lehet ellenőrizni.</a:t>
            </a:r>
          </a:p>
          <a:p>
            <a:pPr lvl="1">
              <a:spcBef>
                <a:spcPts val="0"/>
              </a:spcBef>
            </a:pPr>
            <a:r>
              <a:rPr lang="hu-HU" sz="2200" b="1" dirty="0"/>
              <a:t>Esemény hatása:</a:t>
            </a:r>
            <a:r>
              <a:rPr lang="hu-HU" sz="2200" dirty="0"/>
              <a:t> A fogadónak vissza kell küldeni egy visszhang választ. 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Átirányítás esetén a csomag rosszul irányítottságát jelzik.</a:t>
            </a:r>
          </a:p>
          <a:p>
            <a:pPr marL="685800" lvl="2">
              <a:spcBef>
                <a:spcPts val="0"/>
              </a:spcBef>
            </a:pPr>
            <a:r>
              <a:rPr lang="hu-HU" sz="2200" b="1" dirty="0"/>
              <a:t>Esemény kiváltó oka: </a:t>
            </a:r>
            <a:r>
              <a:rPr lang="hu-HU" sz="2200" dirty="0"/>
              <a:t>Router észleli, hogy a csomag nem az optimális </a:t>
            </a:r>
            <a:r>
              <a:rPr lang="hu-HU" sz="2200" dirty="0" err="1"/>
              <a:t>útvonall</a:t>
            </a:r>
            <a:r>
              <a:rPr lang="hu-HU" sz="22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94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megoldások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Ne csináljunk semmit, küldjük a csomagokat megkülönböztetés nélkül</a:t>
            </a:r>
            <a:endParaRPr lang="en-US" dirty="0"/>
          </a:p>
          <a:p>
            <a:pPr lvl="1"/>
            <a:r>
              <a:rPr lang="hu-HU" dirty="0"/>
              <a:t>Nagy csomagvesztés, jósolhatatlan teljesítmény</a:t>
            </a:r>
            <a:endParaRPr lang="en-US" dirty="0"/>
          </a:p>
          <a:p>
            <a:pPr lvl="1"/>
            <a:r>
              <a:rPr lang="hu-HU" dirty="0">
                <a:solidFill>
                  <a:schemeClr val="accent2"/>
                </a:solidFill>
              </a:rPr>
              <a:t>Teljes összeomláshoz vezethet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hu-HU" dirty="0"/>
              <a:t>Erőforrás foglalás</a:t>
            </a:r>
            <a:endParaRPr lang="en-US" dirty="0"/>
          </a:p>
          <a:p>
            <a:pPr lvl="1"/>
            <a:r>
              <a:rPr lang="hu-HU" dirty="0"/>
              <a:t>Folyamokhoz előre sávszélességet allokálunk</a:t>
            </a:r>
            <a:endParaRPr lang="en-US" dirty="0"/>
          </a:p>
          <a:p>
            <a:pPr lvl="1"/>
            <a:r>
              <a:rPr lang="hu-HU" dirty="0"/>
              <a:t>Csomagküldés előtt egy tárgyalási szakaszra is szükség van</a:t>
            </a:r>
            <a:endParaRPr lang="en-US" dirty="0"/>
          </a:p>
          <a:p>
            <a:pPr lvl="1"/>
            <a:r>
              <a:rPr lang="hu-HU" dirty="0">
                <a:solidFill>
                  <a:schemeClr val="accent2"/>
                </a:solidFill>
              </a:rPr>
              <a:t>Hálózati támogatás kell hozzá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hu-HU" dirty="0"/>
              <a:t>Dinamikus beállítás</a:t>
            </a:r>
            <a:endParaRPr lang="en-US" dirty="0"/>
          </a:p>
          <a:p>
            <a:pPr lvl="1"/>
            <a:r>
              <a:rPr lang="hu-HU" dirty="0"/>
              <a:t>Próbák használata a torlódási szint megbecsléséhez</a:t>
            </a:r>
            <a:endParaRPr lang="en-US" dirty="0"/>
          </a:p>
          <a:p>
            <a:pPr lvl="1"/>
            <a:r>
              <a:rPr lang="hu-HU" dirty="0"/>
              <a:t>Gyorsítás, ha torlódási szint alacsony</a:t>
            </a:r>
            <a:endParaRPr lang="en-US" dirty="0"/>
          </a:p>
          <a:p>
            <a:pPr lvl="1"/>
            <a:r>
              <a:rPr lang="hu-HU" dirty="0"/>
              <a:t>Lassítás, amint nő a torlódás</a:t>
            </a:r>
            <a:endParaRPr lang="en-US" dirty="0"/>
          </a:p>
          <a:p>
            <a:pPr lvl="1"/>
            <a:r>
              <a:rPr lang="hu-HU" dirty="0">
                <a:solidFill>
                  <a:schemeClr val="accent2"/>
                </a:solidFill>
              </a:rPr>
              <a:t>Nem rendezett dinamika, elosztott koordináció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2724" y="4549966"/>
            <a:ext cx="7853488" cy="212625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hu-HU" dirty="0"/>
              <a:t>Torlódásvezérlés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Minden</a:t>
            </a:r>
            <a:r>
              <a:rPr lang="en-US" dirty="0"/>
              <a:t> TCP </a:t>
            </a:r>
            <a:r>
              <a:rPr lang="hu-HU" dirty="0"/>
              <a:t>kapcsolat rendelkezik egy ablakkal</a:t>
            </a:r>
            <a:endParaRPr lang="en-US" dirty="0"/>
          </a:p>
          <a:p>
            <a:pPr lvl="1"/>
            <a:r>
              <a:rPr lang="hu-HU" dirty="0"/>
              <a:t>A nem-nyugtázott csomagok számát vezérli</a:t>
            </a:r>
            <a:endParaRPr lang="en-US" dirty="0"/>
          </a:p>
          <a:p>
            <a:r>
              <a:rPr lang="hu-HU" dirty="0"/>
              <a:t>Küldési ráta</a:t>
            </a:r>
            <a:r>
              <a:rPr lang="en-US" dirty="0"/>
              <a:t> ~ window/RTT</a:t>
            </a:r>
          </a:p>
          <a:p>
            <a:r>
              <a:rPr lang="hu-HU" dirty="0"/>
              <a:t>Ötlet</a:t>
            </a:r>
            <a:r>
              <a:rPr lang="en-US" dirty="0"/>
              <a:t>: </a:t>
            </a:r>
            <a:r>
              <a:rPr lang="hu-HU" dirty="0"/>
              <a:t>ablak méretének változtatása a küldési ráta vezérléséhez</a:t>
            </a:r>
            <a:endParaRPr lang="en-US" dirty="0"/>
          </a:p>
          <a:p>
            <a:r>
              <a:rPr lang="hu-HU" dirty="0"/>
              <a:t>Vezessünk be</a:t>
            </a:r>
            <a:r>
              <a:rPr lang="en-US" dirty="0"/>
              <a:t> </a:t>
            </a:r>
            <a:r>
              <a:rPr lang="hu-HU" dirty="0"/>
              <a:t>egy </a:t>
            </a:r>
            <a:r>
              <a:rPr lang="hu-HU" dirty="0">
                <a:solidFill>
                  <a:schemeClr val="accent1"/>
                </a:solidFill>
              </a:rPr>
              <a:t>torlódási ablakot (c</a:t>
            </a:r>
            <a:r>
              <a:rPr lang="en-US" dirty="0" err="1">
                <a:solidFill>
                  <a:schemeClr val="accent1"/>
                </a:solidFill>
              </a:rPr>
              <a:t>ongestion</a:t>
            </a:r>
            <a:r>
              <a:rPr lang="en-US" dirty="0">
                <a:solidFill>
                  <a:schemeClr val="accent1"/>
                </a:solidFill>
              </a:rPr>
              <a:t> window</a:t>
            </a:r>
            <a:r>
              <a:rPr lang="hu-HU" dirty="0">
                <a:solidFill>
                  <a:schemeClr val="accent1"/>
                </a:solidFill>
              </a:rPr>
              <a:t>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</a:t>
            </a:r>
            <a:r>
              <a:rPr lang="hu-HU" dirty="0"/>
              <a:t> küldő oldalon</a:t>
            </a:r>
            <a:endParaRPr lang="en-US" dirty="0"/>
          </a:p>
          <a:p>
            <a:pPr lvl="1"/>
            <a:r>
              <a:rPr lang="hu-HU" dirty="0"/>
              <a:t>Torlódás vezérlés egy küldő oldali probléma</a:t>
            </a:r>
          </a:p>
          <a:p>
            <a:pPr lvl="1"/>
            <a:r>
              <a:rPr lang="hu-HU" dirty="0"/>
              <a:t>Jelölése: </a:t>
            </a:r>
            <a:r>
              <a:rPr lang="hu-HU" dirty="0" err="1"/>
              <a:t>cwnd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Két fő komponens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Torlódás detektálás</a:t>
            </a:r>
            <a:endParaRPr lang="en-US" dirty="0"/>
          </a:p>
          <a:p>
            <a:pPr marL="834390" lvl="1" indent="-514350"/>
            <a:r>
              <a:rPr lang="hu-HU" dirty="0"/>
              <a:t>Eldobott csomag egy megbízható jel</a:t>
            </a:r>
            <a:endParaRPr lang="en-US" dirty="0"/>
          </a:p>
          <a:p>
            <a:pPr marL="1108710" lvl="2" indent="-514350"/>
            <a:r>
              <a:rPr lang="hu-HU" dirty="0"/>
              <a:t>Késleltetés alapú megoldások – nehéz és kockázatos</a:t>
            </a:r>
            <a:endParaRPr lang="en-US" dirty="0"/>
          </a:p>
          <a:p>
            <a:pPr marL="834390" lvl="1" indent="-514350"/>
            <a:r>
              <a:rPr lang="hu-HU" dirty="0"/>
              <a:t>Hogyan detektáljuk a csomag eldobását</a:t>
            </a:r>
            <a:r>
              <a:rPr lang="en-US" dirty="0"/>
              <a:t>? </a:t>
            </a:r>
            <a:r>
              <a:rPr lang="hu-HU" dirty="0"/>
              <a:t>Nyugtával</a:t>
            </a:r>
            <a:endParaRPr lang="en-US" dirty="0"/>
          </a:p>
          <a:p>
            <a:pPr marL="1108710" lvl="2" indent="-514350"/>
            <a:r>
              <a:rPr lang="hu-HU" dirty="0"/>
              <a:t>Időkorlát lejár ACK fogadása nélkül</a:t>
            </a:r>
            <a:endParaRPr lang="en-US" dirty="0"/>
          </a:p>
          <a:p>
            <a:pPr marL="1108710" lvl="2" indent="-514350"/>
            <a:r>
              <a:rPr lang="hu-HU" dirty="0"/>
              <a:t>Számos duplikált</a:t>
            </a:r>
            <a:r>
              <a:rPr lang="en-US" dirty="0"/>
              <a:t> ACK </a:t>
            </a:r>
            <a:r>
              <a:rPr lang="hu-HU" dirty="0"/>
              <a:t>jön be sorban (később lesz róla szó)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Ráta beállító algoritmus</a:t>
            </a:r>
            <a:endParaRPr lang="en-US" dirty="0"/>
          </a:p>
          <a:p>
            <a:pPr marL="834390" lvl="1" indent="-514350"/>
            <a:r>
              <a:rPr lang="hu-HU" i="1" dirty="0"/>
              <a:t>c</a:t>
            </a:r>
            <a:r>
              <a:rPr lang="en-US" i="1" dirty="0" err="1"/>
              <a:t>wnd</a:t>
            </a:r>
            <a:r>
              <a:rPr lang="hu-HU" i="1" dirty="0"/>
              <a:t> módosítása</a:t>
            </a:r>
            <a:endParaRPr lang="en-US" i="1" dirty="0"/>
          </a:p>
          <a:p>
            <a:pPr marL="834390" lvl="1" indent="-514350"/>
            <a:r>
              <a:rPr lang="hu-HU" dirty="0"/>
              <a:t>Sávszélesség próba</a:t>
            </a:r>
            <a:endParaRPr lang="en-US" dirty="0"/>
          </a:p>
          <a:p>
            <a:pPr marL="834390" lvl="1" indent="-514350"/>
            <a:r>
              <a:rPr lang="hu-HU" dirty="0"/>
              <a:t>Válasz lépés a torlódásra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03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Ráta vezérlés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Tudjuk, hogy a </a:t>
            </a:r>
            <a:r>
              <a:rPr lang="en-US" dirty="0"/>
              <a:t>TCP ACK </a:t>
            </a:r>
            <a:r>
              <a:rPr lang="hu-HU" dirty="0"/>
              <a:t>ütemezett</a:t>
            </a:r>
            <a:endParaRPr lang="en-US" dirty="0"/>
          </a:p>
          <a:p>
            <a:pPr lvl="1"/>
            <a:r>
              <a:rPr lang="hu-HU" dirty="0"/>
              <a:t>Torlódás</a:t>
            </a:r>
            <a:r>
              <a:rPr lang="en-US" dirty="0"/>
              <a:t> = </a:t>
            </a:r>
            <a:r>
              <a:rPr lang="hu-HU" dirty="0"/>
              <a:t>késleltetés</a:t>
            </a:r>
            <a:r>
              <a:rPr lang="en-US" dirty="0"/>
              <a:t> = </a:t>
            </a:r>
            <a:r>
              <a:rPr lang="hu-HU" dirty="0"/>
              <a:t>hosszú várakozás</a:t>
            </a:r>
            <a:r>
              <a:rPr lang="en-US" dirty="0"/>
              <a:t> </a:t>
            </a:r>
            <a:r>
              <a:rPr lang="hu-HU" dirty="0"/>
              <a:t>a nyugták között</a:t>
            </a:r>
            <a:endParaRPr lang="en-US" dirty="0"/>
          </a:p>
          <a:p>
            <a:pPr lvl="1"/>
            <a:r>
              <a:rPr lang="hu-HU" dirty="0"/>
              <a:t>Nincs torlódás</a:t>
            </a:r>
            <a:r>
              <a:rPr lang="en-US" dirty="0"/>
              <a:t> = </a:t>
            </a:r>
            <a:r>
              <a:rPr lang="hu-HU" dirty="0"/>
              <a:t>alacsony késleltetés</a:t>
            </a:r>
            <a:r>
              <a:rPr lang="en-US" dirty="0"/>
              <a:t> = </a:t>
            </a:r>
            <a:r>
              <a:rPr lang="hu-HU" dirty="0"/>
              <a:t>gyors </a:t>
            </a:r>
            <a:r>
              <a:rPr lang="en-US" dirty="0"/>
              <a:t>ACK</a:t>
            </a:r>
          </a:p>
          <a:p>
            <a:r>
              <a:rPr lang="hu-HU" dirty="0"/>
              <a:t>Alapvető algoritmus</a:t>
            </a:r>
            <a:endParaRPr lang="en-US" dirty="0"/>
          </a:p>
          <a:p>
            <a:pPr lvl="1"/>
            <a:r>
              <a:rPr lang="en-US" dirty="0"/>
              <a:t>ACK</a:t>
            </a:r>
            <a:r>
              <a:rPr lang="hu-HU" dirty="0"/>
              <a:t> fogadása esetén</a:t>
            </a:r>
            <a:r>
              <a:rPr lang="en-US" dirty="0"/>
              <a:t>: </a:t>
            </a:r>
            <a:r>
              <a:rPr lang="hu-HU" dirty="0"/>
              <a:t>növeljük a</a:t>
            </a:r>
            <a:r>
              <a:rPr lang="en-US" dirty="0"/>
              <a:t> </a:t>
            </a:r>
            <a:r>
              <a:rPr lang="en-US" dirty="0" err="1"/>
              <a:t>cwnd</a:t>
            </a:r>
            <a:r>
              <a:rPr lang="hu-HU" dirty="0"/>
              <a:t> ablakot</a:t>
            </a:r>
            <a:endParaRPr lang="en-US" dirty="0"/>
          </a:p>
          <a:p>
            <a:pPr lvl="2"/>
            <a:r>
              <a:rPr lang="hu-HU" dirty="0"/>
              <a:t>Adat leszállítva, valószínűleg gyorsabban is küldhetünk</a:t>
            </a:r>
            <a:endParaRPr lang="en-US" dirty="0"/>
          </a:p>
          <a:p>
            <a:pPr lvl="2"/>
            <a:r>
              <a:rPr lang="en-US" i="1" dirty="0" err="1"/>
              <a:t>cwnd</a:t>
            </a:r>
            <a:r>
              <a:rPr lang="en-US" dirty="0"/>
              <a:t> </a:t>
            </a:r>
            <a:r>
              <a:rPr lang="hu-HU" dirty="0"/>
              <a:t>növekedése arányos az </a:t>
            </a:r>
            <a:r>
              <a:rPr lang="hu-HU" dirty="0" err="1"/>
              <a:t>RTT-vel</a:t>
            </a:r>
            <a:endParaRPr lang="en-US" i="1" dirty="0"/>
          </a:p>
          <a:p>
            <a:pPr lvl="1"/>
            <a:r>
              <a:rPr lang="hu-HU" dirty="0"/>
              <a:t>Csomagvesztés esetén</a:t>
            </a:r>
            <a:r>
              <a:rPr lang="en-US" dirty="0"/>
              <a:t>: </a:t>
            </a:r>
            <a:r>
              <a:rPr lang="hu-HU" dirty="0"/>
              <a:t>csökkentsük a</a:t>
            </a:r>
            <a:r>
              <a:rPr lang="en-US" dirty="0"/>
              <a:t> </a:t>
            </a:r>
            <a:r>
              <a:rPr lang="en-US" dirty="0" err="1"/>
              <a:t>cwnd</a:t>
            </a:r>
            <a:r>
              <a:rPr lang="hu-HU" dirty="0"/>
              <a:t> ablakot</a:t>
            </a:r>
            <a:endParaRPr lang="en-US" dirty="0"/>
          </a:p>
          <a:p>
            <a:pPr lvl="2"/>
            <a:r>
              <a:rPr lang="hu-HU" dirty="0"/>
              <a:t>Adat elveszett, torlódásnak kell lennie a hálózatban</a:t>
            </a:r>
            <a:endParaRPr lang="en-US" dirty="0"/>
          </a:p>
          <a:p>
            <a:r>
              <a:rPr lang="hu-HU" dirty="0"/>
              <a:t>Kérdés: milyen függvényt használjuk a növeléshez és csökkentéshez</a:t>
            </a:r>
            <a:r>
              <a:rPr lang="en-US" dirty="0"/>
              <a:t>?</a:t>
            </a:r>
            <a:r>
              <a:rPr lang="hu-HU" dirty="0"/>
              <a:t> 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Torlódás vezérlés megvalósítása</a:t>
            </a:r>
            <a:endParaRPr lang="en-US" dirty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Három változót kell nyilvántartani:</a:t>
            </a:r>
            <a:endParaRPr lang="en-US" dirty="0"/>
          </a:p>
          <a:p>
            <a:pPr lvl="1"/>
            <a:r>
              <a:rPr lang="en-US" i="1" dirty="0" err="1"/>
              <a:t>cwnd</a:t>
            </a:r>
            <a:r>
              <a:rPr lang="en-US" dirty="0"/>
              <a:t>:  </a:t>
            </a:r>
            <a:r>
              <a:rPr lang="hu-HU" dirty="0"/>
              <a:t>torlódási ablak</a:t>
            </a:r>
            <a:endParaRPr lang="en-US" dirty="0"/>
          </a:p>
          <a:p>
            <a:pPr lvl="1"/>
            <a:r>
              <a:rPr lang="en-US" i="1" dirty="0" err="1"/>
              <a:t>adv_wnd</a:t>
            </a:r>
            <a:r>
              <a:rPr lang="en-US" dirty="0"/>
              <a:t>: </a:t>
            </a:r>
            <a:r>
              <a:rPr lang="hu-HU" dirty="0"/>
              <a:t>a fogadó meghirdetett ablaka</a:t>
            </a:r>
            <a:endParaRPr lang="en-US" dirty="0"/>
          </a:p>
          <a:p>
            <a:pPr lvl="1"/>
            <a:r>
              <a:rPr lang="en-US" i="1" dirty="0" err="1"/>
              <a:t>ssthresh</a:t>
            </a:r>
            <a:r>
              <a:rPr lang="en-US" dirty="0"/>
              <a:t>:  </a:t>
            </a:r>
            <a:r>
              <a:rPr lang="hu-HU" dirty="0"/>
              <a:t>vágási érték</a:t>
            </a:r>
            <a:r>
              <a:rPr lang="en-US" dirty="0"/>
              <a:t> (</a:t>
            </a:r>
            <a:r>
              <a:rPr lang="hu-HU" dirty="0"/>
              <a:t>a</a:t>
            </a:r>
            <a:r>
              <a:rPr lang="en-US" dirty="0"/>
              <a:t> </a:t>
            </a:r>
            <a:r>
              <a:rPr lang="en-US" i="1" dirty="0" err="1"/>
              <a:t>cwnd</a:t>
            </a:r>
            <a:r>
              <a:rPr lang="hu-HU" dirty="0"/>
              <a:t> frissítésére használjuk</a:t>
            </a:r>
            <a:r>
              <a:rPr lang="en-US" dirty="0"/>
              <a:t>)</a:t>
            </a:r>
          </a:p>
          <a:p>
            <a:r>
              <a:rPr lang="hu-HU" dirty="0"/>
              <a:t>Küldésnél használjuk</a:t>
            </a:r>
            <a:r>
              <a:rPr lang="en-US" dirty="0"/>
              <a:t>: </a:t>
            </a:r>
            <a:r>
              <a:rPr lang="en-US" i="1" dirty="0" err="1"/>
              <a:t>wnd</a:t>
            </a:r>
            <a:r>
              <a:rPr lang="en-US" dirty="0"/>
              <a:t> = </a:t>
            </a:r>
            <a:r>
              <a:rPr lang="en-US" i="1" dirty="0"/>
              <a:t>min(</a:t>
            </a:r>
            <a:r>
              <a:rPr lang="en-US" i="1" dirty="0" err="1"/>
              <a:t>cwnd</a:t>
            </a:r>
            <a:r>
              <a:rPr lang="en-US" i="1" dirty="0"/>
              <a:t>, </a:t>
            </a:r>
            <a:r>
              <a:rPr lang="en-US" i="1" dirty="0" err="1"/>
              <a:t>adv_wnd</a:t>
            </a:r>
            <a:r>
              <a:rPr lang="en-US" dirty="0"/>
              <a:t>)</a:t>
            </a:r>
          </a:p>
          <a:p>
            <a:r>
              <a:rPr lang="hu-HU" dirty="0"/>
              <a:t>A torlódás vezérlés két fázisa: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hu-HU" dirty="0"/>
              <a:t>Lassú indulás („</a:t>
            </a:r>
            <a:r>
              <a:rPr lang="en-US" dirty="0"/>
              <a:t>Slow start</a:t>
            </a:r>
            <a:r>
              <a:rPr lang="hu-HU" dirty="0"/>
              <a:t>”)</a:t>
            </a:r>
            <a:r>
              <a:rPr lang="en-US" dirty="0"/>
              <a:t> (</a:t>
            </a:r>
            <a:r>
              <a:rPr lang="en-US" i="1" dirty="0" err="1"/>
              <a:t>cwnd</a:t>
            </a:r>
            <a:r>
              <a:rPr lang="en-US" dirty="0"/>
              <a:t> &lt; </a:t>
            </a:r>
            <a:r>
              <a:rPr lang="en-US" i="1" dirty="0" err="1"/>
              <a:t>ssthresh</a:t>
            </a:r>
            <a:r>
              <a:rPr lang="en-US" dirty="0"/>
              <a:t>)</a:t>
            </a:r>
          </a:p>
          <a:p>
            <a:pPr marL="1154430" lvl="2" indent="-514350"/>
            <a:r>
              <a:rPr lang="hu-HU" dirty="0"/>
              <a:t>Az ún. </a:t>
            </a:r>
            <a:r>
              <a:rPr lang="hu-HU" dirty="0" err="1"/>
              <a:t>bottleneck</a:t>
            </a:r>
            <a:r>
              <a:rPr lang="hu-HU" dirty="0"/>
              <a:t> (legszűkebb) sávszélesség meghatározása a cél. </a:t>
            </a:r>
            <a:endParaRPr lang="en-US" dirty="0"/>
          </a:p>
          <a:p>
            <a:pPr marL="880110" lvl="1" indent="-514350">
              <a:buFont typeface="+mj-lt"/>
              <a:buAutoNum type="arabicPeriod"/>
            </a:pPr>
            <a:r>
              <a:rPr lang="hu-HU" dirty="0"/>
              <a:t>Torlódás elkerülés</a:t>
            </a:r>
            <a:r>
              <a:rPr lang="en-US" dirty="0"/>
              <a:t> (</a:t>
            </a:r>
            <a:r>
              <a:rPr lang="en-US" i="1" dirty="0" err="1"/>
              <a:t>cwnd</a:t>
            </a:r>
            <a:r>
              <a:rPr lang="en-US" dirty="0"/>
              <a:t> &gt;= </a:t>
            </a:r>
            <a:r>
              <a:rPr lang="en-US" i="1" dirty="0" err="1"/>
              <a:t>ssthresh</a:t>
            </a:r>
            <a:r>
              <a:rPr lang="en-US" dirty="0"/>
              <a:t>)</a:t>
            </a:r>
          </a:p>
          <a:p>
            <a:pPr marL="1154430" lvl="2" indent="-514350"/>
            <a:r>
              <a:rPr lang="en-US" dirty="0"/>
              <a:t>AIMD</a:t>
            </a:r>
            <a:r>
              <a:rPr lang="hu-HU" dirty="0"/>
              <a:t> – </a:t>
            </a:r>
            <a:r>
              <a:rPr lang="hu-HU" dirty="0" err="1"/>
              <a:t>Additive</a:t>
            </a:r>
            <a:r>
              <a:rPr lang="hu-HU" dirty="0"/>
              <a:t> </a:t>
            </a:r>
            <a:r>
              <a:rPr lang="hu-HU" dirty="0" err="1"/>
              <a:t>Increase</a:t>
            </a:r>
            <a:r>
              <a:rPr lang="hu-HU" dirty="0"/>
              <a:t> </a:t>
            </a:r>
            <a:r>
              <a:rPr lang="hu-HU" dirty="0" err="1"/>
              <a:t>Multiplicative</a:t>
            </a:r>
            <a:r>
              <a:rPr lang="hu-HU" dirty="0"/>
              <a:t> </a:t>
            </a:r>
            <a:r>
              <a:rPr lang="hu-HU" dirty="0" err="1"/>
              <a:t>Decrease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82000" y="6356350"/>
            <a:ext cx="7620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fld id="{E69AC99F-0E86-43C9-AB90-FE1161A07387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88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Lassú indulás - </a:t>
            </a:r>
            <a:r>
              <a:rPr lang="en-US" dirty="0"/>
              <a:t>Slow Start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6887378" cy="51054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Cél, hogy gyorsan elérjük a könyök pontot</a:t>
            </a:r>
            <a:endParaRPr lang="en-US" dirty="0"/>
          </a:p>
          <a:p>
            <a:r>
              <a:rPr lang="hu-HU" dirty="0"/>
              <a:t>Egy kapcsolat kezdetén</a:t>
            </a:r>
            <a:r>
              <a:rPr lang="en-US" dirty="0"/>
              <a:t> (</a:t>
            </a:r>
            <a:r>
              <a:rPr lang="hu-HU" dirty="0"/>
              <a:t>vagy újraindításakor)</a:t>
            </a:r>
            <a:endParaRPr lang="en-US" dirty="0"/>
          </a:p>
          <a:p>
            <a:pPr lvl="1"/>
            <a:r>
              <a:rPr lang="en-US" i="1" dirty="0" err="1"/>
              <a:t>cwnd</a:t>
            </a:r>
            <a:r>
              <a:rPr lang="en-US" dirty="0"/>
              <a:t> =1</a:t>
            </a:r>
          </a:p>
          <a:p>
            <a:pPr lvl="1"/>
            <a:r>
              <a:rPr lang="en-US" i="1" dirty="0" err="1"/>
              <a:t>ssthresh</a:t>
            </a:r>
            <a:r>
              <a:rPr lang="en-US" dirty="0"/>
              <a:t> = </a:t>
            </a:r>
            <a:r>
              <a:rPr lang="en-US" i="1" dirty="0" err="1"/>
              <a:t>adv_wnd</a:t>
            </a:r>
            <a:endParaRPr lang="en-US" i="1" dirty="0"/>
          </a:p>
          <a:p>
            <a:pPr lvl="1"/>
            <a:r>
              <a:rPr lang="hu-HU" dirty="0"/>
              <a:t>Minden nyugtázott szegmensre:</a:t>
            </a:r>
            <a:r>
              <a:rPr lang="en-US" dirty="0"/>
              <a:t> </a:t>
            </a:r>
            <a:r>
              <a:rPr lang="en-US" i="1" dirty="0" err="1"/>
              <a:t>cwnd</a:t>
            </a:r>
            <a:r>
              <a:rPr lang="en-US" dirty="0"/>
              <a:t>++</a:t>
            </a:r>
          </a:p>
          <a:p>
            <a:r>
              <a:rPr lang="hu-HU" dirty="0"/>
              <a:t>Egészen addig amíg</a:t>
            </a:r>
          </a:p>
          <a:p>
            <a:pPr lvl="1"/>
            <a:r>
              <a:rPr lang="hu-HU" dirty="0"/>
              <a:t>El nem érjük az </a:t>
            </a:r>
            <a:r>
              <a:rPr lang="en-US" i="1" dirty="0" err="1"/>
              <a:t>ssthresh</a:t>
            </a:r>
            <a:r>
              <a:rPr lang="en-US" dirty="0"/>
              <a:t> </a:t>
            </a:r>
            <a:r>
              <a:rPr lang="hu-HU" dirty="0"/>
              <a:t>értéket</a:t>
            </a:r>
            <a:endParaRPr lang="en-US" dirty="0"/>
          </a:p>
          <a:p>
            <a:pPr lvl="1"/>
            <a:r>
              <a:rPr lang="hu-HU" dirty="0"/>
              <a:t>Vagy csomagvesztés nem történik</a:t>
            </a:r>
            <a:endParaRPr lang="en-US" dirty="0"/>
          </a:p>
          <a:p>
            <a:r>
              <a:rPr lang="hu-HU" dirty="0"/>
              <a:t>A </a:t>
            </a:r>
            <a:r>
              <a:rPr lang="en-US" dirty="0"/>
              <a:t>Slow Start </a:t>
            </a:r>
            <a:r>
              <a:rPr lang="hu-HU" dirty="0"/>
              <a:t>valójában nem lassú</a:t>
            </a:r>
            <a:endParaRPr lang="en-US" dirty="0"/>
          </a:p>
          <a:p>
            <a:pPr lvl="1"/>
            <a:r>
              <a:rPr lang="en-US" i="1" dirty="0" err="1"/>
              <a:t>cwnd</a:t>
            </a:r>
            <a:r>
              <a:rPr lang="en-US" dirty="0"/>
              <a:t> </a:t>
            </a:r>
            <a:r>
              <a:rPr lang="hu-HU" dirty="0"/>
              <a:t>exponenciálisan nő</a:t>
            </a:r>
            <a:endParaRPr lang="en-US" i="1" dirty="0">
              <a:solidFill>
                <a:schemeClr val="folHlink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833106" y="4134286"/>
            <a:ext cx="3021340" cy="2347777"/>
            <a:chOff x="5495841" y="1359038"/>
            <a:chExt cx="3778618" cy="2936233"/>
          </a:xfrm>
        </p:grpSpPr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150259" y="1968500"/>
              <a:ext cx="2514600" cy="1771650"/>
            </a:xfrm>
            <a:custGeom>
              <a:avLst/>
              <a:gdLst/>
              <a:ahLst/>
              <a:cxnLst>
                <a:cxn ang="0">
                  <a:pos x="0" y="1212"/>
                </a:cxn>
                <a:cxn ang="0">
                  <a:pos x="0" y="1170"/>
                </a:cxn>
                <a:cxn ang="0">
                  <a:pos x="96" y="768"/>
                </a:cxn>
                <a:cxn ang="0">
                  <a:pos x="240" y="480"/>
                </a:cxn>
                <a:cxn ang="0">
                  <a:pos x="480" y="192"/>
                </a:cxn>
                <a:cxn ang="0">
                  <a:pos x="816" y="48"/>
                </a:cxn>
                <a:cxn ang="0">
                  <a:pos x="1104" y="0"/>
                </a:cxn>
                <a:cxn ang="0">
                  <a:pos x="1344" y="0"/>
                </a:cxn>
                <a:cxn ang="0">
                  <a:pos x="1392" y="480"/>
                </a:cxn>
                <a:cxn ang="0">
                  <a:pos x="1488" y="1008"/>
                </a:cxn>
                <a:cxn ang="0">
                  <a:pos x="1536" y="1152"/>
                </a:cxn>
                <a:cxn ang="0">
                  <a:pos x="1584" y="1200"/>
                </a:cxn>
              </a:cxnLst>
              <a:rect l="0" t="0" r="r" b="b"/>
              <a:pathLst>
                <a:path w="1584" h="1212">
                  <a:moveTo>
                    <a:pt x="0" y="1212"/>
                  </a:moveTo>
                  <a:cubicBezTo>
                    <a:pt x="0" y="1198"/>
                    <a:pt x="0" y="1184"/>
                    <a:pt x="0" y="1170"/>
                  </a:cubicBezTo>
                  <a:lnTo>
                    <a:pt x="96" y="768"/>
                  </a:lnTo>
                  <a:lnTo>
                    <a:pt x="240" y="480"/>
                  </a:lnTo>
                  <a:lnTo>
                    <a:pt x="480" y="192"/>
                  </a:lnTo>
                  <a:lnTo>
                    <a:pt x="816" y="48"/>
                  </a:lnTo>
                  <a:lnTo>
                    <a:pt x="1104" y="0"/>
                  </a:lnTo>
                  <a:lnTo>
                    <a:pt x="1344" y="0"/>
                  </a:lnTo>
                  <a:lnTo>
                    <a:pt x="1392" y="480"/>
                  </a:lnTo>
                  <a:lnTo>
                    <a:pt x="1488" y="1008"/>
                  </a:lnTo>
                  <a:lnTo>
                    <a:pt x="1536" y="1152"/>
                  </a:lnTo>
                  <a:lnTo>
                    <a:pt x="1584" y="1200"/>
                  </a:lnTo>
                </a:path>
              </a:pathLst>
            </a:custGeom>
            <a:noFill/>
            <a:ln w="571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H="1" flipV="1">
              <a:off x="6150259" y="1816100"/>
              <a:ext cx="0" cy="1905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6150259" y="3721100"/>
              <a:ext cx="31242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8283859" y="1816100"/>
              <a:ext cx="0" cy="2057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6912259" y="1816100"/>
              <a:ext cx="0" cy="2057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6912259" y="1968500"/>
              <a:ext cx="1371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0488" tIns="44450" rIns="90488" bIns="4445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7195273" y="3721100"/>
              <a:ext cx="1452748" cy="574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400" dirty="0"/>
                <a:t>Terhelés</a:t>
              </a:r>
              <a:endParaRPr lang="en-US" sz="2400" dirty="0"/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 rot="16200000">
              <a:off x="5183494" y="2715748"/>
              <a:ext cx="1198863" cy="57417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400" dirty="0"/>
                <a:t>Átvitel</a:t>
              </a:r>
              <a:endParaRPr lang="en-US" sz="2400" dirty="0"/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6425162" y="1359038"/>
              <a:ext cx="1324602" cy="574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400" dirty="0"/>
                <a:t>Könyök</a:t>
              </a:r>
              <a:endParaRPr lang="en-US" sz="2400" dirty="0"/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7957101" y="1359038"/>
              <a:ext cx="913862" cy="57417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vert="horz" wrap="none" lIns="90488" tIns="44450" rIns="90488" bIns="44450" numCol="1" anchor="t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hu-HU" sz="2400" dirty="0"/>
                <a:t>Szírt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7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Start </a:t>
            </a:r>
            <a:r>
              <a:rPr lang="hu-HU" dirty="0"/>
              <a:t>példa</a:t>
            </a:r>
            <a:endParaRPr lang="en-US" dirty="0"/>
          </a:p>
        </p:txBody>
      </p:sp>
      <p:sp>
        <p:nvSpPr>
          <p:cNvPr id="5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6401302" y="2363033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401302" y="360123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401302" y="387923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6390774" y="5108073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6390774" y="5398082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6316238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8751177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6401302" y="1768511"/>
            <a:ext cx="2290108" cy="552330"/>
            <a:chOff x="2850395" y="3694550"/>
            <a:chExt cx="4810245" cy="552330"/>
          </a:xfrm>
        </p:grpSpPr>
        <p:cxnSp>
          <p:nvCxnSpPr>
            <p:cNvPr id="61" name="Straight Arrow Connector 60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401302" y="2979872"/>
            <a:ext cx="2290108" cy="552330"/>
            <a:chOff x="2850395" y="3694550"/>
            <a:chExt cx="4810245" cy="552330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401302" y="3252322"/>
            <a:ext cx="2290108" cy="552330"/>
            <a:chOff x="2850395" y="3694550"/>
            <a:chExt cx="4810245" cy="552330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401302" y="4484072"/>
            <a:ext cx="2290108" cy="552330"/>
            <a:chOff x="2850395" y="3694550"/>
            <a:chExt cx="4810245" cy="552330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390774" y="4776343"/>
            <a:ext cx="2290108" cy="552330"/>
            <a:chOff x="2850395" y="3694550"/>
            <a:chExt cx="4810245" cy="552330"/>
          </a:xfrm>
        </p:grpSpPr>
        <p:cxnSp>
          <p:nvCxnSpPr>
            <p:cNvPr id="83" name="Straight Arrow Connector 82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403679" y="5041078"/>
            <a:ext cx="2290108" cy="552330"/>
            <a:chOff x="2850395" y="3694550"/>
            <a:chExt cx="4810245" cy="552330"/>
          </a:xfrm>
        </p:grpSpPr>
        <p:cxnSp>
          <p:nvCxnSpPr>
            <p:cNvPr id="86" name="Straight Arrow Connector 85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90393" y="5316162"/>
            <a:ext cx="2290108" cy="552330"/>
            <a:chOff x="2850395" y="3694550"/>
            <a:chExt cx="4810245" cy="552330"/>
          </a:xfrm>
        </p:grpSpPr>
        <p:cxnSp>
          <p:nvCxnSpPr>
            <p:cNvPr id="89" name="Straight Arrow Connector 88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flipH="1">
            <a:off x="6378963" y="5672337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6378963" y="5945827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789170" y="1551200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89170" y="288868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789170" y="4391284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4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4789170" y="6325985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8</a:t>
            </a:r>
          </a:p>
        </p:txBody>
      </p:sp>
      <p:sp>
        <p:nvSpPr>
          <p:cNvPr id="99" name="Content Placeholder 3"/>
          <p:cNvSpPr txBox="1">
            <a:spLocks/>
          </p:cNvSpPr>
          <p:nvPr/>
        </p:nvSpPr>
        <p:spPr>
          <a:xfrm>
            <a:off x="152400" y="1782032"/>
            <a:ext cx="4221296" cy="49235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err="1"/>
              <a:t>cwnd</a:t>
            </a:r>
            <a:r>
              <a:rPr lang="en-US" dirty="0"/>
              <a:t> </a:t>
            </a:r>
            <a:r>
              <a:rPr lang="hu-HU" dirty="0"/>
              <a:t>gyorsan nő</a:t>
            </a:r>
            <a:endParaRPr lang="en-US" dirty="0"/>
          </a:p>
          <a:p>
            <a:r>
              <a:rPr lang="hu-HU" dirty="0"/>
              <a:t>Lelassul, amikor</a:t>
            </a:r>
            <a:r>
              <a:rPr lang="en-US" dirty="0"/>
              <a:t>…</a:t>
            </a:r>
          </a:p>
          <a:p>
            <a:pPr lvl="1"/>
            <a:r>
              <a:rPr lang="en-US" i="1" dirty="0" err="1"/>
              <a:t>cwnd</a:t>
            </a:r>
            <a:r>
              <a:rPr lang="en-US" i="1" dirty="0"/>
              <a:t> &gt;= </a:t>
            </a:r>
            <a:r>
              <a:rPr lang="en-US" i="1" dirty="0" err="1"/>
              <a:t>ssthresh</a:t>
            </a:r>
            <a:endParaRPr lang="en-US" i="1" dirty="0"/>
          </a:p>
          <a:p>
            <a:pPr lvl="1"/>
            <a:r>
              <a:rPr lang="hu-HU" dirty="0"/>
              <a:t>Vagy csomagvesztés történik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5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8" grpId="0"/>
      <p:bldP spid="9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Torlódás elkerülés</a:t>
            </a:r>
            <a:endParaRPr lang="en-US" dirty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Math3" pitchFamily="2" charset="2"/>
              </a:rPr>
              <a:t>Additive Increase Multiplicative Decrease (AIMD) m</a:t>
            </a:r>
            <a:r>
              <a:rPr lang="hu-HU" dirty="0">
                <a:sym typeface="Math3" pitchFamily="2" charset="2"/>
              </a:rPr>
              <a:t>ód</a:t>
            </a:r>
            <a:endParaRPr lang="en-US" dirty="0">
              <a:sym typeface="Math3" pitchFamily="2" charset="2"/>
            </a:endParaRPr>
          </a:p>
          <a:p>
            <a:r>
              <a:rPr lang="en-US" i="1" dirty="0" err="1">
                <a:sym typeface="Math3" pitchFamily="2" charset="2"/>
              </a:rPr>
              <a:t>ssthresh</a:t>
            </a:r>
            <a:r>
              <a:rPr lang="en-US" dirty="0">
                <a:sym typeface="Math3" pitchFamily="2" charset="2"/>
              </a:rPr>
              <a:t> </a:t>
            </a:r>
            <a:r>
              <a:rPr lang="hu-HU" dirty="0">
                <a:sym typeface="Math3" pitchFamily="2" charset="2"/>
              </a:rPr>
              <a:t>valójában egy alsóbecslés a könyök pontra</a:t>
            </a:r>
            <a:endParaRPr lang="en-US" dirty="0">
              <a:sym typeface="Math3" pitchFamily="2" charset="2"/>
            </a:endParaRPr>
          </a:p>
          <a:p>
            <a:r>
              <a:rPr lang="hu-HU" b="1" dirty="0">
                <a:sym typeface="Math3" pitchFamily="2" charset="2"/>
              </a:rPr>
              <a:t>Ha</a:t>
            </a:r>
            <a:r>
              <a:rPr lang="en-US" dirty="0">
                <a:sym typeface="Math3" pitchFamily="2" charset="2"/>
              </a:rPr>
              <a:t> </a:t>
            </a:r>
            <a:r>
              <a:rPr lang="en-US" i="1" dirty="0" err="1">
                <a:sym typeface="Math3" pitchFamily="2" charset="2"/>
              </a:rPr>
              <a:t>cwnd</a:t>
            </a:r>
            <a:r>
              <a:rPr lang="en-US" i="1" dirty="0">
                <a:sym typeface="Math3" pitchFamily="2" charset="2"/>
              </a:rPr>
              <a:t> &gt;= </a:t>
            </a:r>
            <a:r>
              <a:rPr lang="en-US" i="1" dirty="0" err="1">
                <a:sym typeface="Math3" pitchFamily="2" charset="2"/>
              </a:rPr>
              <a:t>ssthresh</a:t>
            </a:r>
            <a:r>
              <a:rPr lang="en-US" i="1" dirty="0">
                <a:sym typeface="Math3" pitchFamily="2" charset="2"/>
              </a:rPr>
              <a:t> </a:t>
            </a:r>
            <a:r>
              <a:rPr lang="hu-HU" b="1" dirty="0">
                <a:sym typeface="Math3" pitchFamily="2" charset="2"/>
              </a:rPr>
              <a:t>akkor</a:t>
            </a:r>
            <a:r>
              <a:rPr lang="en-US" dirty="0">
                <a:sym typeface="Math3" pitchFamily="2" charset="2"/>
              </a:rPr>
              <a:t> </a:t>
            </a:r>
            <a:br>
              <a:rPr lang="en-US" dirty="0">
                <a:sym typeface="Math3" pitchFamily="2" charset="2"/>
              </a:rPr>
            </a:br>
            <a:r>
              <a:rPr lang="en-US" dirty="0">
                <a:sym typeface="Math3" pitchFamily="2" charset="2"/>
              </a:rPr>
              <a:t>	</a:t>
            </a:r>
            <a:r>
              <a:rPr lang="hu-HU" dirty="0"/>
              <a:t>Minden nyugtázott szegmens alkalmával</a:t>
            </a:r>
            <a:br>
              <a:rPr lang="en-US" dirty="0"/>
            </a:br>
            <a:r>
              <a:rPr lang="en-US" dirty="0"/>
              <a:t>	</a:t>
            </a:r>
            <a:r>
              <a:rPr lang="hu-HU" dirty="0"/>
              <a:t>növeljük a</a:t>
            </a:r>
            <a:r>
              <a:rPr lang="en-US" dirty="0"/>
              <a:t> </a:t>
            </a:r>
            <a:r>
              <a:rPr lang="en-US" i="1" dirty="0" err="1"/>
              <a:t>cwnd</a:t>
            </a:r>
            <a:r>
              <a:rPr lang="en-US" i="1" dirty="0"/>
              <a:t> </a:t>
            </a:r>
            <a:r>
              <a:rPr lang="hu-HU" i="1" dirty="0"/>
              <a:t>értékét</a:t>
            </a:r>
            <a:r>
              <a:rPr lang="en-US" i="1" dirty="0"/>
              <a:t> </a:t>
            </a:r>
            <a:r>
              <a:rPr lang="hu-HU" i="1" dirty="0"/>
              <a:t>(</a:t>
            </a:r>
            <a:r>
              <a:rPr lang="en-US" i="1" dirty="0"/>
              <a:t>1/</a:t>
            </a:r>
            <a:r>
              <a:rPr lang="en-US" i="1" dirty="0" err="1"/>
              <a:t>cwnd</a:t>
            </a:r>
            <a:r>
              <a:rPr lang="en-US" i="1" dirty="0"/>
              <a:t> </a:t>
            </a:r>
            <a:r>
              <a:rPr lang="hu-HU" i="1" dirty="0"/>
              <a:t>)</a:t>
            </a:r>
            <a:r>
              <a:rPr lang="hu-HU" i="1" dirty="0" err="1"/>
              <a:t>-vel</a:t>
            </a:r>
            <a:r>
              <a:rPr lang="en-US" i="1" dirty="0"/>
              <a:t> </a:t>
            </a:r>
            <a:br>
              <a:rPr lang="hu-HU" i="1" dirty="0"/>
            </a:br>
            <a:r>
              <a:rPr lang="hu-HU" i="1" dirty="0"/>
              <a:t>	</a:t>
            </a:r>
            <a:r>
              <a:rPr lang="en-US" i="1" dirty="0"/>
              <a:t>(</a:t>
            </a:r>
            <a:r>
              <a:rPr lang="hu-HU" i="1" dirty="0"/>
              <a:t>azaz </a:t>
            </a:r>
            <a:r>
              <a:rPr lang="en-US" i="1" dirty="0" err="1"/>
              <a:t>cwnd</a:t>
            </a:r>
            <a:r>
              <a:rPr lang="en-US" i="1" dirty="0"/>
              <a:t> += 1/cwnd).</a:t>
            </a:r>
            <a:endParaRPr lang="en-US" dirty="0"/>
          </a:p>
          <a:p>
            <a:r>
              <a:rPr lang="hu-HU" dirty="0">
                <a:sym typeface="Math3" pitchFamily="2" charset="2"/>
              </a:rPr>
              <a:t>Azaz a</a:t>
            </a:r>
            <a:r>
              <a:rPr lang="en-US" dirty="0">
                <a:sym typeface="Math3" pitchFamily="2" charset="2"/>
              </a:rPr>
              <a:t> </a:t>
            </a:r>
            <a:r>
              <a:rPr lang="en-US" i="1" dirty="0" err="1">
                <a:sym typeface="Math3" pitchFamily="2" charset="2"/>
              </a:rPr>
              <a:t>cwnd</a:t>
            </a:r>
            <a:r>
              <a:rPr lang="en-US" dirty="0">
                <a:sym typeface="Math3" pitchFamily="2" charset="2"/>
              </a:rPr>
              <a:t> </a:t>
            </a:r>
            <a:r>
              <a:rPr lang="hu-HU" dirty="0">
                <a:sym typeface="Math3" pitchFamily="2" charset="2"/>
              </a:rPr>
              <a:t> eggyel nő, ha minden csomag nyugtázva lett.</a:t>
            </a:r>
            <a:endParaRPr lang="en-US" sz="2000" dirty="0">
              <a:sym typeface="Math3" pitchFamily="2" charset="2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608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Torlódás elkerülés példa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263824" y="2561022"/>
          <a:ext cx="3751262" cy="386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hart" r:id="rId3" imgW="3552936" imgH="3648222" progId="MSGraph.Chart.8">
                  <p:embed followColorScheme="full"/>
                </p:oleObj>
              </mc:Choice>
              <mc:Fallback>
                <p:oleObj name="Chart" r:id="rId3" imgW="3552936" imgH="3648222" progId="MSGraph.Chart.8">
                  <p:embed followColorScheme="full"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24" y="2561022"/>
                        <a:ext cx="3751262" cy="386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54295" y="6321982"/>
            <a:ext cx="2706478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2400" dirty="0"/>
              <a:t>Round Trip Times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-5400000">
            <a:off x="-1319548" y="4038343"/>
            <a:ext cx="3207326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spcAft>
                <a:spcPts val="1000"/>
              </a:spcAft>
            </a:pPr>
            <a:r>
              <a:rPr lang="en-US" sz="2400" i="1" dirty="0" err="1"/>
              <a:t>Cwnd</a:t>
            </a:r>
            <a:r>
              <a:rPr lang="hu-HU" sz="2400" dirty="0"/>
              <a:t> (</a:t>
            </a:r>
            <a:r>
              <a:rPr lang="en-US" sz="2400" dirty="0"/>
              <a:t>s</a:t>
            </a:r>
            <a:r>
              <a:rPr lang="hu-HU" sz="2400" dirty="0"/>
              <a:t>z</a:t>
            </a:r>
            <a:r>
              <a:rPr lang="en-US" sz="2400" dirty="0" err="1"/>
              <a:t>egmens</a:t>
            </a:r>
            <a:r>
              <a:rPr lang="hu-HU" sz="2400" dirty="0" err="1"/>
              <a:t>ek</a:t>
            </a:r>
            <a:r>
              <a:rPr lang="en-US" sz="2400" dirty="0"/>
              <a:t>)</a:t>
            </a:r>
          </a:p>
        </p:txBody>
      </p:sp>
      <p:grpSp>
        <p:nvGrpSpPr>
          <p:cNvPr id="12" name="Group 11"/>
          <p:cNvGrpSpPr/>
          <p:nvPr/>
        </p:nvGrpSpPr>
        <p:grpSpPr>
          <a:xfrm flipH="1">
            <a:off x="2410351" y="4579483"/>
            <a:ext cx="1197034" cy="953399"/>
            <a:chOff x="1191443" y="4863146"/>
            <a:chExt cx="5209363" cy="1398648"/>
          </a:xfrm>
        </p:grpSpPr>
        <p:sp>
          <p:nvSpPr>
            <p:cNvPr id="13" name="Rectangular Callout 12"/>
            <p:cNvSpPr/>
            <p:nvPr/>
          </p:nvSpPr>
          <p:spPr>
            <a:xfrm>
              <a:off x="1191443" y="4876798"/>
              <a:ext cx="5181602" cy="1384996"/>
            </a:xfrm>
            <a:prstGeom prst="wedgeRectCallout">
              <a:avLst>
                <a:gd name="adj1" fmla="val 80228"/>
                <a:gd name="adj2" fmla="val -30646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9" y="4863146"/>
              <a:ext cx="5181597" cy="767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Slow Start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flipH="1">
            <a:off x="835922" y="2307036"/>
            <a:ext cx="3148857" cy="556781"/>
            <a:chOff x="1191443" y="4863146"/>
            <a:chExt cx="5209363" cy="1398648"/>
          </a:xfrm>
        </p:grpSpPr>
        <p:sp>
          <p:nvSpPr>
            <p:cNvPr id="16" name="Rectangular Callout 15"/>
            <p:cNvSpPr/>
            <p:nvPr/>
          </p:nvSpPr>
          <p:spPr>
            <a:xfrm>
              <a:off x="1191443" y="4876799"/>
              <a:ext cx="5181603" cy="1384995"/>
            </a:xfrm>
            <a:prstGeom prst="wedgeRectCallout">
              <a:avLst>
                <a:gd name="adj1" fmla="val -23986"/>
                <a:gd name="adj2" fmla="val 172991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8" y="4863146"/>
              <a:ext cx="5181598" cy="767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i="1" kern="0" dirty="0" err="1">
                  <a:solidFill>
                    <a:sysClr val="window" lastClr="FFFFFF"/>
                  </a:solidFill>
                </a:rPr>
                <a:t>cwnd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 &gt;= </a:t>
              </a:r>
              <a:r>
                <a:rPr lang="en-US" sz="2800" i="1" kern="0" dirty="0" err="1">
                  <a:solidFill>
                    <a:sysClr val="window" lastClr="FFFFFF"/>
                  </a:solidFill>
                </a:rPr>
                <a:t>ssthresh</a:t>
              </a:r>
              <a:endPara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H="1">
            <a:off x="6656494" y="201286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613962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048901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086894" y="1551200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86894" y="2144277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86894" y="3039999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4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86894" y="4567604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8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6646245" y="2732814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646245" y="3840361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086894" y="5906347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9</a:t>
            </a:r>
          </a:p>
        </p:txBody>
      </p:sp>
      <p:cxnSp>
        <p:nvCxnSpPr>
          <p:cNvPr id="102" name="Straight Arrow Connector 101"/>
          <p:cNvCxnSpPr/>
          <p:nvPr/>
        </p:nvCxnSpPr>
        <p:spPr>
          <a:xfrm flipH="1">
            <a:off x="6646245" y="2509668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6647013" y="320512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H="1">
            <a:off x="6646245" y="341741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6656494" y="3628468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6656494" y="495331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H="1">
            <a:off x="6657262" y="4318079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>
            <a:off x="6656494" y="4530366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6666743" y="474142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>
            <a:off x="6656494" y="5774935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H="1">
            <a:off x="6657262" y="5139699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6656494" y="5351986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>
            <a:off x="6666743" y="556304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6645477" y="6481142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6655726" y="6269249"/>
            <a:ext cx="2332638" cy="131412"/>
          </a:xfrm>
          <a:prstGeom prst="straightConnector1">
            <a:avLst/>
          </a:prstGeom>
          <a:ln w="127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699026" y="176851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677760" y="228449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677760" y="249198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688777" y="2970958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688777" y="3178443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688777" y="3392043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688777" y="3599528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688777" y="410082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688777" y="430831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688777" y="452191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6688777" y="472939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6688777" y="492770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>
            <a:off x="6688777" y="513518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6688777" y="5348786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6688777" y="5556271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689545" y="6050894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6689545" y="6258379"/>
            <a:ext cx="2290106" cy="1380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1010093" y="4137968"/>
            <a:ext cx="295790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3882038" y="3860332"/>
            <a:ext cx="186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ssthresh</a:t>
            </a:r>
            <a:r>
              <a:rPr lang="en-US" sz="2400" i="1" dirty="0"/>
              <a:t> </a:t>
            </a:r>
            <a:r>
              <a:rPr lang="en-US" sz="2400" dirty="0"/>
              <a:t>= 8</a:t>
            </a:r>
          </a:p>
        </p:txBody>
      </p:sp>
    </p:spTree>
    <p:extLst>
      <p:ext uri="{BB962C8B-B14F-4D97-AF65-F5344CB8AC3E}">
        <p14:creationId xmlns:p14="http://schemas.microsoft.com/office/powerpoint/2010/main" val="42244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865890" y="2959369"/>
            <a:ext cx="2129809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0" name="Line 10"/>
          <p:cNvSpPr>
            <a:spLocks noChangeShapeType="1"/>
          </p:cNvSpPr>
          <p:nvPr/>
        </p:nvSpPr>
        <p:spPr bwMode="auto">
          <a:xfrm>
            <a:off x="2995700" y="4966275"/>
            <a:ext cx="1107500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5" name="Line 15"/>
          <p:cNvSpPr>
            <a:spLocks noChangeShapeType="1"/>
          </p:cNvSpPr>
          <p:nvPr/>
        </p:nvSpPr>
        <p:spPr bwMode="auto">
          <a:xfrm>
            <a:off x="5807046" y="5307044"/>
            <a:ext cx="1107500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 teljes kép – TCP </a:t>
            </a:r>
            <a:r>
              <a:rPr lang="hu-HU" dirty="0" err="1"/>
              <a:t>Tahoe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					(az eredeti TCP)</a:t>
            </a:r>
            <a:endParaRPr lang="en-US" dirty="0"/>
          </a:p>
        </p:txBody>
      </p:sp>
      <p:sp>
        <p:nvSpPr>
          <p:cNvPr id="670725" name="Rectangle 5"/>
          <p:cNvSpPr>
            <a:spLocks noChangeArrowheads="1"/>
          </p:cNvSpPr>
          <p:nvPr/>
        </p:nvSpPr>
        <p:spPr bwMode="auto">
          <a:xfrm>
            <a:off x="4397825" y="6073775"/>
            <a:ext cx="57708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400" dirty="0"/>
              <a:t>Idő</a:t>
            </a:r>
            <a:endParaRPr lang="en-US" sz="2400" dirty="0"/>
          </a:p>
        </p:txBody>
      </p:sp>
      <p:sp>
        <p:nvSpPr>
          <p:cNvPr id="670726" name="Rectangle 6"/>
          <p:cNvSpPr>
            <a:spLocks noChangeArrowheads="1"/>
          </p:cNvSpPr>
          <p:nvPr/>
        </p:nvSpPr>
        <p:spPr bwMode="auto">
          <a:xfrm rot="16200000">
            <a:off x="152601" y="4138774"/>
            <a:ext cx="90569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670738" name="Rectangle 18"/>
          <p:cNvSpPr>
            <a:spLocks noChangeArrowheads="1"/>
          </p:cNvSpPr>
          <p:nvPr/>
        </p:nvSpPr>
        <p:spPr bwMode="auto">
          <a:xfrm>
            <a:off x="2231221" y="3543215"/>
            <a:ext cx="110549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000" dirty="0"/>
              <a:t>Időkorlát</a:t>
            </a:r>
            <a:endParaRPr lang="en-US" sz="2000" dirty="0"/>
          </a:p>
        </p:txBody>
      </p:sp>
      <p:sp>
        <p:nvSpPr>
          <p:cNvPr id="670739" name="Rectangle 19"/>
          <p:cNvSpPr>
            <a:spLocks noChangeArrowheads="1"/>
          </p:cNvSpPr>
          <p:nvPr/>
        </p:nvSpPr>
        <p:spPr bwMode="auto">
          <a:xfrm>
            <a:off x="1040545" y="4664153"/>
            <a:ext cx="135453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670740" name="Rectangle 20"/>
          <p:cNvSpPr>
            <a:spLocks noChangeArrowheads="1"/>
          </p:cNvSpPr>
          <p:nvPr/>
        </p:nvSpPr>
        <p:spPr bwMode="auto">
          <a:xfrm>
            <a:off x="3772462" y="3989372"/>
            <a:ext cx="200920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000" dirty="0"/>
              <a:t>Torlódás elkerülés</a:t>
            </a:r>
            <a:endParaRPr lang="en-US" sz="2000" dirty="0"/>
          </a:p>
        </p:txBody>
      </p:sp>
      <p:sp>
        <p:nvSpPr>
          <p:cNvPr id="2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670727" name="Arc 7"/>
          <p:cNvSpPr>
            <a:spLocks/>
          </p:cNvSpPr>
          <p:nvPr/>
        </p:nvSpPr>
        <p:spPr bwMode="auto">
          <a:xfrm>
            <a:off x="865891" y="3943967"/>
            <a:ext cx="1703846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8" name="Line 8"/>
          <p:cNvSpPr>
            <a:spLocks noChangeShapeType="1"/>
          </p:cNvSpPr>
          <p:nvPr/>
        </p:nvSpPr>
        <p:spPr bwMode="auto">
          <a:xfrm>
            <a:off x="2569737" y="3943967"/>
            <a:ext cx="4259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9" name="Line 9"/>
          <p:cNvSpPr>
            <a:spLocks noChangeShapeType="1"/>
          </p:cNvSpPr>
          <p:nvPr/>
        </p:nvSpPr>
        <p:spPr bwMode="auto">
          <a:xfrm>
            <a:off x="2995699" y="3943967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1" name="Arc 11"/>
          <p:cNvSpPr>
            <a:spLocks/>
          </p:cNvSpPr>
          <p:nvPr/>
        </p:nvSpPr>
        <p:spPr bwMode="auto">
          <a:xfrm>
            <a:off x="2995699" y="4966275"/>
            <a:ext cx="1107500" cy="11075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2" name="Line 12"/>
          <p:cNvSpPr>
            <a:spLocks noChangeShapeType="1"/>
          </p:cNvSpPr>
          <p:nvPr/>
        </p:nvSpPr>
        <p:spPr bwMode="auto">
          <a:xfrm flipV="1">
            <a:off x="4103199" y="4540313"/>
            <a:ext cx="1277885" cy="4259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3" name="Line 13"/>
          <p:cNvSpPr>
            <a:spLocks noChangeShapeType="1"/>
          </p:cNvSpPr>
          <p:nvPr/>
        </p:nvSpPr>
        <p:spPr bwMode="auto">
          <a:xfrm>
            <a:off x="5381084" y="4540313"/>
            <a:ext cx="4259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4" name="Line 14"/>
          <p:cNvSpPr>
            <a:spLocks noChangeShapeType="1"/>
          </p:cNvSpPr>
          <p:nvPr/>
        </p:nvSpPr>
        <p:spPr bwMode="auto">
          <a:xfrm>
            <a:off x="5807046" y="4540313"/>
            <a:ext cx="0" cy="153346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6" name="Arc 16"/>
          <p:cNvSpPr>
            <a:spLocks/>
          </p:cNvSpPr>
          <p:nvPr/>
        </p:nvSpPr>
        <p:spPr bwMode="auto">
          <a:xfrm>
            <a:off x="5807046" y="5307044"/>
            <a:ext cx="1022308" cy="766731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37" name="Line 17"/>
          <p:cNvSpPr>
            <a:spLocks noChangeShapeType="1"/>
          </p:cNvSpPr>
          <p:nvPr/>
        </p:nvSpPr>
        <p:spPr bwMode="auto">
          <a:xfrm flipV="1">
            <a:off x="6829354" y="4795890"/>
            <a:ext cx="1533462" cy="51115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3" name="Line 3"/>
          <p:cNvSpPr>
            <a:spLocks noChangeShapeType="1"/>
          </p:cNvSpPr>
          <p:nvPr/>
        </p:nvSpPr>
        <p:spPr bwMode="auto">
          <a:xfrm>
            <a:off x="865891" y="2666082"/>
            <a:ext cx="0" cy="340769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0724" name="Line 4"/>
          <p:cNvSpPr>
            <a:spLocks noChangeShapeType="1"/>
          </p:cNvSpPr>
          <p:nvPr/>
        </p:nvSpPr>
        <p:spPr bwMode="auto">
          <a:xfrm>
            <a:off x="865891" y="6073775"/>
            <a:ext cx="7922886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1368280" y="2545692"/>
            <a:ext cx="115416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err="1"/>
              <a:t>ssthresh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2445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7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7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7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7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0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7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7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7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7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7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730" grpId="0" animBg="1"/>
      <p:bldP spid="670735" grpId="0" animBg="1"/>
      <p:bldP spid="670738" grpId="0"/>
      <p:bldP spid="670739" grpId="0"/>
      <p:bldP spid="670740" grpId="0"/>
      <p:bldP spid="670727" grpId="0" animBg="1"/>
      <p:bldP spid="670728" grpId="0" animBg="1"/>
      <p:bldP spid="670729" grpId="0" animBg="1"/>
      <p:bldP spid="670731" grpId="0" animBg="1"/>
      <p:bldP spid="670732" grpId="0" animBg="1"/>
      <p:bldP spid="670733" grpId="0" animBg="1"/>
      <p:bldP spid="670734" grpId="0" animBg="1"/>
      <p:bldP spid="670736" grpId="0" animBg="1"/>
      <p:bldP spid="6707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058171" y="1905788"/>
            <a:ext cx="2424791" cy="4450562"/>
          </a:xfrm>
          <a:prstGeom prst="rect">
            <a:avLst/>
          </a:prstGeom>
          <a:noFill/>
          <a:ln>
            <a:solidFill>
              <a:schemeClr val="tx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A</a:t>
            </a:r>
            <a:r>
              <a:rPr lang="hu-HU" dirty="0" err="1"/>
              <a:t>ddress</a:t>
            </a:r>
            <a:r>
              <a:rPr lang="hu-HU" dirty="0"/>
              <a:t> </a:t>
            </a:r>
            <a:r>
              <a:rPr lang="hu-HU" b="1" dirty="0" err="1"/>
              <a:t>R</a:t>
            </a:r>
            <a:r>
              <a:rPr lang="hu-HU" dirty="0" err="1"/>
              <a:t>esolution</a:t>
            </a:r>
            <a:r>
              <a:rPr lang="hu-HU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19478" y="3756843"/>
            <a:ext cx="734786" cy="90133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361883" y="2764067"/>
            <a:ext cx="1449977" cy="13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361883" y="5572578"/>
            <a:ext cx="1449977" cy="13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518637" y="5572578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425564" y="5781585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935016" y="5572578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841943" y="5781585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351395" y="5572578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258322" y="5781585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6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611710" y="2555061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533332" y="2293803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028089" y="2555061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922768" y="2293803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385686" y="2555061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292612" y="2293803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684497" y="2777129"/>
            <a:ext cx="0" cy="313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424873" y="3090635"/>
            <a:ext cx="519247" cy="326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R1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664903" y="5272134"/>
            <a:ext cx="0" cy="313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405279" y="4932500"/>
            <a:ext cx="519247" cy="326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200" dirty="0">
                <a:solidFill>
                  <a:schemeClr val="tx1"/>
                </a:solidFill>
              </a:rPr>
              <a:t>R2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>
            <a:stCxn id="32" idx="0"/>
            <a:endCxn id="4" idx="4"/>
          </p:cNvCxnSpPr>
          <p:nvPr/>
        </p:nvCxnSpPr>
        <p:spPr>
          <a:xfrm flipH="1" flipV="1">
            <a:off x="4086871" y="4658180"/>
            <a:ext cx="578032" cy="274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0" idx="4"/>
            <a:endCxn id="4" idx="0"/>
          </p:cNvCxnSpPr>
          <p:nvPr/>
        </p:nvCxnSpPr>
        <p:spPr>
          <a:xfrm flipH="1">
            <a:off x="4086871" y="3417207"/>
            <a:ext cx="597626" cy="3396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" idx="1"/>
          </p:cNvCxnSpPr>
          <p:nvPr/>
        </p:nvCxnSpPr>
        <p:spPr>
          <a:xfrm flipH="1" flipV="1">
            <a:off x="3611710" y="3653024"/>
            <a:ext cx="215375" cy="235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" idx="3"/>
          </p:cNvCxnSpPr>
          <p:nvPr/>
        </p:nvCxnSpPr>
        <p:spPr>
          <a:xfrm flipH="1">
            <a:off x="3673266" y="4526181"/>
            <a:ext cx="153820" cy="2770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" idx="6"/>
          </p:cNvCxnSpPr>
          <p:nvPr/>
        </p:nvCxnSpPr>
        <p:spPr>
          <a:xfrm flipH="1" flipV="1">
            <a:off x="4454264" y="4207511"/>
            <a:ext cx="651511" cy="5164"/>
          </a:xfrm>
          <a:prstGeom prst="line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58869" y="3756842"/>
            <a:ext cx="32409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1">
                    <a:lumMod val="75000"/>
                  </a:schemeClr>
                </a:solidFill>
              </a:rPr>
              <a:t>WAN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34064" y="3732305"/>
            <a:ext cx="4122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/>
              <a:t>F3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153509" y="4014943"/>
            <a:ext cx="4122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/>
              <a:t>F2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952709" y="4338349"/>
            <a:ext cx="41229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hu-HU" dirty="0"/>
              <a:t>F1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3472739" y="269716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897371" y="269558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289156" y="269380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3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400717" y="525015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4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25349" y="524858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5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17135" y="5246795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6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45847" y="2474897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7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33617" y="553339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hu-HU" b="1" baseline="-25000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endParaRPr lang="en-US" b="1" baseline="-25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67671" y="196051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1</a:t>
            </a:r>
            <a:endParaRPr lang="en-US" b="1" baseline="-25000" dirty="0"/>
          </a:p>
        </p:txBody>
      </p:sp>
      <p:sp>
        <p:nvSpPr>
          <p:cNvPr id="65" name="TextBox 64"/>
          <p:cNvSpPr txBox="1"/>
          <p:nvPr/>
        </p:nvSpPr>
        <p:spPr>
          <a:xfrm>
            <a:off x="3862912" y="1958938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2</a:t>
            </a:r>
            <a:endParaRPr lang="en-US" b="1" baseline="-25000" dirty="0"/>
          </a:p>
        </p:txBody>
      </p:sp>
      <p:sp>
        <p:nvSpPr>
          <p:cNvPr id="66" name="TextBox 65"/>
          <p:cNvSpPr txBox="1"/>
          <p:nvPr/>
        </p:nvSpPr>
        <p:spPr>
          <a:xfrm>
            <a:off x="4244900" y="1957152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3</a:t>
            </a:r>
            <a:endParaRPr lang="en-US" b="1" baseline="-25000" dirty="0"/>
          </a:p>
        </p:txBody>
      </p:sp>
      <p:sp>
        <p:nvSpPr>
          <p:cNvPr id="67" name="TextBox 66"/>
          <p:cNvSpPr txBox="1"/>
          <p:nvPr/>
        </p:nvSpPr>
        <p:spPr>
          <a:xfrm>
            <a:off x="3406332" y="601728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4</a:t>
            </a:r>
            <a:endParaRPr lang="en-US" b="1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3801572" y="601571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5</a:t>
            </a:r>
            <a:endParaRPr lang="en-US" b="1" baseline="-25000" dirty="0"/>
          </a:p>
        </p:txBody>
      </p:sp>
      <p:sp>
        <p:nvSpPr>
          <p:cNvPr id="69" name="TextBox 68"/>
          <p:cNvSpPr txBox="1"/>
          <p:nvPr/>
        </p:nvSpPr>
        <p:spPr>
          <a:xfrm>
            <a:off x="4183561" y="601392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6</a:t>
            </a:r>
            <a:endParaRPr lang="en-US" b="1" baseline="-25000" dirty="0"/>
          </a:p>
        </p:txBody>
      </p:sp>
      <p:sp>
        <p:nvSpPr>
          <p:cNvPr id="70" name="TextBox 69"/>
          <p:cNvSpPr txBox="1"/>
          <p:nvPr/>
        </p:nvSpPr>
        <p:spPr>
          <a:xfrm>
            <a:off x="4956736" y="274797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7</a:t>
            </a:r>
            <a:endParaRPr lang="en-US" b="1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4946454" y="3376244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8</a:t>
            </a:r>
            <a:endParaRPr lang="en-US" b="1" baseline="-25000" dirty="0"/>
          </a:p>
        </p:txBody>
      </p:sp>
      <p:sp>
        <p:nvSpPr>
          <p:cNvPr id="72" name="TextBox 71"/>
          <p:cNvSpPr txBox="1"/>
          <p:nvPr/>
        </p:nvSpPr>
        <p:spPr>
          <a:xfrm>
            <a:off x="4816596" y="4647443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9</a:t>
            </a:r>
            <a:endParaRPr lang="en-US" b="1" baseline="-25000" dirty="0"/>
          </a:p>
        </p:txBody>
      </p:sp>
      <p:sp>
        <p:nvSpPr>
          <p:cNvPr id="73" name="TextBox 72"/>
          <p:cNvSpPr txBox="1"/>
          <p:nvPr/>
        </p:nvSpPr>
        <p:spPr>
          <a:xfrm>
            <a:off x="4994080" y="5207955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/>
              <a:t>IP</a:t>
            </a:r>
            <a:r>
              <a:rPr lang="hu-HU" b="1" baseline="-25000" dirty="0"/>
              <a:t>10</a:t>
            </a:r>
            <a:endParaRPr lang="en-US" b="1" baseline="-25000" dirty="0"/>
          </a:p>
        </p:txBody>
      </p:sp>
      <p:cxnSp>
        <p:nvCxnSpPr>
          <p:cNvPr id="75" name="Straight Arrow Connector 74"/>
          <p:cNvCxnSpPr/>
          <p:nvPr/>
        </p:nvCxnSpPr>
        <p:spPr>
          <a:xfrm flipH="1">
            <a:off x="4498703" y="4803239"/>
            <a:ext cx="313157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73" idx="1"/>
          </p:cNvCxnSpPr>
          <p:nvPr/>
        </p:nvCxnSpPr>
        <p:spPr>
          <a:xfrm flipH="1" flipV="1">
            <a:off x="4684497" y="5383849"/>
            <a:ext cx="309583" cy="8772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4684498" y="2943959"/>
            <a:ext cx="313157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1" idx="1"/>
          </p:cNvCxnSpPr>
          <p:nvPr/>
        </p:nvCxnSpPr>
        <p:spPr>
          <a:xfrm flipH="1" flipV="1">
            <a:off x="4498702" y="3557980"/>
            <a:ext cx="447752" cy="293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90" y="1698854"/>
            <a:ext cx="7288344" cy="486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8445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Összefoglalás - TCP jellemzői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>
                <a:solidFill>
                  <a:srgbClr val="FF0000"/>
                </a:solidFill>
              </a:rPr>
              <a:t>„A </a:t>
            </a:r>
            <a:r>
              <a:rPr lang="hu-HU" sz="2200" i="1" dirty="0">
                <a:solidFill>
                  <a:srgbClr val="FF0000"/>
                </a:solidFill>
              </a:rPr>
              <a:t>TCP</a:t>
            </a:r>
            <a:r>
              <a:rPr lang="hu-HU" sz="2200" dirty="0">
                <a:solidFill>
                  <a:srgbClr val="FF0000"/>
                </a:solidFill>
              </a:rPr>
              <a:t> egy kapcsolatorientált megbízható szolgáltatás kétirányú bájt-folyamokhoz.”</a:t>
            </a:r>
          </a:p>
          <a:p>
            <a:pPr marL="0" indent="0">
              <a:buNone/>
            </a:pPr>
            <a:r>
              <a:rPr lang="hu-HU" sz="2200" b="1" cap="small" dirty="0"/>
              <a:t>Kapcsolatorientált</a:t>
            </a:r>
          </a:p>
          <a:p>
            <a:r>
              <a:rPr lang="hu-HU" sz="2200" dirty="0"/>
              <a:t>Két résztvevő, ahol egy résztvevőt egy </a:t>
            </a:r>
            <a:r>
              <a:rPr lang="hu-HU" sz="2200" i="1" dirty="0"/>
              <a:t>IP-cím</a:t>
            </a:r>
            <a:r>
              <a:rPr lang="hu-HU" sz="2200" dirty="0"/>
              <a:t> és egy </a:t>
            </a:r>
            <a:r>
              <a:rPr lang="hu-HU" sz="2200" i="1" dirty="0"/>
              <a:t>port</a:t>
            </a:r>
            <a:r>
              <a:rPr lang="hu-HU" sz="2200" dirty="0"/>
              <a:t> azonosít.</a:t>
            </a:r>
          </a:p>
          <a:p>
            <a:r>
              <a:rPr lang="hu-HU" sz="2200" dirty="0"/>
              <a:t>A kapcsolat egyértelműen azonosított a résztvevő párral.</a:t>
            </a:r>
          </a:p>
          <a:p>
            <a:r>
              <a:rPr lang="hu-HU" sz="2200" dirty="0"/>
              <a:t>Nincs se </a:t>
            </a:r>
            <a:r>
              <a:rPr lang="hu-HU" sz="2200" i="1" dirty="0"/>
              <a:t>multi-</a:t>
            </a:r>
            <a:r>
              <a:rPr lang="hu-HU" sz="2200" dirty="0"/>
              <a:t>, se </a:t>
            </a:r>
            <a:r>
              <a:rPr lang="hu-HU" sz="2200" i="1" dirty="0" err="1"/>
              <a:t>broadcast</a:t>
            </a:r>
            <a:r>
              <a:rPr lang="hu-HU" sz="2200" dirty="0"/>
              <a:t> üzenetküldés.</a:t>
            </a:r>
          </a:p>
          <a:p>
            <a:r>
              <a:rPr lang="hu-HU" sz="2200" dirty="0"/>
              <a:t>A kapcsolatot fel kell építeni és le kell bontani. </a:t>
            </a:r>
          </a:p>
          <a:p>
            <a:r>
              <a:rPr lang="hu-HU" sz="2200" dirty="0"/>
              <a:t>Egy kapcsolat a lezárásáig aktív.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fld id="{629637A9-119A-49DA-BD12-AAC58B377D80}" type="slidenum">
              <a:rPr lang="en-US" sz="1600">
                <a:solidFill>
                  <a:schemeClr val="tx1"/>
                </a:solidFill>
              </a:rPr>
              <a:pPr/>
              <a:t>60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3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Összefoglalás - TCP jellemzői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>
                <a:solidFill>
                  <a:srgbClr val="FF0000"/>
                </a:solidFill>
              </a:rPr>
              <a:t>„A </a:t>
            </a:r>
            <a:r>
              <a:rPr lang="hu-HU" sz="2200" i="1" dirty="0">
                <a:solidFill>
                  <a:srgbClr val="FF0000"/>
                </a:solidFill>
              </a:rPr>
              <a:t>TCP</a:t>
            </a:r>
            <a:r>
              <a:rPr lang="hu-HU" sz="2200" dirty="0">
                <a:solidFill>
                  <a:srgbClr val="FF0000"/>
                </a:solidFill>
              </a:rPr>
              <a:t> egy kapcsolatorientált megbízható szolgáltatás kétirányú bájt-folyamokhoz.”</a:t>
            </a:r>
          </a:p>
          <a:p>
            <a:pPr marL="0" indent="0">
              <a:buNone/>
            </a:pPr>
            <a:r>
              <a:rPr lang="hu-HU" sz="2200" b="1" cap="small" dirty="0"/>
              <a:t>Megbízhatóság</a:t>
            </a:r>
          </a:p>
          <a:p>
            <a:r>
              <a:rPr lang="hu-HU" sz="2200" dirty="0"/>
              <a:t>Minden csomag megérkezése nyugtázásra kerül.</a:t>
            </a:r>
          </a:p>
          <a:p>
            <a:r>
              <a:rPr lang="hu-HU" sz="2200" dirty="0"/>
              <a:t>A nem nyugtázott adatcsomagokat újraküldik.</a:t>
            </a:r>
          </a:p>
          <a:p>
            <a:r>
              <a:rPr lang="hu-HU" sz="2200" dirty="0"/>
              <a:t>A fejléchez és a csomaghoz ellenőrzőösszeg van rendelve.</a:t>
            </a:r>
          </a:p>
          <a:p>
            <a:r>
              <a:rPr lang="hu-HU" sz="2200" dirty="0"/>
              <a:t>A csomagokat számozza, és a fogadónál sorba rendezésre kerülnek a csomagok a sorszámaik alapján.</a:t>
            </a:r>
          </a:p>
          <a:p>
            <a:r>
              <a:rPr lang="hu-HU" sz="2200" dirty="0"/>
              <a:t>Duplikátumokat törli.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fld id="{629637A9-119A-49DA-BD12-AAC58B377D80}" type="slidenum">
              <a:rPr lang="en-US" sz="1600">
                <a:solidFill>
                  <a:schemeClr val="tx1"/>
                </a:solidFill>
              </a:rPr>
              <a:pPr/>
              <a:t>61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8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Összefoglalás - TCP jellemzői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>
                <a:solidFill>
                  <a:srgbClr val="FF0000"/>
                </a:solidFill>
              </a:rPr>
              <a:t>„A </a:t>
            </a:r>
            <a:r>
              <a:rPr lang="hu-HU" sz="2200" i="1" dirty="0">
                <a:solidFill>
                  <a:srgbClr val="FF0000"/>
                </a:solidFill>
              </a:rPr>
              <a:t>TCP</a:t>
            </a:r>
            <a:r>
              <a:rPr lang="hu-HU" sz="2200" dirty="0">
                <a:solidFill>
                  <a:srgbClr val="FF0000"/>
                </a:solidFill>
              </a:rPr>
              <a:t> egy kapcsolatorientált megbízható szolgáltatás kétirányú bájt-folyamokhoz.”</a:t>
            </a:r>
          </a:p>
          <a:p>
            <a:pPr marL="0" indent="0">
              <a:buNone/>
            </a:pPr>
            <a:r>
              <a:rPr lang="hu-HU" sz="2200" b="1" cap="small" dirty="0"/>
              <a:t>Kétirányú bájtfolyam</a:t>
            </a:r>
          </a:p>
          <a:p>
            <a:r>
              <a:rPr lang="hu-HU" sz="2200" dirty="0"/>
              <a:t>Az adatok két egymással ellentétes irányú bájt-sorozatként kerülnek átvitelre.</a:t>
            </a:r>
          </a:p>
          <a:p>
            <a:r>
              <a:rPr lang="hu-HU" sz="2200" dirty="0"/>
              <a:t>A tartalom nem interpretálódik.</a:t>
            </a:r>
          </a:p>
          <a:p>
            <a:r>
              <a:rPr lang="hu-HU" sz="2200" dirty="0"/>
              <a:t>Az adatcsomagok időbeli viselkedése megváltozhat: átvitel sebessége növekedhet, csökkenhet, más késés, más sorrendben is megérkezhetnek.</a:t>
            </a:r>
          </a:p>
          <a:p>
            <a:r>
              <a:rPr lang="hu-HU" sz="2200" dirty="0"/>
              <a:t>Megpróbálja az adatcsomagokat időben egymáshoz közel kiszállítani.</a:t>
            </a:r>
          </a:p>
          <a:p>
            <a:r>
              <a:rPr lang="hu-HU" sz="2200" dirty="0"/>
              <a:t>Megpróbálja az átviteli közeget hatékonyan használni.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 fontScale="92500" lnSpcReduction="10000"/>
          </a:bodyPr>
          <a:lstStyle/>
          <a:p>
            <a:fld id="{629637A9-119A-49DA-BD12-AAC58B377D80}" type="slidenum">
              <a:rPr lang="en-US" sz="1600">
                <a:solidFill>
                  <a:schemeClr val="tx1"/>
                </a:solidFill>
              </a:rPr>
              <a:pPr/>
              <a:t>62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4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en-US" dirty="0"/>
              <a:t>TCP</a:t>
            </a:r>
            <a:r>
              <a:rPr lang="hu-HU" dirty="0"/>
              <a:t> evolúciója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508289"/>
            <a:ext cx="8839200" cy="5349711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Az eddigi megoldások a</a:t>
            </a:r>
            <a:r>
              <a:rPr lang="en-US" dirty="0"/>
              <a:t> TCP Tahoe</a:t>
            </a:r>
            <a:r>
              <a:rPr lang="hu-HU" dirty="0"/>
              <a:t> működéshez tartoztak</a:t>
            </a:r>
            <a:endParaRPr lang="en-US" dirty="0"/>
          </a:p>
          <a:p>
            <a:pPr lvl="1"/>
            <a:r>
              <a:rPr lang="hu-HU" dirty="0"/>
              <a:t>Eredeti</a:t>
            </a:r>
            <a:r>
              <a:rPr lang="en-US" dirty="0"/>
              <a:t> TCP</a:t>
            </a:r>
          </a:p>
          <a:p>
            <a:r>
              <a:rPr lang="hu-HU" dirty="0"/>
              <a:t>A</a:t>
            </a:r>
            <a:r>
              <a:rPr lang="en-US" dirty="0"/>
              <a:t> TCP</a:t>
            </a:r>
            <a:r>
              <a:rPr lang="hu-HU" dirty="0" err="1"/>
              <a:t>-t</a:t>
            </a:r>
            <a:r>
              <a:rPr lang="hu-HU" dirty="0"/>
              <a:t> </a:t>
            </a:r>
            <a:r>
              <a:rPr lang="en-US" dirty="0"/>
              <a:t>1974</a:t>
            </a:r>
            <a:r>
              <a:rPr lang="hu-HU" dirty="0" err="1"/>
              <a:t>-ben</a:t>
            </a:r>
            <a:r>
              <a:rPr lang="hu-HU" dirty="0"/>
              <a:t> találták fel</a:t>
            </a:r>
            <a:r>
              <a:rPr lang="en-US" dirty="0"/>
              <a:t>!</a:t>
            </a:r>
          </a:p>
          <a:p>
            <a:pPr lvl="1"/>
            <a:r>
              <a:rPr lang="hu-HU" dirty="0"/>
              <a:t>Napjainkba számos változata létezik</a:t>
            </a:r>
            <a:endParaRPr lang="en-US" dirty="0"/>
          </a:p>
          <a:p>
            <a:r>
              <a:rPr lang="hu-HU" dirty="0"/>
              <a:t>Kezdeti népszerű változat</a:t>
            </a:r>
            <a:r>
              <a:rPr lang="en-US" dirty="0"/>
              <a:t>: TCP Reno</a:t>
            </a:r>
          </a:p>
          <a:p>
            <a:pPr lvl="1"/>
            <a:r>
              <a:rPr lang="en-US" dirty="0"/>
              <a:t>Tahoe </a:t>
            </a:r>
            <a:r>
              <a:rPr lang="hu-HU" dirty="0"/>
              <a:t>lehetőségei</a:t>
            </a:r>
            <a:r>
              <a:rPr lang="en-US" dirty="0"/>
              <a:t>, plus</a:t>
            </a:r>
            <a:r>
              <a:rPr lang="hu-HU" dirty="0"/>
              <a:t>z</a:t>
            </a:r>
            <a:r>
              <a:rPr lang="en-US" dirty="0"/>
              <a:t>…</a:t>
            </a:r>
          </a:p>
          <a:p>
            <a:pPr lvl="1"/>
            <a:r>
              <a:rPr lang="hu-HU" dirty="0"/>
              <a:t>Gyors újraküldés (</a:t>
            </a:r>
            <a:r>
              <a:rPr lang="en-US" dirty="0"/>
              <a:t>Fast retransmit</a:t>
            </a:r>
            <a:r>
              <a:rPr lang="hu-HU" dirty="0"/>
              <a:t>)</a:t>
            </a:r>
            <a:endParaRPr lang="en-US" dirty="0"/>
          </a:p>
          <a:p>
            <a:pPr lvl="2"/>
            <a:r>
              <a:rPr lang="en-US" dirty="0"/>
              <a:t>3 </a:t>
            </a:r>
            <a:r>
              <a:rPr lang="hu-HU" dirty="0"/>
              <a:t>duplikált</a:t>
            </a:r>
            <a:r>
              <a:rPr lang="en-US" dirty="0"/>
              <a:t> ACK? -&gt; </a:t>
            </a:r>
            <a:r>
              <a:rPr lang="hu-HU" dirty="0"/>
              <a:t>újraküldés</a:t>
            </a:r>
            <a:r>
              <a:rPr lang="en-US" dirty="0"/>
              <a:t> (</a:t>
            </a:r>
            <a:r>
              <a:rPr lang="hu-HU" dirty="0"/>
              <a:t>ne várjunk az</a:t>
            </a:r>
            <a:r>
              <a:rPr lang="en-US" dirty="0"/>
              <a:t> RTO</a:t>
            </a:r>
            <a:r>
              <a:rPr lang="hu-HU" dirty="0" err="1"/>
              <a:t>-ra</a:t>
            </a:r>
            <a:r>
              <a:rPr lang="en-US" dirty="0"/>
              <a:t>)</a:t>
            </a:r>
          </a:p>
          <a:p>
            <a:pPr lvl="1"/>
            <a:r>
              <a:rPr lang="hu-HU" dirty="0"/>
              <a:t>Gyors helyreállítás (</a:t>
            </a:r>
            <a:r>
              <a:rPr lang="en-US" dirty="0"/>
              <a:t>Fast recovery</a:t>
            </a:r>
            <a:r>
              <a:rPr lang="hu-HU" dirty="0"/>
              <a:t>)</a:t>
            </a:r>
            <a:endParaRPr lang="en-US" dirty="0"/>
          </a:p>
          <a:p>
            <a:pPr lvl="2"/>
            <a:r>
              <a:rPr lang="hu-HU" dirty="0"/>
              <a:t>Csomagvesztés esetén</a:t>
            </a:r>
            <a:r>
              <a:rPr lang="en-US" dirty="0"/>
              <a:t>: </a:t>
            </a:r>
            <a:endParaRPr lang="hu-HU" dirty="0"/>
          </a:p>
          <a:p>
            <a:pPr lvl="3"/>
            <a:r>
              <a:rPr lang="en-US" dirty="0"/>
              <a:t>set </a:t>
            </a:r>
            <a:r>
              <a:rPr lang="en-US" dirty="0" err="1"/>
              <a:t>cwnd</a:t>
            </a:r>
            <a:r>
              <a:rPr lang="en-US" dirty="0"/>
              <a:t> = </a:t>
            </a:r>
            <a:r>
              <a:rPr lang="en-US" dirty="0" err="1"/>
              <a:t>cwnd</a:t>
            </a:r>
            <a:r>
              <a:rPr lang="en-US" dirty="0"/>
              <a:t>/2 (</a:t>
            </a:r>
            <a:r>
              <a:rPr lang="en-US" dirty="0" err="1"/>
              <a:t>ssthresh</a:t>
            </a:r>
            <a:r>
              <a:rPr lang="en-US" dirty="0"/>
              <a:t> = </a:t>
            </a:r>
            <a:r>
              <a:rPr lang="hu-HU" dirty="0"/>
              <a:t>az új</a:t>
            </a:r>
            <a:r>
              <a:rPr lang="en-US" dirty="0"/>
              <a:t> </a:t>
            </a:r>
            <a:r>
              <a:rPr lang="en-US" dirty="0" err="1"/>
              <a:t>cwnd</a:t>
            </a:r>
            <a:r>
              <a:rPr lang="en-US" dirty="0"/>
              <a:t> </a:t>
            </a:r>
            <a:r>
              <a:rPr lang="hu-HU" dirty="0"/>
              <a:t>érték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790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Reno: </a:t>
            </a:r>
            <a:r>
              <a:rPr lang="hu-HU" dirty="0"/>
              <a:t>Gyors újraküldés</a:t>
            </a:r>
            <a:endParaRPr lang="en-US" dirty="0"/>
          </a:p>
        </p:txBody>
      </p:sp>
      <p:sp>
        <p:nvSpPr>
          <p:cNvPr id="6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1" name="Content Placeholder 3"/>
          <p:cNvSpPr txBox="1">
            <a:spLocks/>
          </p:cNvSpPr>
          <p:nvPr/>
        </p:nvSpPr>
        <p:spPr>
          <a:xfrm>
            <a:off x="152400" y="1600200"/>
            <a:ext cx="4298414" cy="51054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Probléma</a:t>
            </a:r>
            <a:r>
              <a:rPr lang="en-US" dirty="0"/>
              <a:t>: </a:t>
            </a:r>
            <a:r>
              <a:rPr lang="hu-HU" dirty="0" err="1"/>
              <a:t>Tahoe</a:t>
            </a:r>
            <a:r>
              <a:rPr lang="hu-HU" dirty="0"/>
              <a:t> esetén ha egy csomag elveszik, akkor hosszú a várakozás az </a:t>
            </a:r>
            <a:r>
              <a:rPr lang="hu-HU" dirty="0" err="1"/>
              <a:t>RTO-ig</a:t>
            </a:r>
            <a:endParaRPr lang="en-US" dirty="0"/>
          </a:p>
          <a:p>
            <a:r>
              <a:rPr lang="en-US" dirty="0"/>
              <a:t>Reno: </a:t>
            </a:r>
            <a:r>
              <a:rPr lang="hu-HU" dirty="0"/>
              <a:t>újraküldés</a:t>
            </a:r>
            <a:r>
              <a:rPr lang="en-US" dirty="0"/>
              <a:t> 3 </a:t>
            </a:r>
            <a:r>
              <a:rPr lang="en-US" dirty="0" err="1"/>
              <a:t>dupli</a:t>
            </a:r>
            <a:r>
              <a:rPr lang="hu-HU" dirty="0" err="1"/>
              <a:t>kált</a:t>
            </a:r>
            <a:r>
              <a:rPr lang="hu-HU" dirty="0"/>
              <a:t> nyugta fogadása esetén</a:t>
            </a:r>
          </a:p>
          <a:p>
            <a:r>
              <a:rPr lang="hu-HU" dirty="0"/>
              <a:t>Duplikált: ugyanaz a sorszám</a:t>
            </a:r>
          </a:p>
          <a:p>
            <a:pPr lvl="1"/>
            <a:r>
              <a:rPr lang="hu-HU" dirty="0"/>
              <a:t>Explicit jele a csomagvesztésnek</a:t>
            </a:r>
            <a:endParaRPr lang="en-US" dirty="0"/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6401302" y="2363033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401302" y="360123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6401302" y="3879234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6390774" y="5398082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316238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8751177" y="1600606"/>
            <a:ext cx="0" cy="518881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6401302" y="1768511"/>
            <a:ext cx="2290108" cy="552330"/>
            <a:chOff x="2850395" y="3694550"/>
            <a:chExt cx="4810245" cy="552330"/>
          </a:xfrm>
        </p:grpSpPr>
        <p:cxnSp>
          <p:nvCxnSpPr>
            <p:cNvPr id="70" name="Straight Arrow Connector 69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6401302" y="2979872"/>
            <a:ext cx="2290108" cy="552330"/>
            <a:chOff x="2850395" y="3694550"/>
            <a:chExt cx="4810245" cy="552330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401302" y="3252322"/>
            <a:ext cx="2290108" cy="552330"/>
            <a:chOff x="2850395" y="3694550"/>
            <a:chExt cx="4810245" cy="552330"/>
          </a:xfrm>
        </p:grpSpPr>
        <p:cxnSp>
          <p:nvCxnSpPr>
            <p:cNvPr id="76" name="Straight Arrow Connector 75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401302" y="4484072"/>
            <a:ext cx="1669583" cy="493918"/>
            <a:chOff x="2850395" y="3694550"/>
            <a:chExt cx="3506867" cy="493918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2850395" y="3694550"/>
              <a:ext cx="3506867" cy="40267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390774" y="4776343"/>
            <a:ext cx="2290108" cy="552330"/>
            <a:chOff x="2850395" y="3694550"/>
            <a:chExt cx="4810245" cy="552330"/>
          </a:xfrm>
        </p:grpSpPr>
        <p:cxnSp>
          <p:nvCxnSpPr>
            <p:cNvPr id="82" name="Straight Arrow Connector 81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403679" y="5041078"/>
            <a:ext cx="2290108" cy="552330"/>
            <a:chOff x="2850395" y="3694550"/>
            <a:chExt cx="4810245" cy="552330"/>
          </a:xfrm>
        </p:grpSpPr>
        <p:cxnSp>
          <p:nvCxnSpPr>
            <p:cNvPr id="85" name="Straight Arrow Connector 84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390393" y="5316162"/>
            <a:ext cx="2290108" cy="552330"/>
            <a:chOff x="2850395" y="3694550"/>
            <a:chExt cx="4810245" cy="552330"/>
          </a:xfrm>
        </p:grpSpPr>
        <p:cxnSp>
          <p:nvCxnSpPr>
            <p:cNvPr id="88" name="Straight Arrow Connector 87"/>
            <p:cNvCxnSpPr/>
            <p:nvPr/>
          </p:nvCxnSpPr>
          <p:spPr>
            <a:xfrm>
              <a:off x="2850395" y="3694550"/>
              <a:ext cx="4810245" cy="55233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 rot="737497">
              <a:off x="4186572" y="3726803"/>
              <a:ext cx="2137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</p:grpSp>
      <p:cxnSp>
        <p:nvCxnSpPr>
          <p:cNvPr id="90" name="Straight Arrow Connector 89"/>
          <p:cNvCxnSpPr/>
          <p:nvPr/>
        </p:nvCxnSpPr>
        <p:spPr>
          <a:xfrm flipH="1">
            <a:off x="6378963" y="5672337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6378963" y="5945827"/>
            <a:ext cx="2290108" cy="52565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4789170" y="1551200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789170" y="2888683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2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789170" y="4391284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cwnd</a:t>
            </a:r>
            <a:r>
              <a:rPr lang="en-US" sz="2400" dirty="0"/>
              <a:t> = 4</a:t>
            </a:r>
          </a:p>
        </p:txBody>
      </p:sp>
      <p:sp>
        <p:nvSpPr>
          <p:cNvPr id="96" name="TextBox 95"/>
          <p:cNvSpPr txBox="1"/>
          <p:nvPr/>
        </p:nvSpPr>
        <p:spPr>
          <a:xfrm rot="20848332">
            <a:off x="7015102" y="2396102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97" name="TextBox 96"/>
          <p:cNvSpPr txBox="1"/>
          <p:nvPr/>
        </p:nvSpPr>
        <p:spPr>
          <a:xfrm rot="20848332">
            <a:off x="7040297" y="3628453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98" name="TextBox 97"/>
          <p:cNvSpPr txBox="1"/>
          <p:nvPr/>
        </p:nvSpPr>
        <p:spPr>
          <a:xfrm rot="20848332">
            <a:off x="7040297" y="3907068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00" name="Multiply 99"/>
          <p:cNvSpPr/>
          <p:nvPr/>
        </p:nvSpPr>
        <p:spPr>
          <a:xfrm rot="812648">
            <a:off x="8003502" y="4736024"/>
            <a:ext cx="383750" cy="383750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 rot="20848332">
            <a:off x="6630838" y="5502977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02" name="TextBox 101"/>
          <p:cNvSpPr txBox="1"/>
          <p:nvPr/>
        </p:nvSpPr>
        <p:spPr>
          <a:xfrm rot="20848332">
            <a:off x="6630838" y="5765802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 rot="20848332">
            <a:off x="6630839" y="6040056"/>
            <a:ext cx="1017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104" name="Left Brace 103"/>
          <p:cNvSpPr/>
          <p:nvPr/>
        </p:nvSpPr>
        <p:spPr>
          <a:xfrm>
            <a:off x="5724070" y="5813406"/>
            <a:ext cx="493015" cy="660591"/>
          </a:xfrm>
          <a:prstGeom prst="leftBrac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 flipH="1">
            <a:off x="3441067" y="5690408"/>
            <a:ext cx="2199570" cy="954107"/>
            <a:chOff x="1191443" y="4863146"/>
            <a:chExt cx="5209363" cy="1399687"/>
          </a:xfrm>
        </p:grpSpPr>
        <p:sp>
          <p:nvSpPr>
            <p:cNvPr id="106" name="Rectangular Callout 105"/>
            <p:cNvSpPr/>
            <p:nvPr/>
          </p:nvSpPr>
          <p:spPr>
            <a:xfrm>
              <a:off x="1191443" y="4876798"/>
              <a:ext cx="5181601" cy="1384996"/>
            </a:xfrm>
            <a:prstGeom prst="wedgeRectCallout">
              <a:avLst>
                <a:gd name="adj1" fmla="val 33902"/>
                <a:gd name="adj2" fmla="val -2364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219207" y="4863146"/>
              <a:ext cx="5181599" cy="1399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kern="0" dirty="0">
                  <a:solidFill>
                    <a:sysClr val="window" lastClr="FFFFFF"/>
                  </a:solidFill>
                </a:rPr>
                <a:t>3 </a:t>
              </a:r>
              <a:r>
                <a:rPr lang="hu-HU" sz="2800" kern="0" dirty="0">
                  <a:solidFill>
                    <a:sysClr val="window" lastClr="FFFFFF"/>
                  </a:solidFill>
                </a:rPr>
                <a:t>Duplikált </a:t>
              </a:r>
              <a:r>
                <a:rPr lang="en-US" sz="2800" kern="0" dirty="0">
                  <a:solidFill>
                    <a:sysClr val="window" lastClr="FFFFFF"/>
                  </a:solidFill>
                </a:rPr>
                <a:t>ACK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942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Reno: </a:t>
            </a:r>
            <a:r>
              <a:rPr lang="hu-HU" dirty="0"/>
              <a:t>Gyors helyreállítás</a:t>
            </a:r>
            <a:endParaRPr lang="en-US" dirty="0"/>
          </a:p>
        </p:txBody>
      </p:sp>
      <p:sp>
        <p:nvSpPr>
          <p:cNvPr id="6748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Gyors újraküldés után</a:t>
            </a:r>
            <a:r>
              <a:rPr lang="en-US" dirty="0"/>
              <a:t> </a:t>
            </a:r>
            <a:r>
              <a:rPr lang="hu-HU" dirty="0"/>
              <a:t>módosítjuk a torlódási ablakot:</a:t>
            </a:r>
          </a:p>
          <a:p>
            <a:pPr lvl="1"/>
            <a:r>
              <a:rPr lang="hu-HU" i="1" dirty="0"/>
              <a:t>c</a:t>
            </a:r>
            <a:r>
              <a:rPr lang="en-US" i="1" dirty="0" err="1"/>
              <a:t>wnd</a:t>
            </a:r>
            <a:r>
              <a:rPr lang="hu-HU" i="1" dirty="0"/>
              <a:t> </a:t>
            </a:r>
            <a:r>
              <a:rPr lang="hu-HU" dirty="0"/>
              <a:t>:=</a:t>
            </a:r>
            <a:r>
              <a:rPr lang="en-US" dirty="0"/>
              <a:t> </a:t>
            </a:r>
            <a:r>
              <a:rPr lang="en-US" i="1" dirty="0" err="1"/>
              <a:t>cwnd</a:t>
            </a:r>
            <a:r>
              <a:rPr lang="en-US" i="1" dirty="0"/>
              <a:t>/2</a:t>
            </a:r>
            <a:r>
              <a:rPr lang="hu-HU" i="1" dirty="0"/>
              <a:t> (valójában ez a </a:t>
            </a:r>
            <a:r>
              <a:rPr lang="hu-HU" i="1" dirty="0" err="1"/>
              <a:t>Multiplicative</a:t>
            </a:r>
            <a:r>
              <a:rPr lang="hu-HU" i="1" dirty="0"/>
              <a:t> </a:t>
            </a:r>
            <a:r>
              <a:rPr lang="hu-HU" i="1" dirty="0" err="1"/>
              <a:t>Decrease</a:t>
            </a:r>
            <a:r>
              <a:rPr lang="hu-HU" i="1" dirty="0"/>
              <a:t>)</a:t>
            </a:r>
            <a:endParaRPr lang="en-US" i="1" dirty="0"/>
          </a:p>
          <a:p>
            <a:pPr lvl="1"/>
            <a:r>
              <a:rPr lang="en-US" dirty="0" err="1"/>
              <a:t>ssthresh</a:t>
            </a:r>
            <a:r>
              <a:rPr lang="en-US" dirty="0"/>
              <a:t> </a:t>
            </a:r>
            <a:r>
              <a:rPr lang="hu-HU" dirty="0"/>
              <a:t>:= az új</a:t>
            </a:r>
            <a:r>
              <a:rPr lang="en-US" dirty="0"/>
              <a:t> </a:t>
            </a:r>
            <a:r>
              <a:rPr lang="en-US" dirty="0" err="1"/>
              <a:t>cwnd</a:t>
            </a:r>
            <a:r>
              <a:rPr lang="en-US" dirty="0"/>
              <a:t> </a:t>
            </a:r>
          </a:p>
          <a:p>
            <a:pPr lvl="1"/>
            <a:r>
              <a:rPr lang="hu-HU" dirty="0"/>
              <a:t>Azaz nem álltjuk vissza az eredeti 1-re a </a:t>
            </a:r>
            <a:r>
              <a:rPr lang="hu-HU" dirty="0" err="1"/>
              <a:t>cwnd-t</a:t>
            </a:r>
            <a:r>
              <a:rPr lang="hu-HU" dirty="0"/>
              <a:t>!!!</a:t>
            </a:r>
            <a:endParaRPr lang="en-US" dirty="0"/>
          </a:p>
          <a:p>
            <a:pPr lvl="1"/>
            <a:r>
              <a:rPr lang="hu-HU" dirty="0"/>
              <a:t>Ezzel elkerüljük a felesleges </a:t>
            </a:r>
            <a:r>
              <a:rPr lang="hu-HU" dirty="0" err="1"/>
              <a:t>slow</a:t>
            </a:r>
            <a:r>
              <a:rPr lang="hu-HU" dirty="0"/>
              <a:t> start fázisokat!</a:t>
            </a:r>
            <a:endParaRPr lang="en-US" dirty="0"/>
          </a:p>
          <a:p>
            <a:pPr lvl="1"/>
            <a:r>
              <a:rPr lang="hu-HU" dirty="0"/>
              <a:t>Elkerüljük a költséges időkorlátokat</a:t>
            </a:r>
            <a:endParaRPr lang="en-US" dirty="0"/>
          </a:p>
          <a:p>
            <a:r>
              <a:rPr lang="hu-HU" dirty="0"/>
              <a:t>Azonban ha az</a:t>
            </a:r>
            <a:r>
              <a:rPr lang="en-US" dirty="0"/>
              <a:t> RTO </a:t>
            </a:r>
            <a:r>
              <a:rPr lang="hu-HU" dirty="0"/>
              <a:t>lejár, továbbra is</a:t>
            </a:r>
            <a:r>
              <a:rPr lang="en-US" dirty="0"/>
              <a:t> </a:t>
            </a:r>
            <a:r>
              <a:rPr lang="en-US" i="1" dirty="0" err="1"/>
              <a:t>cwnd</a:t>
            </a:r>
            <a:r>
              <a:rPr lang="en-US" dirty="0"/>
              <a:t> = 1</a:t>
            </a:r>
          </a:p>
          <a:p>
            <a:pPr lvl="1"/>
            <a:r>
              <a:rPr lang="hu-HU" dirty="0"/>
              <a:t>Visszatér a</a:t>
            </a:r>
            <a:r>
              <a:rPr lang="en-US" dirty="0"/>
              <a:t> slow start</a:t>
            </a:r>
            <a:r>
              <a:rPr lang="hu-HU" dirty="0"/>
              <a:t> fázishoz</a:t>
            </a:r>
            <a:r>
              <a:rPr lang="en-US" dirty="0"/>
              <a:t>, </a:t>
            </a:r>
            <a:r>
              <a:rPr lang="hu-HU" dirty="0"/>
              <a:t>hasonlóan a</a:t>
            </a:r>
            <a:r>
              <a:rPr lang="en-US" dirty="0"/>
              <a:t> Tahoe</a:t>
            </a:r>
            <a:r>
              <a:rPr lang="hu-HU" dirty="0" err="1"/>
              <a:t>-hoz</a:t>
            </a:r>
            <a:endParaRPr lang="en-US" dirty="0"/>
          </a:p>
          <a:p>
            <a:pPr lvl="1"/>
            <a:r>
              <a:rPr lang="hu-HU" dirty="0"/>
              <a:t>Olyan csomagokat jelez, melyeket egyáltalán nem szállítottunk le</a:t>
            </a:r>
            <a:endParaRPr lang="en-US" dirty="0"/>
          </a:p>
          <a:p>
            <a:pPr lvl="1"/>
            <a:r>
              <a:rPr lang="hu-HU" dirty="0"/>
              <a:t>A torlódás nagyon súlyos esetére figyelmeztet!!!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4789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0"/>
          <p:cNvSpPr>
            <a:spLocks noChangeShapeType="1"/>
          </p:cNvSpPr>
          <p:nvPr/>
        </p:nvSpPr>
        <p:spPr bwMode="auto">
          <a:xfrm>
            <a:off x="7263713" y="4244551"/>
            <a:ext cx="859561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Példa: Gyors újraküldés/helyreállítás</a:t>
            </a:r>
            <a:endParaRPr lang="en-US" dirty="0"/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296729"/>
            <a:ext cx="8839200" cy="1561271"/>
          </a:xfrm>
        </p:spPr>
        <p:txBody>
          <a:bodyPr>
            <a:normAutofit/>
          </a:bodyPr>
          <a:lstStyle/>
          <a:p>
            <a:r>
              <a:rPr lang="hu-HU" dirty="0"/>
              <a:t>Stabil állapotban, a </a:t>
            </a:r>
            <a:r>
              <a:rPr lang="hu-HU" dirty="0" err="1"/>
              <a:t>cwnd</a:t>
            </a:r>
            <a:r>
              <a:rPr lang="hu-HU" dirty="0"/>
              <a:t> az optimális ablakméret körül oszcillál</a:t>
            </a:r>
            <a:endParaRPr lang="en-US" dirty="0"/>
          </a:p>
          <a:p>
            <a:r>
              <a:rPr lang="en-US" dirty="0"/>
              <a:t>TCP </a:t>
            </a:r>
            <a:r>
              <a:rPr lang="hu-HU" dirty="0"/>
              <a:t>mindig csomagdobásokat kényszerít ki…</a:t>
            </a:r>
            <a:endParaRPr lang="en-US" dirty="0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515118" y="1943300"/>
            <a:ext cx="2129809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2328514" y="3700576"/>
            <a:ext cx="1107500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021260" y="4834422"/>
            <a:ext cx="57708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400" dirty="0"/>
              <a:t>Idő</a:t>
            </a:r>
            <a:endParaRPr lang="en-US" sz="2400" dirty="0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 rot="16200000">
            <a:off x="-223964" y="2899421"/>
            <a:ext cx="90569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1616702" y="2303862"/>
            <a:ext cx="110549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000" dirty="0"/>
              <a:t>Időkorlát</a:t>
            </a:r>
            <a:endParaRPr lang="en-US" sz="2000" dirty="0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515118" y="3424800"/>
            <a:ext cx="135453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3147228" y="2485216"/>
            <a:ext cx="3440673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sz="2000" dirty="0"/>
              <a:t>Torlódás elkerülés</a:t>
            </a:r>
            <a:endParaRPr lang="en-US" sz="2000" dirty="0"/>
          </a:p>
          <a:p>
            <a:pPr algn="ctr"/>
            <a:r>
              <a:rPr lang="hu-HU" sz="2000" dirty="0"/>
              <a:t>Gyors újraküldés/helyreállítás</a:t>
            </a:r>
            <a:endParaRPr lang="en-US" sz="2000" dirty="0"/>
          </a:p>
        </p:txBody>
      </p:sp>
      <p:sp>
        <p:nvSpPr>
          <p:cNvPr id="28" name="Arc 7"/>
          <p:cNvSpPr>
            <a:spLocks/>
          </p:cNvSpPr>
          <p:nvPr/>
        </p:nvSpPr>
        <p:spPr bwMode="auto">
          <a:xfrm>
            <a:off x="489326" y="2704614"/>
            <a:ext cx="1529192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2018518" y="2697951"/>
            <a:ext cx="2993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2317880" y="2677344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rc 11"/>
          <p:cNvSpPr>
            <a:spLocks/>
          </p:cNvSpPr>
          <p:nvPr/>
        </p:nvSpPr>
        <p:spPr bwMode="auto">
          <a:xfrm>
            <a:off x="2317880" y="3690801"/>
            <a:ext cx="1107500" cy="11075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3425381" y="3212766"/>
            <a:ext cx="59587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6779296" y="2869135"/>
            <a:ext cx="4259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H="1">
            <a:off x="4021259" y="3193744"/>
            <a:ext cx="1" cy="98391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rc 16"/>
          <p:cNvSpPr>
            <a:spLocks/>
          </p:cNvSpPr>
          <p:nvPr/>
        </p:nvSpPr>
        <p:spPr bwMode="auto">
          <a:xfrm>
            <a:off x="7205037" y="4244551"/>
            <a:ext cx="918237" cy="562601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V="1">
            <a:off x="8123274" y="3666150"/>
            <a:ext cx="608297" cy="57181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489326" y="1626772"/>
            <a:ext cx="0" cy="320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991715" y="1542548"/>
            <a:ext cx="115416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err="1"/>
              <a:t>ssthresh</a:t>
            </a:r>
            <a:endParaRPr lang="en-US" sz="2000" i="1" dirty="0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7205037" y="2858444"/>
            <a:ext cx="0" cy="197597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flipV="1">
            <a:off x="4021259" y="3183761"/>
            <a:ext cx="1210398" cy="99389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5231657" y="3183761"/>
            <a:ext cx="0" cy="99389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 flipV="1">
            <a:off x="5231657" y="2858502"/>
            <a:ext cx="1558272" cy="127954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6440780" y="2468383"/>
            <a:ext cx="110549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000" dirty="0"/>
              <a:t>Időkorlát</a:t>
            </a:r>
            <a:endParaRPr lang="en-US" sz="2000" dirty="0"/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460038" y="4835559"/>
            <a:ext cx="8527083" cy="33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3065533" y="2303093"/>
            <a:ext cx="3813732" cy="2126255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76867" grpId="0" build="p"/>
      <p:bldP spid="21" grpId="0" animBg="1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/>
      <p:bldP spid="4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Számos </a:t>
            </a:r>
            <a:r>
              <a:rPr lang="en-US" dirty="0"/>
              <a:t>TCP </a:t>
            </a:r>
            <a:r>
              <a:rPr lang="hu-HU" dirty="0"/>
              <a:t>változat</a:t>
            </a:r>
            <a:r>
              <a:rPr lang="en-US" dirty="0"/>
              <a:t>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Tahoe: </a:t>
            </a:r>
            <a:r>
              <a:rPr lang="hu-HU" dirty="0"/>
              <a:t>az eredeti</a:t>
            </a:r>
            <a:endParaRPr lang="en-US" dirty="0"/>
          </a:p>
          <a:p>
            <a:pPr lvl="1"/>
            <a:r>
              <a:rPr lang="en-US" dirty="0"/>
              <a:t>Slow start </a:t>
            </a:r>
            <a:r>
              <a:rPr lang="hu-HU" dirty="0"/>
              <a:t>és</a:t>
            </a:r>
            <a:r>
              <a:rPr lang="en-US" dirty="0"/>
              <a:t> AIMD</a:t>
            </a:r>
          </a:p>
          <a:p>
            <a:pPr lvl="1"/>
            <a:r>
              <a:rPr lang="hu-HU" dirty="0"/>
              <a:t>Dinamikus</a:t>
            </a:r>
            <a:r>
              <a:rPr lang="en-US" dirty="0"/>
              <a:t> RTO</a:t>
            </a:r>
            <a:r>
              <a:rPr lang="hu-HU" dirty="0"/>
              <a:t>,</a:t>
            </a:r>
            <a:r>
              <a:rPr lang="en-US" dirty="0"/>
              <a:t> RTT </a:t>
            </a:r>
            <a:r>
              <a:rPr lang="hu-HU" dirty="0"/>
              <a:t>becsléssel</a:t>
            </a:r>
            <a:endParaRPr lang="en-US" dirty="0"/>
          </a:p>
          <a:p>
            <a:r>
              <a:rPr lang="en-US" dirty="0"/>
              <a:t>Reno: </a:t>
            </a:r>
          </a:p>
          <a:p>
            <a:pPr lvl="1"/>
            <a:r>
              <a:rPr lang="en-US" dirty="0"/>
              <a:t>fast retransmit (3 </a:t>
            </a:r>
            <a:r>
              <a:rPr lang="en-US" dirty="0" err="1"/>
              <a:t>dupACKs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fast recovery (</a:t>
            </a:r>
            <a:r>
              <a:rPr lang="en-US" dirty="0" err="1"/>
              <a:t>cwnd</a:t>
            </a:r>
            <a:r>
              <a:rPr lang="en-US" dirty="0"/>
              <a:t> = </a:t>
            </a:r>
            <a:r>
              <a:rPr lang="en-US" dirty="0" err="1"/>
              <a:t>cwnd</a:t>
            </a:r>
            <a:r>
              <a:rPr lang="en-US" dirty="0"/>
              <a:t>/2 </a:t>
            </a:r>
            <a:r>
              <a:rPr lang="hu-HU" dirty="0"/>
              <a:t>vesztés esetén</a:t>
            </a:r>
            <a:r>
              <a:rPr lang="en-US" dirty="0"/>
              <a:t>)</a:t>
            </a:r>
          </a:p>
          <a:p>
            <a:r>
              <a:rPr lang="en-US" dirty="0" err="1"/>
              <a:t>NewReno</a:t>
            </a:r>
            <a:r>
              <a:rPr lang="en-US" dirty="0"/>
              <a:t>: </a:t>
            </a:r>
            <a:r>
              <a:rPr lang="hu-HU" dirty="0"/>
              <a:t>javított gyors újraküldés</a:t>
            </a:r>
            <a:endParaRPr lang="en-US" dirty="0"/>
          </a:p>
          <a:p>
            <a:pPr lvl="1"/>
            <a:r>
              <a:rPr lang="hu-HU" dirty="0"/>
              <a:t>Minden egyes duplikált</a:t>
            </a:r>
            <a:r>
              <a:rPr lang="en-US" dirty="0"/>
              <a:t> ACK </a:t>
            </a:r>
            <a:r>
              <a:rPr lang="hu-HU" dirty="0"/>
              <a:t>újraküldést vált ki</a:t>
            </a:r>
            <a:endParaRPr lang="en-US" dirty="0"/>
          </a:p>
          <a:p>
            <a:pPr lvl="1"/>
            <a:r>
              <a:rPr lang="en-US" dirty="0" err="1"/>
              <a:t>Probl</a:t>
            </a:r>
            <a:r>
              <a:rPr lang="hu-HU" dirty="0" err="1"/>
              <a:t>éma</a:t>
            </a:r>
            <a:r>
              <a:rPr lang="en-US" dirty="0"/>
              <a:t>: &gt;3 </a:t>
            </a:r>
            <a:r>
              <a:rPr lang="hu-HU" dirty="0"/>
              <a:t>hibás sorrendben fogadott csomag is újraküldést okoz (hibásan!!!)…</a:t>
            </a:r>
            <a:endParaRPr lang="en-US" dirty="0"/>
          </a:p>
          <a:p>
            <a:r>
              <a:rPr lang="en-US" dirty="0"/>
              <a:t>Vegas: </a:t>
            </a:r>
            <a:r>
              <a:rPr lang="hu-HU" dirty="0"/>
              <a:t>késleltetés alapú torlódás elkerülés</a:t>
            </a:r>
            <a:endParaRPr lang="en-US" dirty="0"/>
          </a:p>
          <a:p>
            <a:r>
              <a:rPr lang="hu-HU" dirty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hu-HU" dirty="0"/>
              <a:t>a valóságban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Mi a legnépszerűbb variáns napjainkban</a:t>
            </a:r>
            <a:r>
              <a:rPr lang="en-US" dirty="0"/>
              <a:t>?</a:t>
            </a:r>
          </a:p>
          <a:p>
            <a:pPr lvl="1"/>
            <a:r>
              <a:rPr lang="hu-HU" dirty="0"/>
              <a:t>Probléma</a:t>
            </a:r>
            <a:r>
              <a:rPr lang="en-US" dirty="0"/>
              <a:t>: TCP </a:t>
            </a:r>
            <a:r>
              <a:rPr lang="hu-HU" dirty="0"/>
              <a:t>rosszul teljesít nagy késleltetés-sávszélesség szorzattal rendelkező hálózatokban </a:t>
            </a:r>
            <a:r>
              <a:rPr lang="en-US" dirty="0"/>
              <a:t>(</a:t>
            </a:r>
            <a:r>
              <a:rPr lang="hu-HU" dirty="0"/>
              <a:t>a </a:t>
            </a:r>
            <a:r>
              <a:rPr lang="en-US" dirty="0"/>
              <a:t>modern Internet</a:t>
            </a:r>
            <a:r>
              <a:rPr lang="hu-HU" dirty="0"/>
              <a:t> ilyen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Compound TCP (Windows)</a:t>
            </a:r>
          </a:p>
          <a:p>
            <a:pPr lvl="2"/>
            <a:r>
              <a:rPr lang="en-US" dirty="0"/>
              <a:t>Reno</a:t>
            </a:r>
            <a:r>
              <a:rPr lang="hu-HU" dirty="0"/>
              <a:t> alapú</a:t>
            </a:r>
            <a:endParaRPr lang="en-US" dirty="0"/>
          </a:p>
          <a:p>
            <a:pPr lvl="2"/>
            <a:r>
              <a:rPr lang="hu-HU" dirty="0"/>
              <a:t>Két torlódási ablak</a:t>
            </a:r>
            <a:r>
              <a:rPr lang="en-US" dirty="0"/>
              <a:t>: </a:t>
            </a:r>
            <a:r>
              <a:rPr lang="hu-HU" dirty="0"/>
              <a:t>késleltetés alapú és vesztés alapú</a:t>
            </a:r>
            <a:endParaRPr lang="en-US" dirty="0"/>
          </a:p>
          <a:p>
            <a:pPr lvl="2"/>
            <a:r>
              <a:rPr lang="hu-HU" dirty="0"/>
              <a:t>Azaz egy összetett torlódás vezérlést alkalmaz</a:t>
            </a:r>
            <a:endParaRPr lang="en-US" dirty="0"/>
          </a:p>
          <a:p>
            <a:pPr lvl="1"/>
            <a:r>
              <a:rPr lang="en-US" dirty="0"/>
              <a:t>TCP CUBIC (Linux)</a:t>
            </a:r>
          </a:p>
          <a:p>
            <a:pPr lvl="2"/>
            <a:r>
              <a:rPr lang="hu-HU" dirty="0"/>
              <a:t>Fejlettebb</a:t>
            </a:r>
            <a:r>
              <a:rPr lang="en-US" dirty="0"/>
              <a:t> BIC (Binary Increase Congestion Control)</a:t>
            </a:r>
            <a:r>
              <a:rPr lang="hu-HU" dirty="0"/>
              <a:t> változat</a:t>
            </a:r>
            <a:endParaRPr lang="en-US" dirty="0"/>
          </a:p>
          <a:p>
            <a:pPr lvl="2"/>
            <a:r>
              <a:rPr lang="hu-HU" dirty="0"/>
              <a:t>Az ablakméretet egy harmadfokú egyenlet határozza meg</a:t>
            </a:r>
            <a:endParaRPr lang="en-US" dirty="0"/>
          </a:p>
          <a:p>
            <a:pPr lvl="2"/>
            <a:r>
              <a:rPr lang="hu-HU" dirty="0"/>
              <a:t>A legutolsó csomagvesztéstől eltelt T idővel paraméterezett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9289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Nagy késleltetés-sávszélesség szorzat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 err="1"/>
              <a:t>Delay-bandwidth</a:t>
            </a:r>
            <a:r>
              <a:rPr lang="hu-HU" dirty="0"/>
              <a:t> </a:t>
            </a:r>
            <a:r>
              <a:rPr lang="hu-HU" dirty="0" err="1"/>
              <a:t>product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Probléma</a:t>
            </a:r>
            <a:r>
              <a:rPr lang="en-US" dirty="0"/>
              <a:t>: </a:t>
            </a:r>
            <a:r>
              <a:rPr lang="hu-HU" dirty="0"/>
              <a:t>A </a:t>
            </a:r>
            <a:r>
              <a:rPr lang="en-US" dirty="0"/>
              <a:t>TCP </a:t>
            </a:r>
            <a:r>
              <a:rPr lang="hu-HU" dirty="0"/>
              <a:t>nem teljesít jól ha</a:t>
            </a:r>
            <a:endParaRPr lang="en-US" dirty="0"/>
          </a:p>
          <a:p>
            <a:pPr lvl="1"/>
            <a:r>
              <a:rPr lang="hu-HU" dirty="0"/>
              <a:t>A hálózat kapacitása (sávszélessége) nagy</a:t>
            </a:r>
            <a:endParaRPr lang="en-US" dirty="0"/>
          </a:p>
          <a:p>
            <a:pPr lvl="1"/>
            <a:r>
              <a:rPr lang="hu-HU" dirty="0"/>
              <a:t>A késleltetés</a:t>
            </a:r>
            <a:r>
              <a:rPr lang="en-US" dirty="0"/>
              <a:t> (RTT) </a:t>
            </a:r>
            <a:r>
              <a:rPr lang="hu-HU" dirty="0"/>
              <a:t>nagy</a:t>
            </a:r>
            <a:endParaRPr lang="en-US" dirty="0"/>
          </a:p>
          <a:p>
            <a:pPr lvl="1"/>
            <a:r>
              <a:rPr lang="hu-HU" dirty="0"/>
              <a:t>Vagy ezek szorzata nagy</a:t>
            </a:r>
            <a:endParaRPr lang="en-US" dirty="0"/>
          </a:p>
          <a:p>
            <a:pPr lvl="2"/>
            <a:r>
              <a:rPr lang="en-US" dirty="0"/>
              <a:t>b * d = </a:t>
            </a:r>
            <a:r>
              <a:rPr lang="hu-HU" dirty="0"/>
              <a:t>maximális szállítás alatt levő adatmennyiség</a:t>
            </a:r>
            <a:endParaRPr lang="en-US" dirty="0"/>
          </a:p>
          <a:p>
            <a:pPr lvl="2"/>
            <a:r>
              <a:rPr lang="hu-HU" dirty="0"/>
              <a:t>Ezt nevezzük késleltetés-sávszélesség szorzatnak</a:t>
            </a:r>
            <a:endParaRPr lang="en-US" dirty="0"/>
          </a:p>
          <a:p>
            <a:r>
              <a:rPr lang="hu-HU" dirty="0"/>
              <a:t>Miért teljesít ekkor gyengén a</a:t>
            </a:r>
            <a:r>
              <a:rPr lang="en-US" dirty="0"/>
              <a:t> TCP?</a:t>
            </a:r>
          </a:p>
          <a:p>
            <a:pPr lvl="1"/>
            <a:r>
              <a:rPr lang="hu-HU" dirty="0"/>
              <a:t>A s</a:t>
            </a:r>
            <a:r>
              <a:rPr lang="en-US" dirty="0"/>
              <a:t>low start </a:t>
            </a:r>
            <a:r>
              <a:rPr lang="hu-HU" dirty="0"/>
              <a:t>és az</a:t>
            </a:r>
            <a:r>
              <a:rPr lang="en-US" dirty="0"/>
              <a:t> additive increase </a:t>
            </a:r>
            <a:r>
              <a:rPr lang="hu-HU" dirty="0"/>
              <a:t>csak lassan konvergál</a:t>
            </a:r>
            <a:endParaRPr lang="en-US" dirty="0"/>
          </a:p>
          <a:p>
            <a:pPr lvl="1"/>
            <a:r>
              <a:rPr lang="hu-HU" dirty="0"/>
              <a:t>A </a:t>
            </a:r>
            <a:r>
              <a:rPr lang="en-US" dirty="0"/>
              <a:t>TCP ACK </a:t>
            </a:r>
            <a:r>
              <a:rPr lang="hu-HU" dirty="0"/>
              <a:t>ütemezett (azaz csak minden ACK esetén történik esemény)</a:t>
            </a:r>
            <a:endParaRPr lang="en-US" dirty="0"/>
          </a:p>
          <a:p>
            <a:pPr lvl="2"/>
            <a:r>
              <a:rPr lang="hu-HU" dirty="0"/>
              <a:t>A nyugták beérkezési gyorsasága határozza meg, hogy milyen gyorsan tud reagálni</a:t>
            </a:r>
            <a:endParaRPr lang="en-US" dirty="0"/>
          </a:p>
          <a:p>
            <a:pPr lvl="2"/>
            <a:r>
              <a:rPr lang="hu-HU" dirty="0"/>
              <a:t>Nagy</a:t>
            </a:r>
            <a:r>
              <a:rPr lang="en-US" dirty="0"/>
              <a:t> RTT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hu-HU" dirty="0">
                <a:sym typeface="Wingdings" panose="05000000000000000000" pitchFamily="2" charset="2"/>
              </a:rPr>
              <a:t>késleltetett nyugták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hu-HU" dirty="0">
                <a:sym typeface="Wingdings" panose="05000000000000000000" pitchFamily="2" charset="2"/>
              </a:rPr>
              <a:t>a </a:t>
            </a:r>
            <a:r>
              <a:rPr lang="en-US" dirty="0">
                <a:sym typeface="Wingdings" panose="05000000000000000000" pitchFamily="2" charset="2"/>
              </a:rPr>
              <a:t>TCP </a:t>
            </a:r>
            <a:r>
              <a:rPr lang="hu-HU" dirty="0">
                <a:sym typeface="Wingdings" panose="05000000000000000000" pitchFamily="2" charset="2"/>
              </a:rPr>
              <a:t>csak lassan reagál a megváltozott viszonyokra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24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A</a:t>
            </a:r>
            <a:r>
              <a:rPr lang="hu-HU" dirty="0" err="1"/>
              <a:t>ddress</a:t>
            </a:r>
            <a:r>
              <a:rPr lang="hu-HU" dirty="0"/>
              <a:t> </a:t>
            </a:r>
            <a:r>
              <a:rPr lang="hu-HU" b="1" dirty="0" err="1"/>
              <a:t>R</a:t>
            </a:r>
            <a:r>
              <a:rPr lang="hu-HU" dirty="0" err="1"/>
              <a:t>esolution</a:t>
            </a:r>
            <a:r>
              <a:rPr lang="hu-HU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1" y="1832672"/>
            <a:ext cx="7692389" cy="44505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b="1" cap="small" dirty="0"/>
              <a:t>Feladata</a:t>
            </a:r>
          </a:p>
          <a:p>
            <a:pPr>
              <a:spcBef>
                <a:spcPts val="0"/>
              </a:spcBef>
            </a:pPr>
            <a:r>
              <a:rPr lang="hu-HU" sz="1800" dirty="0"/>
              <a:t>Az IP cím megfeleltetése egy fizikai címnek. </a:t>
            </a:r>
          </a:p>
          <a:p>
            <a:pPr marL="0" indent="0">
              <a:buNone/>
            </a:pPr>
            <a:r>
              <a:rPr lang="hu-HU" sz="1800" b="1" cap="small" dirty="0"/>
              <a:t>Hozzárendelés</a:t>
            </a:r>
          </a:p>
          <a:p>
            <a:pPr algn="just">
              <a:spcBef>
                <a:spcPts val="0"/>
              </a:spcBef>
            </a:pPr>
            <a:r>
              <a:rPr lang="hu-HU" sz="1800" dirty="0"/>
              <a:t>Adatszóró csomag kiküldése az </a:t>
            </a:r>
            <a:r>
              <a:rPr lang="hu-HU" sz="1800" i="1" dirty="0"/>
              <a:t>Ethernet</a:t>
            </a:r>
            <a:r>
              <a:rPr lang="hu-HU" sz="1800" dirty="0"/>
              <a:t>re „</a:t>
            </a:r>
            <a:r>
              <a:rPr lang="hu-HU" sz="1800" dirty="0" err="1"/>
              <a:t>Ki-é</a:t>
            </a:r>
            <a:r>
              <a:rPr lang="hu-HU" sz="1800" dirty="0"/>
              <a:t> a 192.60.34.12-es IP-cím?” kérdéssel az alhálózaton, és mindenegyes </a:t>
            </a:r>
            <a:r>
              <a:rPr lang="hu-HU" sz="1800" dirty="0" err="1"/>
              <a:t>hoszt</a:t>
            </a:r>
            <a:r>
              <a:rPr lang="hu-HU" sz="1800" dirty="0"/>
              <a:t> ellenőrzi, hogy övé-e a kérdéses IP-cím. Ha egyezik az IP a </a:t>
            </a:r>
            <a:r>
              <a:rPr lang="hu-HU" sz="1800" dirty="0" err="1"/>
              <a:t>hoszt</a:t>
            </a:r>
            <a:r>
              <a:rPr lang="hu-HU" sz="1800" dirty="0"/>
              <a:t> saját IP-jével, akkor a saját </a:t>
            </a:r>
            <a:r>
              <a:rPr lang="hu-HU" sz="1800" i="1" dirty="0"/>
              <a:t>Ethernet</a:t>
            </a:r>
            <a:r>
              <a:rPr lang="hu-HU" sz="1800" dirty="0"/>
              <a:t> címével válaszol. Erre szolgál az ARP.</a:t>
            </a:r>
          </a:p>
          <a:p>
            <a:pPr algn="just"/>
            <a:r>
              <a:rPr lang="hu-HU" sz="1800" dirty="0"/>
              <a:t>Opcionális javítási lehetőségek:</a:t>
            </a:r>
          </a:p>
          <a:p>
            <a:pPr lvl="1" algn="just"/>
            <a:r>
              <a:rPr lang="hu-HU" sz="1800" dirty="0"/>
              <a:t>a fizikai cím IP hozzárendelések tárolása (</a:t>
            </a:r>
            <a:r>
              <a:rPr lang="hu-HU" sz="1800" i="1" dirty="0"/>
              <a:t>cache használata</a:t>
            </a:r>
            <a:r>
              <a:rPr lang="hu-HU" sz="1800" dirty="0"/>
              <a:t>);</a:t>
            </a:r>
          </a:p>
          <a:p>
            <a:pPr lvl="1" algn="just"/>
            <a:r>
              <a:rPr lang="hu-HU" sz="1800" dirty="0"/>
              <a:t>Leképezések megváltoztathatósága (</a:t>
            </a:r>
            <a:r>
              <a:rPr lang="hu-HU" sz="1800" i="1" dirty="0"/>
              <a:t>időhatály bevezetése</a:t>
            </a:r>
            <a:r>
              <a:rPr lang="hu-HU" sz="1800" dirty="0"/>
              <a:t>);</a:t>
            </a:r>
          </a:p>
          <a:p>
            <a:pPr algn="just"/>
            <a:r>
              <a:rPr lang="hu-HU" sz="1800" dirty="0"/>
              <a:t>Mi történik távoli hálózaton lévő </a:t>
            </a:r>
            <a:r>
              <a:rPr lang="hu-HU" sz="1800" dirty="0" err="1"/>
              <a:t>hoszt</a:t>
            </a:r>
            <a:r>
              <a:rPr lang="hu-HU" sz="1800" dirty="0"/>
              <a:t> esetén?</a:t>
            </a:r>
          </a:p>
          <a:p>
            <a:pPr lvl="1" algn="just"/>
            <a:r>
              <a:rPr lang="hu-HU" sz="1800" dirty="0"/>
              <a:t>A router is válaszoljon az </a:t>
            </a:r>
            <a:r>
              <a:rPr lang="hu-HU" sz="1800" dirty="0" err="1"/>
              <a:t>ARP-re</a:t>
            </a:r>
            <a:r>
              <a:rPr lang="hu-HU" sz="1800" dirty="0"/>
              <a:t> a </a:t>
            </a:r>
            <a:r>
              <a:rPr lang="hu-HU" sz="1800" dirty="0" err="1"/>
              <a:t>hoszt</a:t>
            </a:r>
            <a:r>
              <a:rPr lang="hu-HU" sz="1800" dirty="0"/>
              <a:t> alhálózatán. (</a:t>
            </a:r>
            <a:r>
              <a:rPr lang="hu-HU" sz="1800" i="1" dirty="0"/>
              <a:t>proxy ARP</a:t>
            </a:r>
            <a:r>
              <a:rPr lang="hu-HU" sz="1800" dirty="0"/>
              <a:t>)</a:t>
            </a:r>
          </a:p>
          <a:p>
            <a:pPr lvl="1" algn="just"/>
            <a:r>
              <a:rPr lang="hu-HU" sz="1800" dirty="0"/>
              <a:t>Alapértelmezett Ethernet-cím használata az összes távoli forgalomhoz</a:t>
            </a:r>
          </a:p>
          <a:p>
            <a:pPr lvl="1" algn="just"/>
            <a:endParaRPr lang="hu-HU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187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Célok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TCP ablak gyorsabb növelése</a:t>
            </a:r>
            <a:endParaRPr lang="en-US" dirty="0"/>
          </a:p>
          <a:p>
            <a:pPr lvl="1"/>
            <a:r>
              <a:rPr lang="hu-HU" dirty="0"/>
              <a:t>A s</a:t>
            </a:r>
            <a:r>
              <a:rPr lang="en-US" dirty="0"/>
              <a:t>low start </a:t>
            </a:r>
            <a:r>
              <a:rPr lang="hu-HU" dirty="0"/>
              <a:t>és az</a:t>
            </a:r>
            <a:r>
              <a:rPr lang="en-US" dirty="0"/>
              <a:t> additive increase </a:t>
            </a:r>
            <a:r>
              <a:rPr lang="hu-HU" dirty="0"/>
              <a:t>túl lassú, ha nagy a sávszélesség</a:t>
            </a:r>
            <a:endParaRPr lang="en-US" dirty="0"/>
          </a:p>
          <a:p>
            <a:pPr lvl="1"/>
            <a:r>
              <a:rPr lang="hu-HU" dirty="0"/>
              <a:t>Sokkal gyorsabb konvergencia kell</a:t>
            </a:r>
            <a:endParaRPr lang="en-US" dirty="0"/>
          </a:p>
          <a:p>
            <a:r>
              <a:rPr lang="hu-HU" dirty="0"/>
              <a:t>Fairség biztosítása más</a:t>
            </a:r>
            <a:r>
              <a:rPr lang="en-US" dirty="0"/>
              <a:t> TCP </a:t>
            </a:r>
            <a:r>
              <a:rPr lang="hu-HU" dirty="0"/>
              <a:t>változatokkal szemben</a:t>
            </a:r>
            <a:endParaRPr lang="en-US" dirty="0"/>
          </a:p>
          <a:p>
            <a:pPr lvl="1"/>
            <a:r>
              <a:rPr lang="hu-HU" dirty="0"/>
              <a:t>Az ablak növelése nem lehet túl agresszív</a:t>
            </a:r>
            <a:endParaRPr lang="en-US" dirty="0"/>
          </a:p>
          <a:p>
            <a:r>
              <a:rPr lang="hu-HU" dirty="0"/>
              <a:t>Javított</a:t>
            </a:r>
            <a:r>
              <a:rPr lang="en-US" dirty="0"/>
              <a:t> RTT fair</a:t>
            </a:r>
            <a:r>
              <a:rPr lang="hu-HU" dirty="0" err="1"/>
              <a:t>ség</a:t>
            </a:r>
            <a:endParaRPr lang="en-US" dirty="0"/>
          </a:p>
          <a:p>
            <a:pPr lvl="1"/>
            <a:r>
              <a:rPr lang="hu-HU" dirty="0"/>
              <a:t>A </a:t>
            </a:r>
            <a:r>
              <a:rPr lang="en-US" dirty="0"/>
              <a:t>TCP Tahoe/Reno </a:t>
            </a:r>
            <a:r>
              <a:rPr lang="hu-HU" dirty="0"/>
              <a:t>folyamok nem adnak fair erőforrás-megosztást nagyon eltérő </a:t>
            </a:r>
            <a:r>
              <a:rPr lang="hu-HU" dirty="0" err="1"/>
              <a:t>RTT-k</a:t>
            </a:r>
            <a:r>
              <a:rPr lang="hu-HU" dirty="0"/>
              <a:t> esetén</a:t>
            </a:r>
            <a:endParaRPr lang="en-US" dirty="0"/>
          </a:p>
          <a:p>
            <a:r>
              <a:rPr lang="hu-HU" dirty="0"/>
              <a:t>Egyszerű implementáció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51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TCP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105400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Alap</a:t>
            </a:r>
            <a:r>
              <a:rPr lang="en-US" dirty="0"/>
              <a:t> TCP </a:t>
            </a:r>
            <a:r>
              <a:rPr lang="hu-HU" dirty="0"/>
              <a:t>implementáció </a:t>
            </a:r>
            <a:r>
              <a:rPr lang="en-US" dirty="0"/>
              <a:t>Windows</a:t>
            </a:r>
            <a:r>
              <a:rPr lang="hu-HU" dirty="0"/>
              <a:t> rendszereken</a:t>
            </a:r>
            <a:endParaRPr lang="en-US" dirty="0"/>
          </a:p>
          <a:p>
            <a:r>
              <a:rPr lang="hu-HU" dirty="0"/>
              <a:t>Ötlet</a:t>
            </a:r>
            <a:r>
              <a:rPr lang="en-US" dirty="0"/>
              <a:t>: </a:t>
            </a:r>
            <a:r>
              <a:rPr lang="hu-HU" dirty="0"/>
              <a:t>osszuk a</a:t>
            </a:r>
            <a:r>
              <a:rPr lang="en-US" dirty="0"/>
              <a:t> </a:t>
            </a:r>
            <a:r>
              <a:rPr lang="hu-HU" i="1" dirty="0"/>
              <a:t>torlódási ablakot</a:t>
            </a:r>
            <a:r>
              <a:rPr lang="hu-HU" dirty="0"/>
              <a:t> két különálló ablakba</a:t>
            </a:r>
            <a:endParaRPr lang="en-US" dirty="0"/>
          </a:p>
          <a:p>
            <a:pPr lvl="1"/>
            <a:r>
              <a:rPr lang="hu-HU" dirty="0"/>
              <a:t>Hagyományos, vesztés alapú ablak</a:t>
            </a:r>
            <a:endParaRPr lang="en-US" dirty="0"/>
          </a:p>
          <a:p>
            <a:pPr lvl="1"/>
            <a:r>
              <a:rPr lang="hu-HU" dirty="0"/>
              <a:t>Új, késleltetés alapú ablak</a:t>
            </a:r>
            <a:endParaRPr lang="en-US" dirty="0"/>
          </a:p>
          <a:p>
            <a:r>
              <a:rPr lang="en-US" i="1" dirty="0" err="1"/>
              <a:t>wnd</a:t>
            </a:r>
            <a:r>
              <a:rPr lang="en-US" dirty="0"/>
              <a:t> = min(</a:t>
            </a:r>
            <a:r>
              <a:rPr lang="en-US" i="1" dirty="0" err="1"/>
              <a:t>cwnd</a:t>
            </a:r>
            <a:r>
              <a:rPr lang="en-US" i="1" dirty="0"/>
              <a:t> + </a:t>
            </a:r>
            <a:r>
              <a:rPr lang="en-US" i="1" dirty="0" err="1">
                <a:solidFill>
                  <a:schemeClr val="accent1"/>
                </a:solidFill>
              </a:rPr>
              <a:t>dwnd</a:t>
            </a:r>
            <a:r>
              <a:rPr lang="en-US" dirty="0"/>
              <a:t>, </a:t>
            </a:r>
            <a:r>
              <a:rPr lang="en-US" i="1" dirty="0" err="1"/>
              <a:t>adv_wnd</a:t>
            </a:r>
            <a:r>
              <a:rPr lang="en-US" dirty="0"/>
              <a:t>)</a:t>
            </a:r>
          </a:p>
          <a:p>
            <a:pPr lvl="1"/>
            <a:r>
              <a:rPr lang="hu-HU" i="1" dirty="0" err="1"/>
              <a:t>c</a:t>
            </a:r>
            <a:r>
              <a:rPr lang="en-US" i="1" dirty="0" err="1"/>
              <a:t>wnd</a:t>
            </a:r>
            <a:r>
              <a:rPr lang="hu-HU" dirty="0" err="1"/>
              <a:t>-t</a:t>
            </a:r>
            <a:r>
              <a:rPr lang="hu-HU" dirty="0"/>
              <a:t> az AIMD vezérli</a:t>
            </a:r>
            <a:r>
              <a:rPr lang="en-US" dirty="0"/>
              <a:t> AIMD</a:t>
            </a:r>
            <a:endParaRPr lang="en-US" i="1" dirty="0"/>
          </a:p>
          <a:p>
            <a:pPr lvl="1"/>
            <a:r>
              <a:rPr lang="en-US" i="1" dirty="0" err="1">
                <a:solidFill>
                  <a:schemeClr val="accent1"/>
                </a:solidFill>
              </a:rPr>
              <a:t>dwnd</a:t>
            </a:r>
            <a:r>
              <a:rPr lang="en-US" i="1" dirty="0"/>
              <a:t> </a:t>
            </a:r>
            <a:r>
              <a:rPr lang="hu-HU" i="1" dirty="0"/>
              <a:t>a </a:t>
            </a:r>
            <a:r>
              <a:rPr lang="hu-HU" dirty="0"/>
              <a:t>késleltetés alapú ablak</a:t>
            </a:r>
            <a:endParaRPr lang="en-US" dirty="0"/>
          </a:p>
          <a:p>
            <a:r>
              <a:rPr lang="hu-HU" dirty="0"/>
              <a:t>A</a:t>
            </a:r>
            <a:r>
              <a:rPr lang="en-US" i="1" dirty="0"/>
              <a:t> </a:t>
            </a:r>
            <a:r>
              <a:rPr lang="en-US" i="1" dirty="0" err="1"/>
              <a:t>dwnd</a:t>
            </a:r>
            <a:r>
              <a:rPr lang="hu-HU" dirty="0"/>
              <a:t> beállítása:</a:t>
            </a:r>
            <a:endParaRPr lang="en-US" dirty="0"/>
          </a:p>
          <a:p>
            <a:pPr lvl="1"/>
            <a:r>
              <a:rPr lang="hu-HU" dirty="0"/>
              <a:t>Ha nő az</a:t>
            </a:r>
            <a:r>
              <a:rPr lang="en-US" dirty="0"/>
              <a:t> RTT, </a:t>
            </a:r>
            <a:r>
              <a:rPr lang="hu-HU" dirty="0"/>
              <a:t>csökken a</a:t>
            </a:r>
            <a:r>
              <a:rPr lang="en-US" dirty="0"/>
              <a:t> </a:t>
            </a:r>
            <a:r>
              <a:rPr lang="en-US" i="1" dirty="0" err="1"/>
              <a:t>dwnd</a:t>
            </a:r>
            <a:r>
              <a:rPr lang="en-US" dirty="0"/>
              <a:t> (</a:t>
            </a:r>
            <a:r>
              <a:rPr lang="en-US" i="1" dirty="0" err="1"/>
              <a:t>dwnd</a:t>
            </a:r>
            <a:r>
              <a:rPr lang="en-US" dirty="0"/>
              <a:t> &gt;= 0)</a:t>
            </a:r>
          </a:p>
          <a:p>
            <a:pPr lvl="1"/>
            <a:r>
              <a:rPr lang="hu-HU" dirty="0"/>
              <a:t>Ha csökken az</a:t>
            </a:r>
            <a:r>
              <a:rPr lang="en-US" dirty="0"/>
              <a:t> RTT, </a:t>
            </a:r>
            <a:r>
              <a:rPr lang="hu-HU" dirty="0"/>
              <a:t>nő a </a:t>
            </a:r>
            <a:r>
              <a:rPr lang="en-US" i="1" dirty="0" err="1"/>
              <a:t>dwnd</a:t>
            </a:r>
            <a:endParaRPr lang="en-US" dirty="0"/>
          </a:p>
          <a:p>
            <a:pPr lvl="1"/>
            <a:r>
              <a:rPr lang="hu-HU" dirty="0"/>
              <a:t>A </a:t>
            </a:r>
            <a:r>
              <a:rPr lang="hu-HU" dirty="0" err="1"/>
              <a:t>növekesés</a:t>
            </a:r>
            <a:r>
              <a:rPr lang="hu-HU" dirty="0"/>
              <a:t>/csökkenés arányos a változás mértékével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965309" y="1622269"/>
            <a:ext cx="874913" cy="3212153"/>
            <a:chOff x="5965309" y="1622269"/>
            <a:chExt cx="874913" cy="3212153"/>
          </a:xfrm>
        </p:grpSpPr>
        <p:sp>
          <p:nvSpPr>
            <p:cNvPr id="50" name="Rectangle 49"/>
            <p:cNvSpPr/>
            <p:nvPr/>
          </p:nvSpPr>
          <p:spPr>
            <a:xfrm>
              <a:off x="5965309" y="1622269"/>
              <a:ext cx="874913" cy="321215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151735" y="1629249"/>
              <a:ext cx="5020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Kis</a:t>
              </a:r>
              <a:endParaRPr lang="en-US" dirty="0"/>
            </a:p>
            <a:p>
              <a:pPr algn="ctr"/>
              <a:r>
                <a:rPr lang="en-US" dirty="0"/>
                <a:t>RTT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02406" y="1626772"/>
            <a:ext cx="795838" cy="3212153"/>
            <a:chOff x="4002406" y="1626772"/>
            <a:chExt cx="795838" cy="3212153"/>
          </a:xfrm>
        </p:grpSpPr>
        <p:sp>
          <p:nvSpPr>
            <p:cNvPr id="2" name="Rectangle 1"/>
            <p:cNvSpPr/>
            <p:nvPr/>
          </p:nvSpPr>
          <p:spPr>
            <a:xfrm>
              <a:off x="4002406" y="1626772"/>
              <a:ext cx="795838" cy="32121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049011" y="1629250"/>
              <a:ext cx="7026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dirty="0"/>
                <a:t>Nagy</a:t>
              </a:r>
              <a:endParaRPr lang="en-US" dirty="0"/>
            </a:p>
            <a:p>
              <a:pPr algn="ctr"/>
              <a:r>
                <a:rPr lang="en-US" dirty="0"/>
                <a:t>RTT</a:t>
              </a:r>
            </a:p>
          </p:txBody>
        </p:sp>
      </p:grpSp>
      <p:sp>
        <p:nvSpPr>
          <p:cNvPr id="45" name="Line 10"/>
          <p:cNvSpPr>
            <a:spLocks noChangeShapeType="1"/>
          </p:cNvSpPr>
          <p:nvPr/>
        </p:nvSpPr>
        <p:spPr bwMode="auto">
          <a:xfrm>
            <a:off x="7585990" y="3769517"/>
            <a:ext cx="1096097" cy="1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Compound TCP </a:t>
            </a:r>
            <a:r>
              <a:rPr lang="hu-HU" dirty="0"/>
              <a:t>példa</a:t>
            </a:r>
            <a:endParaRPr lang="en-US" dirty="0"/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5401559"/>
            <a:ext cx="9144000" cy="1456441"/>
          </a:xfrm>
        </p:spPr>
        <p:txBody>
          <a:bodyPr>
            <a:normAutofit fontScale="92500" lnSpcReduction="20000"/>
          </a:bodyPr>
          <a:lstStyle/>
          <a:p>
            <a:r>
              <a:rPr lang="hu-HU" sz="2400" dirty="0"/>
              <a:t>Agresszívan reagál az RTT változására</a:t>
            </a:r>
            <a:endParaRPr lang="en-US" sz="2400" dirty="0"/>
          </a:p>
          <a:p>
            <a:r>
              <a:rPr lang="hu-HU" sz="2400" dirty="0"/>
              <a:t>Előnyök</a:t>
            </a:r>
            <a:r>
              <a:rPr lang="en-US" sz="2400" dirty="0"/>
              <a:t>: </a:t>
            </a:r>
            <a:r>
              <a:rPr lang="hu-HU" sz="2400" dirty="0"/>
              <a:t>Gyors felfutás, sokkal fairebb viselkedés más folyamokkal szemben eltérő RTT esetén</a:t>
            </a:r>
          </a:p>
          <a:p>
            <a:r>
              <a:rPr lang="hu-HU" sz="2400" dirty="0"/>
              <a:t>Hátrányok</a:t>
            </a:r>
            <a:r>
              <a:rPr lang="en-US" sz="2400" dirty="0"/>
              <a:t>: </a:t>
            </a:r>
            <a:r>
              <a:rPr lang="hu-HU" sz="2400" dirty="0"/>
              <a:t>folyamatos</a:t>
            </a:r>
            <a:r>
              <a:rPr lang="en-US" sz="2400" dirty="0"/>
              <a:t> RTT</a:t>
            </a:r>
            <a:r>
              <a:rPr lang="hu-HU" sz="2400" dirty="0"/>
              <a:t> becslés</a:t>
            </a:r>
            <a:endParaRPr lang="en-US" sz="2400" dirty="0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2328514" y="3700576"/>
            <a:ext cx="1107500" cy="0"/>
          </a:xfrm>
          <a:prstGeom prst="line">
            <a:avLst/>
          </a:prstGeom>
          <a:noFill/>
          <a:ln w="38100">
            <a:solidFill>
              <a:schemeClr val="accent3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021260" y="4834422"/>
            <a:ext cx="57708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400" dirty="0"/>
              <a:t>Idő</a:t>
            </a:r>
            <a:endParaRPr lang="en-US" sz="2400" dirty="0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 rot="16200000">
            <a:off x="-223964" y="2899421"/>
            <a:ext cx="90569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1616702" y="2303862"/>
            <a:ext cx="110549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000" dirty="0"/>
              <a:t>Időkorlát</a:t>
            </a:r>
            <a:endParaRPr lang="en-US" sz="2000" dirty="0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515118" y="3424800"/>
            <a:ext cx="135453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28" name="Arc 7"/>
          <p:cNvSpPr>
            <a:spLocks/>
          </p:cNvSpPr>
          <p:nvPr/>
        </p:nvSpPr>
        <p:spPr bwMode="auto">
          <a:xfrm>
            <a:off x="489326" y="2704614"/>
            <a:ext cx="1529192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2018518" y="2697951"/>
            <a:ext cx="2993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2317880" y="2677344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rc 11"/>
          <p:cNvSpPr>
            <a:spLocks/>
          </p:cNvSpPr>
          <p:nvPr/>
        </p:nvSpPr>
        <p:spPr bwMode="auto">
          <a:xfrm>
            <a:off x="2317880" y="3690801"/>
            <a:ext cx="1107500" cy="11075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3425381" y="3212766"/>
            <a:ext cx="59587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>
            <a:off x="7130912" y="2687006"/>
            <a:ext cx="4259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 flipH="1">
            <a:off x="5394121" y="2594518"/>
            <a:ext cx="1" cy="110605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rc 16"/>
          <p:cNvSpPr>
            <a:spLocks/>
          </p:cNvSpPr>
          <p:nvPr/>
        </p:nvSpPr>
        <p:spPr bwMode="auto">
          <a:xfrm>
            <a:off x="7556653" y="3769519"/>
            <a:ext cx="1125434" cy="99691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Line 17"/>
          <p:cNvSpPr>
            <a:spLocks noChangeShapeType="1"/>
          </p:cNvSpPr>
          <p:nvPr/>
        </p:nvSpPr>
        <p:spPr bwMode="auto">
          <a:xfrm flipV="1">
            <a:off x="8682087" y="3420642"/>
            <a:ext cx="395403" cy="37169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489326" y="1626772"/>
            <a:ext cx="0" cy="320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7556653" y="2676315"/>
            <a:ext cx="0" cy="212198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17"/>
          <p:cNvSpPr>
            <a:spLocks noChangeShapeType="1"/>
          </p:cNvSpPr>
          <p:nvPr/>
        </p:nvSpPr>
        <p:spPr bwMode="auto">
          <a:xfrm flipV="1">
            <a:off x="5394121" y="3212766"/>
            <a:ext cx="58580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6410227" y="2504238"/>
            <a:ext cx="0" cy="11209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17"/>
          <p:cNvSpPr>
            <a:spLocks noChangeShapeType="1"/>
          </p:cNvSpPr>
          <p:nvPr/>
        </p:nvSpPr>
        <p:spPr bwMode="auto">
          <a:xfrm flipV="1">
            <a:off x="6830796" y="2690576"/>
            <a:ext cx="300972" cy="2471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6801823" y="2275563"/>
            <a:ext cx="110549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000" dirty="0"/>
              <a:t>Időkorlát</a:t>
            </a:r>
            <a:endParaRPr lang="en-US" sz="2000" dirty="0"/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460038" y="4835559"/>
            <a:ext cx="8527083" cy="33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 flipV="1">
            <a:off x="4002406" y="3077048"/>
            <a:ext cx="805264" cy="14412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12"/>
          <p:cNvSpPr>
            <a:spLocks noChangeShapeType="1"/>
          </p:cNvSpPr>
          <p:nvPr/>
        </p:nvSpPr>
        <p:spPr bwMode="auto">
          <a:xfrm flipV="1">
            <a:off x="4798243" y="2601218"/>
            <a:ext cx="595879" cy="48102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Line 17"/>
          <p:cNvSpPr>
            <a:spLocks noChangeShapeType="1"/>
          </p:cNvSpPr>
          <p:nvPr/>
        </p:nvSpPr>
        <p:spPr bwMode="auto">
          <a:xfrm flipV="1">
            <a:off x="5965310" y="2504238"/>
            <a:ext cx="444917" cy="72635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17"/>
          <p:cNvSpPr>
            <a:spLocks noChangeShapeType="1"/>
          </p:cNvSpPr>
          <p:nvPr/>
        </p:nvSpPr>
        <p:spPr bwMode="auto">
          <a:xfrm flipV="1">
            <a:off x="6410227" y="2913164"/>
            <a:ext cx="444917" cy="72635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 flipH="1">
            <a:off x="2871629" y="2031846"/>
            <a:ext cx="1199117" cy="1200329"/>
            <a:chOff x="1191443" y="4863146"/>
            <a:chExt cx="5209363" cy="1776950"/>
          </a:xfrm>
        </p:grpSpPr>
        <p:sp>
          <p:nvSpPr>
            <p:cNvPr id="54" name="Rectangular Callout 53"/>
            <p:cNvSpPr/>
            <p:nvPr/>
          </p:nvSpPr>
          <p:spPr>
            <a:xfrm>
              <a:off x="1191443" y="4876800"/>
              <a:ext cx="5181607" cy="1384994"/>
            </a:xfrm>
            <a:prstGeom prst="wedgeRectCallout">
              <a:avLst>
                <a:gd name="adj1" fmla="val -107942"/>
                <a:gd name="adj2" fmla="val 5891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19205" y="4863146"/>
              <a:ext cx="5181601" cy="177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kern="0" noProof="0" dirty="0">
                  <a:solidFill>
                    <a:sysClr val="window" lastClr="FFFFFF"/>
                  </a:solidFill>
                </a:rPr>
                <a:t>Lassabb </a:t>
              </a:r>
              <a:r>
                <a:rPr lang="en-US" i="1" kern="0" noProof="0" dirty="0" err="1">
                  <a:solidFill>
                    <a:sysClr val="window" lastClr="FFFFFF"/>
                  </a:solidFill>
                </a:rPr>
                <a:t>cwnd</a:t>
              </a:r>
              <a:r>
                <a:rPr lang="en-US" kern="0" noProof="0" dirty="0">
                  <a:solidFill>
                    <a:sysClr val="window" lastClr="FFFFFF"/>
                  </a:solidFill>
                </a:rPr>
                <a:t> </a:t>
              </a:r>
              <a:r>
                <a:rPr lang="hu-HU" kern="0" noProof="0" dirty="0">
                  <a:solidFill>
                    <a:sysClr val="window" lastClr="FFFFFF"/>
                  </a:solidFill>
                </a:rPr>
                <a:t>növekedés</a:t>
              </a:r>
              <a:endParaRPr kumimoji="0" lang="en-US" b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 flipH="1">
            <a:off x="4729925" y="1479472"/>
            <a:ext cx="1232992" cy="1477328"/>
            <a:chOff x="1191443" y="4863146"/>
            <a:chExt cx="5209363" cy="2187015"/>
          </a:xfrm>
        </p:grpSpPr>
        <p:sp>
          <p:nvSpPr>
            <p:cNvPr id="57" name="Rectangular Callout 56"/>
            <p:cNvSpPr/>
            <p:nvPr/>
          </p:nvSpPr>
          <p:spPr>
            <a:xfrm>
              <a:off x="1191443" y="4876800"/>
              <a:ext cx="5181607" cy="1384994"/>
            </a:xfrm>
            <a:prstGeom prst="wedgeRectCallout">
              <a:avLst>
                <a:gd name="adj1" fmla="val -71818"/>
                <a:gd name="adj2" fmla="val 9519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19205" y="4863146"/>
              <a:ext cx="5181601" cy="2187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kern="0" noProof="0" dirty="0">
                  <a:solidFill>
                    <a:sysClr val="window" lastClr="FFFFFF"/>
                  </a:solidFill>
                </a:rPr>
                <a:t>Gyorsabb </a:t>
              </a:r>
              <a:r>
                <a:rPr lang="en-US" i="1" kern="0" noProof="0" dirty="0" err="1">
                  <a:solidFill>
                    <a:sysClr val="window" lastClr="FFFFFF"/>
                  </a:solidFill>
                </a:rPr>
                <a:t>cwnd</a:t>
              </a:r>
              <a:r>
                <a:rPr lang="en-US" kern="0" noProof="0" dirty="0">
                  <a:solidFill>
                    <a:sysClr val="window" lastClr="FFFFFF"/>
                  </a:solidFill>
                </a:rPr>
                <a:t> </a:t>
              </a:r>
              <a:r>
                <a:rPr lang="hu-HU" kern="0" noProof="0" dirty="0">
                  <a:solidFill>
                    <a:sysClr val="window" lastClr="FFFFFF"/>
                  </a:solidFill>
                </a:rPr>
                <a:t>növekedés</a:t>
              </a:r>
              <a:endParaRPr kumimoji="0" lang="en-US" b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101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76867" grpId="0" build="p"/>
      <p:bldP spid="21" grpId="0" animBg="1"/>
      <p:bldP spid="25" grpId="0"/>
      <p:bldP spid="26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/>
      <p:bldP spid="47" grpId="0" animBg="1"/>
      <p:bldP spid="48" grpId="0" animBg="1"/>
      <p:bldP spid="49" grpId="0" animBg="1"/>
      <p:bldP spid="5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CUBIC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1600200"/>
            <a:ext cx="9144000" cy="510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Alap </a:t>
            </a:r>
            <a:r>
              <a:rPr lang="en-US" dirty="0"/>
              <a:t>TCP </a:t>
            </a:r>
            <a:r>
              <a:rPr lang="hu-HU" dirty="0"/>
              <a:t>implementáció</a:t>
            </a:r>
            <a:r>
              <a:rPr lang="en-US" dirty="0"/>
              <a:t> Linux</a:t>
            </a:r>
            <a:r>
              <a:rPr lang="hu-HU" dirty="0"/>
              <a:t> rendszereken</a:t>
            </a:r>
            <a:endParaRPr lang="en-US" dirty="0"/>
          </a:p>
          <a:p>
            <a:r>
              <a:rPr lang="hu-HU" dirty="0"/>
              <a:t>Az</a:t>
            </a:r>
            <a:r>
              <a:rPr lang="en-US" dirty="0"/>
              <a:t> AIMD </a:t>
            </a:r>
            <a:r>
              <a:rPr lang="hu-HU" dirty="0"/>
              <a:t>helyettesítése egy „köbös” (CUBIC) függvénnyel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 </a:t>
            </a:r>
            <a:r>
              <a:rPr lang="en-US" dirty="0">
                <a:sym typeface="Wingdings"/>
              </a:rPr>
              <a:t> </a:t>
            </a:r>
            <a:r>
              <a:rPr lang="hu-HU" dirty="0">
                <a:sym typeface="Wingdings"/>
              </a:rPr>
              <a:t>egy konstans a</a:t>
            </a:r>
            <a:r>
              <a:rPr lang="en-US" dirty="0">
                <a:sym typeface="Wingdings"/>
              </a:rPr>
              <a:t> multiplicative increase</a:t>
            </a:r>
            <a:r>
              <a:rPr lang="hu-HU" dirty="0">
                <a:sym typeface="Wingdings"/>
              </a:rPr>
              <a:t> fázishoz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T  </a:t>
            </a:r>
            <a:r>
              <a:rPr lang="hu-HU" dirty="0">
                <a:sym typeface="Wingdings"/>
              </a:rPr>
              <a:t>eltelt idő a legutóbbi csomagvesztés óta</a:t>
            </a:r>
            <a:endParaRPr lang="en-US" dirty="0">
              <a:sym typeface="Wingdings"/>
            </a:endParaRPr>
          </a:p>
          <a:p>
            <a:pPr lvl="1"/>
            <a:r>
              <a:rPr lang="en-US" dirty="0" err="1">
                <a:sym typeface="Wingdings"/>
              </a:rPr>
              <a:t>W_max</a:t>
            </a:r>
            <a:r>
              <a:rPr lang="en-US" dirty="0">
                <a:sym typeface="Wingdings"/>
              </a:rPr>
              <a:t>  </a:t>
            </a:r>
            <a:r>
              <a:rPr lang="en-US" dirty="0" err="1">
                <a:sym typeface="Wingdings"/>
              </a:rPr>
              <a:t>cwnd</a:t>
            </a:r>
            <a:r>
              <a:rPr lang="en-US" dirty="0">
                <a:sym typeface="Wingdings"/>
              </a:rPr>
              <a:t> </a:t>
            </a:r>
            <a:r>
              <a:rPr lang="hu-HU" dirty="0">
                <a:sym typeface="Wingdings"/>
              </a:rPr>
              <a:t>a legutolsó csomagvesztés idején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38" y="2964341"/>
            <a:ext cx="7076306" cy="323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504" y="3479376"/>
            <a:ext cx="5370090" cy="53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515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CUBIC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1600200"/>
            <a:ext cx="9144000" cy="5105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Default TCP implementation in Linux</a:t>
            </a:r>
          </a:p>
          <a:p>
            <a:r>
              <a:rPr lang="en-US" dirty="0"/>
              <a:t>Replace AIMD with cubic function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B </a:t>
            </a:r>
            <a:r>
              <a:rPr lang="en-US" dirty="0">
                <a:sym typeface="Wingdings"/>
              </a:rPr>
              <a:t> a constant fraction for multiplicative increase</a:t>
            </a:r>
          </a:p>
          <a:p>
            <a:pPr lvl="1"/>
            <a:r>
              <a:rPr lang="en-US" dirty="0">
                <a:sym typeface="Wingdings"/>
              </a:rPr>
              <a:t>T  time since last packet drop</a:t>
            </a:r>
          </a:p>
          <a:p>
            <a:pPr lvl="1"/>
            <a:r>
              <a:rPr lang="en-US" dirty="0" err="1">
                <a:sym typeface="Wingdings"/>
              </a:rPr>
              <a:t>W_max</a:t>
            </a:r>
            <a:r>
              <a:rPr lang="en-US" dirty="0">
                <a:sym typeface="Wingdings"/>
              </a:rPr>
              <a:t>  </a:t>
            </a:r>
            <a:r>
              <a:rPr lang="en-US" dirty="0" err="1">
                <a:sym typeface="Wingdings"/>
              </a:rPr>
              <a:t>cwnd</a:t>
            </a:r>
            <a:r>
              <a:rPr lang="en-US" dirty="0">
                <a:sym typeface="Wingdings"/>
              </a:rPr>
              <a:t> when last packet dropped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038" y="2964341"/>
            <a:ext cx="7076306" cy="323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504" y="3479376"/>
            <a:ext cx="5370090" cy="538805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69" y="1573493"/>
            <a:ext cx="8304475" cy="496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8546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TCP CUBIC </a:t>
            </a:r>
            <a:r>
              <a:rPr lang="hu-HU" dirty="0"/>
              <a:t>példa</a:t>
            </a:r>
            <a:endParaRPr lang="en-US" dirty="0"/>
          </a:p>
        </p:txBody>
      </p:sp>
      <p:sp>
        <p:nvSpPr>
          <p:cNvPr id="67686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5296729"/>
            <a:ext cx="8839200" cy="1561271"/>
          </a:xfrm>
        </p:spPr>
        <p:txBody>
          <a:bodyPr>
            <a:normAutofit fontScale="85000" lnSpcReduction="20000"/>
          </a:bodyPr>
          <a:lstStyle/>
          <a:p>
            <a:r>
              <a:rPr lang="hu-HU" sz="2400" dirty="0"/>
              <a:t>Kevésbé pazarolja a sávszélességet a gyors felfutások miatt</a:t>
            </a:r>
            <a:endParaRPr lang="en-US" sz="2400" dirty="0"/>
          </a:p>
          <a:p>
            <a:r>
              <a:rPr lang="hu-HU" sz="2400" dirty="0"/>
              <a:t>A stabil régió és a lassú gyorsítás segít a fairség biztosításában</a:t>
            </a:r>
            <a:endParaRPr lang="en-US" sz="2400" dirty="0"/>
          </a:p>
          <a:p>
            <a:pPr lvl="1"/>
            <a:r>
              <a:rPr lang="hu-HU" sz="2100" dirty="0"/>
              <a:t>A gyors felfutás sokkal agresszívabb, mint az</a:t>
            </a:r>
            <a:r>
              <a:rPr lang="en-US" sz="2100" dirty="0"/>
              <a:t> additive increase</a:t>
            </a:r>
          </a:p>
          <a:p>
            <a:pPr lvl="1"/>
            <a:r>
              <a:rPr lang="hu-HU" sz="2100" dirty="0"/>
              <a:t>A</a:t>
            </a:r>
            <a:r>
              <a:rPr lang="en-US" sz="2100" dirty="0"/>
              <a:t> Tahoe/Reno</a:t>
            </a:r>
            <a:r>
              <a:rPr lang="hu-HU" sz="2100" dirty="0"/>
              <a:t> variánsokkal szembeni fairséghez a</a:t>
            </a:r>
            <a:r>
              <a:rPr lang="en-US" sz="2100" dirty="0"/>
              <a:t> CUBIC</a:t>
            </a:r>
            <a:r>
              <a:rPr lang="hu-HU" sz="2100" dirty="0" err="1"/>
              <a:t>-nak</a:t>
            </a:r>
            <a:r>
              <a:rPr lang="hu-HU" sz="2100" dirty="0"/>
              <a:t> nem szabad ennyire agresszívnak lennie</a:t>
            </a:r>
            <a:endParaRPr lang="en-US" sz="2100" dirty="0"/>
          </a:p>
        </p:txBody>
      </p:sp>
      <p:sp>
        <p:nvSpPr>
          <p:cNvPr id="1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2320960" y="2697951"/>
            <a:ext cx="2129809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4735965" y="2177370"/>
            <a:ext cx="110750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021260" y="4834422"/>
            <a:ext cx="577081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400" dirty="0"/>
              <a:t>Idő</a:t>
            </a:r>
            <a:endParaRPr lang="en-US" sz="2400" dirty="0"/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 rot="16200000">
            <a:off x="-223964" y="2899421"/>
            <a:ext cx="90569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i="1" dirty="0" err="1"/>
              <a:t>cwnd</a:t>
            </a:r>
            <a:endParaRPr lang="en-US" sz="2400" i="1" dirty="0"/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1343319" y="2303862"/>
            <a:ext cx="1105495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hu-HU" sz="2000" dirty="0"/>
              <a:t>Időkorlát</a:t>
            </a:r>
            <a:endParaRPr lang="en-US" sz="2000" dirty="0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515118" y="3424800"/>
            <a:ext cx="1354538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dirty="0"/>
              <a:t>Slow Start</a:t>
            </a: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2521599" y="1571988"/>
            <a:ext cx="260307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CUBIC </a:t>
            </a:r>
            <a:r>
              <a:rPr lang="hu-HU" sz="2000" dirty="0" err="1"/>
              <a:t>fv</a:t>
            </a:r>
            <a:r>
              <a:rPr lang="hu-HU" sz="2000" dirty="0"/>
              <a:t>.</a:t>
            </a:r>
            <a:endParaRPr lang="en-US" sz="2000" dirty="0"/>
          </a:p>
        </p:txBody>
      </p:sp>
      <p:sp>
        <p:nvSpPr>
          <p:cNvPr id="28" name="Arc 7"/>
          <p:cNvSpPr>
            <a:spLocks/>
          </p:cNvSpPr>
          <p:nvPr/>
        </p:nvSpPr>
        <p:spPr bwMode="auto">
          <a:xfrm>
            <a:off x="489326" y="2704614"/>
            <a:ext cx="1529192" cy="2129808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7150" cap="rnd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2018518" y="2697951"/>
            <a:ext cx="299362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>
            <a:off x="2317880" y="2677344"/>
            <a:ext cx="0" cy="212980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>
            <a:off x="489326" y="1626772"/>
            <a:ext cx="0" cy="3207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2605778" y="2276974"/>
            <a:ext cx="110767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err="1"/>
              <a:t>cwnd</a:t>
            </a:r>
            <a:r>
              <a:rPr lang="en-US" sz="2000" i="1" baseline="-25000" dirty="0" err="1"/>
              <a:t>max</a:t>
            </a:r>
            <a:endParaRPr lang="en-US" sz="2000" i="1" baseline="-25000" dirty="0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4735965" y="2177370"/>
            <a:ext cx="0" cy="140605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4"/>
          <p:cNvSpPr>
            <a:spLocks noChangeShapeType="1"/>
          </p:cNvSpPr>
          <p:nvPr/>
        </p:nvSpPr>
        <p:spPr bwMode="auto">
          <a:xfrm>
            <a:off x="460038" y="4835559"/>
            <a:ext cx="8527083" cy="336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309568" y="2704614"/>
            <a:ext cx="1989056" cy="211248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10800000">
            <a:off x="4229745" y="2177370"/>
            <a:ext cx="493834" cy="524478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735965" y="2177370"/>
            <a:ext cx="1323901" cy="140605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>
            <a:off x="6041012" y="2177370"/>
            <a:ext cx="0" cy="1406053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6033407" y="2177369"/>
            <a:ext cx="1323901" cy="140605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48098" y="2125850"/>
            <a:ext cx="1362656" cy="862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Line 10"/>
          <p:cNvSpPr>
            <a:spLocks noChangeShapeType="1"/>
          </p:cNvSpPr>
          <p:nvPr/>
        </p:nvSpPr>
        <p:spPr bwMode="auto">
          <a:xfrm>
            <a:off x="6041012" y="2177370"/>
            <a:ext cx="711691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14"/>
          <p:cNvSpPr>
            <a:spLocks noChangeShapeType="1"/>
          </p:cNvSpPr>
          <p:nvPr/>
        </p:nvSpPr>
        <p:spPr bwMode="auto">
          <a:xfrm>
            <a:off x="6289500" y="2988299"/>
            <a:ext cx="6578" cy="101809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6292348" y="3001332"/>
            <a:ext cx="952837" cy="101196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0800000">
            <a:off x="7216156" y="2148211"/>
            <a:ext cx="799765" cy="849393"/>
          </a:xfrm>
          <a:custGeom>
            <a:avLst/>
            <a:gdLst>
              <a:gd name="connsiteX0" fmla="*/ 0 w 2686639"/>
              <a:gd name="connsiteY0" fmla="*/ 2517309 h 2517309"/>
              <a:gd name="connsiteX1" fmla="*/ 1112363 w 2686639"/>
              <a:gd name="connsiteY1" fmla="*/ 415132 h 2517309"/>
              <a:gd name="connsiteX2" fmla="*/ 2686639 w 2686639"/>
              <a:gd name="connsiteY2" fmla="*/ 352 h 251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86639" h="2517309">
                <a:moveTo>
                  <a:pt x="0" y="2517309"/>
                </a:moveTo>
                <a:cubicBezTo>
                  <a:pt x="332295" y="1675967"/>
                  <a:pt x="664590" y="834625"/>
                  <a:pt x="1112363" y="415132"/>
                </a:cubicBezTo>
                <a:cubicBezTo>
                  <a:pt x="1560136" y="-4361"/>
                  <a:pt x="2123387" y="-2005"/>
                  <a:pt x="2686639" y="352"/>
                </a:cubicBezTo>
              </a:path>
            </a:pathLst>
          </a:cu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6224017" y="2988298"/>
            <a:ext cx="1651907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2578033" y="1998481"/>
            <a:ext cx="2490211" cy="1692843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 flipH="1">
            <a:off x="2857482" y="4006393"/>
            <a:ext cx="1144921" cy="707009"/>
            <a:chOff x="1191443" y="4863146"/>
            <a:chExt cx="5209363" cy="1398648"/>
          </a:xfrm>
        </p:grpSpPr>
        <p:sp>
          <p:nvSpPr>
            <p:cNvPr id="57" name="Rectangular Callout 56"/>
            <p:cNvSpPr/>
            <p:nvPr/>
          </p:nvSpPr>
          <p:spPr>
            <a:xfrm>
              <a:off x="1191443" y="4876800"/>
              <a:ext cx="5181604" cy="1384994"/>
            </a:xfrm>
            <a:prstGeom prst="wedgeRectCallout">
              <a:avLst>
                <a:gd name="adj1" fmla="val 38925"/>
                <a:gd name="adj2" fmla="val -136558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219207" y="4863146"/>
              <a:ext cx="5181599" cy="1278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kern="0" noProof="0" dirty="0">
                  <a:solidFill>
                    <a:sysClr val="window" lastClr="FFFFFF"/>
                  </a:solidFill>
                </a:rPr>
                <a:t>Gyors felfutás</a:t>
              </a:r>
              <a:endParaRPr kumimoji="0" lang="en-US" b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 flipH="1">
            <a:off x="3401694" y="3081129"/>
            <a:ext cx="1144921" cy="657449"/>
            <a:chOff x="1191443" y="4863146"/>
            <a:chExt cx="5209363" cy="1398648"/>
          </a:xfrm>
        </p:grpSpPr>
        <p:sp>
          <p:nvSpPr>
            <p:cNvPr id="60" name="Rectangular Callout 59"/>
            <p:cNvSpPr/>
            <p:nvPr/>
          </p:nvSpPr>
          <p:spPr>
            <a:xfrm>
              <a:off x="1191443" y="4876800"/>
              <a:ext cx="5181604" cy="1384994"/>
            </a:xfrm>
            <a:prstGeom prst="wedgeRectCallout">
              <a:avLst>
                <a:gd name="adj1" fmla="val 5814"/>
                <a:gd name="adj2" fmla="val -93862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19207" y="4863146"/>
              <a:ext cx="5181599" cy="1374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kern="0" noProof="0" dirty="0">
                  <a:solidFill>
                    <a:sysClr val="window" lastClr="FFFFFF"/>
                  </a:solidFill>
                </a:rPr>
                <a:t>Stabil régió</a:t>
              </a:r>
              <a:endParaRPr kumimoji="0" lang="en-US" b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 flipH="1">
            <a:off x="4950157" y="1244224"/>
            <a:ext cx="2960833" cy="923330"/>
            <a:chOff x="1191443" y="4863146"/>
            <a:chExt cx="5209363" cy="1826587"/>
          </a:xfrm>
        </p:grpSpPr>
        <p:sp>
          <p:nvSpPr>
            <p:cNvPr id="63" name="Rectangular Callout 62"/>
            <p:cNvSpPr/>
            <p:nvPr/>
          </p:nvSpPr>
          <p:spPr>
            <a:xfrm>
              <a:off x="1191443" y="4876800"/>
              <a:ext cx="5181603" cy="1384994"/>
            </a:xfrm>
            <a:prstGeom prst="wedgeRectCallout">
              <a:avLst>
                <a:gd name="adj1" fmla="val 60038"/>
                <a:gd name="adj2" fmla="val 111194"/>
              </a:avLst>
            </a:prstGeom>
            <a:solidFill>
              <a:srgbClr val="DA1F28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219207" y="4863146"/>
              <a:ext cx="5181599" cy="1826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kern="0" noProof="0" dirty="0">
                  <a:solidFill>
                    <a:sysClr val="window" lastClr="FFFFFF"/>
                  </a:solidFill>
                </a:rPr>
                <a:t>Lassú gyorsítás a sávszélesség teszteléséhez</a:t>
              </a:r>
              <a:endParaRPr kumimoji="0" lang="en-US" b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43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7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7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7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7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7" grpId="0" build="p"/>
      <p:bldP spid="20" grpId="0" animBg="1"/>
      <p:bldP spid="21" grpId="0" animBg="1"/>
      <p:bldP spid="25" grpId="0"/>
      <p:bldP spid="26" grpId="0"/>
      <p:bldP spid="27" grpId="0"/>
      <p:bldP spid="28" grpId="0" animBg="1"/>
      <p:bldP spid="29" grpId="0" animBg="1"/>
      <p:bldP spid="30" grpId="0" animBg="1"/>
      <p:bldP spid="39" grpId="0"/>
      <p:bldP spid="40" grpId="0" animBg="1"/>
      <p:bldP spid="5" grpId="0" animBg="1"/>
      <p:bldP spid="47" grpId="0" animBg="1"/>
      <p:bldP spid="48" grpId="0" animBg="1"/>
      <p:bldP spid="49" grpId="0" animBg="1"/>
      <p:bldP spid="51" grpId="0" animBg="1"/>
      <p:bldP spid="50" grpId="0" animBg="1"/>
      <p:bldP spid="53" grpId="0" animBg="1"/>
      <p:bldP spid="54" grpId="0" animBg="1"/>
      <p:bldP spid="55" grpId="0" animBg="1"/>
      <p:bldP spid="52" grpId="0" animBg="1"/>
      <p:bldP spid="4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Problémák a </a:t>
            </a:r>
            <a:r>
              <a:rPr lang="en-US" dirty="0"/>
              <a:t>TCP</a:t>
            </a:r>
            <a:r>
              <a:rPr lang="hu-HU" dirty="0" err="1"/>
              <a:t>-vel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Az Internetes forgalom jelentős része</a:t>
            </a:r>
            <a:r>
              <a:rPr lang="en-US" dirty="0"/>
              <a:t> TCP</a:t>
            </a:r>
          </a:p>
          <a:p>
            <a:r>
              <a:rPr lang="hu-HU" dirty="0"/>
              <a:t>Azonban számos probléma okozója is egyben</a:t>
            </a:r>
            <a:endParaRPr lang="en-US" dirty="0"/>
          </a:p>
          <a:p>
            <a:pPr lvl="1"/>
            <a:r>
              <a:rPr lang="hu-HU" dirty="0"/>
              <a:t>Gyenge teljesítmény kis folyamok esetén</a:t>
            </a:r>
            <a:endParaRPr lang="en-US" dirty="0"/>
          </a:p>
          <a:p>
            <a:pPr lvl="1"/>
            <a:r>
              <a:rPr lang="hu-HU" dirty="0"/>
              <a:t>Gyenge teljesítmény </a:t>
            </a:r>
            <a:r>
              <a:rPr lang="hu-HU" dirty="0" err="1"/>
              <a:t>wireless</a:t>
            </a:r>
            <a:r>
              <a:rPr lang="hu-HU" dirty="0"/>
              <a:t> hálózatokban</a:t>
            </a:r>
            <a:endParaRPr lang="en-US" dirty="0"/>
          </a:p>
          <a:p>
            <a:pPr lvl="1"/>
            <a:r>
              <a:rPr lang="hu-HU" dirty="0" err="1"/>
              <a:t>DoS</a:t>
            </a:r>
            <a:r>
              <a:rPr lang="hu-HU" dirty="0"/>
              <a:t> támadási felület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0758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Kis folyamok (f</a:t>
            </a:r>
            <a:r>
              <a:rPr lang="en-US" dirty="0"/>
              <a:t>lows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Probléma: kis folyamok esetén torz viselkedés</a:t>
            </a:r>
            <a:endParaRPr lang="en-US" dirty="0"/>
          </a:p>
          <a:p>
            <a:pPr lvl="1"/>
            <a:r>
              <a:rPr lang="en-US" dirty="0"/>
              <a:t>1 RTT </a:t>
            </a:r>
            <a:r>
              <a:rPr lang="hu-HU" dirty="0"/>
              <a:t>szükséges a kapcsolat felépítésére</a:t>
            </a:r>
            <a:r>
              <a:rPr lang="en-US" dirty="0"/>
              <a:t> (SYN, SYN/ACK)</a:t>
            </a:r>
            <a:endParaRPr lang="hu-HU" dirty="0"/>
          </a:p>
          <a:p>
            <a:pPr lvl="2"/>
            <a:r>
              <a:rPr lang="hu-HU" dirty="0"/>
              <a:t>pazarló</a:t>
            </a:r>
            <a:endParaRPr lang="en-US" dirty="0"/>
          </a:p>
          <a:p>
            <a:pPr lvl="1"/>
            <a:r>
              <a:rPr lang="en-US" i="1" dirty="0" err="1"/>
              <a:t>cwnd</a:t>
            </a:r>
            <a:r>
              <a:rPr lang="en-US" dirty="0"/>
              <a:t> </a:t>
            </a:r>
            <a:r>
              <a:rPr lang="hu-HU" dirty="0"/>
              <a:t>mindig 1-gyel indul</a:t>
            </a:r>
          </a:p>
          <a:p>
            <a:pPr lvl="2"/>
            <a:r>
              <a:rPr lang="hu-HU" dirty="0"/>
              <a:t>Nincs lehetőség felgyorsulni a kevés adat miatt</a:t>
            </a:r>
            <a:endParaRPr lang="en-US" dirty="0"/>
          </a:p>
          <a:p>
            <a:r>
              <a:rPr lang="hu-HU" dirty="0"/>
              <a:t>Az Internetes forgalom nagy része kis folyam</a:t>
            </a:r>
            <a:endParaRPr lang="en-US" dirty="0"/>
          </a:p>
          <a:p>
            <a:pPr lvl="1"/>
            <a:r>
              <a:rPr lang="hu-HU" dirty="0"/>
              <a:t>Többnyire</a:t>
            </a:r>
            <a:r>
              <a:rPr lang="en-US" dirty="0"/>
              <a:t> HTTP </a:t>
            </a:r>
            <a:r>
              <a:rPr lang="hu-HU" dirty="0"/>
              <a:t>átvitel</a:t>
            </a:r>
            <a:r>
              <a:rPr lang="en-US" dirty="0"/>
              <a:t>, &lt;100KB</a:t>
            </a:r>
          </a:p>
          <a:p>
            <a:pPr lvl="1"/>
            <a:r>
              <a:rPr lang="hu-HU" dirty="0"/>
              <a:t>A legtöbb TCP folyam el se hagyja a </a:t>
            </a:r>
            <a:r>
              <a:rPr lang="hu-HU" dirty="0" err="1"/>
              <a:t>slow</a:t>
            </a:r>
            <a:r>
              <a:rPr lang="hu-HU" dirty="0"/>
              <a:t> start fázist!!!</a:t>
            </a:r>
            <a:endParaRPr lang="en-US" dirty="0"/>
          </a:p>
          <a:p>
            <a:r>
              <a:rPr lang="hu-HU" dirty="0"/>
              <a:t>Lehetséges megoldás</a:t>
            </a:r>
            <a:r>
              <a:rPr lang="en-US" dirty="0"/>
              <a:t> (Google</a:t>
            </a:r>
            <a:r>
              <a:rPr lang="hu-HU" dirty="0"/>
              <a:t> javaslat</a:t>
            </a:r>
            <a:r>
              <a:rPr lang="en-US" dirty="0"/>
              <a:t>):</a:t>
            </a:r>
          </a:p>
          <a:p>
            <a:pPr lvl="1"/>
            <a:r>
              <a:rPr lang="hu-HU" dirty="0"/>
              <a:t>Kezdeti</a:t>
            </a:r>
            <a:r>
              <a:rPr lang="en-US" dirty="0"/>
              <a:t> </a:t>
            </a:r>
            <a:r>
              <a:rPr lang="en-US" i="1" dirty="0" err="1"/>
              <a:t>cwnd</a:t>
            </a:r>
            <a:r>
              <a:rPr lang="en-US" dirty="0"/>
              <a:t> </a:t>
            </a:r>
            <a:r>
              <a:rPr lang="hu-HU" dirty="0"/>
              <a:t>megnövelése</a:t>
            </a:r>
            <a:r>
              <a:rPr lang="en-US" dirty="0"/>
              <a:t> 10</a:t>
            </a:r>
            <a:r>
              <a:rPr lang="hu-HU" dirty="0" err="1"/>
              <a:t>-re</a:t>
            </a:r>
            <a:endParaRPr lang="en-US" dirty="0"/>
          </a:p>
          <a:p>
            <a:pPr lvl="1"/>
            <a:r>
              <a:rPr lang="en-US" dirty="0"/>
              <a:t>TCP Fast Open: </a:t>
            </a:r>
            <a:r>
              <a:rPr lang="hu-HU" dirty="0"/>
              <a:t>kriptográfiai </a:t>
            </a:r>
            <a:r>
              <a:rPr lang="hu-HU" dirty="0" err="1"/>
              <a:t>hashek</a:t>
            </a:r>
            <a:r>
              <a:rPr lang="hu-HU" dirty="0"/>
              <a:t> használata a fogadó azonosítására, a három-utas kézfogás elhagyható helyette </a:t>
            </a:r>
            <a:r>
              <a:rPr lang="hu-HU" dirty="0" err="1"/>
              <a:t>hash</a:t>
            </a:r>
            <a:r>
              <a:rPr lang="hu-HU" dirty="0"/>
              <a:t> (</a:t>
            </a:r>
            <a:r>
              <a:rPr lang="hu-HU" dirty="0" err="1"/>
              <a:t>cookie</a:t>
            </a:r>
            <a:r>
              <a:rPr lang="hu-HU" dirty="0"/>
              <a:t>) küldése a </a:t>
            </a:r>
            <a:r>
              <a:rPr lang="hu-HU" dirty="0" err="1"/>
              <a:t>syn</a:t>
            </a:r>
            <a:r>
              <a:rPr lang="hu-HU" dirty="0"/>
              <a:t> csomagban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</a:t>
            </a:r>
            <a:r>
              <a:rPr lang="hu-HU" dirty="0"/>
              <a:t>hálózatok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600200"/>
                <a:ext cx="9144000" cy="5105400"/>
              </a:xfrm>
            </p:spPr>
            <p:txBody>
              <a:bodyPr>
                <a:normAutofit fontScale="92500"/>
              </a:bodyPr>
              <a:lstStyle/>
              <a:p>
                <a:r>
                  <a:rPr lang="hu-HU" dirty="0"/>
                  <a:t>Probléma</a:t>
                </a:r>
                <a:r>
                  <a:rPr lang="en-US" dirty="0"/>
                  <a:t>: </a:t>
                </a:r>
                <a:r>
                  <a:rPr lang="hu-HU" dirty="0"/>
                  <a:t>A </a:t>
                </a:r>
                <a:r>
                  <a:rPr lang="en-US" dirty="0"/>
                  <a:t>Tahoe </a:t>
                </a:r>
                <a:r>
                  <a:rPr lang="hu-HU" dirty="0"/>
                  <a:t>és</a:t>
                </a:r>
                <a:r>
                  <a:rPr lang="en-US" dirty="0"/>
                  <a:t> Reno </a:t>
                </a:r>
                <a:r>
                  <a:rPr lang="hu-HU" dirty="0"/>
                  <a:t>esetén </a:t>
                </a:r>
                <a:br>
                  <a:rPr lang="hu-HU" dirty="0"/>
                </a:br>
                <a:r>
                  <a:rPr lang="hu-HU" dirty="0"/>
                  <a:t>csomagvesztés</a:t>
                </a:r>
                <a:r>
                  <a:rPr lang="en-US" dirty="0"/>
                  <a:t> = </a:t>
                </a:r>
                <a:r>
                  <a:rPr lang="hu-HU" dirty="0"/>
                  <a:t>torlódás</a:t>
                </a:r>
                <a:endParaRPr lang="en-US" dirty="0"/>
              </a:p>
              <a:p>
                <a:pPr lvl="1"/>
                <a:r>
                  <a:rPr lang="en-US" dirty="0"/>
                  <a:t>WAN</a:t>
                </a:r>
                <a:r>
                  <a:rPr lang="hu-HU" dirty="0"/>
                  <a:t> esetén ez helyes</a:t>
                </a:r>
                <a:r>
                  <a:rPr lang="en-US" dirty="0"/>
                  <a:t>, </a:t>
                </a:r>
                <a:r>
                  <a:rPr lang="hu-HU" dirty="0"/>
                  <a:t>ritka bit hibák</a:t>
                </a:r>
              </a:p>
              <a:p>
                <a:pPr lvl="1"/>
                <a:r>
                  <a:rPr lang="hu-HU" dirty="0"/>
                  <a:t>Azonban hamis vezeték nélküli hálózatokban</a:t>
                </a:r>
                <a:r>
                  <a:rPr lang="en-US" dirty="0"/>
                  <a:t>, </a:t>
                </a:r>
                <a:r>
                  <a:rPr lang="hu-HU" dirty="0"/>
                  <a:t>gyakori interferenciák</a:t>
                </a:r>
                <a:endParaRPr lang="en-US" dirty="0"/>
              </a:p>
              <a:p>
                <a:r>
                  <a:rPr lang="en-US" dirty="0"/>
                  <a:t>TCP </a:t>
                </a:r>
                <a:r>
                  <a:rPr lang="hu-HU" dirty="0"/>
                  <a:t>átvitel</a:t>
                </a:r>
                <a:r>
                  <a:rPr lang="en-US" dirty="0"/>
                  <a:t> ~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u-HU" b="0" i="1" smtClean="0">
                            <a:latin typeface="Cambria Math"/>
                          </a:rPr>
                          <m:t>𝑣𝑒𝑠𝑧𝑡</m:t>
                        </m:r>
                        <m:r>
                          <a:rPr lang="hu-HU" b="0" i="1" smtClean="0">
                            <a:latin typeface="Cambria Math"/>
                          </a:rPr>
                          <m:t>é</m:t>
                        </m:r>
                        <m:r>
                          <a:rPr lang="hu-HU" b="0" i="1" smtClean="0">
                            <a:latin typeface="Cambria Math"/>
                          </a:rPr>
                          <m:t>𝑠𝑖</m:t>
                        </m:r>
                        <m:r>
                          <a:rPr lang="hu-HU" b="0" i="1" smtClean="0">
                            <a:latin typeface="Cambria Math"/>
                          </a:rPr>
                          <m:t> </m:t>
                        </m:r>
                        <m:r>
                          <a:rPr lang="hu-HU" b="0" i="1" smtClean="0">
                            <a:latin typeface="Cambria Math"/>
                          </a:rPr>
                          <m:t>𝑟</m:t>
                        </m:r>
                        <m:r>
                          <a:rPr lang="hu-HU" b="0" i="1" smtClean="0">
                            <a:latin typeface="Cambria Math"/>
                          </a:rPr>
                          <m:t>á</m:t>
                        </m:r>
                        <m:r>
                          <a:rPr lang="hu-HU" b="0" i="1" smtClean="0">
                            <a:latin typeface="Cambria Math"/>
                          </a:rPr>
                          <m:t>𝑡𝑎</m:t>
                        </m:r>
                      </m:e>
                    </m:rad>
                  </m:oMath>
                </a14:m>
                <a:endParaRPr lang="en-US" dirty="0"/>
              </a:p>
              <a:p>
                <a:pPr lvl="1"/>
                <a:r>
                  <a:rPr lang="hu-HU" dirty="0"/>
                  <a:t>Már néhány interferencia miatti csomagvesztés elég a teljesítmény drasztikus csökkenéséhez</a:t>
                </a:r>
                <a:endParaRPr lang="en-US" dirty="0"/>
              </a:p>
              <a:p>
                <a:r>
                  <a:rPr lang="hu-HU" dirty="0"/>
                  <a:t>Lehetséges megoldások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hu-HU" dirty="0"/>
                  <a:t>Réteg modell megsértése</a:t>
                </a:r>
                <a:r>
                  <a:rPr lang="en-US" dirty="0"/>
                  <a:t>, </a:t>
                </a:r>
                <a:r>
                  <a:rPr lang="hu-HU" dirty="0"/>
                  <a:t>adatkapcsolati információ a</a:t>
                </a:r>
                <a:r>
                  <a:rPr lang="en-US" dirty="0"/>
                  <a:t> TCP</a:t>
                </a:r>
                <a:r>
                  <a:rPr lang="hu-HU" dirty="0" err="1"/>
                  <a:t>-be</a:t>
                </a:r>
                <a:endParaRPr lang="en-US" dirty="0"/>
              </a:p>
              <a:p>
                <a:pPr lvl="1"/>
                <a:r>
                  <a:rPr lang="hu-HU" dirty="0"/>
                  <a:t>Késleltetés alapú torlódás vezérlés használata</a:t>
                </a:r>
                <a:r>
                  <a:rPr lang="en-US" dirty="0"/>
                  <a:t> (</a:t>
                </a:r>
                <a:r>
                  <a:rPr lang="hu-HU" dirty="0"/>
                  <a:t>pl. </a:t>
                </a:r>
                <a:r>
                  <a:rPr lang="en-US" dirty="0"/>
                  <a:t>TCP Vegas)</a:t>
                </a:r>
              </a:p>
              <a:p>
                <a:pPr lvl="1"/>
                <a:r>
                  <a:rPr lang="hu-HU" dirty="0"/>
                  <a:t>Explicit torlódás jelzés - </a:t>
                </a:r>
                <a:r>
                  <a:rPr lang="en-US" dirty="0"/>
                  <a:t>Explicit congestion notification (ECN)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600200"/>
                <a:ext cx="9144000" cy="5105400"/>
              </a:xfrm>
              <a:blipFill rotWithShape="1">
                <a:blip r:embed="rId2"/>
                <a:stretch>
                  <a:fillRect l="-267" t="-1075" r="-333" b="-23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4505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Szolgáltatás megtagadása</a:t>
            </a:r>
            <a:br>
              <a:rPr lang="hu-HU" dirty="0"/>
            </a:br>
            <a:r>
              <a:rPr lang="hu-HU" dirty="0"/>
              <a:t>	</a:t>
            </a:r>
            <a:r>
              <a:rPr lang="en-US" dirty="0"/>
              <a:t>Denial of Service</a:t>
            </a:r>
            <a:r>
              <a:rPr lang="hu-HU" dirty="0"/>
              <a:t> (</a:t>
            </a:r>
            <a:r>
              <a:rPr lang="hu-HU" dirty="0" err="1"/>
              <a:t>DoS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442846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Probléma</a:t>
            </a:r>
            <a:r>
              <a:rPr lang="en-US" dirty="0"/>
              <a:t>: </a:t>
            </a:r>
            <a:r>
              <a:rPr lang="hu-HU" dirty="0"/>
              <a:t>a </a:t>
            </a:r>
            <a:r>
              <a:rPr lang="en-US" dirty="0"/>
              <a:t>TCP </a:t>
            </a:r>
            <a:r>
              <a:rPr lang="hu-HU" dirty="0"/>
              <a:t>kapcsolatok állapottal rendelkeznek</a:t>
            </a:r>
            <a:endParaRPr lang="en-US" dirty="0"/>
          </a:p>
          <a:p>
            <a:pPr lvl="1"/>
            <a:r>
              <a:rPr lang="hu-HU" dirty="0"/>
              <a:t>A</a:t>
            </a:r>
            <a:r>
              <a:rPr lang="en-US" dirty="0"/>
              <a:t> SYN </a:t>
            </a:r>
            <a:r>
              <a:rPr lang="hu-HU" dirty="0"/>
              <a:t>csomagok erőforrásokat foglalnak az szerveren</a:t>
            </a:r>
            <a:endParaRPr lang="en-US" dirty="0"/>
          </a:p>
          <a:p>
            <a:pPr lvl="1"/>
            <a:r>
              <a:rPr lang="hu-HU" dirty="0"/>
              <a:t>Az állapot legalább néhány percig fennmarad</a:t>
            </a:r>
            <a:r>
              <a:rPr lang="en-US" dirty="0"/>
              <a:t> (RTO)</a:t>
            </a:r>
          </a:p>
          <a:p>
            <a:r>
              <a:rPr lang="en-US" dirty="0"/>
              <a:t>SYN flood: </a:t>
            </a:r>
            <a:r>
              <a:rPr lang="hu-HU" dirty="0"/>
              <a:t>elég sok</a:t>
            </a:r>
            <a:r>
              <a:rPr lang="en-US" dirty="0"/>
              <a:t> SYN</a:t>
            </a:r>
            <a:r>
              <a:rPr lang="hu-HU" dirty="0"/>
              <a:t> csomag küldése a szervernek ahhoz, hogy elfogyjon a memória és összeomoljon a kernel</a:t>
            </a:r>
            <a:endParaRPr lang="en-US" dirty="0"/>
          </a:p>
          <a:p>
            <a:r>
              <a:rPr lang="hu-HU" dirty="0"/>
              <a:t>Megoldás</a:t>
            </a:r>
            <a:r>
              <a:rPr lang="en-US" dirty="0"/>
              <a:t>: SYN cook</a:t>
            </a:r>
            <a:r>
              <a:rPr lang="hu-HU" dirty="0" err="1"/>
              <a:t>ie-k</a:t>
            </a:r>
            <a:endParaRPr lang="en-US" dirty="0"/>
          </a:p>
          <a:p>
            <a:pPr lvl="1"/>
            <a:r>
              <a:rPr lang="hu-HU" dirty="0"/>
              <a:t>Ötlet</a:t>
            </a:r>
            <a:r>
              <a:rPr lang="en-US" dirty="0"/>
              <a:t>: </a:t>
            </a:r>
            <a:r>
              <a:rPr lang="hu-HU" dirty="0"/>
              <a:t>ne tároljunk kezdeti állapotot a szerveren</a:t>
            </a:r>
            <a:endParaRPr lang="en-US" dirty="0"/>
          </a:p>
          <a:p>
            <a:pPr lvl="1"/>
            <a:r>
              <a:rPr lang="hu-HU" dirty="0"/>
              <a:t>Illesszük az állapotot a</a:t>
            </a:r>
            <a:r>
              <a:rPr lang="en-US" dirty="0"/>
              <a:t> SYN/ACK </a:t>
            </a:r>
            <a:r>
              <a:rPr lang="hu-HU" dirty="0"/>
              <a:t>csomagokba</a:t>
            </a:r>
            <a:r>
              <a:rPr lang="en-US" dirty="0"/>
              <a:t> (</a:t>
            </a:r>
            <a:r>
              <a:rPr lang="hu-HU" dirty="0"/>
              <a:t>a sorszám mezőbe (</a:t>
            </a:r>
            <a:r>
              <a:rPr lang="en-US" dirty="0"/>
              <a:t>sequence number </a:t>
            </a:r>
            <a:r>
              <a:rPr lang="hu-HU" dirty="0"/>
              <a:t>mező)</a:t>
            </a:r>
            <a:r>
              <a:rPr lang="en-US" dirty="0"/>
              <a:t>)</a:t>
            </a:r>
          </a:p>
          <a:p>
            <a:pPr lvl="1"/>
            <a:r>
              <a:rPr lang="hu-HU" dirty="0"/>
              <a:t>A kliensnek vissza kell tükrözni az állapotot…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3274276" y="1769176"/>
            <a:ext cx="2424791" cy="445056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R</a:t>
            </a:r>
            <a:r>
              <a:rPr lang="hu-HU" dirty="0" err="1"/>
              <a:t>everse</a:t>
            </a:r>
            <a:r>
              <a:rPr lang="hu-HU" dirty="0"/>
              <a:t> </a:t>
            </a:r>
            <a:r>
              <a:rPr lang="hu-HU" b="1" dirty="0" err="1"/>
              <a:t>A</a:t>
            </a:r>
            <a:r>
              <a:rPr lang="hu-HU" dirty="0" err="1"/>
              <a:t>ddress</a:t>
            </a:r>
            <a:r>
              <a:rPr lang="hu-HU" dirty="0"/>
              <a:t> </a:t>
            </a:r>
            <a:r>
              <a:rPr lang="hu-HU" b="1" dirty="0" err="1"/>
              <a:t>R</a:t>
            </a:r>
            <a:r>
              <a:rPr lang="hu-HU" dirty="0" err="1"/>
              <a:t>esolution</a:t>
            </a:r>
            <a:r>
              <a:rPr lang="hu-HU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597306" y="3620230"/>
            <a:ext cx="1584572" cy="901337"/>
          </a:xfrm>
          <a:prstGeom prst="ellipse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597307" y="2627455"/>
            <a:ext cx="1449977" cy="13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597307" y="5435966"/>
            <a:ext cx="1449977" cy="13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54061" y="5435966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660988" y="5644973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170440" y="5435966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77367" y="5644973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586819" y="5435966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493746" y="5644973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847133" y="2418449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768756" y="2157191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263512" y="2418449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158192" y="2157191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621109" y="2418449"/>
            <a:ext cx="0" cy="2090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528035" y="2157191"/>
            <a:ext cx="186146" cy="2612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Connector 28"/>
          <p:cNvCxnSpPr>
            <a:endCxn id="30" idx="0"/>
          </p:cNvCxnSpPr>
          <p:nvPr/>
        </p:nvCxnSpPr>
        <p:spPr>
          <a:xfrm flipH="1">
            <a:off x="4824628" y="2640517"/>
            <a:ext cx="7655" cy="404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694817" y="3044785"/>
            <a:ext cx="259623" cy="326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900326" y="5135522"/>
            <a:ext cx="0" cy="313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4782111" y="4795887"/>
            <a:ext cx="240029" cy="326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/>
          <p:cNvCxnSpPr>
            <a:stCxn id="32" idx="1"/>
            <a:endCxn id="92" idx="5"/>
          </p:cNvCxnSpPr>
          <p:nvPr/>
        </p:nvCxnSpPr>
        <p:spPr>
          <a:xfrm flipH="1" flipV="1">
            <a:off x="4074594" y="4323910"/>
            <a:ext cx="742669" cy="5198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0" idx="3"/>
            <a:endCxn id="93" idx="0"/>
          </p:cNvCxnSpPr>
          <p:nvPr/>
        </p:nvCxnSpPr>
        <p:spPr>
          <a:xfrm flipH="1">
            <a:off x="4603961" y="3323532"/>
            <a:ext cx="128877" cy="3679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/>
          <p:nvPr/>
        </p:nvSpPr>
        <p:spPr>
          <a:xfrm>
            <a:off x="3869716" y="4045162"/>
            <a:ext cx="240029" cy="326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4474150" y="3691455"/>
            <a:ext cx="259623" cy="3265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3" name="Straight Connector 102"/>
          <p:cNvCxnSpPr>
            <a:stCxn id="92" idx="7"/>
            <a:endCxn id="93" idx="2"/>
          </p:cNvCxnSpPr>
          <p:nvPr/>
        </p:nvCxnSpPr>
        <p:spPr>
          <a:xfrm flipV="1">
            <a:off x="4074593" y="3854741"/>
            <a:ext cx="399557" cy="2382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4900326" y="2596903"/>
            <a:ext cx="0" cy="611169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4621108" y="3188357"/>
            <a:ext cx="279218" cy="666384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4027156" y="3854742"/>
            <a:ext cx="593953" cy="353707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4036821" y="4208449"/>
            <a:ext cx="887999" cy="665817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4799471" y="4874265"/>
            <a:ext cx="125349" cy="522514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H="1">
            <a:off x="3803319" y="5396779"/>
            <a:ext cx="987833" cy="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3803319" y="5396780"/>
            <a:ext cx="6939" cy="248193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4667645" y="2428108"/>
            <a:ext cx="755" cy="168795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4667644" y="2596902"/>
            <a:ext cx="232682" cy="0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H="1">
            <a:off x="3883603" y="2425885"/>
            <a:ext cx="2180" cy="343323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>
            <a:off x="4116556" y="2731955"/>
            <a:ext cx="227782" cy="745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1" name="Straight Connector 140"/>
          <p:cNvCxnSpPr>
            <a:endCxn id="138" idx="1"/>
          </p:cNvCxnSpPr>
          <p:nvPr/>
        </p:nvCxnSpPr>
        <p:spPr>
          <a:xfrm flipV="1">
            <a:off x="3883603" y="2769208"/>
            <a:ext cx="232953" cy="2946"/>
          </a:xfrm>
          <a:prstGeom prst="line">
            <a:avLst/>
          </a:prstGeom>
          <a:ln w="12700">
            <a:solidFill>
              <a:srgbClr val="00B05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138" idx="3"/>
          </p:cNvCxnSpPr>
          <p:nvPr/>
        </p:nvCxnSpPr>
        <p:spPr>
          <a:xfrm>
            <a:off x="4344338" y="2769209"/>
            <a:ext cx="237810" cy="1937"/>
          </a:xfrm>
          <a:prstGeom prst="line">
            <a:avLst/>
          </a:prstGeom>
          <a:ln w="1270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 flipH="1" flipV="1">
            <a:off x="4575111" y="2433725"/>
            <a:ext cx="7037" cy="335483"/>
          </a:xfrm>
          <a:prstGeom prst="straightConnector1">
            <a:avLst/>
          </a:prstGeom>
          <a:ln w="1270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272155" y="2951735"/>
            <a:ext cx="145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/>
              <a:t>DHCP felfedezés </a:t>
            </a:r>
          </a:p>
          <a:p>
            <a:pPr algn="ctr"/>
            <a:r>
              <a:rPr lang="hu-HU" sz="1400" dirty="0"/>
              <a:t>csomag</a:t>
            </a:r>
            <a:endParaRPr lang="en-US" sz="1400" dirty="0"/>
          </a:p>
        </p:txBody>
      </p:sp>
      <p:cxnSp>
        <p:nvCxnSpPr>
          <p:cNvPr id="151" name="Straight Arrow Connector 150"/>
          <p:cNvCxnSpPr>
            <a:stCxn id="149" idx="0"/>
          </p:cNvCxnSpPr>
          <p:nvPr/>
        </p:nvCxnSpPr>
        <p:spPr>
          <a:xfrm flipV="1">
            <a:off x="4000079" y="2842651"/>
            <a:ext cx="170361" cy="1090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3221588" y="1813550"/>
            <a:ext cx="931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/>
              <a:t>Új állomás</a:t>
            </a:r>
            <a:endParaRPr lang="en-US" sz="1400" dirty="0"/>
          </a:p>
        </p:txBody>
      </p:sp>
      <p:cxnSp>
        <p:nvCxnSpPr>
          <p:cNvPr id="154" name="Straight Arrow Connector 153"/>
          <p:cNvCxnSpPr>
            <a:endCxn id="23" idx="1"/>
          </p:cNvCxnSpPr>
          <p:nvPr/>
        </p:nvCxnSpPr>
        <p:spPr>
          <a:xfrm>
            <a:off x="3597306" y="2044427"/>
            <a:ext cx="171450" cy="243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4990598" y="1922059"/>
            <a:ext cx="820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/>
              <a:t>DHCP </a:t>
            </a:r>
          </a:p>
          <a:p>
            <a:pPr algn="ctr"/>
            <a:r>
              <a:rPr lang="hu-HU" sz="1400" dirty="0"/>
              <a:t>közvetítő</a:t>
            </a:r>
            <a:endParaRPr lang="en-US" sz="1400" dirty="0"/>
          </a:p>
        </p:txBody>
      </p:sp>
      <p:cxnSp>
        <p:nvCxnSpPr>
          <p:cNvPr id="157" name="Straight Arrow Connector 156"/>
          <p:cNvCxnSpPr>
            <a:stCxn id="155" idx="1"/>
            <a:endCxn id="27" idx="3"/>
          </p:cNvCxnSpPr>
          <p:nvPr/>
        </p:nvCxnSpPr>
        <p:spPr>
          <a:xfrm flipH="1">
            <a:off x="4714181" y="2183669"/>
            <a:ext cx="276417" cy="104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4710157" y="4429922"/>
            <a:ext cx="1233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/>
              <a:t>Más hálózatok</a:t>
            </a:r>
            <a:endParaRPr lang="en-US" sz="1400" dirty="0"/>
          </a:p>
        </p:txBody>
      </p:sp>
      <p:cxnSp>
        <p:nvCxnSpPr>
          <p:cNvPr id="160" name="Straight Arrow Connector 159"/>
          <p:cNvCxnSpPr>
            <a:stCxn id="158" idx="0"/>
            <a:endCxn id="4" idx="6"/>
          </p:cNvCxnSpPr>
          <p:nvPr/>
        </p:nvCxnSpPr>
        <p:spPr>
          <a:xfrm flipH="1" flipV="1">
            <a:off x="5181878" y="4070899"/>
            <a:ext cx="144794" cy="359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3917932" y="4853498"/>
            <a:ext cx="6058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1400" dirty="0"/>
              <a:t>router</a:t>
            </a:r>
            <a:endParaRPr lang="en-US" sz="1400" dirty="0"/>
          </a:p>
        </p:txBody>
      </p:sp>
      <p:cxnSp>
        <p:nvCxnSpPr>
          <p:cNvPr id="163" name="Straight Arrow Connector 162"/>
          <p:cNvCxnSpPr>
            <a:endCxn id="32" idx="2"/>
          </p:cNvCxnSpPr>
          <p:nvPr/>
        </p:nvCxnSpPr>
        <p:spPr>
          <a:xfrm flipV="1">
            <a:off x="4463242" y="4959174"/>
            <a:ext cx="318869" cy="305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endCxn id="13" idx="1"/>
          </p:cNvCxnSpPr>
          <p:nvPr/>
        </p:nvCxnSpPr>
        <p:spPr>
          <a:xfrm flipV="1">
            <a:off x="3472290" y="5775601"/>
            <a:ext cx="188698" cy="202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3255988" y="5963331"/>
            <a:ext cx="906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DHCP szerver</a:t>
            </a:r>
            <a:endParaRPr lang="en-US" sz="1400" dirty="0"/>
          </a:p>
        </p:txBody>
      </p:sp>
      <p:cxnSp>
        <p:nvCxnSpPr>
          <p:cNvPr id="170" name="Straight Arrow Connector 169"/>
          <p:cNvCxnSpPr/>
          <p:nvPr/>
        </p:nvCxnSpPr>
        <p:spPr>
          <a:xfrm flipH="1" flipV="1">
            <a:off x="4862145" y="5161274"/>
            <a:ext cx="435023" cy="483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TextBox 171"/>
          <p:cNvSpPr txBox="1"/>
          <p:nvPr/>
        </p:nvSpPr>
        <p:spPr>
          <a:xfrm>
            <a:off x="4754730" y="5613807"/>
            <a:ext cx="10507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/>
              <a:t>Egyes küldéses csomag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629637A9-119A-49DA-BD12-AAC58B377D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93138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Kitekintés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729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/>
              <a:t>Typical Internet Queuing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hu-HU" sz="2800"/>
              <a:t>FIFO + drop-tail</a:t>
            </a:r>
          </a:p>
          <a:p>
            <a:pPr lvl="1">
              <a:lnSpc>
                <a:spcPct val="90000"/>
              </a:lnSpc>
            </a:pPr>
            <a:r>
              <a:rPr lang="en-US" altLang="hu-HU" sz="2400"/>
              <a:t>Simplest choice</a:t>
            </a:r>
          </a:p>
          <a:p>
            <a:pPr lvl="1">
              <a:lnSpc>
                <a:spcPct val="90000"/>
              </a:lnSpc>
            </a:pPr>
            <a:r>
              <a:rPr lang="en-US" altLang="hu-HU" sz="2400"/>
              <a:t>Used widely in the Internet</a:t>
            </a:r>
          </a:p>
          <a:p>
            <a:pPr>
              <a:lnSpc>
                <a:spcPct val="90000"/>
              </a:lnSpc>
            </a:pPr>
            <a:r>
              <a:rPr lang="en-US" altLang="hu-HU" sz="2800"/>
              <a:t>FIFO (first-in-first-out) </a:t>
            </a:r>
          </a:p>
          <a:p>
            <a:pPr lvl="1">
              <a:lnSpc>
                <a:spcPct val="90000"/>
              </a:lnSpc>
            </a:pPr>
            <a:r>
              <a:rPr lang="en-US" altLang="hu-HU" sz="2400"/>
              <a:t>Implies single class of traffic</a:t>
            </a:r>
          </a:p>
          <a:p>
            <a:pPr>
              <a:lnSpc>
                <a:spcPct val="90000"/>
              </a:lnSpc>
            </a:pPr>
            <a:r>
              <a:rPr lang="en-US" altLang="hu-HU" sz="2800"/>
              <a:t>Drop-tail</a:t>
            </a:r>
          </a:p>
          <a:p>
            <a:pPr lvl="1">
              <a:lnSpc>
                <a:spcPct val="90000"/>
              </a:lnSpc>
            </a:pPr>
            <a:r>
              <a:rPr lang="en-US" altLang="hu-HU" sz="2400"/>
              <a:t>Arriving packets get dropped when queue is full regardless of flow or importance</a:t>
            </a:r>
          </a:p>
          <a:p>
            <a:pPr>
              <a:lnSpc>
                <a:spcPct val="90000"/>
              </a:lnSpc>
            </a:pPr>
            <a:r>
              <a:rPr lang="en-US" altLang="hu-HU" sz="2800"/>
              <a:t>Important distinction:</a:t>
            </a:r>
          </a:p>
          <a:p>
            <a:pPr lvl="1">
              <a:lnSpc>
                <a:spcPct val="90000"/>
              </a:lnSpc>
            </a:pPr>
            <a:r>
              <a:rPr lang="en-US" altLang="hu-HU" sz="2400"/>
              <a:t>FIFO: scheduling discipline</a:t>
            </a:r>
          </a:p>
          <a:p>
            <a:pPr lvl="1">
              <a:lnSpc>
                <a:spcPct val="90000"/>
              </a:lnSpc>
            </a:pPr>
            <a:r>
              <a:rPr lang="en-US" altLang="hu-HU" sz="2400"/>
              <a:t>Drop-tail: drop policy</a:t>
            </a:r>
          </a:p>
        </p:txBody>
      </p:sp>
    </p:spTree>
    <p:extLst>
      <p:ext uri="{BB962C8B-B14F-4D97-AF65-F5344CB8AC3E}">
        <p14:creationId xmlns:p14="http://schemas.microsoft.com/office/powerpoint/2010/main" val="3591419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/>
              <a:t>RED Algorithm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hu-HU" dirty="0"/>
              <a:t>Maintain running average of queue length</a:t>
            </a:r>
          </a:p>
          <a:p>
            <a:r>
              <a:rPr lang="en-US" altLang="hu-HU" dirty="0"/>
              <a:t>If </a:t>
            </a:r>
            <a:r>
              <a:rPr lang="en-US" altLang="hu-HU" dirty="0" err="1"/>
              <a:t>avgq</a:t>
            </a:r>
            <a:r>
              <a:rPr lang="en-US" altLang="hu-HU" dirty="0"/>
              <a:t> &lt; </a:t>
            </a:r>
            <a:r>
              <a:rPr lang="en-US" altLang="hu-HU" dirty="0" err="1"/>
              <a:t>min</a:t>
            </a:r>
            <a:r>
              <a:rPr lang="en-US" altLang="hu-HU" baseline="-25000" dirty="0" err="1"/>
              <a:t>th</a:t>
            </a:r>
            <a:r>
              <a:rPr lang="en-US" altLang="hu-HU" dirty="0"/>
              <a:t> do nothing</a:t>
            </a:r>
          </a:p>
          <a:p>
            <a:pPr lvl="1"/>
            <a:r>
              <a:rPr lang="en-US" altLang="hu-HU" dirty="0"/>
              <a:t>Low queuing, send packets through</a:t>
            </a:r>
          </a:p>
          <a:p>
            <a:r>
              <a:rPr lang="en-US" altLang="hu-HU" dirty="0"/>
              <a:t>If </a:t>
            </a:r>
            <a:r>
              <a:rPr lang="en-US" altLang="hu-HU" dirty="0" err="1"/>
              <a:t>avgq</a:t>
            </a:r>
            <a:r>
              <a:rPr lang="en-US" altLang="hu-HU" dirty="0"/>
              <a:t> &gt; </a:t>
            </a:r>
            <a:r>
              <a:rPr lang="en-US" altLang="hu-HU" dirty="0" err="1"/>
              <a:t>max</a:t>
            </a:r>
            <a:r>
              <a:rPr lang="en-US" altLang="hu-HU" baseline="-25000" dirty="0" err="1"/>
              <a:t>th</a:t>
            </a:r>
            <a:r>
              <a:rPr lang="en-US" altLang="hu-HU" dirty="0"/>
              <a:t>, drop packet</a:t>
            </a:r>
          </a:p>
          <a:p>
            <a:pPr lvl="1"/>
            <a:r>
              <a:rPr lang="en-US" altLang="hu-HU" dirty="0"/>
              <a:t>Protection from misbehaving sources</a:t>
            </a:r>
          </a:p>
          <a:p>
            <a:r>
              <a:rPr lang="en-US" altLang="hu-HU" dirty="0"/>
              <a:t>Else mark packet in a manner proportional to queue length</a:t>
            </a:r>
          </a:p>
          <a:p>
            <a:pPr lvl="1"/>
            <a:r>
              <a:rPr lang="en-US" altLang="hu-HU" dirty="0"/>
              <a:t>Notify sources of incipient congestion</a:t>
            </a:r>
            <a:endParaRPr lang="hu-HU" altLang="hu-HU" dirty="0"/>
          </a:p>
          <a:p>
            <a:pPr lvl="1"/>
            <a:r>
              <a:rPr lang="hu-HU" altLang="hu-HU" dirty="0" err="1"/>
              <a:t>E.g</a:t>
            </a:r>
            <a:r>
              <a:rPr lang="hu-HU" altLang="hu-HU" dirty="0"/>
              <a:t>. </a:t>
            </a:r>
            <a:r>
              <a:rPr lang="hu-HU" altLang="hu-HU" dirty="0" err="1"/>
              <a:t>by</a:t>
            </a:r>
            <a:r>
              <a:rPr lang="hu-HU" altLang="hu-HU" dirty="0"/>
              <a:t> ECN IP </a:t>
            </a:r>
            <a:r>
              <a:rPr lang="hu-HU" altLang="hu-HU" dirty="0" err="1"/>
              <a:t>field</a:t>
            </a:r>
            <a:r>
              <a:rPr lang="hu-HU" altLang="hu-HU" dirty="0"/>
              <a:t> </a:t>
            </a:r>
            <a:r>
              <a:rPr lang="hu-HU" altLang="hu-HU" dirty="0" err="1"/>
              <a:t>or</a:t>
            </a:r>
            <a:r>
              <a:rPr lang="hu-HU" altLang="hu-HU" dirty="0"/>
              <a:t> </a:t>
            </a:r>
            <a:r>
              <a:rPr lang="hu-HU" altLang="hu-HU" dirty="0" err="1"/>
              <a:t>dropping</a:t>
            </a:r>
            <a:r>
              <a:rPr lang="hu-HU" altLang="hu-HU" dirty="0"/>
              <a:t> </a:t>
            </a:r>
            <a:r>
              <a:rPr lang="hu-HU" altLang="hu-HU" dirty="0" err="1"/>
              <a:t>packets</a:t>
            </a:r>
            <a:r>
              <a:rPr lang="hu-HU" altLang="hu-HU" dirty="0"/>
              <a:t> </a:t>
            </a:r>
            <a:r>
              <a:rPr lang="hu-HU" altLang="hu-HU" dirty="0" err="1"/>
              <a:t>with</a:t>
            </a:r>
            <a:r>
              <a:rPr lang="hu-HU" altLang="hu-HU" dirty="0"/>
              <a:t> a </a:t>
            </a:r>
            <a:r>
              <a:rPr lang="hu-HU" altLang="hu-HU" dirty="0" err="1"/>
              <a:t>given</a:t>
            </a:r>
            <a:r>
              <a:rPr lang="hu-HU" altLang="hu-HU" dirty="0"/>
              <a:t> </a:t>
            </a:r>
            <a:r>
              <a:rPr lang="hu-HU" altLang="hu-HU" dirty="0" err="1"/>
              <a:t>probability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40844944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2400" y="1371600"/>
            <a:ext cx="8763000" cy="4953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1143000"/>
          </a:xfrm>
        </p:spPr>
        <p:txBody>
          <a:bodyPr/>
          <a:lstStyle/>
          <a:p>
            <a:r>
              <a:rPr lang="en-US" altLang="hu-HU"/>
              <a:t>RED Operation</a:t>
            </a:r>
          </a:p>
        </p:txBody>
      </p:sp>
      <p:sp>
        <p:nvSpPr>
          <p:cNvPr id="26628" name="Freeform 4"/>
          <p:cNvSpPr>
            <a:spLocks/>
          </p:cNvSpPr>
          <p:nvPr/>
        </p:nvSpPr>
        <p:spPr bwMode="auto">
          <a:xfrm>
            <a:off x="1828800" y="2087563"/>
            <a:ext cx="5638800" cy="914400"/>
          </a:xfrm>
          <a:custGeom>
            <a:avLst/>
            <a:gdLst>
              <a:gd name="T0" fmla="*/ 0 w 3552"/>
              <a:gd name="T1" fmla="*/ 0 h 576"/>
              <a:gd name="T2" fmla="*/ 3552 w 3552"/>
              <a:gd name="T3" fmla="*/ 0 h 576"/>
              <a:gd name="T4" fmla="*/ 3552 w 3552"/>
              <a:gd name="T5" fmla="*/ 576 h 576"/>
              <a:gd name="T6" fmla="*/ 0 w 3552"/>
              <a:gd name="T7" fmla="*/ 57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552" h="576">
                <a:moveTo>
                  <a:pt x="0" y="0"/>
                </a:moveTo>
                <a:lnTo>
                  <a:pt x="3552" y="0"/>
                </a:lnTo>
                <a:lnTo>
                  <a:pt x="3552" y="576"/>
                </a:lnTo>
                <a:lnTo>
                  <a:pt x="0" y="5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72390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60960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58674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63246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65532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67818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70104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56388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44958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2672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47244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49530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51816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5410200" y="2087563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6096000" y="1554163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>
            <a:off x="3124200" y="1554163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V="1">
            <a:off x="4267200" y="3001963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6096000" y="1371600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hu-HU" sz="2000">
                <a:solidFill>
                  <a:srgbClr val="000000"/>
                </a:solidFill>
              </a:rPr>
              <a:t>Min thresh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1524000" y="1447800"/>
            <a:ext cx="1438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hu-HU" sz="2000">
                <a:solidFill>
                  <a:srgbClr val="000000"/>
                </a:solidFill>
              </a:rPr>
              <a:t>Max thresh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3505200" y="3413125"/>
            <a:ext cx="3886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hu-HU" sz="2000">
                <a:solidFill>
                  <a:srgbClr val="000000"/>
                </a:solidFill>
              </a:rPr>
              <a:t>Average Queue Length</a:t>
            </a:r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3124200" y="5845175"/>
            <a:ext cx="396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 flipV="1">
            <a:off x="3124200" y="3940175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3200400" y="5791200"/>
            <a:ext cx="677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hu-HU" sz="1600" b="1">
                <a:solidFill>
                  <a:srgbClr val="000000"/>
                </a:solidFill>
              </a:rPr>
              <a:t>min</a:t>
            </a:r>
            <a:r>
              <a:rPr lang="en-US" altLang="hu-HU" sz="1600" b="1" baseline="-25000">
                <a:solidFill>
                  <a:srgbClr val="000000"/>
                </a:solidFill>
              </a:rPr>
              <a:t>th</a:t>
            </a:r>
            <a:endParaRPr lang="en-US" altLang="hu-HU" sz="2000" b="1" baseline="-25000">
              <a:solidFill>
                <a:srgbClr val="000000"/>
              </a:solidFill>
            </a:endParaRP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4648200" y="5791200"/>
            <a:ext cx="722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hu-HU" sz="1600" b="1">
                <a:solidFill>
                  <a:srgbClr val="000000"/>
                </a:solidFill>
              </a:rPr>
              <a:t>max</a:t>
            </a:r>
            <a:r>
              <a:rPr lang="en-US" altLang="hu-HU" sz="1600" b="1" baseline="-25000">
                <a:solidFill>
                  <a:srgbClr val="000000"/>
                </a:solidFill>
              </a:rPr>
              <a:t>th</a:t>
            </a:r>
            <a:endParaRPr lang="en-US" altLang="hu-HU" sz="2000" b="1" baseline="-25000">
              <a:solidFill>
                <a:srgbClr val="000000"/>
              </a:solidFill>
            </a:endParaRP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2362200" y="5257800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hu-HU" sz="1600" b="1">
                <a:solidFill>
                  <a:srgbClr val="000000"/>
                </a:solidFill>
              </a:rPr>
              <a:t>max</a:t>
            </a:r>
            <a:r>
              <a:rPr lang="en-US" altLang="hu-HU" sz="1600" b="1" baseline="-25000">
                <a:solidFill>
                  <a:srgbClr val="000000"/>
                </a:solidFill>
              </a:rPr>
              <a:t>P</a:t>
            </a:r>
            <a:endParaRPr lang="en-US" altLang="hu-HU" sz="2000" b="1" baseline="-25000">
              <a:solidFill>
                <a:srgbClr val="000000"/>
              </a:solidFill>
            </a:endParaRPr>
          </a:p>
        </p:txBody>
      </p:sp>
      <p:sp>
        <p:nvSpPr>
          <p:cNvPr id="26654" name="Text Box 30"/>
          <p:cNvSpPr txBox="1">
            <a:spLocks noChangeArrowheads="1"/>
          </p:cNvSpPr>
          <p:nvPr/>
        </p:nvSpPr>
        <p:spPr bwMode="auto">
          <a:xfrm>
            <a:off x="2667000" y="4343400"/>
            <a:ext cx="466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hu-HU" sz="1600">
                <a:solidFill>
                  <a:srgbClr val="000000"/>
                </a:solidFill>
              </a:rPr>
              <a:t>1.0</a:t>
            </a:r>
            <a:endParaRPr lang="en-US" altLang="hu-HU" sz="2000">
              <a:solidFill>
                <a:srgbClr val="000000"/>
              </a:solidFill>
            </a:endParaRPr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3124200" y="546417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>
            <a:off x="3136900" y="4549775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 flipV="1">
            <a:off x="3810000" y="576897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58" name="Line 34"/>
          <p:cNvSpPr>
            <a:spLocks noChangeShapeType="1"/>
          </p:cNvSpPr>
          <p:nvPr/>
        </p:nvSpPr>
        <p:spPr bwMode="auto">
          <a:xfrm flipV="1">
            <a:off x="5029200" y="5768975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59" name="Freeform 35"/>
          <p:cNvSpPr>
            <a:spLocks/>
          </p:cNvSpPr>
          <p:nvPr/>
        </p:nvSpPr>
        <p:spPr bwMode="auto">
          <a:xfrm>
            <a:off x="3810000" y="4549775"/>
            <a:ext cx="2133600" cy="1295400"/>
          </a:xfrm>
          <a:custGeom>
            <a:avLst/>
            <a:gdLst>
              <a:gd name="T0" fmla="*/ 0 w 1344"/>
              <a:gd name="T1" fmla="*/ 816 h 816"/>
              <a:gd name="T2" fmla="*/ 768 w 1344"/>
              <a:gd name="T3" fmla="*/ 576 h 816"/>
              <a:gd name="T4" fmla="*/ 768 w 1344"/>
              <a:gd name="T5" fmla="*/ 0 h 816"/>
              <a:gd name="T6" fmla="*/ 1344 w 1344"/>
              <a:gd name="T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4" h="816">
                <a:moveTo>
                  <a:pt x="0" y="816"/>
                </a:moveTo>
                <a:lnTo>
                  <a:pt x="768" y="576"/>
                </a:lnTo>
                <a:lnTo>
                  <a:pt x="768" y="0"/>
                </a:lnTo>
                <a:lnTo>
                  <a:pt x="134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26660" name="Text Box 36"/>
          <p:cNvSpPr txBox="1">
            <a:spLocks noChangeArrowheads="1"/>
          </p:cNvSpPr>
          <p:nvPr/>
        </p:nvSpPr>
        <p:spPr bwMode="auto">
          <a:xfrm>
            <a:off x="6324600" y="5843588"/>
            <a:ext cx="1887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hu-HU" sz="1600" b="1">
                <a:solidFill>
                  <a:srgbClr val="000000"/>
                </a:solidFill>
              </a:rPr>
              <a:t>Avg queue length</a:t>
            </a:r>
            <a:endParaRPr lang="en-US" altLang="hu-HU" sz="2000" b="1">
              <a:solidFill>
                <a:srgbClr val="000000"/>
              </a:solidFill>
            </a:endParaRP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2209800" y="3657600"/>
            <a:ext cx="906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hu-HU" sz="1600" b="1">
                <a:solidFill>
                  <a:srgbClr val="000000"/>
                </a:solidFill>
              </a:rPr>
              <a:t>P(drop)</a:t>
            </a:r>
            <a:endParaRPr lang="en-US" altLang="hu-HU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4884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hu-HU"/>
              <a:t>RED Algorithm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hu-HU" dirty="0"/>
              <a:t>Maintain running average of queue length</a:t>
            </a:r>
          </a:p>
          <a:p>
            <a:r>
              <a:rPr lang="en-US" altLang="hu-HU" dirty="0"/>
              <a:t>For each packet arrival</a:t>
            </a:r>
          </a:p>
          <a:p>
            <a:pPr lvl="1"/>
            <a:r>
              <a:rPr lang="en-US" altLang="hu-HU" dirty="0"/>
              <a:t>Calculate average queue size (</a:t>
            </a:r>
            <a:r>
              <a:rPr lang="en-US" altLang="hu-HU" dirty="0" err="1"/>
              <a:t>avg</a:t>
            </a:r>
            <a:r>
              <a:rPr lang="en-US" altLang="hu-HU" dirty="0"/>
              <a:t>)</a:t>
            </a:r>
          </a:p>
          <a:p>
            <a:pPr lvl="1"/>
            <a:r>
              <a:rPr lang="en-US" altLang="hu-HU" dirty="0"/>
              <a:t>If </a:t>
            </a:r>
            <a:r>
              <a:rPr lang="en-US" altLang="hu-HU" dirty="0" err="1"/>
              <a:t>min</a:t>
            </a:r>
            <a:r>
              <a:rPr lang="en-US" altLang="hu-HU" baseline="-25000" dirty="0" err="1"/>
              <a:t>th</a:t>
            </a:r>
            <a:r>
              <a:rPr lang="en-US" altLang="hu-HU" dirty="0"/>
              <a:t> </a:t>
            </a:r>
            <a:r>
              <a:rPr lang="en-US" altLang="hu-HU" dirty="0">
                <a:latin typeface="Times New Roman" pitchFamily="18" charset="0"/>
                <a:cs typeface="Times New Roman" pitchFamily="18" charset="0"/>
                <a:sym typeface="Math B" pitchFamily="2" charset="2"/>
              </a:rPr>
              <a:t>≤</a:t>
            </a:r>
            <a:r>
              <a:rPr lang="en-US" altLang="hu-HU" dirty="0"/>
              <a:t> </a:t>
            </a:r>
            <a:r>
              <a:rPr lang="en-US" altLang="hu-HU" dirty="0" err="1"/>
              <a:t>avgq</a:t>
            </a:r>
            <a:r>
              <a:rPr lang="en-US" altLang="hu-HU" dirty="0"/>
              <a:t> &lt; </a:t>
            </a:r>
            <a:r>
              <a:rPr lang="en-US" altLang="hu-HU" dirty="0" err="1"/>
              <a:t>max</a:t>
            </a:r>
            <a:r>
              <a:rPr lang="en-US" altLang="hu-HU" baseline="-25000" dirty="0" err="1"/>
              <a:t>th</a:t>
            </a:r>
            <a:endParaRPr lang="en-US" altLang="hu-HU" dirty="0"/>
          </a:p>
          <a:p>
            <a:pPr lvl="2"/>
            <a:r>
              <a:rPr lang="en-US" altLang="hu-HU" dirty="0"/>
              <a:t>Calculate probability P</a:t>
            </a:r>
            <a:r>
              <a:rPr lang="en-US" altLang="hu-HU" baseline="-25000" dirty="0"/>
              <a:t>a</a:t>
            </a:r>
          </a:p>
          <a:p>
            <a:pPr lvl="2"/>
            <a:r>
              <a:rPr lang="en-US" altLang="hu-HU" dirty="0"/>
              <a:t>With probability P</a:t>
            </a:r>
            <a:r>
              <a:rPr lang="en-US" altLang="hu-HU" baseline="-25000" dirty="0"/>
              <a:t>a</a:t>
            </a:r>
          </a:p>
          <a:p>
            <a:pPr lvl="3"/>
            <a:r>
              <a:rPr lang="en-US" altLang="hu-HU" dirty="0"/>
              <a:t>Mark the arriving packet</a:t>
            </a:r>
            <a:r>
              <a:rPr lang="hu-HU" altLang="hu-HU" dirty="0"/>
              <a:t>: </a:t>
            </a:r>
            <a:r>
              <a:rPr lang="hu-HU" altLang="hu-HU" dirty="0" err="1"/>
              <a:t>drop</a:t>
            </a:r>
            <a:r>
              <a:rPr lang="hu-HU" altLang="hu-HU" dirty="0"/>
              <a:t> </a:t>
            </a:r>
            <a:r>
              <a:rPr lang="hu-HU" altLang="hu-HU" dirty="0" err="1"/>
              <a:t>or</a:t>
            </a:r>
            <a:r>
              <a:rPr lang="hu-HU" altLang="hu-HU" dirty="0"/>
              <a:t> </a:t>
            </a:r>
            <a:r>
              <a:rPr lang="hu-HU" altLang="hu-HU" dirty="0" err="1"/>
              <a:t>set-up</a:t>
            </a:r>
            <a:r>
              <a:rPr lang="hu-HU" altLang="hu-HU" dirty="0"/>
              <a:t> ECN</a:t>
            </a:r>
            <a:endParaRPr lang="en-US" altLang="hu-HU" dirty="0"/>
          </a:p>
          <a:p>
            <a:pPr lvl="2"/>
            <a:r>
              <a:rPr lang="en-US" altLang="hu-HU" dirty="0"/>
              <a:t>Else if </a:t>
            </a:r>
            <a:r>
              <a:rPr lang="en-US" altLang="hu-HU" dirty="0" err="1"/>
              <a:t>max</a:t>
            </a:r>
            <a:r>
              <a:rPr lang="en-US" altLang="hu-HU" baseline="-25000" dirty="0" err="1"/>
              <a:t>th</a:t>
            </a:r>
            <a:r>
              <a:rPr lang="en-US" altLang="hu-HU" baseline="-25000" dirty="0"/>
              <a:t> </a:t>
            </a:r>
            <a:r>
              <a:rPr lang="en-US" altLang="hu-HU" dirty="0">
                <a:latin typeface="Times New Roman" pitchFamily="18" charset="0"/>
                <a:cs typeface="Times New Roman" pitchFamily="18" charset="0"/>
                <a:sym typeface="Math B" pitchFamily="2" charset="2"/>
              </a:rPr>
              <a:t>≤</a:t>
            </a:r>
            <a:r>
              <a:rPr lang="en-US" altLang="hu-HU" dirty="0"/>
              <a:t> </a:t>
            </a:r>
            <a:r>
              <a:rPr lang="en-US" altLang="hu-HU" dirty="0" err="1"/>
              <a:t>avg</a:t>
            </a:r>
            <a:endParaRPr lang="en-US" altLang="hu-HU" dirty="0"/>
          </a:p>
          <a:p>
            <a:pPr lvl="3"/>
            <a:r>
              <a:rPr lang="en-US" altLang="hu-HU" dirty="0"/>
              <a:t>Mark the arriving packet</a:t>
            </a:r>
            <a:r>
              <a:rPr lang="hu-HU" altLang="hu-HU" dirty="0"/>
              <a:t>: </a:t>
            </a:r>
            <a:r>
              <a:rPr lang="hu-HU" altLang="hu-HU" dirty="0" err="1"/>
              <a:t>drop</a:t>
            </a:r>
            <a:r>
              <a:rPr lang="hu-HU" altLang="hu-HU" dirty="0"/>
              <a:t>, ECN</a:t>
            </a:r>
            <a:endParaRPr lang="en-US" altLang="hu-HU" dirty="0"/>
          </a:p>
        </p:txBody>
      </p:sp>
    </p:spTree>
    <p:extLst>
      <p:ext uri="{BB962C8B-B14F-4D97-AF65-F5344CB8AC3E}">
        <p14:creationId xmlns:p14="http://schemas.microsoft.com/office/powerpoint/2010/main" val="108093933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Image result for ecn tc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190" y="3044014"/>
            <a:ext cx="4611298" cy="176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Csomag dobás vagy ECN jelölés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Csomag dobás</a:t>
            </a:r>
          </a:p>
          <a:p>
            <a:pPr lvl="1"/>
            <a:r>
              <a:rPr lang="hu-HU" dirty="0"/>
              <a:t>Újraküldés szükséges</a:t>
            </a:r>
          </a:p>
          <a:p>
            <a:pPr lvl="1"/>
            <a:r>
              <a:rPr lang="hu-HU" dirty="0"/>
              <a:t>Egyszerűbb megvalósítás</a:t>
            </a:r>
          </a:p>
          <a:p>
            <a:pPr lvl="1"/>
            <a:r>
              <a:rPr lang="hu-HU" dirty="0" err="1"/>
              <a:t>Timout</a:t>
            </a:r>
            <a:r>
              <a:rPr lang="hu-HU" dirty="0"/>
              <a:t> lejárta után tud reagálni a forrás</a:t>
            </a:r>
          </a:p>
          <a:p>
            <a:r>
              <a:rPr lang="hu-HU" dirty="0"/>
              <a:t>ECN jelölés</a:t>
            </a:r>
          </a:p>
          <a:p>
            <a:pPr lvl="1"/>
            <a:r>
              <a:rPr lang="hu-HU" dirty="0"/>
              <a:t>Végpont támogatás szükséges</a:t>
            </a:r>
          </a:p>
          <a:p>
            <a:pPr lvl="1"/>
            <a:r>
              <a:rPr lang="hu-HU" dirty="0"/>
              <a:t>Az IP csomag ECT-0 (01) vagy ECT-1(10) </a:t>
            </a:r>
            <a:br>
              <a:rPr lang="hu-HU" dirty="0"/>
            </a:br>
            <a:r>
              <a:rPr lang="hu-HU" dirty="0"/>
              <a:t>jelöléssel</a:t>
            </a:r>
          </a:p>
          <a:p>
            <a:pPr lvl="1"/>
            <a:r>
              <a:rPr lang="hu-HU" dirty="0"/>
              <a:t>Dobás helyett -&gt; ECN CE (11) jel elhelyezése az</a:t>
            </a:r>
            <a:br>
              <a:rPr lang="hu-HU" dirty="0"/>
            </a:br>
            <a:r>
              <a:rPr lang="hu-HU" dirty="0"/>
              <a:t>IP fejlécben</a:t>
            </a:r>
          </a:p>
          <a:p>
            <a:pPr lvl="1"/>
            <a:r>
              <a:rPr lang="hu-HU" dirty="0"/>
              <a:t>A fogadó érzékeli a CE jelet, majd a visszamenő TCP nyugtába bebillent egy ECE </a:t>
            </a:r>
            <a:r>
              <a:rPr lang="hu-HU" dirty="0" err="1"/>
              <a:t>flaget</a:t>
            </a:r>
            <a:r>
              <a:rPr lang="hu-HU" dirty="0"/>
              <a:t>, mely jelzi a forrásnak a torlódást</a:t>
            </a:r>
          </a:p>
          <a:p>
            <a:pPr lvl="1"/>
            <a:r>
              <a:rPr lang="hu-HU" dirty="0"/>
              <a:t>Hagyományos TCP (CUBIC, RENO, stb.) források az ECE </a:t>
            </a:r>
            <a:r>
              <a:rPr lang="hu-HU" dirty="0" err="1"/>
              <a:t>flaget</a:t>
            </a:r>
            <a:r>
              <a:rPr lang="hu-HU" dirty="0"/>
              <a:t> csomagvesztésnek értelmezik, de újraküldés nem szükséges.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0305391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Data Center TCP: DCTCP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83621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Generality of Partition/Aggregate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28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/>
              <a:t>The foundation for many large-scale web applications</a:t>
            </a:r>
            <a:r>
              <a:rPr lang="en-US" sz="3200" dirty="0"/>
              <a:t>.</a:t>
            </a:r>
          </a:p>
          <a:p>
            <a:pPr lvl="1"/>
            <a:r>
              <a:rPr lang="en-US" dirty="0"/>
              <a:t>Web search, Social network composition, Ad selection, etc.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Example: </a:t>
            </a:r>
            <a:r>
              <a:rPr lang="en-US" b="1" dirty="0" err="1">
                <a:solidFill>
                  <a:srgbClr val="0000CC"/>
                </a:solidFill>
              </a:rPr>
              <a:t>Facebook</a:t>
            </a:r>
            <a:endParaRPr lang="en-US" b="1" dirty="0">
              <a:solidFill>
                <a:srgbClr val="0000CC"/>
              </a:solidFill>
            </a:endParaRPr>
          </a:p>
          <a:p>
            <a:endParaRPr lang="en-US" sz="1050" b="1" dirty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b="1" dirty="0"/>
              <a:t>Partition/Aggregate ~ </a:t>
            </a:r>
            <a:r>
              <a:rPr lang="en-US" b="1" dirty="0" err="1"/>
              <a:t>Multiget</a:t>
            </a:r>
            <a:endParaRPr lang="en-US" b="1" dirty="0"/>
          </a:p>
          <a:p>
            <a:pPr lvl="1"/>
            <a:r>
              <a:rPr lang="en-US" sz="2000" dirty="0"/>
              <a:t>Aggregators: </a:t>
            </a:r>
            <a:r>
              <a:rPr lang="en-US" sz="2000" b="1" dirty="0">
                <a:solidFill>
                  <a:srgbClr val="FF0000"/>
                </a:solidFill>
              </a:rPr>
              <a:t>Web Servers</a:t>
            </a:r>
          </a:p>
          <a:p>
            <a:pPr lvl="1"/>
            <a:r>
              <a:rPr lang="en-US" sz="2000" dirty="0"/>
              <a:t>Workers: </a:t>
            </a:r>
            <a:r>
              <a:rPr lang="en-US" sz="2000" b="1" dirty="0" err="1">
                <a:solidFill>
                  <a:srgbClr val="FF0000"/>
                </a:solidFill>
              </a:rPr>
              <a:t>Memcached</a:t>
            </a:r>
            <a:r>
              <a:rPr lang="en-US" sz="2000" b="1" dirty="0">
                <a:solidFill>
                  <a:srgbClr val="FF0000"/>
                </a:solidFill>
              </a:rPr>
              <a:t> Servers</a:t>
            </a:r>
          </a:p>
          <a:p>
            <a:pPr lvl="1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>
            <a:normAutofit lnSpcReduction="10000"/>
          </a:bodyPr>
          <a:lstStyle/>
          <a:p>
            <a:fld id="{D6860B3D-D4F8-4840-B91D-0EEC232E35FC}" type="slidenum">
              <a:rPr lang="en-US" smtClean="0"/>
              <a:pPr/>
              <a:t>87</a:t>
            </a:fld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4541981" y="2514600"/>
            <a:ext cx="4221019" cy="3874532"/>
            <a:chOff x="4495800" y="2514600"/>
            <a:chExt cx="4221019" cy="3874532"/>
          </a:xfrm>
        </p:grpSpPr>
        <p:sp>
          <p:nvSpPr>
            <p:cNvPr id="56" name="TextBox 55"/>
            <p:cNvSpPr txBox="1"/>
            <p:nvPr/>
          </p:nvSpPr>
          <p:spPr>
            <a:xfrm>
              <a:off x="5715000" y="601980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0000"/>
                  </a:solidFill>
                </a:rPr>
                <a:t>Memcached</a:t>
              </a:r>
              <a:r>
                <a:rPr lang="en-US" b="1" dirty="0">
                  <a:solidFill>
                    <a:srgbClr val="FF0000"/>
                  </a:solidFill>
                </a:rPr>
                <a:t> Servers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4495800" y="2514600"/>
              <a:ext cx="4221019" cy="3505200"/>
              <a:chOff x="4495800" y="2514600"/>
              <a:chExt cx="4221019" cy="3505200"/>
            </a:xfrm>
          </p:grpSpPr>
          <p:pic>
            <p:nvPicPr>
              <p:cNvPr id="6" name="Picture 5" descr="cloud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562600" y="2514600"/>
                <a:ext cx="2057400" cy="1083564"/>
              </a:xfrm>
              <a:prstGeom prst="rect">
                <a:avLst/>
              </a:prstGeom>
            </p:spPr>
          </p:pic>
          <p:pic>
            <p:nvPicPr>
              <p:cNvPr id="7" name="Picture 6" descr="server2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5514973" y="3779520"/>
                <a:ext cx="809627" cy="777240"/>
              </a:xfrm>
              <a:prstGeom prst="rect">
                <a:avLst/>
              </a:prstGeom>
            </p:spPr>
          </p:pic>
          <p:pic>
            <p:nvPicPr>
              <p:cNvPr id="8" name="Picture 7" descr="server2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886573" y="3794760"/>
                <a:ext cx="809627" cy="777240"/>
              </a:xfrm>
              <a:prstGeom prst="rect">
                <a:avLst/>
              </a:prstGeom>
            </p:spPr>
          </p:pic>
          <p:pic>
            <p:nvPicPr>
              <p:cNvPr id="10" name="Picture 9" descr="server-gray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495800" y="5257800"/>
                <a:ext cx="715819" cy="762000"/>
              </a:xfrm>
              <a:prstGeom prst="rect">
                <a:avLst/>
              </a:prstGeom>
            </p:spPr>
          </p:pic>
          <p:pic>
            <p:nvPicPr>
              <p:cNvPr id="12" name="Picture 11" descr="server-gray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380181" y="5257800"/>
                <a:ext cx="715819" cy="762000"/>
              </a:xfrm>
              <a:prstGeom prst="rect">
                <a:avLst/>
              </a:prstGeom>
            </p:spPr>
          </p:pic>
          <p:pic>
            <p:nvPicPr>
              <p:cNvPr id="13" name="Picture 12" descr="server-gray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248400" y="5257800"/>
                <a:ext cx="715819" cy="762000"/>
              </a:xfrm>
              <a:prstGeom prst="rect">
                <a:avLst/>
              </a:prstGeom>
            </p:spPr>
          </p:pic>
          <p:pic>
            <p:nvPicPr>
              <p:cNvPr id="14" name="Picture 13" descr="server-gray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7132781" y="5257800"/>
                <a:ext cx="715819" cy="762000"/>
              </a:xfrm>
              <a:prstGeom prst="rect">
                <a:avLst/>
              </a:prstGeom>
            </p:spPr>
          </p:pic>
          <p:pic>
            <p:nvPicPr>
              <p:cNvPr id="15" name="Picture 14" descr="server-gray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001000" y="5257800"/>
                <a:ext cx="715819" cy="762000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149340" y="2907268"/>
                <a:ext cx="1676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Internet</a:t>
                </a: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 rot="5400000">
                <a:off x="6084570" y="3440430"/>
                <a:ext cx="472440" cy="29718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16200000" flipH="1">
                <a:off x="6667500" y="3390900"/>
                <a:ext cx="457201" cy="38100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7" idx="2"/>
                <a:endCxn id="10" idx="0"/>
              </p:cNvCxnSpPr>
              <p:nvPr/>
            </p:nvCxnSpPr>
            <p:spPr>
              <a:xfrm rot="5400000">
                <a:off x="5036229" y="4374242"/>
                <a:ext cx="701040" cy="106607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7" idx="2"/>
                <a:endCxn id="12" idx="0"/>
              </p:cNvCxnSpPr>
              <p:nvPr/>
            </p:nvCxnSpPr>
            <p:spPr>
              <a:xfrm rot="5400000">
                <a:off x="5478419" y="4816432"/>
                <a:ext cx="701040" cy="181696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7" idx="2"/>
                <a:endCxn id="13" idx="0"/>
              </p:cNvCxnSpPr>
              <p:nvPr/>
            </p:nvCxnSpPr>
            <p:spPr>
              <a:xfrm rot="16200000" flipH="1">
                <a:off x="5912528" y="4564018"/>
                <a:ext cx="701040" cy="68652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8" idx="2"/>
                <a:endCxn id="15" idx="0"/>
              </p:cNvCxnSpPr>
              <p:nvPr/>
            </p:nvCxnSpPr>
            <p:spPr>
              <a:xfrm rot="16200000" flipH="1">
                <a:off x="7482248" y="4381138"/>
                <a:ext cx="685800" cy="106752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8" idx="2"/>
                <a:endCxn id="14" idx="0"/>
              </p:cNvCxnSpPr>
              <p:nvPr/>
            </p:nvCxnSpPr>
            <p:spPr>
              <a:xfrm rot="16200000" flipH="1">
                <a:off x="7048139" y="4815248"/>
                <a:ext cx="685800" cy="19930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8" idx="2"/>
                <a:endCxn id="13" idx="0"/>
              </p:cNvCxnSpPr>
              <p:nvPr/>
            </p:nvCxnSpPr>
            <p:spPr>
              <a:xfrm rot="5400000">
                <a:off x="6605949" y="4572362"/>
                <a:ext cx="685800" cy="68507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8" idx="2"/>
                <a:endCxn id="12" idx="0"/>
              </p:cNvCxnSpPr>
              <p:nvPr/>
            </p:nvCxnSpPr>
            <p:spPr>
              <a:xfrm rot="5400000">
                <a:off x="6171839" y="4138252"/>
                <a:ext cx="685800" cy="1553296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8" idx="2"/>
                <a:endCxn id="10" idx="0"/>
              </p:cNvCxnSpPr>
              <p:nvPr/>
            </p:nvCxnSpPr>
            <p:spPr>
              <a:xfrm rot="5400000">
                <a:off x="5729649" y="3696062"/>
                <a:ext cx="685800" cy="2437677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7" idx="2"/>
                <a:endCxn id="14" idx="0"/>
              </p:cNvCxnSpPr>
              <p:nvPr/>
            </p:nvCxnSpPr>
            <p:spPr>
              <a:xfrm rot="16200000" flipH="1">
                <a:off x="6354719" y="4121828"/>
                <a:ext cx="701040" cy="1570904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7" idx="2"/>
                <a:endCxn id="15" idx="0"/>
              </p:cNvCxnSpPr>
              <p:nvPr/>
            </p:nvCxnSpPr>
            <p:spPr>
              <a:xfrm rot="16200000" flipH="1">
                <a:off x="6788828" y="3687718"/>
                <a:ext cx="701040" cy="2439123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7620000" y="3810000"/>
                <a:ext cx="990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Web</a:t>
                </a:r>
              </a:p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Servers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638800" y="4800600"/>
                <a:ext cx="1981200" cy="338554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err="1">
                    <a:solidFill>
                      <a:srgbClr val="0000CC"/>
                    </a:solidFill>
                  </a:rPr>
                  <a:t>Memcached</a:t>
                </a:r>
                <a:r>
                  <a:rPr lang="en-US" sz="1600" b="1" dirty="0">
                    <a:solidFill>
                      <a:srgbClr val="0000CC"/>
                    </a:solidFill>
                  </a:rPr>
                  <a:t> Protocol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5530711"/>
      </p:ext>
    </p:extLst>
  </p:cSld>
  <p:clrMapOvr>
    <a:masterClrMapping/>
  </p:clrMapOvr>
  <p:transition spd="slow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526024" y="1627632"/>
            <a:ext cx="1170176" cy="4239768"/>
            <a:chOff x="6526024" y="1627632"/>
            <a:chExt cx="1170176" cy="4239768"/>
          </a:xfrm>
        </p:grpSpPr>
        <p:pic>
          <p:nvPicPr>
            <p:cNvPr id="12" name="Picture 11" descr="gif_mouse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8124" y="3075432"/>
              <a:ext cx="961810" cy="111991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6024" y="4751832"/>
              <a:ext cx="1170176" cy="1115568"/>
            </a:xfrm>
            <a:prstGeom prst="rect">
              <a:avLst/>
            </a:prstGeom>
          </p:spPr>
        </p:pic>
        <p:grpSp>
          <p:nvGrpSpPr>
            <p:cNvPr id="16" name="Group 19"/>
            <p:cNvGrpSpPr/>
            <p:nvPr/>
          </p:nvGrpSpPr>
          <p:grpSpPr>
            <a:xfrm>
              <a:off x="6629400" y="1627632"/>
              <a:ext cx="1032934" cy="1131332"/>
              <a:chOff x="6434666" y="1371600"/>
              <a:chExt cx="1032934" cy="1131332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434666" y="1371600"/>
                <a:ext cx="1032934" cy="1115568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6477000" y="2133600"/>
                <a:ext cx="42333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Workloads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4754563"/>
          </a:xfrm>
        </p:spPr>
        <p:txBody>
          <a:bodyPr/>
          <a:lstStyle/>
          <a:p>
            <a:pPr>
              <a:spcBef>
                <a:spcPct val="25000"/>
              </a:spcBef>
              <a:buClr>
                <a:srgbClr val="000000"/>
              </a:buClr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Partition/Aggregate</a:t>
            </a:r>
          </a:p>
          <a:p>
            <a:pPr>
              <a:spcBef>
                <a:spcPct val="25000"/>
              </a:spcBef>
              <a:buClr>
                <a:srgbClr val="000000"/>
              </a:buClr>
              <a:buNone/>
            </a:pPr>
            <a:r>
              <a:rPr lang="en-US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   </a:t>
            </a:r>
            <a:r>
              <a:rPr lang="en-US" b="1" dirty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(Query</a:t>
            </a:r>
            <a:r>
              <a:rPr lang="en-US" b="1" dirty="0">
                <a:solidFill>
                  <a:srgbClr val="0000CC"/>
                </a:solidFill>
              </a:rPr>
              <a:t>)</a:t>
            </a:r>
            <a:endParaRPr lang="en-US" b="1" dirty="0">
              <a:solidFill>
                <a:srgbClr val="0000CC"/>
              </a:solidFill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25000"/>
              </a:spcBef>
              <a:buClr>
                <a:srgbClr val="000000"/>
              </a:buClr>
              <a:buNone/>
            </a:pPr>
            <a:endParaRPr lang="en-US" sz="140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25000"/>
              </a:spcBef>
              <a:buClr>
                <a:srgbClr val="000000"/>
              </a:buClr>
              <a:buNone/>
            </a:pPr>
            <a:endParaRPr lang="en-US" sz="140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25000"/>
              </a:spcBef>
              <a:buClr>
                <a:srgbClr val="000000"/>
              </a:buClr>
            </a:pPr>
            <a:r>
              <a:rPr lang="en-US" sz="2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Short messages [50KB-1MB] </a:t>
            </a:r>
          </a:p>
          <a:p>
            <a:pPr>
              <a:spcBef>
                <a:spcPct val="25000"/>
              </a:spcBef>
              <a:buClr>
                <a:srgbClr val="000000"/>
              </a:buClr>
              <a:buNone/>
            </a:pPr>
            <a:r>
              <a:rPr lang="en-US" sz="24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    </a:t>
            </a:r>
            <a:r>
              <a:rPr lang="en-US" sz="2400" b="1" dirty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(</a:t>
            </a:r>
            <a:r>
              <a:rPr lang="en-US" b="1" dirty="0">
                <a:solidFill>
                  <a:srgbClr val="0000CC"/>
                </a:solidFill>
              </a:rPr>
              <a:t>C</a:t>
            </a:r>
            <a:r>
              <a:rPr lang="en-US" sz="2400" b="1" dirty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oordination, Control state)</a:t>
            </a:r>
          </a:p>
          <a:p>
            <a:pPr lvl="1">
              <a:spcBef>
                <a:spcPct val="25000"/>
              </a:spcBef>
              <a:buClr>
                <a:srgbClr val="000000"/>
              </a:buClr>
              <a:buNone/>
            </a:pPr>
            <a:endParaRPr lang="en-US" sz="1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lvl="1">
              <a:spcBef>
                <a:spcPct val="25000"/>
              </a:spcBef>
              <a:buClr>
                <a:srgbClr val="000000"/>
              </a:buClr>
              <a:buNone/>
            </a:pPr>
            <a:endParaRPr lang="en-US" sz="14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25000"/>
              </a:spcBef>
              <a:buClr>
                <a:srgbClr val="000000"/>
              </a:buClr>
            </a:pPr>
            <a:r>
              <a:rPr lang="en-US" sz="2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Large flows [1MB-50MB] </a:t>
            </a:r>
          </a:p>
          <a:p>
            <a:pPr>
              <a:spcBef>
                <a:spcPct val="25000"/>
              </a:spcBef>
              <a:buClr>
                <a:srgbClr val="000000"/>
              </a:buClr>
              <a:buNone/>
            </a:pPr>
            <a:r>
              <a:rPr lang="en-US" sz="24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    </a:t>
            </a:r>
            <a:r>
              <a:rPr lang="en-US" sz="2400" b="1" dirty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(</a:t>
            </a:r>
            <a:r>
              <a:rPr lang="en-US" b="1" dirty="0">
                <a:solidFill>
                  <a:srgbClr val="0000CC"/>
                </a:solidFill>
              </a:rPr>
              <a:t>D</a:t>
            </a:r>
            <a:r>
              <a:rPr lang="en-US" sz="2400" b="1" dirty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ata update)</a:t>
            </a:r>
            <a:r>
              <a:rPr lang="en-US" sz="24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</a:t>
            </a:r>
          </a:p>
          <a:p>
            <a:pPr lvl="1">
              <a:spcBef>
                <a:spcPct val="25000"/>
              </a:spcBef>
              <a:buClr>
                <a:srgbClr val="000000"/>
              </a:buClr>
              <a:buNone/>
            </a:pPr>
            <a:endParaRPr lang="en-US" sz="2400" dirty="0">
              <a:solidFill>
                <a:srgbClr val="FF0000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96F468FF-8BB4-3349-8005-AE9F629C616D}" type="slidenum">
              <a:rPr lang="en-US" smtClean="0"/>
              <a:pPr/>
              <a:t>88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5222658" y="1824335"/>
            <a:ext cx="3757815" cy="3742730"/>
            <a:chOff x="5222658" y="1824335"/>
            <a:chExt cx="3757815" cy="3742730"/>
          </a:xfrm>
        </p:grpSpPr>
        <p:grpSp>
          <p:nvGrpSpPr>
            <p:cNvPr id="19" name="Group 18"/>
            <p:cNvGrpSpPr/>
            <p:nvPr/>
          </p:nvGrpSpPr>
          <p:grpSpPr>
            <a:xfrm>
              <a:off x="5222658" y="1824335"/>
              <a:ext cx="2986021" cy="461665"/>
              <a:chOff x="5222658" y="2057400"/>
              <a:chExt cx="2986021" cy="461665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5222658" y="2286000"/>
                <a:ext cx="685800" cy="1588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6088034" y="2057400"/>
                <a:ext cx="212064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Delay-sensitive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230624" y="3424535"/>
              <a:ext cx="2974848" cy="461665"/>
              <a:chOff x="5230624" y="3420070"/>
              <a:chExt cx="2974848" cy="461665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5230624" y="3657600"/>
                <a:ext cx="685800" cy="1588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6096000" y="3420070"/>
                <a:ext cx="21094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Delay-sensitive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5222658" y="5105400"/>
              <a:ext cx="3757815" cy="461665"/>
              <a:chOff x="5222658" y="4724400"/>
              <a:chExt cx="3757815" cy="461665"/>
            </a:xfrm>
          </p:grpSpPr>
          <p:cxnSp>
            <p:nvCxnSpPr>
              <p:cNvPr id="13" name="Straight Arrow Connector 12"/>
              <p:cNvCxnSpPr/>
              <p:nvPr/>
            </p:nvCxnSpPr>
            <p:spPr>
              <a:xfrm>
                <a:off x="5222658" y="4953000"/>
                <a:ext cx="685800" cy="1588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6088034" y="4724400"/>
                <a:ext cx="289243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ea typeface="ＭＳ Ｐゴシック" charset="-128"/>
                    <a:cs typeface="ＭＳ Ｐゴシック" charset="-128"/>
                  </a:rPr>
                  <a:t>Throughput-sensitive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553647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Impairments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sz="3200" dirty="0" err="1"/>
              <a:t>Incast</a:t>
            </a:r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Queue Buildup</a:t>
            </a:r>
          </a:p>
          <a:p>
            <a:endParaRPr lang="en-US" sz="3200" dirty="0"/>
          </a:p>
          <a:p>
            <a:r>
              <a:rPr lang="en-US" sz="3200" dirty="0"/>
              <a:t>Buffer Pressure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D6860B3D-D4F8-4840-B91D-0EEC232E35FC}" type="slidenum">
              <a:rPr lang="en-US" smtClean="0"/>
              <a:pPr/>
              <a:t>89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1469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/>
              <a:t>R</a:t>
            </a:r>
            <a:r>
              <a:rPr lang="hu-HU" dirty="0" err="1"/>
              <a:t>everse</a:t>
            </a:r>
            <a:r>
              <a:rPr lang="hu-HU" dirty="0"/>
              <a:t> </a:t>
            </a:r>
            <a:r>
              <a:rPr lang="hu-HU" b="1" dirty="0" err="1"/>
              <a:t>A</a:t>
            </a:r>
            <a:r>
              <a:rPr lang="hu-HU" dirty="0" err="1"/>
              <a:t>ddress</a:t>
            </a:r>
            <a:r>
              <a:rPr lang="hu-HU" dirty="0"/>
              <a:t> </a:t>
            </a:r>
            <a:r>
              <a:rPr lang="hu-HU" b="1" dirty="0" err="1"/>
              <a:t>R</a:t>
            </a:r>
            <a:r>
              <a:rPr lang="hu-HU" dirty="0" err="1"/>
              <a:t>esolution</a:t>
            </a:r>
            <a:r>
              <a:rPr lang="hu-HU" dirty="0"/>
              <a:t> </a:t>
            </a:r>
            <a:r>
              <a:rPr lang="hu-HU" b="1" dirty="0" err="1"/>
              <a:t>P</a:t>
            </a:r>
            <a:r>
              <a:rPr lang="hu-HU" dirty="0" err="1"/>
              <a:t>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4" y="1547446"/>
            <a:ext cx="8932983" cy="47357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200" b="1" cap="small" dirty="0"/>
              <a:t>Feladata</a:t>
            </a:r>
          </a:p>
          <a:p>
            <a:pPr>
              <a:spcBef>
                <a:spcPts val="0"/>
              </a:spcBef>
            </a:pPr>
            <a:r>
              <a:rPr lang="hu-HU" sz="2200" dirty="0"/>
              <a:t>A fizikai cím megfeleltetése egy IP címnek</a:t>
            </a:r>
          </a:p>
          <a:p>
            <a:pPr marL="0" indent="0">
              <a:buNone/>
            </a:pPr>
            <a:r>
              <a:rPr lang="hu-HU" sz="2200" b="1" cap="small" dirty="0"/>
              <a:t>Hozzárendelés</a:t>
            </a:r>
          </a:p>
          <a:p>
            <a:pPr algn="just">
              <a:spcBef>
                <a:spcPts val="0"/>
              </a:spcBef>
            </a:pPr>
            <a:r>
              <a:rPr lang="hu-HU" sz="2200" dirty="0"/>
              <a:t>Az újonnan indított állomás adatszórással csomagot küld ki az </a:t>
            </a:r>
            <a:r>
              <a:rPr lang="hu-HU" sz="2200" i="1" dirty="0"/>
              <a:t>Ethernet</a:t>
            </a:r>
            <a:r>
              <a:rPr lang="hu-HU" sz="2200" dirty="0"/>
              <a:t>re „A 48-bites Ethernet-címem 14.04.05.18.01.25. Tudja valaki az IP címemet?” kérdéssel az alhálózaton. Az </a:t>
            </a:r>
            <a:r>
              <a:rPr lang="hu-HU" sz="2200" i="1" dirty="0" err="1"/>
              <a:t>RARP</a:t>
            </a:r>
            <a:r>
              <a:rPr lang="hu-HU" sz="2200" dirty="0" err="1"/>
              <a:t>-szerver</a:t>
            </a:r>
            <a:r>
              <a:rPr lang="hu-HU" sz="2200" dirty="0"/>
              <a:t> pedig válaszol a megfelelő IP címmel, mikor meglátja a kérést</a:t>
            </a:r>
          </a:p>
          <a:p>
            <a:pPr algn="just">
              <a:spcBef>
                <a:spcPts val="0"/>
              </a:spcBef>
            </a:pPr>
            <a:r>
              <a:rPr lang="hu-HU" sz="2200" dirty="0"/>
              <a:t>Opcionális javítási lehetőségek:</a:t>
            </a:r>
          </a:p>
          <a:p>
            <a:pPr lvl="1" algn="just"/>
            <a:r>
              <a:rPr lang="hu-HU" sz="2200" i="1" dirty="0"/>
              <a:t>BOOTP</a:t>
            </a:r>
            <a:r>
              <a:rPr lang="hu-HU" sz="2200" dirty="0"/>
              <a:t> protokoll használata. UDP csomagok használata. Manuálisan kell a hozzárendelési táblázatot karbantartani. (statikus címkiosztás)</a:t>
            </a:r>
          </a:p>
          <a:p>
            <a:pPr lvl="1" algn="just"/>
            <a:r>
              <a:rPr lang="hu-HU" sz="2200" i="1" dirty="0"/>
              <a:t>DHCP</a:t>
            </a:r>
            <a:r>
              <a:rPr lang="hu-HU" sz="2200" dirty="0"/>
              <a:t> protokoll használata. Itt is külön kiszolgáló osztja ki a címeket a kérések alapján. A kiszolgáló és a kérő állomások nem kell hogy ugyanazon a </a:t>
            </a:r>
            <a:r>
              <a:rPr lang="hu-HU" sz="2200" i="1" dirty="0"/>
              <a:t>LAN</a:t>
            </a:r>
            <a:r>
              <a:rPr lang="hu-HU" sz="2200" dirty="0"/>
              <a:t>-on legyenek, ezért </a:t>
            </a:r>
            <a:r>
              <a:rPr lang="hu-HU" sz="2200" i="1" dirty="0"/>
              <a:t>LAN</a:t>
            </a:r>
            <a:r>
              <a:rPr lang="hu-HU" sz="2200" dirty="0"/>
              <a:t>-onként kell egy </a:t>
            </a:r>
            <a:r>
              <a:rPr lang="hu-HU" sz="2200" i="1" dirty="0"/>
              <a:t>DHCP </a:t>
            </a:r>
            <a:r>
              <a:rPr lang="hu-HU" sz="2200" i="1" dirty="0" err="1"/>
              <a:t>relay</a:t>
            </a:r>
            <a:r>
              <a:rPr lang="hu-HU" sz="2200" i="1" dirty="0"/>
              <a:t> </a:t>
            </a:r>
            <a:r>
              <a:rPr lang="hu-HU" sz="2200" i="1" dirty="0" err="1"/>
              <a:t>agent</a:t>
            </a:r>
            <a:r>
              <a:rPr lang="hu-HU" sz="2200" dirty="0"/>
              <a:t>. (statikus és dinamikus címkiosztás)</a:t>
            </a:r>
          </a:p>
        </p:txBody>
      </p:sp>
    </p:spTree>
    <p:extLst>
      <p:ext uri="{BB962C8B-B14F-4D97-AF65-F5344CB8AC3E}">
        <p14:creationId xmlns:p14="http://schemas.microsoft.com/office/powerpoint/2010/main" val="36537050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 descr="server-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5012928"/>
            <a:ext cx="915278" cy="974328"/>
          </a:xfrm>
          <a:prstGeom prst="rect">
            <a:avLst/>
          </a:prstGeom>
        </p:spPr>
      </p:pic>
      <p:pic>
        <p:nvPicPr>
          <p:cNvPr id="87" name="Picture 86" descr="server-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3478" y="3793728"/>
            <a:ext cx="915278" cy="974328"/>
          </a:xfrm>
          <a:prstGeom prst="rect">
            <a:avLst/>
          </a:prstGeom>
        </p:spPr>
      </p:pic>
      <p:pic>
        <p:nvPicPr>
          <p:cNvPr id="88" name="Picture 87" descr="server-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3478" y="2514600"/>
            <a:ext cx="915278" cy="974328"/>
          </a:xfrm>
          <a:prstGeom prst="rect">
            <a:avLst/>
          </a:prstGeom>
        </p:spPr>
      </p:pic>
      <p:pic>
        <p:nvPicPr>
          <p:cNvPr id="89" name="Picture 88" descr="server-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3478" y="1219200"/>
            <a:ext cx="915278" cy="97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/>
              <a:t>Incast</a:t>
            </a:r>
            <a:endParaRPr lang="en-US" dirty="0"/>
          </a:p>
        </p:txBody>
      </p:sp>
      <p:pic>
        <p:nvPicPr>
          <p:cNvPr id="10" name="Content Placeholder 9" descr="switch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flipH="1">
            <a:off x="4286109" y="3233039"/>
            <a:ext cx="1643349" cy="692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D6860B3D-D4F8-4840-B91D-0EEC232E35FC}" type="slidenum">
              <a:rPr lang="en-US" smtClean="0"/>
              <a:pPr/>
              <a:t>90</a:t>
            </a:fld>
            <a:endParaRPr lang="en-US"/>
          </a:p>
        </p:txBody>
      </p:sp>
      <p:pic>
        <p:nvPicPr>
          <p:cNvPr id="5" name="Picture 4" descr="serv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4957" y="3044594"/>
            <a:ext cx="1148799" cy="110284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5700858" y="3579513"/>
            <a:ext cx="161029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11465" y="1706364"/>
            <a:ext cx="1675522" cy="17662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611465" y="3001764"/>
            <a:ext cx="1675522" cy="5470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611465" y="3625056"/>
            <a:ext cx="1675522" cy="655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610587" y="3701256"/>
            <a:ext cx="1676400" cy="1798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151"/>
          <p:cNvGrpSpPr>
            <a:grpSpLocks/>
          </p:cNvGrpSpPr>
          <p:nvPr/>
        </p:nvGrpSpPr>
        <p:grpSpPr bwMode="auto">
          <a:xfrm>
            <a:off x="4421356" y="3276600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33399"/>
                </a:solidFill>
              </a:endParaRPr>
            </a:p>
          </p:txBody>
        </p:sp>
        <p:sp>
          <p:nvSpPr>
            <p:cNvPr id="56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4" name="Rectangle 163"/>
          <p:cNvSpPr>
            <a:spLocks noChangeArrowheads="1"/>
          </p:cNvSpPr>
          <p:nvPr/>
        </p:nvSpPr>
        <p:spPr bwMode="auto">
          <a:xfrm>
            <a:off x="7164556" y="3276600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5" name="Rectangle 163"/>
          <p:cNvSpPr>
            <a:spLocks noChangeArrowheads="1"/>
          </p:cNvSpPr>
          <p:nvPr/>
        </p:nvSpPr>
        <p:spPr bwMode="auto">
          <a:xfrm>
            <a:off x="7164556" y="3276600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6" name="Rectangle 163"/>
          <p:cNvSpPr>
            <a:spLocks noChangeArrowheads="1"/>
          </p:cNvSpPr>
          <p:nvPr/>
        </p:nvSpPr>
        <p:spPr bwMode="auto">
          <a:xfrm>
            <a:off x="7164556" y="3276600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7" name="Rectangle 163"/>
          <p:cNvSpPr>
            <a:spLocks noChangeArrowheads="1"/>
          </p:cNvSpPr>
          <p:nvPr/>
        </p:nvSpPr>
        <p:spPr bwMode="auto">
          <a:xfrm>
            <a:off x="7164556" y="3276600"/>
            <a:ext cx="192024" cy="594360"/>
          </a:xfrm>
          <a:prstGeom prst="rect">
            <a:avLst/>
          </a:prstGeom>
          <a:solidFill>
            <a:srgbClr val="0C921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8" name="Rectangle 163"/>
          <p:cNvSpPr>
            <a:spLocks noChangeArrowheads="1"/>
          </p:cNvSpPr>
          <p:nvPr/>
        </p:nvSpPr>
        <p:spPr bwMode="auto">
          <a:xfrm>
            <a:off x="2400532" y="1447800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9" name="Rectangle 163"/>
          <p:cNvSpPr>
            <a:spLocks noChangeArrowheads="1"/>
          </p:cNvSpPr>
          <p:nvPr/>
        </p:nvSpPr>
        <p:spPr bwMode="auto">
          <a:xfrm>
            <a:off x="2171932" y="1463040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80" name="Rectangle 163"/>
          <p:cNvSpPr>
            <a:spLocks noChangeArrowheads="1"/>
          </p:cNvSpPr>
          <p:nvPr/>
        </p:nvSpPr>
        <p:spPr bwMode="auto">
          <a:xfrm>
            <a:off x="2400532" y="2714372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81" name="Rectangle 163"/>
          <p:cNvSpPr>
            <a:spLocks noChangeArrowheads="1"/>
          </p:cNvSpPr>
          <p:nvPr/>
        </p:nvSpPr>
        <p:spPr bwMode="auto">
          <a:xfrm>
            <a:off x="2171932" y="2714372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82" name="Rectangle 163"/>
          <p:cNvSpPr>
            <a:spLocks noChangeArrowheads="1"/>
          </p:cNvSpPr>
          <p:nvPr/>
        </p:nvSpPr>
        <p:spPr bwMode="auto">
          <a:xfrm>
            <a:off x="2400532" y="3962400"/>
            <a:ext cx="192024" cy="594360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83" name="Rectangle 163"/>
          <p:cNvSpPr>
            <a:spLocks noChangeArrowheads="1"/>
          </p:cNvSpPr>
          <p:nvPr/>
        </p:nvSpPr>
        <p:spPr bwMode="auto">
          <a:xfrm>
            <a:off x="2171932" y="3962400"/>
            <a:ext cx="192024" cy="594360"/>
          </a:xfrm>
          <a:prstGeom prst="rect">
            <a:avLst/>
          </a:prstGeom>
          <a:gradFill rotWithShape="1"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84" name="Rectangle 163"/>
          <p:cNvSpPr>
            <a:spLocks noChangeArrowheads="1"/>
          </p:cNvSpPr>
          <p:nvPr/>
        </p:nvSpPr>
        <p:spPr bwMode="auto">
          <a:xfrm>
            <a:off x="2400532" y="5257800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85" name="Rectangle 163"/>
          <p:cNvSpPr>
            <a:spLocks noChangeArrowheads="1"/>
          </p:cNvSpPr>
          <p:nvPr/>
        </p:nvSpPr>
        <p:spPr bwMode="auto">
          <a:xfrm>
            <a:off x="2171932" y="5257800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pic>
        <p:nvPicPr>
          <p:cNvPr id="99" name="Picture 98" descr="bang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6956" y="2819400"/>
            <a:ext cx="1524000" cy="1524000"/>
          </a:xfrm>
          <a:prstGeom prst="rect">
            <a:avLst/>
          </a:prstGeom>
        </p:spPr>
      </p:pic>
      <p:grpSp>
        <p:nvGrpSpPr>
          <p:cNvPr id="103" name="Group 102"/>
          <p:cNvGrpSpPr/>
          <p:nvPr/>
        </p:nvGrpSpPr>
        <p:grpSpPr>
          <a:xfrm>
            <a:off x="3048000" y="5257800"/>
            <a:ext cx="2743200" cy="461665"/>
            <a:chOff x="2743200" y="5418892"/>
            <a:chExt cx="2743200" cy="461665"/>
          </a:xfrm>
        </p:grpSpPr>
        <p:sp>
          <p:nvSpPr>
            <p:cNvPr id="101" name="TextBox 100"/>
            <p:cNvSpPr txBox="1"/>
            <p:nvPr/>
          </p:nvSpPr>
          <p:spPr>
            <a:xfrm>
              <a:off x="3581400" y="5418892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ea typeface="Arial" charset="0"/>
                  <a:cs typeface="Arial"/>
                </a:rPr>
                <a:t>TCP timeout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02" name="Left Arrow 101"/>
            <p:cNvSpPr/>
            <p:nvPr/>
          </p:nvSpPr>
          <p:spPr>
            <a:xfrm>
              <a:off x="2743200" y="5562600"/>
              <a:ext cx="762000" cy="240972"/>
            </a:xfrm>
            <a:prstGeom prst="lef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381000" y="1383268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Worker 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81000" y="26670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Worker 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1000" y="39624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Worker 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81000" y="5181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Worker 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10400" y="25146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Aggregator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5562600" y="4532293"/>
            <a:ext cx="2590800" cy="1849457"/>
            <a:chOff x="5410200" y="4837093"/>
            <a:chExt cx="2590800" cy="1849457"/>
          </a:xfrm>
        </p:grpSpPr>
        <p:sp>
          <p:nvSpPr>
            <p:cNvPr id="35" name="TextBox 34"/>
            <p:cNvSpPr txBox="1"/>
            <p:nvPr/>
          </p:nvSpPr>
          <p:spPr>
            <a:xfrm>
              <a:off x="5410200" y="4837093"/>
              <a:ext cx="2590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000CC"/>
                  </a:solidFill>
                  <a:ea typeface="Arial" charset="0"/>
                  <a:cs typeface="Arial"/>
                </a:rPr>
                <a:t>RTO</a:t>
              </a:r>
              <a:r>
                <a:rPr lang="en-US" sz="2000" b="1" baseline="-25000" dirty="0" err="1">
                  <a:solidFill>
                    <a:srgbClr val="0000CC"/>
                  </a:solidFill>
                  <a:ea typeface="Arial" charset="0"/>
                  <a:cs typeface="Arial"/>
                </a:rPr>
                <a:t>min</a:t>
              </a:r>
              <a:r>
                <a:rPr lang="en-US" sz="2000" b="1" baseline="-25000" dirty="0">
                  <a:solidFill>
                    <a:srgbClr val="0000CC"/>
                  </a:solidFill>
                  <a:ea typeface="Arial" charset="0"/>
                  <a:cs typeface="Arial"/>
                </a:rPr>
                <a:t> </a:t>
              </a:r>
              <a:r>
                <a:rPr lang="en-US" sz="2000" b="1" dirty="0">
                  <a:solidFill>
                    <a:srgbClr val="0000CC"/>
                  </a:solidFill>
                  <a:ea typeface="Arial" charset="0"/>
                  <a:cs typeface="Arial"/>
                </a:rPr>
                <a:t>= 300 ms</a:t>
              </a:r>
            </a:p>
            <a:p>
              <a:endParaRPr lang="en-US" b="1" dirty="0">
                <a:solidFill>
                  <a:srgbClr val="FF0000"/>
                </a:solidFill>
              </a:endParaRPr>
            </a:p>
            <a:p>
              <a:endParaRPr lang="en-US" dirty="0"/>
            </a:p>
          </p:txBody>
        </p:sp>
        <p:pic>
          <p:nvPicPr>
            <p:cNvPr id="47" name="Picture 46" descr="hourglass_3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79180" y="5334000"/>
              <a:ext cx="1078820" cy="1352550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3810000" y="1393448"/>
            <a:ext cx="5029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ea typeface="Arial" charset="0"/>
                <a:cs typeface="Arial"/>
              </a:rPr>
              <a:t> Synchronized mice collide.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ea typeface="Arial" charset="0"/>
                <a:cs typeface="Arial"/>
              </a:rPr>
              <a:t> Caused by Partition/Aggregate.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448833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257 0.00671 -0.27795 -0.00023 C -0.33333 -0.00717 -0.32743 -0.02845 -0.34305 -0.04187 C -0.35868 -0.05528 -0.34583 -0.04418 -0.37205 -0.0805 C -0.39826 -0.11681 -0.47395 -0.22276 -0.50086 -0.26023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-12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482 0.00116 -0.27795 -0.00023 C -0.33107 -0.00162 -0.30816 -0.00138 -0.32986 -0.00809 C -0.35156 -0.0148 -0.37934 -0.02822 -0.40816 -0.04025 C -0.43698 -0.05228 -0.4835 -0.07217 -0.5033 -0.0805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" y="-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11909 0.00093 -0.22378 -0.00254 -0.27795 -0.00023 C -0.33211 0.00209 -0.31441 0.00602 -0.33576 0.01435 C -0.35711 0.02267 -0.37847 0.03586 -0.40573 0.04951 C -0.43298 0.06315 -0.48003 0.08652 -0.49965 0.09623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4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-0.00023 C -0.0552 -0.00023 -0.22274 -0.00763 -0.27795 -0.00023 C -0.33316 0.00717 -0.32257 0.02499 -0.34184 0.04488 C -0.36111 0.06477 -0.36718 0.08143 -0.39357 0.11867 C -0.41996 0.15591 -0.4776 0.23688 -0.49965 0.26787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" y="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-0.0037 C 0.0342 0.0266 0.10746 0.13371 0.14166 0.17789 C 0.17586 0.22207 0.18455 0.24636 0.2177 0.26139 C 0.25086 0.27643 0.3151 0.26648 0.34062 0.26787 " pathEditMode="relative" rAng="0" ptsTypes="aaaa">
                                      <p:cBhvr>
                                        <p:cTn id="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14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0463 C 0.01458 -0.00324 0.02708 -0.01203 0.0427 0.00323 C 0.05833 0.0185 0.07777 0.05135 0.10295 0.08651 C 0.12812 0.12167 0.16823 0.18528 0.1934 0.21489 C 0.21857 0.2445 0.22916 0.2556 0.25364 0.26393 C 0.27812 0.27226 0.32222 0.26532 0.34027 0.26555 " pathEditMode="relative" rAng="0" ptsTypes="aaaaaa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135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4.16146E-6 C 0.06458 0.02914 0.12934 0.05829 0.1651 0.0724 C 0.20086 0.08651 0.19357 0.08327 0.21458 0.08512 C 0.23559 0.08697 0.27517 0.08373 0.29114 0.08327 " pathEditMode="relative" rAng="0" ptsTypes="aaaa">
                                      <p:cBhvr>
                                        <p:cTn id="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43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61111E-6 -0.00694 C -0.00295 -0.01203 -0.00643 -0.01758 0.02882 -0.00371 C 0.06406 0.01017 0.16753 0.06222 0.21145 0.07679 C 0.25538 0.09137 0.27534 0.08188 0.29218 0.08327 " pathEditMode="relative" rAng="0" ptsTypes="aaaa">
                                      <p:cBhvr>
                                        <p:cTn id="7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4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208 0.00417 C 0.01666 -0.003 0.06336 -0.02752 0.08993 -0.04071 C 0.11649 -0.05389 0.14062 -0.06523 0.16111 -0.07448 C 0.18159 -0.08373 0.19913 -0.09299 0.21284 -0.09692 C 0.22656 -0.10085 0.2368 -0.09831 0.24305 -0.09854 " pathEditMode="relative" rAng="0" ptsTypes="aaaaa">
                                      <p:cBhvr>
                                        <p:cTn id="7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-53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3.61111E-6 -4.02036E-6 C 0.00625 0.00209 0.01267 0.00417 0.02048 0.00324 C 0.0283 0.00232 0.02743 0.00255 0.04687 -0.00624 C 0.06632 -0.01503 0.10902 -0.03423 0.13663 -0.0488 C 0.16423 -0.06338 0.19461 -0.08558 0.21267 -0.09368 C 0.23073 -0.10178 0.23836 -0.09623 0.24514 -0.09692 " pathEditMode="relative" rAng="0" ptsTypes="aaaaaa">
                                      <p:cBhvr>
                                        <p:cTn id="7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-4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2136 -0.02082 L 0.20695 -0.28614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-133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937 0.00278 C 0.01823 0.0037 0.02708 0.00463 0.03333 0.00116 C 0.03958 -0.00231 0.0158 0.02637 0.0467 -0.01804 C 0.0776 -0.06245 0.14826 -0.164 0.21892 -0.26532 " pathEditMode="relative" rAng="0" ptsTypes="aaaA">
                                      <p:cBhvr>
                                        <p:cTn id="7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-122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1059 -0.2873 L 0.21059 0.2454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8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6400000">
                                      <p:cBhvr>
                                        <p:cTn id="8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1892 -0.26532 L 0.21892 0.24543 " pathEditMode="relative" rAng="0" ptsTypes="AA">
                                      <p:cBhvr>
                                        <p:cTn id="8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86400000">
                                      <p:cBhvr>
                                        <p:cTn id="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1 0.26764 L 0.51041 0.26764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3611 0.26463 L 0.53541 0.26532 " pathEditMode="relative" rAng="0" ptsTypes="AA">
                                      <p:cBhvr>
                                        <p:cTn id="9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63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7864 0.08142 L 0.51041 0.08304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3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3" presetClass="path" presetSubtype="0" accel="50000" decel="5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8437 0.08304 L 0.53541 0.08258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3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3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4253 -0.09877 L 0.51041 -0.09877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3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5277 -0.09877 L 0.53541 -0.09877 " pathEditMode="relative" rAng="0" ptsTypes="AA">
                                      <p:cBhvr>
                                        <p:cTn id="11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0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0.00116 C 0.02951 -0.03192 0.11319 -0.15174 0.14427 -0.19778 C 0.17534 -0.24381 0.18316 -0.26 0.19357 -0.27481 C 0.20399 -0.28961 0.20052 -0.28429 0.20694 -0.28614 C 0.21336 -0.28799 0.18142 -0.28614 0.23194 -0.28614 C 0.28246 -0.28614 0.45243 -0.28614 0.51041 -0.28614 " pathEditMode="relative" rAng="0" ptsTypes="aaaaaa">
                                      <p:cBhvr>
                                        <p:cTn id="134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-14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5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0" presetClass="path" presetSubtype="0" accel="50000" decel="50000" fill="hold" grpId="4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0.00625 C 0.01093 0.00717 0.02048 0.00787 0.02777 0.00463 C 0.03507 0.00139 0.02534 0.01226 0.0434 -0.01295 C 0.06146 -0.03817 0.10625 -0.10432 0.13611 -0.14619 C 0.16597 -0.18806 0.19896 -0.24219 0.22291 -0.26486 C 0.24687 -0.28753 0.22795 -0.2799 0.27951 -0.28267 C 0.33107 -0.28545 0.47986 -0.28221 0.53246 -0.28221 " pathEditMode="relative" rAng="0" ptsTypes="aaaaaaa">
                                      <p:cBhvr>
                                        <p:cTn id="139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144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5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4" grpId="2" animBg="1"/>
      <p:bldP spid="75" grpId="0" animBg="1"/>
      <p:bldP spid="75" grpId="1" animBg="1"/>
      <p:bldP spid="75" grpId="2" animBg="1"/>
      <p:bldP spid="76" grpId="0" animBg="1"/>
      <p:bldP spid="76" grpId="1" animBg="1"/>
      <p:bldP spid="76" grpId="2" animBg="1"/>
      <p:bldP spid="77" grpId="0" animBg="1"/>
      <p:bldP spid="77" grpId="1" animBg="1"/>
      <p:bldP spid="77" grpId="2" animBg="1"/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80" grpId="0" animBg="1"/>
      <p:bldP spid="80" grpId="1" animBg="1"/>
      <p:bldP spid="80" grpId="2" animBg="1"/>
      <p:bldP spid="80" grpId="3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82" grpId="2" animBg="1"/>
      <p:bldP spid="82" grpId="3" animBg="1"/>
      <p:bldP spid="83" grpId="0" animBg="1"/>
      <p:bldP spid="83" grpId="1" animBg="1"/>
      <p:bldP spid="83" grpId="2" animBg="1"/>
      <p:bldP spid="83" grpId="3" animBg="1"/>
      <p:bldP spid="84" grpId="0" animBg="1"/>
      <p:bldP spid="84" grpId="1" animBg="1"/>
      <p:bldP spid="84" grpId="2" animBg="1"/>
      <p:bldP spid="84" grpId="3" animBg="1"/>
      <p:bldP spid="84" grpId="4" animBg="1"/>
      <p:bldP spid="84" grpId="5" animBg="1"/>
      <p:bldP spid="85" grpId="0" animBg="1"/>
      <p:bldP spid="85" grpId="1" animBg="1"/>
      <p:bldP spid="85" grpId="2" animBg="1"/>
      <p:bldP spid="85" grpId="3" animBg="1"/>
      <p:bldP spid="85" grpId="4" animBg="1"/>
      <p:bldP spid="85" grpId="5" animBg="1"/>
      <p:bldP spid="49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 descr="server-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0844" y="5350272"/>
            <a:ext cx="915278" cy="974328"/>
          </a:xfrm>
          <a:prstGeom prst="rect">
            <a:avLst/>
          </a:prstGeom>
        </p:spPr>
      </p:pic>
      <p:pic>
        <p:nvPicPr>
          <p:cNvPr id="89" name="Picture 88" descr="server-gra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1722" y="1556544"/>
            <a:ext cx="915278" cy="97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Queue Buildup</a:t>
            </a:r>
          </a:p>
        </p:txBody>
      </p:sp>
      <p:pic>
        <p:nvPicPr>
          <p:cNvPr id="10" name="Content Placeholder 9" descr="switch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flipH="1">
            <a:off x="4284353" y="3570383"/>
            <a:ext cx="1643349" cy="692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2824" y="6356350"/>
            <a:ext cx="2133600" cy="365125"/>
          </a:xfrm>
        </p:spPr>
        <p:txBody>
          <a:bodyPr>
            <a:normAutofit lnSpcReduction="10000"/>
          </a:bodyPr>
          <a:lstStyle/>
          <a:p>
            <a:fld id="{D6860B3D-D4F8-4840-B91D-0EEC232E35FC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5" name="Picture 4" descr="serv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3201" y="3381938"/>
            <a:ext cx="1148799" cy="110284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5699102" y="3916857"/>
            <a:ext cx="161029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09709" y="2043708"/>
            <a:ext cx="1675522" cy="17662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608831" y="4038600"/>
            <a:ext cx="1676400" cy="1798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51"/>
          <p:cNvGrpSpPr>
            <a:grpSpLocks/>
          </p:cNvGrpSpPr>
          <p:nvPr/>
        </p:nvGrpSpPr>
        <p:grpSpPr bwMode="auto">
          <a:xfrm>
            <a:off x="4419600" y="3613944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33399"/>
                </a:solidFill>
              </a:endParaRPr>
            </a:p>
          </p:txBody>
        </p:sp>
        <p:sp>
          <p:nvSpPr>
            <p:cNvPr id="56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" name="Rectangle 163"/>
          <p:cNvSpPr>
            <a:spLocks noChangeArrowheads="1"/>
          </p:cNvSpPr>
          <p:nvPr/>
        </p:nvSpPr>
        <p:spPr bwMode="auto">
          <a:xfrm>
            <a:off x="2398776" y="1785144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9" name="Rectangle 163"/>
          <p:cNvSpPr>
            <a:spLocks noChangeArrowheads="1"/>
          </p:cNvSpPr>
          <p:nvPr/>
        </p:nvSpPr>
        <p:spPr bwMode="auto">
          <a:xfrm>
            <a:off x="2170176" y="1785144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84" name="Rectangle 163"/>
          <p:cNvSpPr>
            <a:spLocks noChangeArrowheads="1"/>
          </p:cNvSpPr>
          <p:nvPr/>
        </p:nvSpPr>
        <p:spPr bwMode="auto">
          <a:xfrm>
            <a:off x="2398776" y="5595144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85" name="Rectangle 163"/>
          <p:cNvSpPr>
            <a:spLocks noChangeArrowheads="1"/>
          </p:cNvSpPr>
          <p:nvPr/>
        </p:nvSpPr>
        <p:spPr bwMode="auto">
          <a:xfrm>
            <a:off x="2170176" y="5595144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22244" y="109934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Sender 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22244" y="490934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Sender 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237244" y="2863612"/>
            <a:ext cx="114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Receiver</a:t>
            </a:r>
          </a:p>
        </p:txBody>
      </p:sp>
      <p:sp>
        <p:nvSpPr>
          <p:cNvPr id="42" name="Rectangle 163"/>
          <p:cNvSpPr>
            <a:spLocks noChangeArrowheads="1"/>
          </p:cNvSpPr>
          <p:nvPr/>
        </p:nvSpPr>
        <p:spPr bwMode="auto">
          <a:xfrm>
            <a:off x="1939820" y="1785144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48" name="Rectangle 163"/>
          <p:cNvSpPr>
            <a:spLocks noChangeArrowheads="1"/>
          </p:cNvSpPr>
          <p:nvPr/>
        </p:nvSpPr>
        <p:spPr bwMode="auto">
          <a:xfrm>
            <a:off x="1711220" y="1785144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49" name="Rectangle 163"/>
          <p:cNvSpPr>
            <a:spLocks noChangeArrowheads="1"/>
          </p:cNvSpPr>
          <p:nvPr/>
        </p:nvSpPr>
        <p:spPr bwMode="auto">
          <a:xfrm>
            <a:off x="1482620" y="1785144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11020" y="1785144"/>
            <a:ext cx="1335024" cy="594360"/>
            <a:chOff x="3389376" y="1676400"/>
            <a:chExt cx="1335024" cy="594360"/>
          </a:xfrm>
        </p:grpSpPr>
        <p:sp>
          <p:nvSpPr>
            <p:cNvPr id="50" name="Rectangle 163"/>
            <p:cNvSpPr>
              <a:spLocks noChangeArrowheads="1"/>
            </p:cNvSpPr>
            <p:nvPr/>
          </p:nvSpPr>
          <p:spPr bwMode="auto">
            <a:xfrm>
              <a:off x="33893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F75615">
                    <a:gamma/>
                    <a:shade val="46275"/>
                    <a:invGamma/>
                  </a:srgbClr>
                </a:gs>
                <a:gs pos="50000">
                  <a:srgbClr val="F75615"/>
                </a:gs>
                <a:gs pos="100000">
                  <a:srgbClr val="F7561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99"/>
                </a:solidFill>
                <a:latin typeface="Arial" pitchFamily="-109" charset="0"/>
                <a:ea typeface="+mn-ea"/>
              </a:endParaRPr>
            </a:p>
          </p:txBody>
        </p:sp>
        <p:sp>
          <p:nvSpPr>
            <p:cNvPr id="51" name="Rectangle 163"/>
            <p:cNvSpPr>
              <a:spLocks noChangeArrowheads="1"/>
            </p:cNvSpPr>
            <p:nvPr/>
          </p:nvSpPr>
          <p:spPr bwMode="auto">
            <a:xfrm>
              <a:off x="36179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F75615">
                    <a:gamma/>
                    <a:shade val="46275"/>
                    <a:invGamma/>
                  </a:srgbClr>
                </a:gs>
                <a:gs pos="50000">
                  <a:srgbClr val="F75615"/>
                </a:gs>
                <a:gs pos="100000">
                  <a:srgbClr val="F7561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99"/>
                </a:solidFill>
                <a:latin typeface="Arial" pitchFamily="-109" charset="0"/>
                <a:ea typeface="+mn-ea"/>
              </a:endParaRPr>
            </a:p>
          </p:txBody>
        </p:sp>
        <p:sp>
          <p:nvSpPr>
            <p:cNvPr id="52" name="Rectangle 163"/>
            <p:cNvSpPr>
              <a:spLocks noChangeArrowheads="1"/>
            </p:cNvSpPr>
            <p:nvPr/>
          </p:nvSpPr>
          <p:spPr bwMode="auto">
            <a:xfrm>
              <a:off x="38465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F75615">
                    <a:gamma/>
                    <a:shade val="46275"/>
                    <a:invGamma/>
                  </a:srgbClr>
                </a:gs>
                <a:gs pos="50000">
                  <a:srgbClr val="F75615"/>
                </a:gs>
                <a:gs pos="100000">
                  <a:srgbClr val="F7561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99"/>
                </a:solidFill>
                <a:latin typeface="Arial" pitchFamily="-109" charset="0"/>
                <a:ea typeface="+mn-ea"/>
              </a:endParaRPr>
            </a:p>
          </p:txBody>
        </p:sp>
        <p:sp>
          <p:nvSpPr>
            <p:cNvPr id="53" name="Rectangle 163"/>
            <p:cNvSpPr>
              <a:spLocks noChangeArrowheads="1"/>
            </p:cNvSpPr>
            <p:nvPr/>
          </p:nvSpPr>
          <p:spPr bwMode="auto">
            <a:xfrm>
              <a:off x="40751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F75615">
                    <a:gamma/>
                    <a:shade val="46275"/>
                    <a:invGamma/>
                  </a:srgbClr>
                </a:gs>
                <a:gs pos="50000">
                  <a:srgbClr val="F75615"/>
                </a:gs>
                <a:gs pos="100000">
                  <a:srgbClr val="F7561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99"/>
                </a:solidFill>
                <a:latin typeface="Arial" pitchFamily="-109" charset="0"/>
                <a:ea typeface="+mn-ea"/>
              </a:endParaRPr>
            </a:p>
          </p:txBody>
        </p:sp>
        <p:sp>
          <p:nvSpPr>
            <p:cNvPr id="54" name="Rectangle 163"/>
            <p:cNvSpPr>
              <a:spLocks noChangeArrowheads="1"/>
            </p:cNvSpPr>
            <p:nvPr/>
          </p:nvSpPr>
          <p:spPr bwMode="auto">
            <a:xfrm>
              <a:off x="43037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F75615">
                    <a:gamma/>
                    <a:shade val="46275"/>
                    <a:invGamma/>
                  </a:srgbClr>
                </a:gs>
                <a:gs pos="50000">
                  <a:srgbClr val="F75615"/>
                </a:gs>
                <a:gs pos="100000">
                  <a:srgbClr val="F7561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99"/>
                </a:solidFill>
                <a:latin typeface="Arial" pitchFamily="-109" charset="0"/>
                <a:ea typeface="+mn-ea"/>
              </a:endParaRPr>
            </a:p>
          </p:txBody>
        </p:sp>
        <p:sp>
          <p:nvSpPr>
            <p:cNvPr id="57" name="Rectangle 163"/>
            <p:cNvSpPr>
              <a:spLocks noChangeArrowheads="1"/>
            </p:cNvSpPr>
            <p:nvPr/>
          </p:nvSpPr>
          <p:spPr bwMode="auto">
            <a:xfrm>
              <a:off x="4532376" y="1676400"/>
              <a:ext cx="192024" cy="594360"/>
            </a:xfrm>
            <a:prstGeom prst="rect">
              <a:avLst/>
            </a:prstGeom>
            <a:gradFill rotWithShape="1">
              <a:gsLst>
                <a:gs pos="0">
                  <a:srgbClr val="F75615">
                    <a:gamma/>
                    <a:shade val="46275"/>
                    <a:invGamma/>
                  </a:srgbClr>
                </a:gs>
                <a:gs pos="50000">
                  <a:srgbClr val="F75615"/>
                </a:gs>
                <a:gs pos="100000">
                  <a:srgbClr val="F7561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99"/>
                </a:solidFill>
                <a:latin typeface="Arial" pitchFamily="-109" charset="0"/>
                <a:ea typeface="+mn-ea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657600" y="1752600"/>
            <a:ext cx="5486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ea typeface="Arial" charset="0"/>
                <a:cs typeface="Arial"/>
              </a:rPr>
              <a:t> Big flows buildup queues.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cs typeface="Arial"/>
              </a:rPr>
              <a:t> Increased latency for short flows.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657600" y="4910316"/>
            <a:ext cx="5410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>
                <a:ea typeface="Arial" charset="0"/>
                <a:cs typeface="Arial"/>
              </a:rPr>
              <a:t> Measurements in Bing cluster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cs typeface="Arial"/>
              </a:rPr>
              <a:t> For 90% packets: RTT &lt; 1ms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cs typeface="Arial"/>
              </a:rPr>
              <a:t> For 10% packets: 1ms &lt; RTT &lt; 15ms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1878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-0.0037 C 0.0342 0.0266 0.10746 0.13371 0.14166 0.17789 C 0.17586 0.22207 0.18455 0.24636 0.2177 0.26139 C 0.25086 0.27643 0.3151 0.26648 0.34062 0.26787 " pathEditMode="relative" rAng="0" ptsTypes="aaaa">
                                      <p:cBhvr>
                                        <p:cTn id="3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14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0462 C 0.01458 -0.00324 0.02708 -0.01203 0.04271 0.00324 C 0.05833 0.01851 0.07777 0.05136 0.10295 0.08652 C 0.12812 0.12168 0.1684 0.1846 0.1934 0.2149 C 0.2184 0.2452 0.2283 0.25885 0.25295 0.26787 C 0.2776 0.27689 0.32274 0.26926 0.34097 0.26949 " pathEditMode="relative" rAng="0" ptsTypes="aaaaaa">
                                      <p:cBhvr>
                                        <p:cTn id="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" y="13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28 -0.00462 C 0.08542 0.02475 0.15295 0.12723 0.18629 0.17141 C 0.21962 0.21559 0.23941 0.24428 0.26528 0.26024 C 0.29115 0.2762 0.32604 0.26625 0.34202 0.26787 " pathEditMode="relative" rAng="0" ptsTypes="aaaa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14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00463 C 0.02257 -0.00347 0.06233 -0.01921 0.09028 0.00208 C 0.11823 0.02338 0.1507 0.08796 0.17657 0.12384 C 0.20243 0.15972 0.22743 0.19352 0.24584 0.21759 C 0.26424 0.24167 0.27118 0.25972 0.2875 0.26806 C 0.30382 0.27639 0.33177 0.26783 0.34341 0.26783 " pathEditMode="relative" rAng="0" ptsTypes="aaaaaa">
                                      <p:cBhvr>
                                        <p:cTn id="4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13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0662E-6 C 0.01198 -0.00023 0.05157 -0.00231 0.07153 -0.00185 C 0.0915 -0.00139 0.10174 -0.01226 0.11979 0.00301 C 0.13785 0.01828 0.1592 0.05876 0.17986 0.08975 C 0.20052 0.12075 0.2224 0.15961 0.24375 0.18922 C 0.26511 0.21883 0.29063 0.25445 0.30764 0.26787 C 0.32466 0.28129 0.3382 0.26926 0.34618 0.26949 " pathEditMode="relative" rAng="0" ptsTypes="aaaaaaa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134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1296 C 0.05608 -0.06822 0.11285 -0.15009 0.14219 -0.19264 C 0.17153 -0.23519 0.1658 -0.22803 0.17604 -0.24329 C 0.18629 -0.25855 0.19636 -0.27752 0.20417 -0.28492 C 0.21198 -0.29232 0.21945 -0.287 0.22344 -0.28769 " pathEditMode="relative" rAng="0" ptsTypes="aaaaa">
                                      <p:cBhvr>
                                        <p:cTn id="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5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38483E-6 C 0.00539 -0.00046 0.01077 0.02174 0.03247 -0.00323 C 0.05417 -0.02821 0.10243 -0.1073 0.13004 -0.14963 C 0.15764 -0.19195 0.18195 -0.23358 0.19792 -0.25647 C 0.21389 -0.27937 0.22049 -0.28122 0.22639 -0.28769 " pathEditMode="relative" rAng="0" ptsTypes="aaaaa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-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-0.28839 L 0.22726 0.18895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6400000">
                                      <p:cBhvr>
                                        <p:cTn id="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1 0.26764 L 0.51041 0.26764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3611 0.26463 L 0.53541 0.26532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3542 0.26764 L 0.56059 0.26764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33611 0.26394 L 0.58559 0.26764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33559 0.26764 L 0.61059 0.26764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3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21875 -0.28753 L 0.51041 -0.2875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78" grpId="2" animBg="1"/>
      <p:bldP spid="78" grpId="3" animBg="1"/>
      <p:bldP spid="79" grpId="0" animBg="1"/>
      <p:bldP spid="79" grpId="1" animBg="1"/>
      <p:bldP spid="79" grpId="2" animBg="1"/>
      <p:bldP spid="79" grpId="3" animBg="1"/>
      <p:bldP spid="84" grpId="0" animBg="1"/>
      <p:bldP spid="84" grpId="1" animBg="1"/>
      <p:bldP spid="84" grpId="2" animBg="1"/>
      <p:bldP spid="84" grpId="3" animBg="1"/>
      <p:bldP spid="85" grpId="0" animBg="1"/>
      <p:bldP spid="85" grpId="1" animBg="1"/>
      <p:bldP spid="85" grpId="2" animBg="1"/>
      <p:bldP spid="85" grpId="3" animBg="1"/>
      <p:bldP spid="42" grpId="0" animBg="1"/>
      <p:bldP spid="42" grpId="1" animBg="1"/>
      <p:bldP spid="48" grpId="0" animBg="1"/>
      <p:bldP spid="48" grpId="1" animBg="1"/>
      <p:bldP spid="49" grpId="0" animBg="1"/>
      <p:bldP spid="49" grpId="1" animBg="1"/>
      <p:bldP spid="49" grpId="2" animBg="1"/>
      <p:bldP spid="49" grpId="3" animBg="1"/>
      <p:bldP spid="59" grpId="0"/>
      <p:bldP spid="6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dirty="0"/>
              <a:t>Data Center Transport Requirements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96F468FF-8BB4-3349-8005-AE9F629C616D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4" name="Rectangle 262"/>
          <p:cNvSpPr>
            <a:spLocks noGrp="1" noChangeArrowheads="1"/>
          </p:cNvSpPr>
          <p:nvPr/>
        </p:nvSpPr>
        <p:spPr bwMode="auto">
          <a:xfrm>
            <a:off x="381000" y="1447800"/>
            <a:ext cx="8839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defTabSz="9144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1" kern="0" dirty="0">
                <a:solidFill>
                  <a:srgbClr val="0000CC"/>
                </a:solidFill>
                <a:cs typeface="Times New Roman"/>
              </a:rPr>
              <a:t> High Burst Tolerance</a:t>
            </a:r>
          </a:p>
          <a:p>
            <a:pPr marL="742950" lvl="1" indent="-285750" eaLnBrk="0" hangingPunct="0">
              <a:spcBef>
                <a:spcPct val="25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sz="2400" kern="0" dirty="0" err="1">
                <a:solidFill>
                  <a:srgbClr val="000000"/>
                </a:solidFill>
                <a:cs typeface="Times New Roman"/>
              </a:rPr>
              <a:t>Incast</a:t>
            </a:r>
            <a:r>
              <a:rPr lang="en-US" sz="2400" kern="0" dirty="0">
                <a:solidFill>
                  <a:srgbClr val="000000"/>
                </a:solidFill>
                <a:cs typeface="Times New Roman"/>
              </a:rPr>
              <a:t> due to Partition/Aggregate is common.</a:t>
            </a:r>
          </a:p>
          <a:p>
            <a:pPr marL="742950" lvl="1" indent="-285750" defTabSz="914400" eaLnBrk="0" hangingPunct="0">
              <a:spcBef>
                <a:spcPct val="25000"/>
              </a:spcBef>
              <a:buClr>
                <a:srgbClr val="000000"/>
              </a:buClr>
              <a:defRPr/>
            </a:pPr>
            <a:endParaRPr lang="en-US" sz="1400" kern="0" dirty="0">
              <a:solidFill>
                <a:srgbClr val="000000"/>
              </a:solidFill>
              <a:cs typeface="Times New Roman"/>
            </a:endParaRPr>
          </a:p>
          <a:p>
            <a:pPr marL="342900" indent="-342900" defTabSz="9144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b="1" kern="0" dirty="0">
                <a:solidFill>
                  <a:srgbClr val="0000CC"/>
                </a:solidFill>
                <a:cs typeface="Times New Roman"/>
              </a:rPr>
              <a:t> Low Latency</a:t>
            </a:r>
          </a:p>
          <a:p>
            <a:pPr marL="742950" lvl="1" indent="-285750" defTabSz="914400" eaLnBrk="0" hangingPunct="0">
              <a:spcBef>
                <a:spcPct val="25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sz="2400" kern="0" dirty="0">
                <a:solidFill>
                  <a:srgbClr val="000000"/>
                </a:solidFill>
                <a:cs typeface="Times New Roman"/>
              </a:rPr>
              <a:t>Short flows, queries</a:t>
            </a:r>
          </a:p>
          <a:p>
            <a:pPr marL="342900" indent="-342900" defTabSz="914400" eaLnBrk="0" hangingPunct="0">
              <a:spcBef>
                <a:spcPct val="20000"/>
              </a:spcBef>
              <a:defRPr/>
            </a:pPr>
            <a:endParaRPr lang="en-US" sz="1400" b="1" kern="0" dirty="0">
              <a:solidFill>
                <a:srgbClr val="3366CC"/>
              </a:solidFill>
              <a:cs typeface="Times New Roman"/>
            </a:endParaRPr>
          </a:p>
          <a:p>
            <a:pPr marL="342900" indent="-342900" defTabSz="914400" eaLnBrk="0" hangingPunct="0">
              <a:spcBef>
                <a:spcPct val="20000"/>
              </a:spcBef>
              <a:defRPr/>
            </a:pPr>
            <a:r>
              <a:rPr lang="en-US" sz="2800" b="1" kern="0" dirty="0">
                <a:solidFill>
                  <a:srgbClr val="0000CC"/>
                </a:solidFill>
                <a:cs typeface="Times New Roman"/>
              </a:rPr>
              <a:t>3. </a:t>
            </a:r>
            <a:r>
              <a:rPr lang="en-US" sz="2800" b="1" kern="0" dirty="0">
                <a:solidFill>
                  <a:srgbClr val="0000CC"/>
                </a:solidFill>
                <a:ea typeface="+mn-ea"/>
                <a:cs typeface="Times New Roman"/>
              </a:rPr>
              <a:t>High </a:t>
            </a:r>
            <a:r>
              <a:rPr lang="en-US" sz="2800" b="1" kern="0" dirty="0">
                <a:solidFill>
                  <a:srgbClr val="0000CC"/>
                </a:solidFill>
                <a:cs typeface="Times New Roman"/>
              </a:rPr>
              <a:t>T</a:t>
            </a:r>
            <a:r>
              <a:rPr lang="en-US" sz="2800" b="1" kern="0" dirty="0">
                <a:solidFill>
                  <a:srgbClr val="0000CC"/>
                </a:solidFill>
                <a:ea typeface="+mn-ea"/>
                <a:cs typeface="Times New Roman"/>
              </a:rPr>
              <a:t>hroughput </a:t>
            </a:r>
          </a:p>
          <a:p>
            <a:pPr marL="742950" lvl="1" indent="-285750" defTabSz="914400" eaLnBrk="0" hangingPunct="0">
              <a:spcBef>
                <a:spcPct val="25000"/>
              </a:spcBef>
              <a:buClr>
                <a:srgbClr val="000000"/>
              </a:buClr>
              <a:buFontTx/>
              <a:buChar char="–"/>
              <a:defRPr/>
            </a:pPr>
            <a:r>
              <a:rPr lang="en-US" sz="2400" kern="0" dirty="0">
                <a:solidFill>
                  <a:srgbClr val="000000"/>
                </a:solidFill>
                <a:cs typeface="Times New Roman"/>
              </a:rPr>
              <a:t>Continuous data updates, large file transfers</a:t>
            </a:r>
          </a:p>
          <a:p>
            <a:pPr marL="742950" lvl="1" indent="-285750" defTabSz="914400" eaLnBrk="0" hangingPunct="0">
              <a:spcBef>
                <a:spcPct val="25000"/>
              </a:spcBef>
              <a:buClr>
                <a:srgbClr val="000000"/>
              </a:buClr>
              <a:defRPr/>
            </a:pPr>
            <a:endParaRPr lang="en-US" sz="2400" kern="0" dirty="0">
              <a:solidFill>
                <a:srgbClr val="000000"/>
              </a:solidFill>
              <a:cs typeface="Times New Roman"/>
            </a:endParaRPr>
          </a:p>
          <a:p>
            <a:pPr marL="342900" indent="-342900" defTabSz="914400" eaLnBrk="0" hangingPunct="0">
              <a:spcBef>
                <a:spcPct val="20000"/>
              </a:spcBef>
              <a:buClr>
                <a:srgbClr val="000000"/>
              </a:buClr>
              <a:defRPr/>
            </a:pPr>
            <a:endParaRPr lang="en-US" sz="2400" u="sng" kern="0" dirty="0">
              <a:solidFill>
                <a:srgbClr val="FF0000"/>
              </a:solidFill>
              <a:cs typeface="Times New Roman"/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0" y="5257800"/>
            <a:ext cx="7620000" cy="914400"/>
          </a:xfrm>
          <a:prstGeom prst="roundRect">
            <a:avLst/>
          </a:prstGeom>
          <a:ln w="63500" cap="flat" cmpd="sng" algn="ctr">
            <a:noFill/>
            <a:prstDash val="solid"/>
          </a:ln>
          <a:effectLst>
            <a:innerShdw blurRad="215900">
              <a:prstClr val="black"/>
            </a:inn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/>
        </p:spPr>
        <p:txBody>
          <a:bodyPr anchor="ctr"/>
          <a:lstStyle/>
          <a:p>
            <a:pPr marL="342900" lvl="0" indent="-342900" algn="ctr" defTabSz="9144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ea typeface="ＭＳ Ｐゴシック" charset="-128"/>
                <a:cs typeface="Arial"/>
              </a:rPr>
              <a:t>The challenge is to achieve these three together.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1454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2"/>
          <p:cNvGrpSpPr/>
          <p:nvPr/>
        </p:nvGrpSpPr>
        <p:grpSpPr>
          <a:xfrm>
            <a:off x="6583680" y="4419600"/>
            <a:ext cx="274320" cy="274320"/>
            <a:chOff x="6934200" y="2667000"/>
            <a:chExt cx="274320" cy="274320"/>
          </a:xfrm>
        </p:grpSpPr>
        <p:sp>
          <p:nvSpPr>
            <p:cNvPr id="84" name="Rectangle 163"/>
            <p:cNvSpPr>
              <a:spLocks noChangeArrowheads="1"/>
            </p:cNvSpPr>
            <p:nvPr/>
          </p:nvSpPr>
          <p:spPr bwMode="auto">
            <a:xfrm>
              <a:off x="6934200" y="2667000"/>
              <a:ext cx="274320" cy="274320"/>
            </a:xfrm>
            <a:prstGeom prst="rect">
              <a:avLst/>
            </a:prstGeom>
            <a:gradFill rotWithShape="1"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99"/>
                </a:solidFill>
                <a:latin typeface="Arial" pitchFamily="-109" charset="0"/>
                <a:ea typeface="+mn-ea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7005638" y="2733675"/>
              <a:ext cx="133350" cy="1447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81"/>
          <p:cNvGrpSpPr/>
          <p:nvPr/>
        </p:nvGrpSpPr>
        <p:grpSpPr>
          <a:xfrm>
            <a:off x="6586728" y="3279648"/>
            <a:ext cx="274320" cy="274320"/>
            <a:chOff x="6934200" y="2667000"/>
            <a:chExt cx="274320" cy="274320"/>
          </a:xfrm>
        </p:grpSpPr>
        <p:sp>
          <p:nvSpPr>
            <p:cNvPr id="80" name="Rectangle 163"/>
            <p:cNvSpPr>
              <a:spLocks noChangeArrowheads="1"/>
            </p:cNvSpPr>
            <p:nvPr/>
          </p:nvSpPr>
          <p:spPr bwMode="auto">
            <a:xfrm>
              <a:off x="6934200" y="2667000"/>
              <a:ext cx="274320" cy="274320"/>
            </a:xfrm>
            <a:prstGeom prst="rect">
              <a:avLst/>
            </a:prstGeom>
            <a:gradFill rotWithShape="1">
              <a:gsLst>
                <a:gs pos="0">
                  <a:srgbClr val="F75615">
                    <a:gamma/>
                    <a:shade val="46275"/>
                    <a:invGamma/>
                  </a:srgbClr>
                </a:gs>
                <a:gs pos="50000">
                  <a:srgbClr val="F75615"/>
                </a:gs>
                <a:gs pos="100000">
                  <a:srgbClr val="F7561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99"/>
                </a:solidFill>
                <a:latin typeface="Arial" pitchFamily="-109" charset="0"/>
                <a:ea typeface="+mn-ea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7005638" y="2733675"/>
              <a:ext cx="133350" cy="1447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59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53200" y="3212068"/>
            <a:ext cx="358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6" name="Picture 85" descr="server-gr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9844" y="5502672"/>
            <a:ext cx="915278" cy="974328"/>
          </a:xfrm>
          <a:prstGeom prst="rect">
            <a:avLst/>
          </a:prstGeom>
        </p:spPr>
      </p:pic>
      <p:pic>
        <p:nvPicPr>
          <p:cNvPr id="89" name="Picture 88" descr="server-gra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0722" y="1708944"/>
            <a:ext cx="915278" cy="9743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/>
              <a:t>DCTCP</a:t>
            </a:r>
            <a:r>
              <a:rPr lang="en-US" dirty="0"/>
              <a:t>: The TCP/ECN Control 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92824" y="6356350"/>
            <a:ext cx="2133600" cy="365125"/>
          </a:xfrm>
        </p:spPr>
        <p:txBody>
          <a:bodyPr>
            <a:normAutofit lnSpcReduction="10000"/>
          </a:bodyPr>
          <a:lstStyle/>
          <a:p>
            <a:fld id="{D6860B3D-D4F8-4840-B91D-0EEC232E35FC}" type="slidenum">
              <a:rPr lang="en-US" smtClean="0"/>
              <a:pPr/>
              <a:t>93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318102" y="4069257"/>
            <a:ext cx="1610299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28709" y="2196108"/>
            <a:ext cx="1675522" cy="17662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227831" y="4191000"/>
            <a:ext cx="1676400" cy="17988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51"/>
          <p:cNvGrpSpPr>
            <a:grpSpLocks/>
          </p:cNvGrpSpPr>
          <p:nvPr/>
        </p:nvGrpSpPr>
        <p:grpSpPr bwMode="auto">
          <a:xfrm>
            <a:off x="4038600" y="3766344"/>
            <a:ext cx="12954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55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33399"/>
                </a:solidFill>
              </a:endParaRPr>
            </a:p>
          </p:txBody>
        </p:sp>
        <p:sp>
          <p:nvSpPr>
            <p:cNvPr id="56" name="Line 153"/>
            <p:cNvSpPr>
              <a:spLocks noChangeShapeType="1"/>
            </p:cNvSpPr>
            <p:nvPr/>
          </p:nvSpPr>
          <p:spPr bwMode="auto">
            <a:xfrm>
              <a:off x="4664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1244" y="1251744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Sender 1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141244" y="506174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Sender 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856244" y="3048000"/>
            <a:ext cx="114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Receiver</a:t>
            </a:r>
          </a:p>
        </p:txBody>
      </p:sp>
      <p:sp>
        <p:nvSpPr>
          <p:cNvPr id="33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62" name="Rectangle 163"/>
          <p:cNvSpPr>
            <a:spLocks noChangeArrowheads="1"/>
          </p:cNvSpPr>
          <p:nvPr/>
        </p:nvSpPr>
        <p:spPr bwMode="auto">
          <a:xfrm>
            <a:off x="2017776" y="5749290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65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66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67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68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69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0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1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2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3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4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5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6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7" name="Rectangle 163"/>
          <p:cNvSpPr>
            <a:spLocks noChangeArrowheads="1"/>
          </p:cNvSpPr>
          <p:nvPr/>
        </p:nvSpPr>
        <p:spPr bwMode="auto">
          <a:xfrm>
            <a:off x="2014728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14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15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16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17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18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19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20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21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22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23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24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25" name="Rectangle 163"/>
          <p:cNvSpPr>
            <a:spLocks noChangeArrowheads="1"/>
          </p:cNvSpPr>
          <p:nvPr/>
        </p:nvSpPr>
        <p:spPr bwMode="auto">
          <a:xfrm>
            <a:off x="6586728" y="3279648"/>
            <a:ext cx="274320" cy="27432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58" name="Rectangle 163"/>
          <p:cNvSpPr>
            <a:spLocks noChangeArrowheads="1"/>
          </p:cNvSpPr>
          <p:nvPr/>
        </p:nvSpPr>
        <p:spPr bwMode="auto">
          <a:xfrm>
            <a:off x="2017776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64" name="Rectangle 163"/>
          <p:cNvSpPr>
            <a:spLocks noChangeArrowheads="1"/>
          </p:cNvSpPr>
          <p:nvPr/>
        </p:nvSpPr>
        <p:spPr bwMode="auto">
          <a:xfrm>
            <a:off x="2017776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79" name="Rectangle 163"/>
          <p:cNvSpPr>
            <a:spLocks noChangeArrowheads="1"/>
          </p:cNvSpPr>
          <p:nvPr/>
        </p:nvSpPr>
        <p:spPr bwMode="auto">
          <a:xfrm>
            <a:off x="2017776" y="1917192"/>
            <a:ext cx="192024" cy="594360"/>
          </a:xfrm>
          <a:prstGeom prst="rect">
            <a:avLst/>
          </a:prstGeom>
          <a:gradFill rotWithShape="1">
            <a:gsLst>
              <a:gs pos="0">
                <a:srgbClr val="F75615">
                  <a:gamma/>
                  <a:shade val="46275"/>
                  <a:invGamma/>
                </a:srgbClr>
              </a:gs>
              <a:gs pos="50000">
                <a:srgbClr val="F75615"/>
              </a:gs>
              <a:gs pos="100000">
                <a:srgbClr val="F7561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85" name="Rectangle 163"/>
          <p:cNvSpPr>
            <a:spLocks noChangeArrowheads="1"/>
          </p:cNvSpPr>
          <p:nvPr/>
        </p:nvSpPr>
        <p:spPr bwMode="auto">
          <a:xfrm>
            <a:off x="2017776" y="5748528"/>
            <a:ext cx="192024" cy="59436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pic>
        <p:nvPicPr>
          <p:cNvPr id="5" name="Picture 4" descr="server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2201" y="3534338"/>
            <a:ext cx="1148799" cy="1102845"/>
          </a:xfrm>
          <a:prstGeom prst="rect">
            <a:avLst/>
          </a:prstGeom>
        </p:spPr>
      </p:pic>
      <p:sp>
        <p:nvSpPr>
          <p:cNvPr id="93" name="Oval 92"/>
          <p:cNvSpPr/>
          <p:nvPr/>
        </p:nvSpPr>
        <p:spPr>
          <a:xfrm>
            <a:off x="4514850" y="3962400"/>
            <a:ext cx="133350" cy="1447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307872" y="3962400"/>
            <a:ext cx="133350" cy="1447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8"/>
          <p:cNvGrpSpPr/>
          <p:nvPr/>
        </p:nvGrpSpPr>
        <p:grpSpPr>
          <a:xfrm>
            <a:off x="3581400" y="2819400"/>
            <a:ext cx="2133600" cy="1143794"/>
            <a:chOff x="3962400" y="2667000"/>
            <a:chExt cx="2133600" cy="1143794"/>
          </a:xfrm>
        </p:grpSpPr>
        <p:cxnSp>
          <p:nvCxnSpPr>
            <p:cNvPr id="97" name="Straight Arrow Connector 96"/>
            <p:cNvCxnSpPr/>
            <p:nvPr/>
          </p:nvCxnSpPr>
          <p:spPr>
            <a:xfrm rot="16200000" flipH="1">
              <a:off x="4501515" y="3358515"/>
              <a:ext cx="792480" cy="11049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>
            <a:xfrm rot="5400000">
              <a:off x="4403330" y="3370661"/>
              <a:ext cx="796129" cy="8413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3962400" y="2667000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ECN Mark (1 bit)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3" name="Rectangle 163"/>
          <p:cNvSpPr>
            <a:spLocks noChangeArrowheads="1"/>
          </p:cNvSpPr>
          <p:nvPr/>
        </p:nvSpPr>
        <p:spPr bwMode="auto">
          <a:xfrm>
            <a:off x="6583680" y="4419600"/>
            <a:ext cx="274320" cy="27432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99"/>
              </a:solidFill>
              <a:latin typeface="Arial" pitchFamily="-109" charset="0"/>
              <a:ea typeface="+mn-ea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586728" y="3279648"/>
            <a:ext cx="2933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6553200" y="4343400"/>
            <a:ext cx="358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2895600" y="145798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ECN = Explicit Congestion Notification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9317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2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28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3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0.01268 -0.0037 C 0.0342 0.02662 0.10747 0.1338 0.14167 0.17778 C 0.17587 0.22199 0.15556 0.24653 0.21771 0.26135 C 0.27986 0.27616 0.45295 0.26528 0.51476 0.26621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" y="14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3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7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8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83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8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89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91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93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0" presetClass="path" presetSubtype="0" accel="50000" decel="5000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9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9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0" presetClass="path" presetSubtype="0" accel="50000" decel="5000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9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0" presetClass="path" presetSubtype="0" accel="50000" decel="5000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101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10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4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3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4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3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3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3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6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6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3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7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3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3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-0.0037 C 0.0342 0.0266 0.10746 0.13371 0.14166 0.17789 C 0.17586 0.22207 0.18455 0.24636 0.2177 0.26139 C 0.25086 0.27643 0.3151 0.26648 0.34062 0.26787 " pathEditMode="relative" rAng="0" ptsTypes="aaaa">
                                      <p:cBhvr>
                                        <p:cTn id="1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" y="14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1268 -0.0037 C 0.0342 0.02662 0.10747 0.1338 0.14167 0.17778 C 0.17587 0.222 0.18854 0.2463 0.21771 0.26135 C 0.24688 0.27639 0.29584 0.26667 0.31632 0.26806 " pathEditMode="relative" rAng="0" ptsTypes="aaaa">
                                      <p:cBhvr>
                                        <p:cTn id="15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4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1198 -0.0007 C 0.03837 -0.04051 0.06476 -0.08032 0.09063 -0.11806 C 0.1165 -0.15579 0.14914 -0.20185 0.16771 -0.22778 C 0.18629 -0.2537 0.1908 -0.26296 0.20174 -0.27315 C 0.21268 -0.28333 0.21858 -0.28634 0.23386 -0.28889 C 0.24914 -0.29144 0.28143 -0.28912 0.29393 -0.28912 " pathEditMode="relative" rAng="0" ptsTypes="aaaaaa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145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1268 -0.0037 C 0.0342 0.02662 0.10747 0.1338 0.14167 0.17778 C 0.17587 0.222 0.19601 0.2463 0.21771 0.26135 C 0.23941 0.27639 0.26042 0.26667 0.27153 0.26806 " pathEditMode="relative" rAng="0" ptsTypes="aaaa">
                                      <p:cBhvr>
                                        <p:cTn id="15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140"/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198 -0.00069 C 0.03837 -0.0405 0.06476 -0.08032 0.09063 -0.11805 C 0.1165 -0.15578 0.14914 -0.20185 0.16771 -0.22777 C 0.18629 -0.2537 0.1908 -0.26296 0.20174 -0.27314 C 0.21268 -0.28333 0.22604 -0.28657 0.23386 -0.28888 C 0.24167 -0.2912 0.24549 -0.28796 0.24844 -0.28773 " pathEditMode="relative" rAng="0" ptsTypes="aaaaaa">
                                      <p:cBhvr>
                                        <p:cTn id="15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41 0.26764 L 0.51041 0.26764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0" presetClass="path" presetSubtype="0" accel="50000" decel="5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18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3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3158 0.26598 L 0.51424 0.26505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0" presetClass="path" presetSubtype="0" accel="50000" decel="5000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animMotion origin="layout" path="M 0.00035 -0.00069 C -0.03871 -0.00092 -0.17847 0.00301 -0.2342 -0.00347 C -0.28993 -0.00994 -0.30277 -0.01665 -0.3342 -0.03978 C -0.36562 -0.0629 -0.4 -0.11401 -0.42257 -0.14246 C -0.44513 -0.1709 -0.45659 -0.19103 -0.46927 -0.20999 " pathEditMode="relative" rAng="0" ptsTypes="aaaaa">
                                      <p:cBhvr>
                                        <p:cTn id="19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-103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3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9393 -0.29259 L 0.51268 -0.2925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" y="0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2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0" presetClass="path" presetSubtype="0" accel="50000" decel="5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animMotion origin="layout" path="M 0.00035 -0.0007 C -0.03871 0.00023 -0.17638 -0.00625 -0.23454 0.00463 C -0.2927 0.01551 -0.31562 0.03819 -0.34826 0.06458 C -0.3809 0.09097 -0.40972 0.13426 -0.43073 0.16296 C -0.45173 0.19166 -0.46545 0.22106 -0.47448 0.23634 " pathEditMode="relative" rAng="0" ptsTypes="aaaaa">
                                      <p:cBhvr>
                                        <p:cTn id="20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116"/>
                                    </p:animMotion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27101 0.26737 L 0.51424 0.26598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63" presetClass="path" presetSubtype="0" accel="50000" decel="5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0104 0.00139 L 0.24479 0.0007 " pathEditMode="relative" rAng="0" ptsTypes="AA">
                                      <p:cBhvr>
                                        <p:cTn id="21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0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3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0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0.00191 0.00277 C -0.09705 0.00416 -0.19218 0.00578 -0.2493 -0.00232 C -0.30642 -0.01041 -0.30781 -0.0111 -0.34427 -0.04556 C -0.38073 -0.08002 -0.42448 -0.14454 -0.46805 -0.20907 " pathEditMode="relative" rAng="0" ptsTypes="aaaA">
                                      <p:cBhvr>
                                        <p:cTn id="2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" y="-10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24219 -0.28935 L 0.51268 -0.29236 " pathEditMode="relative" rAng="0" ptsTypes="AA">
                                      <p:cBhvr>
                                        <p:cTn id="22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-2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63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556 0.0007 L 0.26684 0.00139 " pathEditMode="relative" rAng="0" ptsTypes="AA">
                                      <p:cBhvr>
                                        <p:cTn id="22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0"/>
                                    </p:animMotion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8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8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0" presetClass="path" presetSubtype="0" accel="50000" decel="5000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Motion origin="layout" path="M -2.5E-6 3.7037E-7 C -0.03698 0.00023 -0.16146 -0.01157 -0.22153 0.00116 C -0.28159 0.01389 -0.31788 0.0375 -0.36024 0.07616 C -0.4026 0.11481 -0.45139 0.20023 -0.47534 0.23287 " pathEditMode="relative" rAng="0" ptsTypes="aaaa">
                                      <p:cBhvr>
                                        <p:cTn id="2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111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90" grpId="0" animBg="1"/>
      <p:bldP spid="78" grpId="0" animBg="1"/>
      <p:bldP spid="33" grpId="0" animBg="1"/>
      <p:bldP spid="33" grpId="1" animBg="1"/>
      <p:bldP spid="62" grpId="0" animBg="1"/>
      <p:bldP spid="62" grpId="1" animBg="1"/>
      <p:bldP spid="62" grpId="2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5" grpId="0" animBg="1"/>
      <p:bldP spid="58" grpId="0" animBg="1"/>
      <p:bldP spid="58" grpId="1" animBg="1"/>
      <p:bldP spid="58" grpId="2" animBg="1"/>
      <p:bldP spid="64" grpId="0" animBg="1"/>
      <p:bldP spid="64" grpId="1" animBg="1"/>
      <p:bldP spid="64" grpId="2" animBg="1"/>
      <p:bldP spid="79" grpId="0" animBg="1"/>
      <p:bldP spid="79" grpId="1" animBg="1"/>
      <p:bldP spid="79" grpId="2" animBg="1"/>
      <p:bldP spid="85" grpId="0" animBg="1"/>
      <p:bldP spid="85" grpId="1" animBg="1"/>
      <p:bldP spid="85" grpId="2" animBg="1"/>
      <p:bldP spid="93" grpId="0" animBg="1"/>
      <p:bldP spid="93" grpId="1" animBg="1"/>
      <p:bldP spid="93" grpId="2" animBg="1"/>
      <p:bldP spid="95" grpId="0" animBg="1"/>
      <p:bldP spid="95" grpId="1" animBg="1"/>
      <p:bldP spid="95" grpId="2" animBg="1"/>
      <p:bldP spid="63" grpId="0" animBg="1"/>
      <p:bldP spid="135" grpId="0" animBg="1"/>
      <p:bldP spid="91" grpId="0" animBg="1"/>
      <p:bldP spid="82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hu-HU" dirty="0"/>
              <a:t>DCTCP: </a:t>
            </a:r>
            <a:r>
              <a:rPr lang="en-US" dirty="0"/>
              <a:t>Two Key Ideas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35052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React in proportion to the </a:t>
            </a:r>
            <a:r>
              <a:rPr lang="en-US" sz="2400" b="1" dirty="0">
                <a:solidFill>
                  <a:srgbClr val="FF0000"/>
                </a:solidFill>
              </a:rPr>
              <a:t>extent</a:t>
            </a:r>
            <a:r>
              <a:rPr lang="en-US" sz="2400" dirty="0"/>
              <a:t> of congestion, not its </a:t>
            </a:r>
            <a:r>
              <a:rPr lang="en-US" sz="2400" b="1" dirty="0">
                <a:solidFill>
                  <a:srgbClr val="FF0000"/>
                </a:solidFill>
              </a:rPr>
              <a:t>presence</a:t>
            </a:r>
            <a:r>
              <a:rPr lang="en-US" sz="2400" dirty="0"/>
              <a:t>.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en-US" sz="2000" dirty="0"/>
              <a:t>Reduces </a:t>
            </a:r>
            <a:r>
              <a:rPr lang="en-US" sz="2000" b="1" dirty="0">
                <a:solidFill>
                  <a:srgbClr val="FF0000"/>
                </a:solidFill>
              </a:rPr>
              <a:t>variance</a:t>
            </a:r>
            <a:r>
              <a:rPr lang="en-US" sz="2000" dirty="0">
                <a:solidFill>
                  <a:srgbClr val="0000CC"/>
                </a:solidFill>
              </a:rPr>
              <a:t> </a:t>
            </a:r>
            <a:r>
              <a:rPr lang="en-US" sz="2000" dirty="0"/>
              <a:t>in sending rates, lowering queuing requirements.</a:t>
            </a:r>
          </a:p>
          <a:p>
            <a:pPr lvl="1">
              <a:buNone/>
            </a:pPr>
            <a:endParaRPr lang="en-US" sz="2000" dirty="0">
              <a:solidFill>
                <a:srgbClr val="0000CC"/>
              </a:solidFill>
            </a:endParaRPr>
          </a:p>
          <a:p>
            <a:pPr lvl="1"/>
            <a:endParaRPr lang="en-US" sz="2000" dirty="0">
              <a:solidFill>
                <a:srgbClr val="0000CC"/>
              </a:solidFill>
            </a:endParaRPr>
          </a:p>
          <a:p>
            <a:pPr lvl="1"/>
            <a:endParaRPr lang="en-US" sz="2000" dirty="0">
              <a:solidFill>
                <a:srgbClr val="0000CC"/>
              </a:solidFill>
            </a:endParaRPr>
          </a:p>
          <a:p>
            <a:pPr lvl="1">
              <a:buNone/>
            </a:pPr>
            <a:endParaRPr lang="en-US" sz="2000" dirty="0">
              <a:solidFill>
                <a:srgbClr val="0000CC"/>
              </a:solidFill>
            </a:endParaRPr>
          </a:p>
          <a:p>
            <a:pPr>
              <a:buNone/>
            </a:pPr>
            <a:endParaRPr lang="en-US" sz="2400" dirty="0"/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Mark based on </a:t>
            </a:r>
            <a:r>
              <a:rPr lang="en-US" sz="2400" b="1" dirty="0">
                <a:solidFill>
                  <a:srgbClr val="FF0000"/>
                </a:solidFill>
              </a:rPr>
              <a:t>instantaneous</a:t>
            </a:r>
            <a:r>
              <a:rPr lang="en-US" sz="2400" dirty="0"/>
              <a:t> queue length.</a:t>
            </a:r>
          </a:p>
          <a:p>
            <a:pPr marL="800100" lvl="1" indent="-342900">
              <a:buFont typeface="Wingdings" pitchFamily="2" charset="2"/>
              <a:buChar char="ü"/>
              <a:defRPr/>
            </a:pPr>
            <a:r>
              <a:rPr lang="en-US" sz="2000" dirty="0"/>
              <a:t>Fast feedback to better deal with bursts.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18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2720408"/>
          <a:ext cx="7932821" cy="1699192"/>
        </p:xfrm>
        <a:graphic>
          <a:graphicData uri="http://schemas.openxmlformats.org/drawingml/2006/table">
            <a:tbl>
              <a:tblPr/>
              <a:tblGrid>
                <a:gridCol w="2419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2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40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ECN Marks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TCP 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DCTCP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1 0 1 1 1 1 0 1 1 1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Cut window by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50%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Cut window by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40%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0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0 0 0 0 0 0 0 0 0 1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Cut window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by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50%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Cut window by 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5%</a:t>
                      </a:r>
                    </a:p>
                  </a:txBody>
                  <a:tcPr marL="110691" marR="110691" marT="55345" marB="553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7998905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Data Center TCP Algorithm</a:t>
            </a:r>
          </a:p>
        </p:txBody>
      </p:sp>
      <p:sp>
        <p:nvSpPr>
          <p:cNvPr id="31749" name="Content Placeholder 2"/>
          <p:cNvSpPr>
            <a:spLocks noGrp="1"/>
          </p:cNvSpPr>
          <p:nvPr>
            <p:ph idx="1"/>
          </p:nvPr>
        </p:nvSpPr>
        <p:spPr>
          <a:xfrm>
            <a:off x="228600" y="1399080"/>
            <a:ext cx="6324600" cy="1600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 dirty="0">
                <a:solidFill>
                  <a:srgbClr val="0000CC"/>
                </a:solidFill>
                <a:ea typeface="ＭＳ Ｐゴシック" charset="-128"/>
                <a:cs typeface="ＭＳ Ｐゴシック" charset="-128"/>
              </a:rPr>
              <a:t>Switch side:</a:t>
            </a:r>
          </a:p>
          <a:p>
            <a:pPr lvl="1" eaLnBrk="1" hangingPunct="1"/>
            <a:r>
              <a:rPr lang="en-US" sz="2400" dirty="0"/>
              <a:t> Mark packets when </a:t>
            </a:r>
            <a:r>
              <a:rPr lang="en-US" b="1" dirty="0">
                <a:solidFill>
                  <a:srgbClr val="FF0000"/>
                </a:solidFill>
              </a:rPr>
              <a:t>Q</a:t>
            </a:r>
            <a:r>
              <a:rPr lang="en-US" sz="2400" b="1" dirty="0">
                <a:solidFill>
                  <a:srgbClr val="FF0000"/>
                </a:solidFill>
              </a:rPr>
              <a:t>ueue Length &gt; K.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19</a:t>
            </a:r>
          </a:p>
        </p:txBody>
      </p:sp>
      <p:sp>
        <p:nvSpPr>
          <p:cNvPr id="31757" name="Rectangle 18"/>
          <p:cNvSpPr>
            <a:spLocks noChangeArrowheads="1"/>
          </p:cNvSpPr>
          <p:nvPr/>
        </p:nvSpPr>
        <p:spPr bwMode="auto">
          <a:xfrm>
            <a:off x="228600" y="2590800"/>
            <a:ext cx="8382000" cy="515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lvl="1" indent="-342900" eaLnBrk="0" hangingPunct="0">
              <a:spcBef>
                <a:spcPct val="20000"/>
              </a:spcBef>
            </a:pPr>
            <a:r>
              <a:rPr lang="en-US" sz="2800" b="1" dirty="0">
                <a:solidFill>
                  <a:srgbClr val="0000CC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Sender side:</a:t>
            </a:r>
            <a:endParaRPr lang="en-US" sz="3200" b="1" dirty="0">
              <a:solidFill>
                <a:srgbClr val="0000CC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Maintain running average of </a:t>
            </a:r>
            <a:r>
              <a:rPr lang="en-US" sz="2400" b="1" i="1" dirty="0">
                <a:solidFill>
                  <a:srgbClr val="FF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fraction</a:t>
            </a:r>
            <a:r>
              <a:rPr lang="en-US" sz="2400" i="1" dirty="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of packets </a:t>
            </a:r>
            <a:r>
              <a:rPr lang="en-US" sz="2400" dirty="0">
                <a:latin typeface="Calibri" charset="0"/>
                <a:ea typeface="ＭＳ Ｐゴシック" charset="-128"/>
                <a:cs typeface="ＭＳ Ｐゴシック" charset="-128"/>
              </a:rPr>
              <a:t>marked </a:t>
            </a:r>
            <a:r>
              <a:rPr lang="en-US" sz="2400" b="1" dirty="0">
                <a:latin typeface="Calibri" charset="0"/>
                <a:ea typeface="ＭＳ Ｐゴシック" charset="-128"/>
                <a:cs typeface="ＭＳ Ｐゴシック" charset="-128"/>
              </a:rPr>
              <a:t>(</a:t>
            </a:r>
            <a:r>
              <a:rPr lang="el-GR" sz="2400" b="1" i="1" dirty="0">
                <a:latin typeface="Calibri" charset="0"/>
                <a:ea typeface="ＭＳ Ｐゴシック" charset="-128"/>
                <a:cs typeface="ＭＳ Ｐゴシック" charset="-128"/>
              </a:rPr>
              <a:t>α</a:t>
            </a:r>
            <a:r>
              <a:rPr lang="en-US" sz="2400" b="1" dirty="0">
                <a:latin typeface="Calibri" charset="0"/>
                <a:ea typeface="ＭＳ Ｐゴシック" charset="-128"/>
                <a:cs typeface="ＭＳ Ｐゴシック" charset="-128"/>
              </a:rPr>
              <a:t>)</a:t>
            </a:r>
            <a:r>
              <a:rPr lang="en-US" sz="2400" dirty="0">
                <a:solidFill>
                  <a:srgbClr val="0000CC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.</a:t>
            </a:r>
          </a:p>
          <a:p>
            <a:pPr marL="742950" lvl="1" indent="-285750" eaLnBrk="0" hangingPunct="0"/>
            <a:endParaRPr lang="en-US" sz="800" b="1" dirty="0">
              <a:solidFill>
                <a:srgbClr val="FF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algn="ctr" eaLnBrk="0" hangingPunct="0"/>
            <a:r>
              <a:rPr lang="en-US" sz="2400" b="1" dirty="0">
                <a:latin typeface="Calibri" charset="0"/>
                <a:ea typeface="ＭＳ Ｐゴシック" charset="-128"/>
                <a:cs typeface="ＭＳ Ｐゴシック" charset="-128"/>
              </a:rPr>
              <a:t>In each RTT:</a:t>
            </a:r>
          </a:p>
          <a:p>
            <a:pPr marL="742950" lvl="1" indent="-285750" eaLnBrk="0" hangingPunct="0"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endParaRPr lang="en-US" sz="12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endParaRPr lang="en-US" sz="12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en-US" sz="8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en-US" sz="8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en-US" sz="8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endParaRPr lang="en-US" sz="8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Adaptive window decreases:</a:t>
            </a:r>
          </a:p>
          <a:p>
            <a:pPr marL="742950" lvl="1" indent="-285750" eaLnBrk="0" hangingPunct="0">
              <a:spcBef>
                <a:spcPct val="20000"/>
              </a:spcBef>
              <a:buFont typeface="Arial" charset="0"/>
              <a:buChar char="–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Note: decrease factor between 1 and 2.</a:t>
            </a:r>
          </a:p>
          <a:p>
            <a:pPr marL="742950" lvl="1" indent="-285750" eaLnBrk="0" hangingPunct="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endParaRPr lang="en-US" sz="20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  <a:p>
            <a:pPr marL="742950" lvl="1" indent="-285750" eaLnBrk="0" hangingPunct="0">
              <a:spcBef>
                <a:spcPct val="20000"/>
              </a:spcBef>
            </a:pPr>
            <a:endParaRPr lang="en-US" sz="2800" dirty="0">
              <a:solidFill>
                <a:srgbClr val="000000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752" name="TextBox 7"/>
          <p:cNvSpPr txBox="1">
            <a:spLocks noChangeArrowheads="1"/>
          </p:cNvSpPr>
          <p:nvPr/>
        </p:nvSpPr>
        <p:spPr bwMode="auto">
          <a:xfrm>
            <a:off x="6248400" y="1367850"/>
            <a:ext cx="368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 charset="0"/>
              </a:rPr>
              <a:t>B</a:t>
            </a:r>
          </a:p>
        </p:txBody>
      </p:sp>
      <p:sp>
        <p:nvSpPr>
          <p:cNvPr id="31755" name="TextBox 15"/>
          <p:cNvSpPr txBox="1">
            <a:spLocks noChangeArrowheads="1"/>
          </p:cNvSpPr>
          <p:nvPr/>
        </p:nvSpPr>
        <p:spPr bwMode="auto">
          <a:xfrm>
            <a:off x="7615989" y="1372315"/>
            <a:ext cx="368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Calibri" charset="0"/>
              </a:rPr>
              <a:t>K</a:t>
            </a:r>
          </a:p>
        </p:txBody>
      </p:sp>
      <p:sp>
        <p:nvSpPr>
          <p:cNvPr id="31756" name="TextBox 16"/>
          <p:cNvSpPr txBox="1">
            <a:spLocks noChangeArrowheads="1"/>
          </p:cNvSpPr>
          <p:nvPr/>
        </p:nvSpPr>
        <p:spPr bwMode="auto">
          <a:xfrm>
            <a:off x="6785810" y="1501140"/>
            <a:ext cx="14758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charset="0"/>
              </a:rPr>
              <a:t>Mark</a:t>
            </a:r>
            <a:endParaRPr lang="en-US" sz="2800" b="1" dirty="0">
              <a:solidFill>
                <a:srgbClr val="FF0000"/>
              </a:solidFill>
              <a:latin typeface="Calibri" charset="0"/>
            </a:endParaRPr>
          </a:p>
        </p:txBody>
      </p:sp>
      <p:sp>
        <p:nvSpPr>
          <p:cNvPr id="31759" name="TextBox 14"/>
          <p:cNvSpPr txBox="1">
            <a:spLocks noChangeArrowheads="1"/>
          </p:cNvSpPr>
          <p:nvPr/>
        </p:nvSpPr>
        <p:spPr bwMode="auto">
          <a:xfrm>
            <a:off x="7972927" y="1421964"/>
            <a:ext cx="17806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charset="0"/>
              </a:rPr>
              <a:t>Don’t 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libri" charset="0"/>
              </a:rPr>
              <a:t>Mark</a:t>
            </a:r>
          </a:p>
        </p:txBody>
      </p:sp>
      <p:grpSp>
        <p:nvGrpSpPr>
          <p:cNvPr id="17" name="Group 151"/>
          <p:cNvGrpSpPr>
            <a:grpSpLocks/>
          </p:cNvGrpSpPr>
          <p:nvPr/>
        </p:nvGrpSpPr>
        <p:grpSpPr bwMode="auto">
          <a:xfrm>
            <a:off x="6324601" y="2210515"/>
            <a:ext cx="2209800" cy="609600"/>
            <a:chOff x="4032" y="480"/>
            <a:chExt cx="768" cy="576"/>
          </a:xfrm>
          <a:gradFill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</p:grpSpPr>
        <p:sp>
          <p:nvSpPr>
            <p:cNvPr id="18" name="Freeform 152"/>
            <p:cNvSpPr>
              <a:spLocks/>
            </p:cNvSpPr>
            <p:nvPr/>
          </p:nvSpPr>
          <p:spPr bwMode="auto">
            <a:xfrm>
              <a:off x="4032" y="480"/>
              <a:ext cx="768" cy="576"/>
            </a:xfrm>
            <a:custGeom>
              <a:avLst/>
              <a:gdLst>
                <a:gd name="T0" fmla="*/ 0 w 768"/>
                <a:gd name="T1" fmla="*/ 0 h 576"/>
                <a:gd name="T2" fmla="*/ 768 w 768"/>
                <a:gd name="T3" fmla="*/ 0 h 576"/>
                <a:gd name="T4" fmla="*/ 768 w 768"/>
                <a:gd name="T5" fmla="*/ 576 h 576"/>
                <a:gd name="T6" fmla="*/ 0 w 768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68"/>
                <a:gd name="T13" fmla="*/ 0 h 576"/>
                <a:gd name="T14" fmla="*/ 768 w 768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68" h="576">
                  <a:moveTo>
                    <a:pt x="0" y="0"/>
                  </a:moveTo>
                  <a:lnTo>
                    <a:pt x="768" y="0"/>
                  </a:lnTo>
                  <a:lnTo>
                    <a:pt x="768" y="576"/>
                  </a:lnTo>
                  <a:lnTo>
                    <a:pt x="0" y="576"/>
                  </a:lnTo>
                </a:path>
              </a:pathLst>
            </a:cu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333399"/>
                </a:solidFill>
              </a:endParaRPr>
            </a:p>
          </p:txBody>
        </p:sp>
        <p:sp>
          <p:nvSpPr>
            <p:cNvPr id="19" name="Line 153"/>
            <p:cNvSpPr>
              <a:spLocks noChangeShapeType="1"/>
            </p:cNvSpPr>
            <p:nvPr/>
          </p:nvSpPr>
          <p:spPr bwMode="auto">
            <a:xfrm>
              <a:off x="4721" y="653"/>
              <a:ext cx="0" cy="288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5" name="Straight Connector 4"/>
          <p:cNvCxnSpPr/>
          <p:nvPr/>
        </p:nvCxnSpPr>
        <p:spPr>
          <a:xfrm rot="5400000">
            <a:off x="7108658" y="2509299"/>
            <a:ext cx="1383631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29834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8180" y="4355592"/>
            <a:ext cx="3287620" cy="521208"/>
          </a:xfrm>
          <a:prstGeom prst="rect">
            <a:avLst/>
          </a:prstGeom>
          <a:noFill/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076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206240"/>
            <a:ext cx="3336846" cy="822960"/>
          </a:xfrm>
          <a:prstGeom prst="rect">
            <a:avLst/>
          </a:prstGeom>
          <a:noFill/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67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9310" y="5269230"/>
            <a:ext cx="3449320" cy="768096"/>
          </a:xfrm>
          <a:prstGeom prst="rect">
            <a:avLst/>
          </a:prstGeom>
          <a:noFill/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1485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2010928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130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2|0.8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0.7|16|4.9|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5.4|3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19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571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73672</TotalTime>
  <Words>5836</Words>
  <Application>Microsoft Office PowerPoint</Application>
  <PresentationFormat>Diavetítés a képernyőre (4:3 oldalarány)</PresentationFormat>
  <Paragraphs>1321</Paragraphs>
  <Slides>96</Slides>
  <Notes>40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96</vt:i4>
      </vt:variant>
    </vt:vector>
  </HeadingPairs>
  <TitlesOfParts>
    <vt:vector size="109" baseType="lpstr">
      <vt:lpstr>ＭＳ Ｐゴシック</vt:lpstr>
      <vt:lpstr>Arial</vt:lpstr>
      <vt:lpstr>Calibri</vt:lpstr>
      <vt:lpstr>Cambria Math</vt:lpstr>
      <vt:lpstr>Consolas</vt:lpstr>
      <vt:lpstr>Math B</vt:lpstr>
      <vt:lpstr>Math3</vt:lpstr>
      <vt:lpstr>Times New Roman</vt:lpstr>
      <vt:lpstr>Tw Cen MT</vt:lpstr>
      <vt:lpstr>Wingdings</vt:lpstr>
      <vt:lpstr>Wingdings 2</vt:lpstr>
      <vt:lpstr>Median</vt:lpstr>
      <vt:lpstr>Chart</vt:lpstr>
      <vt:lpstr>Számítógépes Hálózatok</vt:lpstr>
      <vt:lpstr>PowerPoint-bemutató</vt:lpstr>
      <vt:lpstr>Internet Control Message Protocol</vt:lpstr>
      <vt:lpstr>Internet Control Message Protocol</vt:lpstr>
      <vt:lpstr>Internet Control Message Protocol</vt:lpstr>
      <vt:lpstr>Address Resolution Protocol</vt:lpstr>
      <vt:lpstr>Address Resolution Protocol</vt:lpstr>
      <vt:lpstr>Reverse Address Resolution Protocol</vt:lpstr>
      <vt:lpstr>Reverse Address Resolution Protocol</vt:lpstr>
      <vt:lpstr>DHCP: DYNAMIC HOST CONFIGURATION PROTOCOL</vt:lpstr>
      <vt:lpstr>DHCP</vt:lpstr>
      <vt:lpstr>DHCP lehetőségei</vt:lpstr>
      <vt:lpstr>DHCP – Címek bérlése</vt:lpstr>
      <vt:lpstr>Virtuális magánhálózatok alapok</vt:lpstr>
      <vt:lpstr>Virtuális magánhálózatok alapok</vt:lpstr>
      <vt:lpstr>Virtuális magánhálózatok alapok</vt:lpstr>
      <vt:lpstr>Szállítói réteg</vt:lpstr>
      <vt:lpstr>Kivonat</vt:lpstr>
      <vt:lpstr>Multiplexálás</vt:lpstr>
      <vt:lpstr>Forgalom demultiplexálása</vt:lpstr>
      <vt:lpstr>Réteg modellek, újragondolva</vt:lpstr>
      <vt:lpstr>User Datagram Protocol (UDP)</vt:lpstr>
      <vt:lpstr>UDP felhasználások</vt:lpstr>
      <vt:lpstr>Transmission Control Protocol</vt:lpstr>
      <vt:lpstr>Kapcsolat felépítés</vt:lpstr>
      <vt:lpstr>Three Way Handshake Három-utas kézfogás</vt:lpstr>
      <vt:lpstr>Kapcsolat felépítés problémája</vt:lpstr>
      <vt:lpstr>Kapcsolat lezárása</vt:lpstr>
      <vt:lpstr>Sorszámok tere</vt:lpstr>
      <vt:lpstr>Kétirányú kapcsolat</vt:lpstr>
      <vt:lpstr>Folyam vezérlés</vt:lpstr>
      <vt:lpstr>Folyam vezérlés - csúszóablak</vt:lpstr>
      <vt:lpstr>Csúszóablak példa</vt:lpstr>
      <vt:lpstr>Megfigyelések</vt:lpstr>
      <vt:lpstr>Mit nyugtázhat a fogadó?</vt:lpstr>
      <vt:lpstr>Sorszámok</vt:lpstr>
      <vt:lpstr>Buta ablak szindróma</vt:lpstr>
      <vt:lpstr>Nagle algoritmusa</vt:lpstr>
      <vt:lpstr>Hiba detektálás</vt:lpstr>
      <vt:lpstr>Retransmission Time Outs (RTO) Időtúllépés az újraküldéshez</vt:lpstr>
      <vt:lpstr>Round Trip Time becslés</vt:lpstr>
      <vt:lpstr>Az RTT minta félre is értelmezhető</vt:lpstr>
      <vt:lpstr>RTO adatközpontokban???</vt:lpstr>
      <vt:lpstr>Mi az a torlódás?</vt:lpstr>
      <vt:lpstr>Mi az a torlódás?</vt:lpstr>
      <vt:lpstr>Miért rossz a torlódás?</vt:lpstr>
      <vt:lpstr>Megnövekedett terhelés</vt:lpstr>
      <vt:lpstr>Torlódás vezérlés vs torlódás elkerülés</vt:lpstr>
      <vt:lpstr>Advertised Window  Meghirdetett ablak, újragondolva</vt:lpstr>
      <vt:lpstr>Általános megoldások</vt:lpstr>
      <vt:lpstr>TCP Torlódásvezérlés</vt:lpstr>
      <vt:lpstr>Két fő komponens</vt:lpstr>
      <vt:lpstr>Ráta vezérlés</vt:lpstr>
      <vt:lpstr>Torlódás vezérlés megvalósítása</vt:lpstr>
      <vt:lpstr>Lassú indulás - Slow Start</vt:lpstr>
      <vt:lpstr>Slow Start példa</vt:lpstr>
      <vt:lpstr>Torlódás elkerülés</vt:lpstr>
      <vt:lpstr>Torlódás elkerülés példa</vt:lpstr>
      <vt:lpstr>A teljes kép – TCP Tahoe       (az eredeti TCP)</vt:lpstr>
      <vt:lpstr>Összefoglalás - TCP jellemzői</vt:lpstr>
      <vt:lpstr>Összefoglalás - TCP jellemzői</vt:lpstr>
      <vt:lpstr>Összefoglalás - TCP jellemzői</vt:lpstr>
      <vt:lpstr>A TCP evolúciója</vt:lpstr>
      <vt:lpstr>TCP Reno: Gyors újraküldés</vt:lpstr>
      <vt:lpstr>TCP Reno: Gyors helyreállítás</vt:lpstr>
      <vt:lpstr>Példa: Gyors újraküldés/helyreállítás</vt:lpstr>
      <vt:lpstr>Számos TCP változat…</vt:lpstr>
      <vt:lpstr>TCP a valóságban</vt:lpstr>
      <vt:lpstr>Nagy késleltetés-sávszélesség szorzat (Delay-bandwidth product)</vt:lpstr>
      <vt:lpstr>Célok</vt:lpstr>
      <vt:lpstr>Compound TCP</vt:lpstr>
      <vt:lpstr>Compound TCP példa</vt:lpstr>
      <vt:lpstr>TCP CUBIC</vt:lpstr>
      <vt:lpstr>TCP CUBIC</vt:lpstr>
      <vt:lpstr>TCP CUBIC példa</vt:lpstr>
      <vt:lpstr>Problémák a TCP-vel</vt:lpstr>
      <vt:lpstr>Kis folyamok (flows)</vt:lpstr>
      <vt:lpstr>Wireless hálózatok</vt:lpstr>
      <vt:lpstr>Szolgáltatás megtagadása  Denial of Service (DoS)</vt:lpstr>
      <vt:lpstr>Kitekintés</vt:lpstr>
      <vt:lpstr>Typical Internet Queuing</vt:lpstr>
      <vt:lpstr>RED Algorithm</vt:lpstr>
      <vt:lpstr>RED Operation</vt:lpstr>
      <vt:lpstr>RED Algorithm</vt:lpstr>
      <vt:lpstr>Csomag dobás vagy ECN jelölés</vt:lpstr>
      <vt:lpstr>Data Center TCP: DCTCP</vt:lpstr>
      <vt:lpstr>Generality of Partition/Aggregate</vt:lpstr>
      <vt:lpstr>Workloads</vt:lpstr>
      <vt:lpstr>Impairments</vt:lpstr>
      <vt:lpstr>Incast</vt:lpstr>
      <vt:lpstr>Queue Buildup</vt:lpstr>
      <vt:lpstr>Data Center Transport Requirements</vt:lpstr>
      <vt:lpstr>DCTCP: The TCP/ECN Control Loop</vt:lpstr>
      <vt:lpstr>DCTCP: Two Key Ideas</vt:lpstr>
      <vt:lpstr>Data Center TCP Algorithm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laki</cp:lastModifiedBy>
  <cp:revision>974</cp:revision>
  <cp:lastPrinted>2012-08-22T04:00:45Z</cp:lastPrinted>
  <dcterms:created xsi:type="dcterms:W3CDTF">2012-01-03T02:22:46Z</dcterms:created>
  <dcterms:modified xsi:type="dcterms:W3CDTF">2019-04-09T13:13:45Z</dcterms:modified>
</cp:coreProperties>
</file>