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9"/>
  </p:notesMasterIdLst>
  <p:handoutMasterIdLst>
    <p:handoutMasterId r:id="rId70"/>
  </p:handoutMasterIdLst>
  <p:sldIdLst>
    <p:sldId id="388" r:id="rId2"/>
    <p:sldId id="690" r:id="rId3"/>
    <p:sldId id="484" r:id="rId4"/>
    <p:sldId id="505" r:id="rId5"/>
    <p:sldId id="506" r:id="rId6"/>
    <p:sldId id="504" r:id="rId7"/>
    <p:sldId id="485" r:id="rId8"/>
    <p:sldId id="486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665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672" r:id="rId26"/>
    <p:sldId id="585" r:id="rId27"/>
    <p:sldId id="586" r:id="rId28"/>
    <p:sldId id="666" r:id="rId29"/>
    <p:sldId id="612" r:id="rId30"/>
    <p:sldId id="613" r:id="rId31"/>
    <p:sldId id="614" r:id="rId32"/>
    <p:sldId id="637" r:id="rId33"/>
    <p:sldId id="638" r:id="rId34"/>
    <p:sldId id="644" r:id="rId35"/>
    <p:sldId id="645" r:id="rId36"/>
    <p:sldId id="651" r:id="rId37"/>
    <p:sldId id="646" r:id="rId38"/>
    <p:sldId id="640" r:id="rId39"/>
    <p:sldId id="641" r:id="rId40"/>
    <p:sldId id="647" r:id="rId41"/>
    <p:sldId id="642" r:id="rId42"/>
    <p:sldId id="648" r:id="rId43"/>
    <p:sldId id="649" r:id="rId44"/>
    <p:sldId id="650" r:id="rId45"/>
    <p:sldId id="438" r:id="rId46"/>
    <p:sldId id="606" r:id="rId47"/>
    <p:sldId id="440" r:id="rId48"/>
    <p:sldId id="441" r:id="rId49"/>
    <p:sldId id="652" r:id="rId50"/>
    <p:sldId id="653" r:id="rId51"/>
    <p:sldId id="673" r:id="rId52"/>
    <p:sldId id="667" r:id="rId53"/>
    <p:sldId id="654" r:id="rId54"/>
    <p:sldId id="655" r:id="rId55"/>
    <p:sldId id="656" r:id="rId56"/>
    <p:sldId id="657" r:id="rId57"/>
    <p:sldId id="658" r:id="rId58"/>
    <p:sldId id="659" r:id="rId59"/>
    <p:sldId id="660" r:id="rId60"/>
    <p:sldId id="668" r:id="rId61"/>
    <p:sldId id="669" r:id="rId62"/>
    <p:sldId id="670" r:id="rId63"/>
    <p:sldId id="671" r:id="rId64"/>
    <p:sldId id="661" r:id="rId65"/>
    <p:sldId id="662" r:id="rId66"/>
    <p:sldId id="663" r:id="rId67"/>
    <p:sldId id="459" r:id="rId6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690"/>
            <p14:sldId id="484"/>
            <p14:sldId id="505"/>
            <p14:sldId id="506"/>
            <p14:sldId id="504"/>
            <p14:sldId id="485"/>
            <p14:sldId id="486"/>
            <p14:sldId id="569"/>
            <p14:sldId id="570"/>
            <p14:sldId id="571"/>
            <p14:sldId id="572"/>
            <p14:sldId id="573"/>
            <p14:sldId id="574"/>
            <p14:sldId id="575"/>
            <p14:sldId id="665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672"/>
            <p14:sldId id="585"/>
            <p14:sldId id="586"/>
            <p14:sldId id="666"/>
            <p14:sldId id="612"/>
            <p14:sldId id="613"/>
            <p14:sldId id="614"/>
            <p14:sldId id="637"/>
            <p14:sldId id="638"/>
            <p14:sldId id="644"/>
            <p14:sldId id="645"/>
            <p14:sldId id="651"/>
            <p14:sldId id="646"/>
            <p14:sldId id="640"/>
            <p14:sldId id="641"/>
            <p14:sldId id="647"/>
            <p14:sldId id="642"/>
            <p14:sldId id="648"/>
            <p14:sldId id="649"/>
            <p14:sldId id="650"/>
            <p14:sldId id="438"/>
            <p14:sldId id="606"/>
            <p14:sldId id="440"/>
            <p14:sldId id="441"/>
            <p14:sldId id="652"/>
            <p14:sldId id="653"/>
            <p14:sldId id="673"/>
            <p14:sldId id="667"/>
            <p14:sldId id="654"/>
            <p14:sldId id="655"/>
            <p14:sldId id="656"/>
            <p14:sldId id="657"/>
            <p14:sldId id="658"/>
            <p14:sldId id="659"/>
            <p14:sldId id="660"/>
            <p14:sldId id="668"/>
            <p14:sldId id="669"/>
            <p14:sldId id="670"/>
            <p14:sldId id="671"/>
            <p14:sldId id="661"/>
            <p14:sldId id="662"/>
            <p14:sldId id="663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62" d="100"/>
          <a:sy n="6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cforum.hu/szotar/eszk%F6z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48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52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 DF</a:t>
            </a:r>
            <a:r>
              <a:rPr lang="hu-HU" baseline="0" dirty="0"/>
              <a:t> bit (nem teljesíthető küldés), cél nem található</a:t>
            </a:r>
          </a:p>
          <a:p>
            <a:r>
              <a:rPr lang="hu-HU" baseline="0" dirty="0"/>
              <a:t>Számláló 0-ára ért (hurok/kis TTL)</a:t>
            </a:r>
          </a:p>
          <a:p>
            <a:r>
              <a:rPr lang="hu-HU" baseline="0" dirty="0"/>
              <a:t>Érvénytelen érték (hardver szoftverében a probléma??)</a:t>
            </a:r>
          </a:p>
          <a:p>
            <a:r>
              <a:rPr lang="hu-HU" baseline="0" dirty="0"/>
              <a:t>Túl forgalmazók lefojtása (olaj a tűzre)</a:t>
            </a:r>
          </a:p>
          <a:p>
            <a:r>
              <a:rPr lang="hu-HU" baseline="0" dirty="0"/>
              <a:t>ÁTIRÁNYÍTÁS Rosszul irányítás felfedezése (küldő </a:t>
            </a:r>
            <a:r>
              <a:rPr lang="hu-HU" baseline="0" dirty="0" err="1"/>
              <a:t>hoszt</a:t>
            </a:r>
            <a:r>
              <a:rPr lang="hu-HU" baseline="0" dirty="0"/>
              <a:t> értesítése)</a:t>
            </a:r>
          </a:p>
          <a:p>
            <a:r>
              <a:rPr lang="hu-HU" baseline="0" dirty="0"/>
              <a:t>(</a:t>
            </a:r>
            <a:r>
              <a:rPr lang="hu-HU" baseline="0" dirty="0" err="1"/>
              <a:t>Iana</a:t>
            </a:r>
            <a:r>
              <a:rPr lang="hu-HU" baseline="0" dirty="0"/>
              <a:t> </a:t>
            </a:r>
            <a:r>
              <a:rPr lang="hu-HU" baseline="0" dirty="0" err="1"/>
              <a:t>org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6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 DF</a:t>
            </a:r>
            <a:r>
              <a:rPr lang="hu-HU" baseline="0" dirty="0"/>
              <a:t> bit (nem teljesíthető küldés), cél nem található</a:t>
            </a:r>
          </a:p>
          <a:p>
            <a:r>
              <a:rPr lang="hu-HU" baseline="0" dirty="0"/>
              <a:t>Számláló 0-ára ért (hurok/kis TTL)</a:t>
            </a:r>
          </a:p>
          <a:p>
            <a:r>
              <a:rPr lang="hu-HU" baseline="0" dirty="0"/>
              <a:t>Érvénytelen érték (hardver szoftverében a probléma??)</a:t>
            </a:r>
          </a:p>
          <a:p>
            <a:r>
              <a:rPr lang="hu-HU" baseline="0" dirty="0"/>
              <a:t>Túl forgalmazók lefojtása (olaj a tűzre)</a:t>
            </a:r>
          </a:p>
          <a:p>
            <a:r>
              <a:rPr lang="hu-HU" baseline="0" dirty="0"/>
              <a:t>ÁTIRÁNYÍTÁS Rosszul irányítás felfedezése (küldő </a:t>
            </a:r>
            <a:r>
              <a:rPr lang="hu-HU" baseline="0" dirty="0" err="1"/>
              <a:t>hoszt</a:t>
            </a:r>
            <a:r>
              <a:rPr lang="hu-HU" baseline="0" dirty="0"/>
              <a:t> értesítése)</a:t>
            </a:r>
          </a:p>
          <a:p>
            <a:r>
              <a:rPr lang="hu-HU" baseline="0" dirty="0"/>
              <a:t>(</a:t>
            </a:r>
            <a:r>
              <a:rPr lang="hu-HU" baseline="0" dirty="0" err="1"/>
              <a:t>Iana</a:t>
            </a:r>
            <a:r>
              <a:rPr lang="hu-HU" baseline="0" dirty="0"/>
              <a:t> </a:t>
            </a:r>
            <a:r>
              <a:rPr lang="hu-HU" baseline="0" dirty="0" err="1"/>
              <a:t>org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FORRÁS</a:t>
            </a:r>
            <a:r>
              <a:rPr lang="hu-HU" baseline="0" dirty="0"/>
              <a:t> LEFOJTÁS olaj a tűzre, manapság a szállítói rétegben oldják meg a torlódás védelmet.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0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vagy több </a:t>
            </a:r>
            <a:r>
              <a:rPr lang="hu-HU" dirty="0" err="1"/>
              <a:t>ip</a:t>
            </a:r>
            <a:r>
              <a:rPr lang="hu-HU" dirty="0"/>
              <a:t> cím/</a:t>
            </a:r>
            <a:r>
              <a:rPr lang="hu-HU" dirty="0" err="1"/>
              <a:t>hoszt</a:t>
            </a:r>
            <a:r>
              <a:rPr lang="hu-HU" dirty="0"/>
              <a:t> (LAN címek,</a:t>
            </a:r>
            <a:r>
              <a:rPr lang="hu-HU" baseline="0" dirty="0"/>
              <a:t> pl. </a:t>
            </a:r>
            <a:r>
              <a:rPr lang="hu-HU" baseline="0" dirty="0" err="1"/>
              <a:t>ethernet</a:t>
            </a:r>
            <a:r>
              <a:rPr lang="hu-HU" baseline="0" dirty="0"/>
              <a:t> 48-bites azonosító</a:t>
            </a:r>
            <a:r>
              <a:rPr lang="hu-HU" dirty="0"/>
              <a:t>)</a:t>
            </a:r>
          </a:p>
          <a:p>
            <a:r>
              <a:rPr lang="hu-HU" dirty="0"/>
              <a:t>EGYSZERŰ,</a:t>
            </a:r>
            <a:r>
              <a:rPr lang="hu-HU" baseline="0" dirty="0"/>
              <a:t> alternatíva táblázat karbantartása</a:t>
            </a:r>
          </a:p>
          <a:p>
            <a:r>
              <a:rPr lang="hu-HU" baseline="0" dirty="0"/>
              <a:t>R1 router (</a:t>
            </a:r>
            <a:r>
              <a:rPr lang="hu-HU" baseline="0" dirty="0" err="1"/>
              <a:t>felkonf</a:t>
            </a:r>
            <a:r>
              <a:rPr lang="hu-HU" baseline="0" dirty="0"/>
              <a:t> proxy ARP)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8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vagy több </a:t>
            </a:r>
            <a:r>
              <a:rPr lang="hu-HU" dirty="0" err="1"/>
              <a:t>ip</a:t>
            </a:r>
            <a:r>
              <a:rPr lang="hu-HU" dirty="0"/>
              <a:t> cím/</a:t>
            </a:r>
            <a:r>
              <a:rPr lang="hu-HU" dirty="0" err="1"/>
              <a:t>hoszt</a:t>
            </a:r>
            <a:r>
              <a:rPr lang="hu-HU" dirty="0"/>
              <a:t> (LAN címek,</a:t>
            </a:r>
            <a:r>
              <a:rPr lang="hu-HU" baseline="0" dirty="0"/>
              <a:t> pl. </a:t>
            </a:r>
            <a:r>
              <a:rPr lang="hu-HU" baseline="0" dirty="0" err="1"/>
              <a:t>ethernet</a:t>
            </a:r>
            <a:r>
              <a:rPr lang="hu-HU" baseline="0" dirty="0"/>
              <a:t> 48-bites azonosító</a:t>
            </a:r>
            <a:r>
              <a:rPr lang="hu-HU" dirty="0"/>
              <a:t>)</a:t>
            </a:r>
          </a:p>
          <a:p>
            <a:r>
              <a:rPr lang="hu-HU" dirty="0"/>
              <a:t>EGYSZERŰ,</a:t>
            </a:r>
            <a:r>
              <a:rPr lang="hu-HU" baseline="0" dirty="0"/>
              <a:t> alternatíva táblázat karbantartása</a:t>
            </a:r>
          </a:p>
          <a:p>
            <a:r>
              <a:rPr lang="hu-HU" baseline="0" dirty="0"/>
              <a:t>R1 router (</a:t>
            </a:r>
            <a:r>
              <a:rPr lang="hu-HU" baseline="0" dirty="0" err="1"/>
              <a:t>felkonf</a:t>
            </a:r>
            <a:r>
              <a:rPr lang="hu-HU" baseline="0" dirty="0"/>
              <a:t> proxy ARP)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2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RARP ADATSZÓRÁS</a:t>
            </a:r>
            <a:r>
              <a:rPr lang="hu-HU" baseline="0" dirty="0"/>
              <a:t> </a:t>
            </a:r>
            <a:r>
              <a:rPr lang="hu-HU" dirty="0"/>
              <a:t>(</a:t>
            </a:r>
            <a:r>
              <a:rPr lang="hu-HU" dirty="0" err="1"/>
              <a:t>router-ek</a:t>
            </a:r>
            <a:r>
              <a:rPr lang="hu-HU" baseline="0" dirty="0"/>
              <a:t> nem továbbítják)</a:t>
            </a:r>
            <a:endParaRPr lang="hu-HU" dirty="0"/>
          </a:p>
          <a:p>
            <a:r>
              <a:rPr lang="hu-HU" dirty="0"/>
              <a:t>Szerver</a:t>
            </a:r>
            <a:r>
              <a:rPr lang="hu-HU" baseline="0" dirty="0"/>
              <a:t> kikerülésére BOOTP használata, adminisztrátor tartja karban (másik lehetőség az RARP helyettesítésére, adatszórás nem kerül továbbításra, </a:t>
            </a:r>
            <a:r>
              <a:rPr lang="hu-HU" baseline="0" dirty="0" err="1"/>
              <a:t>routerek</a:t>
            </a:r>
            <a:r>
              <a:rPr lang="hu-HU" baseline="0" dirty="0"/>
              <a:t> ezt továbbítják)</a:t>
            </a:r>
          </a:p>
          <a:p>
            <a:r>
              <a:rPr lang="hu-HU" baseline="0" dirty="0"/>
              <a:t>     egyéb infók is: alapértelmezett router, alhálózati maszk, stb.</a:t>
            </a:r>
          </a:p>
          <a:p>
            <a:r>
              <a:rPr lang="hu-HU" baseline="0" dirty="0"/>
              <a:t>     PROBLÉMA manuálisan kell az IP-Ethernet cím hozzárendeléseket nyilvántartani (új állomás addig nem használhatja, amíg manuálisan nem kap egy címet a BOOTP </a:t>
            </a:r>
          </a:p>
          <a:p>
            <a:r>
              <a:rPr lang="hu-HU" baseline="0" dirty="0"/>
              <a:t>                        táblázatában)</a:t>
            </a:r>
          </a:p>
          <a:p>
            <a:r>
              <a:rPr lang="hu-HU" baseline="0" dirty="0"/>
              <a:t>Hozzárendelés időtartama ??? (lízingelésnek, lízing lejárta előtt új címet kell kérni)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0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RARP ADATSZÓRÁS</a:t>
            </a:r>
            <a:r>
              <a:rPr lang="hu-HU" baseline="0" dirty="0"/>
              <a:t> </a:t>
            </a:r>
            <a:r>
              <a:rPr lang="hu-HU" dirty="0"/>
              <a:t>(</a:t>
            </a:r>
            <a:r>
              <a:rPr lang="hu-HU" dirty="0" err="1"/>
              <a:t>router-ek</a:t>
            </a:r>
            <a:r>
              <a:rPr lang="hu-HU" baseline="0" dirty="0"/>
              <a:t> nem továbbítják)</a:t>
            </a:r>
            <a:endParaRPr lang="hu-HU" dirty="0"/>
          </a:p>
          <a:p>
            <a:r>
              <a:rPr lang="hu-HU" dirty="0"/>
              <a:t>Szerver</a:t>
            </a:r>
            <a:r>
              <a:rPr lang="hu-HU" baseline="0" dirty="0"/>
              <a:t> kikerülésére BOOTP használata, adminisztrátor tartja karban (másik lehetőség az RARP helyettesítésére, adatszórás nem kerül továbbításra, </a:t>
            </a:r>
            <a:r>
              <a:rPr lang="hu-HU" baseline="0" dirty="0" err="1"/>
              <a:t>routerek</a:t>
            </a:r>
            <a:r>
              <a:rPr lang="hu-HU" baseline="0" dirty="0"/>
              <a:t> ezt továbbítják)</a:t>
            </a:r>
          </a:p>
          <a:p>
            <a:r>
              <a:rPr lang="hu-HU" baseline="0" dirty="0"/>
              <a:t>     egyéb infók is: alapértelmezett router, alhálózati maszk, stb.</a:t>
            </a:r>
          </a:p>
          <a:p>
            <a:r>
              <a:rPr lang="hu-HU" baseline="0" dirty="0"/>
              <a:t>     PROBLÉMA manuálisan kell az IP-Ethernet cím hozzárendeléseket nyilvántartani (új állomás addig nem használhatja, amíg manuálisan nem kap egy címet a BOOTP </a:t>
            </a:r>
          </a:p>
          <a:p>
            <a:r>
              <a:rPr lang="hu-HU" baseline="0" dirty="0"/>
              <a:t>                        táblázatában)</a:t>
            </a:r>
          </a:p>
          <a:p>
            <a:r>
              <a:rPr lang="hu-HU" baseline="0" dirty="0"/>
              <a:t>Hozzárendelés időtartama ??? (lízingelésnek, lízing lejárta előtt új címet kell kérni)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7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különálló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hálózat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hálózati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szegmens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közötti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átjárást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lehetővé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eszköz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29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Stub</a:t>
            </a:r>
            <a:r>
              <a:rPr lang="hu-HU" dirty="0"/>
              <a:t>;</a:t>
            </a:r>
            <a:r>
              <a:rPr lang="hu-HU" baseline="0" dirty="0"/>
              <a:t> </a:t>
            </a:r>
            <a:r>
              <a:rPr lang="hu-HU" baseline="0" dirty="0" err="1"/>
              <a:t>multiconnected</a:t>
            </a:r>
            <a:r>
              <a:rPr lang="hu-HU" baseline="0" dirty="0"/>
              <a:t>; </a:t>
            </a:r>
            <a:r>
              <a:rPr lang="hu-HU" baseline="0" dirty="0" err="1"/>
              <a:t>transit</a:t>
            </a:r>
            <a:endParaRPr lang="hu-HU" baseline="0" dirty="0"/>
          </a:p>
          <a:p>
            <a:endParaRPr lang="hu-HU" baseline="0" dirty="0"/>
          </a:p>
          <a:p>
            <a:r>
              <a:rPr lang="hu-HU" baseline="0" dirty="0"/>
              <a:t>Biztonságosabb a </a:t>
            </a:r>
            <a:r>
              <a:rPr lang="hu-HU" baseline="0" dirty="0" err="1"/>
              <a:t>tcp</a:t>
            </a:r>
            <a:r>
              <a:rPr lang="hu-HU" baseline="0" dirty="0"/>
              <a:t> és elrejti az érintett hálózatok topológiáját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Pontozza az útvonalakat</a:t>
            </a:r>
            <a:r>
              <a:rPr lang="hu-HU" baseline="0" dirty="0"/>
              <a:t> (végtelen értéket rendel a politikailag inkorrekt útvonalakhoz)</a:t>
            </a:r>
          </a:p>
          <a:p>
            <a:r>
              <a:rPr lang="hu-HU" baseline="0" dirty="0"/>
              <a:t>A pontozó nem a </a:t>
            </a:r>
            <a:r>
              <a:rPr lang="hu-HU" baseline="0" dirty="0" err="1"/>
              <a:t>bgp</a:t>
            </a:r>
            <a:r>
              <a:rPr lang="hu-HU" baseline="0" dirty="0"/>
              <a:t> része, hanem szabadon konfigurálható</a:t>
            </a:r>
          </a:p>
          <a:p>
            <a:r>
              <a:rPr lang="hu-HU" baseline="0" dirty="0"/>
              <a:t>Végtelenségig számolást az út ismeretével oldja fel.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42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47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ftp://ftp.arin.net/info/asn.tx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8.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Hálózati réteg 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hu-HU" dirty="0"/>
              <a:t>fejléc</a:t>
            </a:r>
            <a:r>
              <a:rPr lang="en-US" dirty="0"/>
              <a:t>: </a:t>
            </a:r>
            <a:r>
              <a:rPr lang="hu-HU" dirty="0"/>
              <a:t>2. szó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17072"/>
            <a:ext cx="91440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Identifier</a:t>
            </a:r>
            <a:r>
              <a:rPr lang="hu-HU" sz="2800" dirty="0"/>
              <a:t> (azonosító)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hu-HU" sz="2500" dirty="0"/>
              <a:t>egyedi azonosító minden IP </a:t>
            </a:r>
            <a:r>
              <a:rPr lang="hu-HU" sz="2500" dirty="0" err="1"/>
              <a:t>datagramhoz</a:t>
            </a:r>
            <a:r>
              <a:rPr lang="hu-HU" sz="2500" dirty="0"/>
              <a:t> (csomaghoz)</a:t>
            </a:r>
            <a:endParaRPr lang="en-US" sz="2500" dirty="0"/>
          </a:p>
          <a:p>
            <a:r>
              <a:rPr lang="en-US" sz="2800" dirty="0"/>
              <a:t>Flags</a:t>
            </a:r>
            <a:r>
              <a:rPr lang="hu-HU" sz="2800" dirty="0"/>
              <a:t> (jelölő bitek)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en-US" sz="2500" dirty="0"/>
              <a:t>M flag, </a:t>
            </a:r>
            <a:r>
              <a:rPr lang="hu-HU" sz="2500" dirty="0"/>
              <a:t>értéke 0, ha ez az utolsó darab/</a:t>
            </a:r>
            <a:r>
              <a:rPr lang="hu-HU" sz="2500" dirty="0" err="1"/>
              <a:t>fragment</a:t>
            </a:r>
            <a:r>
              <a:rPr lang="hu-HU" sz="2500" dirty="0"/>
              <a:t>, különben 1</a:t>
            </a:r>
            <a:endParaRPr lang="en-US" sz="2500" dirty="0"/>
          </a:p>
          <a:p>
            <a:r>
              <a:rPr lang="en-US" sz="2800" dirty="0"/>
              <a:t>Offset</a:t>
            </a:r>
            <a:r>
              <a:rPr lang="hu-HU" sz="2800" dirty="0"/>
              <a:t> (eltolás)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hu-HU" sz="2500" dirty="0"/>
              <a:t>A darab/</a:t>
            </a:r>
            <a:r>
              <a:rPr lang="hu-HU" sz="2500" dirty="0" err="1"/>
              <a:t>fragment</a:t>
            </a:r>
            <a:r>
              <a:rPr lang="hu-HU" sz="2500" dirty="0"/>
              <a:t> első bájtjának pozíciója</a:t>
            </a:r>
            <a:endParaRPr lang="en-US" sz="2200" dirty="0"/>
          </a:p>
          <a:p>
            <a:pPr lvl="1"/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914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1945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721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9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04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2424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0334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48519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8611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2499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3118" y="342828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16405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87" y="4301832"/>
            <a:ext cx="366529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9780" y="4301834"/>
            <a:ext cx="729974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5850" y="4301831"/>
            <a:ext cx="292220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4486" y="4685483"/>
            <a:ext cx="1807384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1869" y="4685483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9779" y="4685480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1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6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6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6307" y="6216840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1626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44187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475022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444364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2" idx="3"/>
            <a:endCxn id="10" idx="1"/>
          </p:cNvCxnSpPr>
          <p:nvPr/>
        </p:nvCxnSpPr>
        <p:spPr>
          <a:xfrm flipV="1">
            <a:off x="2865779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5938864" y="2101035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4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54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69" y="189984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01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1509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833" y="220666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9191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  <a:endCxn id="12" idx="1"/>
          </p:cNvCxnSpPr>
          <p:nvPr/>
        </p:nvCxnSpPr>
        <p:spPr>
          <a:xfrm flipV="1">
            <a:off x="634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3986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7064311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29172" y="4448224"/>
            <a:ext cx="17356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48504" y="377640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48504" y="576595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6717" y="4448224"/>
            <a:ext cx="120245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</a:t>
            </a:r>
            <a:r>
              <a:rPr lang="en-US" sz="2400" dirty="0" err="1"/>
              <a:t>Hdr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147277" y="37764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47277" y="576595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995" y="403045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3820, M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19336" y="481121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3800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2944" y="483187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26084" y="3102776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2000,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26085" y="5058068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1840, M = 0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58148" y="4165424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12890" y="41654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58148" y="614960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12890" y="61496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0" name="Up Arrow 59"/>
          <p:cNvSpPr/>
          <p:nvPr/>
        </p:nvSpPr>
        <p:spPr>
          <a:xfrm rot="10345480">
            <a:off x="5122364" y="4533696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6200000">
            <a:off x="6389049" y="2846715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16200000">
            <a:off x="6389049" y="4806698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 rot="16200000">
            <a:off x="2888263" y="379882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9" idx="3"/>
          </p:cNvCxnSpPr>
          <p:nvPr/>
        </p:nvCxnSpPr>
        <p:spPr>
          <a:xfrm>
            <a:off x="5813484" y="4365479"/>
            <a:ext cx="1588537" cy="88682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1" idx="3"/>
          </p:cNvCxnSpPr>
          <p:nvPr/>
        </p:nvCxnSpPr>
        <p:spPr>
          <a:xfrm flipV="1">
            <a:off x="5813484" y="5404705"/>
            <a:ext cx="1588537" cy="9449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17601" y="4676854"/>
            <a:ext cx="1135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1980</a:t>
            </a:r>
          </a:p>
          <a:p>
            <a:pPr algn="r"/>
            <a:r>
              <a:rPr lang="en-US" sz="2400" dirty="0"/>
              <a:t>+ 1820</a:t>
            </a:r>
          </a:p>
          <a:p>
            <a:pPr algn="r"/>
            <a:r>
              <a:rPr lang="en-US" sz="2400" dirty="0"/>
              <a:t>= 3800</a:t>
            </a:r>
          </a:p>
        </p:txBody>
      </p:sp>
    </p:spTree>
    <p:extLst>
      <p:ext uri="{BB962C8B-B14F-4D97-AF65-F5344CB8AC3E}">
        <p14:creationId xmlns:p14="http://schemas.microsoft.com/office/powerpoint/2010/main" val="20790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  <p:bldP spid="52" grpId="0"/>
      <p:bldP spid="60" grpId="0" animBg="1"/>
      <p:bldP spid="60" grpId="1" animBg="1"/>
      <p:bldP spid="62" grpId="0" animBg="1"/>
      <p:bldP spid="63" grpId="0" animBg="1"/>
      <p:bldP spid="64" grpId="0" animBg="1"/>
      <p:bldP spid="71" grpId="0"/>
      <p:bldP spid="7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975019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0181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 flipV="1">
            <a:off x="11596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3084681" y="2101035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1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71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98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7326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9188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50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1132321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5564308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38872" y="365610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8872" y="568918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7645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645" y="568918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86235" y="3656104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48573" y="5265006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85008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47346" y="52650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6452" y="298247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2000,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453" y="4981300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1840, M = 0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48516" y="4045122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3258" y="40451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8516" y="607283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3258" y="60728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09966" y="56523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58658" y="40397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60016" y="403975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85867" y="564865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500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53988" y="4557120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520, M = 1</a:t>
            </a:r>
          </a:p>
          <a:p>
            <a:pPr algn="ctr"/>
            <a:r>
              <a:rPr lang="en-US" sz="2000" dirty="0"/>
              <a:t>Offset = 1480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83457" y="298247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1500,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30451" y="4300497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92789" y="5909399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29224" y="4300497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91562" y="5909399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4182" y="62967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2874" y="468414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04232" y="468414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30083" y="629305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340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98204" y="5201513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360, M = 0</a:t>
            </a:r>
          </a:p>
          <a:p>
            <a:pPr algn="ctr"/>
            <a:r>
              <a:rPr lang="en-US" sz="2000" dirty="0"/>
              <a:t>Offset = 3460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27673" y="3626867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1500, M = 1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cxnSp>
        <p:nvCxnSpPr>
          <p:cNvPr id="69" name="Straight Arrow Connector 68"/>
          <p:cNvCxnSpPr>
            <a:stCxn id="57" idx="3"/>
          </p:cNvCxnSpPr>
          <p:nvPr/>
        </p:nvCxnSpPr>
        <p:spPr>
          <a:xfrm>
            <a:off x="5415352" y="4239811"/>
            <a:ext cx="1622166" cy="8804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</p:cNvCxnSpPr>
          <p:nvPr/>
        </p:nvCxnSpPr>
        <p:spPr>
          <a:xfrm flipV="1">
            <a:off x="5298535" y="5272667"/>
            <a:ext cx="1738983" cy="57604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53098" y="4544816"/>
            <a:ext cx="1135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1480</a:t>
            </a:r>
          </a:p>
          <a:p>
            <a:pPr algn="r"/>
            <a:r>
              <a:rPr lang="en-US" sz="2400" dirty="0"/>
              <a:t>+ 500</a:t>
            </a:r>
          </a:p>
          <a:p>
            <a:pPr algn="r"/>
            <a:r>
              <a:rPr lang="en-US" sz="2400" dirty="0"/>
              <a:t>= 1980</a:t>
            </a:r>
          </a:p>
        </p:txBody>
      </p:sp>
      <p:sp>
        <p:nvSpPr>
          <p:cNvPr id="72" name="Up Arrow 71"/>
          <p:cNvSpPr/>
          <p:nvPr/>
        </p:nvSpPr>
        <p:spPr>
          <a:xfrm rot="10345480">
            <a:off x="4708362" y="4400697"/>
            <a:ext cx="846247" cy="51139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16200000">
            <a:off x="5972178" y="2732431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16200000">
            <a:off x="5898749" y="4312269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 rot="16200000">
            <a:off x="2775520" y="272794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Up Arrow 75"/>
          <p:cNvSpPr/>
          <p:nvPr/>
        </p:nvSpPr>
        <p:spPr>
          <a:xfrm rot="10800000">
            <a:off x="8255048" y="435193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 rot="10800000">
            <a:off x="8246953" y="2799145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 rot="16200000">
            <a:off x="2819078" y="473539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55" grpId="0"/>
      <p:bldP spid="56" grpId="0"/>
      <p:bldP spid="57" grpId="0"/>
      <p:bldP spid="58" grpId="0"/>
      <p:bldP spid="59" grpId="0"/>
      <p:bldP spid="53" grpId="0"/>
      <p:bldP spid="54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hu-HU" dirty="0"/>
              <a:t> csomag helyreállítása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366291" y="1580394"/>
            <a:ext cx="4625309" cy="5125205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végponton történik</a:t>
            </a:r>
            <a:endParaRPr lang="en-US" dirty="0"/>
          </a:p>
          <a:p>
            <a:r>
              <a:rPr lang="en-US" dirty="0"/>
              <a:t>M = 0</a:t>
            </a:r>
            <a:r>
              <a:rPr lang="hu-HU" dirty="0"/>
              <a:t>, akkor ebből a darabból tudjuk a teljes adatmennyiséget</a:t>
            </a:r>
          </a:p>
          <a:p>
            <a:pPr lvl="1"/>
            <a:r>
              <a:rPr lang="hu-HU" dirty="0"/>
              <a:t>Hossz – IPHDR_hossz + </a:t>
            </a:r>
            <a:r>
              <a:rPr lang="hu-HU" dirty="0" err="1"/>
              <a:t>Offset</a:t>
            </a:r>
            <a:endParaRPr lang="en-US" dirty="0"/>
          </a:p>
          <a:p>
            <a:pPr lvl="1"/>
            <a:r>
              <a:rPr lang="en-US" dirty="0"/>
              <a:t>360 – 20 + 3460 = 3800</a:t>
            </a:r>
          </a:p>
          <a:p>
            <a:r>
              <a:rPr lang="hu-HU" dirty="0"/>
              <a:t>Kihívások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Nem sorrendben beérkező darabok</a:t>
            </a:r>
            <a:endParaRPr lang="en-US" dirty="0"/>
          </a:p>
          <a:p>
            <a:pPr lvl="1"/>
            <a:r>
              <a:rPr lang="hu-HU" dirty="0"/>
              <a:t>Duplikátumok</a:t>
            </a:r>
            <a:endParaRPr lang="en-US" dirty="0"/>
          </a:p>
          <a:p>
            <a:pPr lvl="1"/>
            <a:r>
              <a:rPr lang="hu-HU" dirty="0"/>
              <a:t>Hiányzó darabok</a:t>
            </a:r>
            <a:endParaRPr lang="en-US" dirty="0"/>
          </a:p>
          <a:p>
            <a:r>
              <a:rPr lang="hu-HU" dirty="0"/>
              <a:t>Memória kezelés szempontjából egy rémálom…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1333" y="1969544"/>
            <a:ext cx="1711556" cy="783762"/>
            <a:chOff x="507351" y="2355624"/>
            <a:chExt cx="1711556" cy="783762"/>
          </a:xfrm>
        </p:grpSpPr>
        <p:sp>
          <p:nvSpPr>
            <p:cNvPr id="5" name="Rectangle 4"/>
            <p:cNvSpPr/>
            <p:nvPr/>
          </p:nvSpPr>
          <p:spPr>
            <a:xfrm>
              <a:off x="1108578" y="2355624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351" y="2355624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001" y="273927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2359" y="2739276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333" y="3253326"/>
            <a:ext cx="1488484" cy="787415"/>
            <a:chOff x="569689" y="3964526"/>
            <a:chExt cx="1488484" cy="787415"/>
          </a:xfrm>
        </p:grpSpPr>
        <p:sp>
          <p:nvSpPr>
            <p:cNvPr id="6" name="Rectangle 5"/>
            <p:cNvSpPr/>
            <p:nvPr/>
          </p:nvSpPr>
          <p:spPr>
            <a:xfrm>
              <a:off x="1170916" y="3964526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89" y="3964526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309" y="43518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8210" y="4348178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500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333" y="2840080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520, M = 1, Offset = 1480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33" y="1580394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1500, M = 1, Offset = 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1333" y="4559991"/>
            <a:ext cx="1711556" cy="783762"/>
            <a:chOff x="3451567" y="3000017"/>
            <a:chExt cx="1711556" cy="783762"/>
          </a:xfrm>
        </p:grpSpPr>
        <p:sp>
          <p:nvSpPr>
            <p:cNvPr id="15" name="Rectangle 14"/>
            <p:cNvSpPr/>
            <p:nvPr/>
          </p:nvSpPr>
          <p:spPr>
            <a:xfrm>
              <a:off x="4052794" y="3000017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1567" y="3000017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5217" y="338366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26575" y="3383669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333" y="5889079"/>
            <a:ext cx="1488484" cy="787415"/>
            <a:chOff x="3513905" y="4608919"/>
            <a:chExt cx="1488484" cy="787415"/>
          </a:xfrm>
        </p:grpSpPr>
        <p:sp>
          <p:nvSpPr>
            <p:cNvPr id="16" name="Rectangle 15"/>
            <p:cNvSpPr/>
            <p:nvPr/>
          </p:nvSpPr>
          <p:spPr>
            <a:xfrm>
              <a:off x="4115132" y="4608919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13905" y="4608919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6525" y="499622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2426" y="4992571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340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333" y="5475833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360, M = 0, Offset = 3460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33" y="4159451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1500, M = 1, Offset = 1980</a:t>
            </a:r>
          </a:p>
        </p:txBody>
      </p:sp>
    </p:spTree>
    <p:extLst>
      <p:ext uri="{BB962C8B-B14F-4D97-AF65-F5344CB8AC3E}">
        <p14:creationId xmlns:p14="http://schemas.microsoft.com/office/powerpoint/2010/main" val="40106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Fragmentáció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Internet esetén</a:t>
            </a:r>
            <a:endParaRPr lang="en-US" dirty="0"/>
          </a:p>
          <a:p>
            <a:pPr lvl="1"/>
            <a:r>
              <a:rPr lang="hu-HU" dirty="0"/>
              <a:t>Elosztott és heterogén</a:t>
            </a:r>
            <a:endParaRPr lang="en-US" dirty="0"/>
          </a:p>
          <a:p>
            <a:pPr lvl="2"/>
            <a:r>
              <a:rPr lang="hu-HU" dirty="0"/>
              <a:t>Minden hálózat maga választ </a:t>
            </a:r>
            <a:r>
              <a:rPr lang="hu-HU" dirty="0" err="1"/>
              <a:t>MTU-t</a:t>
            </a:r>
            <a:endParaRPr lang="en-US" dirty="0"/>
          </a:p>
          <a:p>
            <a:pPr lvl="1"/>
            <a:r>
              <a:rPr lang="hu-HU" dirty="0"/>
              <a:t>Kapcsolat nélküli </a:t>
            </a:r>
            <a:r>
              <a:rPr lang="hu-HU" dirty="0" err="1"/>
              <a:t>datagram</a:t>
            </a:r>
            <a:r>
              <a:rPr lang="hu-HU" dirty="0"/>
              <a:t>/csomag alapú protokoll</a:t>
            </a:r>
            <a:endParaRPr lang="en-US" dirty="0"/>
          </a:p>
          <a:p>
            <a:pPr lvl="2"/>
            <a:r>
              <a:rPr lang="hu-HU" dirty="0"/>
              <a:t>Minden darab tartalmazza a továbbításhoz szükséges összes információt</a:t>
            </a:r>
            <a:endParaRPr lang="en-US" dirty="0"/>
          </a:p>
          <a:p>
            <a:pPr lvl="2"/>
            <a:r>
              <a:rPr lang="hu-HU" dirty="0"/>
              <a:t>A darabok függetlenül kerülnek leszállításra, akár különböző útvonalon keresztül</a:t>
            </a:r>
            <a:endParaRPr lang="en-US" dirty="0"/>
          </a:p>
          <a:p>
            <a:pPr lvl="1"/>
            <a:r>
              <a:rPr lang="hu-HU" dirty="0"/>
              <a:t>Legjobb szándék elve szerint (</a:t>
            </a:r>
            <a:r>
              <a:rPr lang="hu-HU" dirty="0" err="1"/>
              <a:t>best</a:t>
            </a:r>
            <a:r>
              <a:rPr lang="hu-HU" dirty="0"/>
              <a:t> </a:t>
            </a:r>
            <a:r>
              <a:rPr lang="hu-HU" dirty="0" err="1"/>
              <a:t>effort</a:t>
            </a:r>
            <a:r>
              <a:rPr lang="hu-HU" dirty="0"/>
              <a:t>)</a:t>
            </a:r>
            <a:endParaRPr lang="en-US" dirty="0"/>
          </a:p>
          <a:p>
            <a:pPr lvl="2"/>
            <a:r>
              <a:rPr lang="hu-HU" dirty="0"/>
              <a:t>A r</a:t>
            </a:r>
            <a:r>
              <a:rPr lang="en-US" dirty="0"/>
              <a:t>outer</a:t>
            </a:r>
            <a:r>
              <a:rPr lang="hu-HU" dirty="0" err="1"/>
              <a:t>-ek</a:t>
            </a:r>
            <a:r>
              <a:rPr lang="hu-HU" dirty="0"/>
              <a:t> és a fogadó is eldobhat darabokat</a:t>
            </a:r>
            <a:endParaRPr lang="en-US" dirty="0"/>
          </a:p>
          <a:p>
            <a:pPr lvl="2"/>
            <a:r>
              <a:rPr lang="hu-HU" dirty="0"/>
              <a:t>Nem követelmény a küldő értesítése a „hibáról”</a:t>
            </a:r>
            <a:endParaRPr lang="en-US" dirty="0"/>
          </a:p>
          <a:p>
            <a:pPr lvl="1"/>
            <a:r>
              <a:rPr lang="hu-HU" dirty="0"/>
              <a:t>A legtöbb feladat a végpontra hárul</a:t>
            </a:r>
            <a:endParaRPr lang="en-US" dirty="0"/>
          </a:p>
          <a:p>
            <a:pPr lvl="2"/>
            <a:r>
              <a:rPr lang="hu-HU" dirty="0"/>
              <a:t>Csomag helyreállítása a darabokból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6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Fregmantáció</a:t>
            </a:r>
            <a:r>
              <a:rPr lang="hu-HU" dirty="0"/>
              <a:t> a valóságban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f</a:t>
            </a:r>
            <a:r>
              <a:rPr lang="en-US" dirty="0" err="1"/>
              <a:t>ragment</a:t>
            </a:r>
            <a:r>
              <a:rPr lang="hu-HU" dirty="0" err="1"/>
              <a:t>áció</a:t>
            </a:r>
            <a:r>
              <a:rPr lang="hu-HU" dirty="0"/>
              <a:t> költséges</a:t>
            </a:r>
            <a:endParaRPr lang="en-US" dirty="0"/>
          </a:p>
          <a:p>
            <a:pPr lvl="1"/>
            <a:r>
              <a:rPr lang="hu-HU" dirty="0"/>
              <a:t>Memória és CPU költés a csomag visszaállításához</a:t>
            </a:r>
            <a:endParaRPr lang="en-US" dirty="0"/>
          </a:p>
          <a:p>
            <a:pPr lvl="1"/>
            <a:r>
              <a:rPr lang="hu-HU" dirty="0"/>
              <a:t>Ha lehetséges, el kell kerülni</a:t>
            </a:r>
            <a:endParaRPr lang="en-US" dirty="0"/>
          </a:p>
          <a:p>
            <a:r>
              <a:rPr lang="en-US" dirty="0"/>
              <a:t>MTU </a:t>
            </a:r>
            <a:r>
              <a:rPr lang="hu-HU" dirty="0"/>
              <a:t>felderítő protokoll</a:t>
            </a:r>
            <a:endParaRPr lang="en-US" dirty="0"/>
          </a:p>
          <a:p>
            <a:pPr lvl="1"/>
            <a:r>
              <a:rPr lang="hu-HU" dirty="0"/>
              <a:t>Csomagküldés a</a:t>
            </a:r>
            <a:r>
              <a:rPr lang="en-US" dirty="0"/>
              <a:t> “don’t fragment” </a:t>
            </a:r>
            <a:r>
              <a:rPr lang="hu-HU" dirty="0" err="1"/>
              <a:t>flag</a:t>
            </a:r>
            <a:r>
              <a:rPr lang="hu-HU" dirty="0"/>
              <a:t> bittel</a:t>
            </a:r>
            <a:endParaRPr lang="en-US" dirty="0"/>
          </a:p>
          <a:p>
            <a:pPr lvl="1"/>
            <a:r>
              <a:rPr lang="hu-HU" dirty="0"/>
              <a:t>Folyamatosan csökkentjük a csomag méretét, amíg egy meg nem érkezik</a:t>
            </a:r>
            <a:endParaRPr lang="en-US" dirty="0"/>
          </a:p>
          <a:p>
            <a:pPr lvl="1"/>
            <a:r>
              <a:rPr lang="hu-HU" dirty="0"/>
              <a:t>Lehetséges</a:t>
            </a:r>
            <a:r>
              <a:rPr lang="en-US" dirty="0"/>
              <a:t> “can’t fragment” </a:t>
            </a:r>
            <a:r>
              <a:rPr lang="hu-HU" dirty="0"/>
              <a:t>hiba egy </a:t>
            </a:r>
            <a:r>
              <a:rPr lang="hu-HU" dirty="0" err="1"/>
              <a:t>routertől</a:t>
            </a:r>
            <a:r>
              <a:rPr lang="en-US" dirty="0"/>
              <a:t>, </a:t>
            </a:r>
            <a:r>
              <a:rPr lang="hu-HU" dirty="0"/>
              <a:t>ami közvetlenül tartalmazza az adott hálózatban használt </a:t>
            </a:r>
            <a:r>
              <a:rPr lang="hu-HU" dirty="0" err="1"/>
              <a:t>MTU-t</a:t>
            </a:r>
            <a:endParaRPr lang="en-US" dirty="0"/>
          </a:p>
          <a:p>
            <a:r>
              <a:rPr lang="hu-HU" dirty="0"/>
              <a:t>Darabok kezelését végző </a:t>
            </a:r>
            <a:r>
              <a:rPr lang="hu-HU" dirty="0" err="1"/>
              <a:t>router</a:t>
            </a:r>
            <a:endParaRPr lang="en-US" dirty="0"/>
          </a:p>
          <a:p>
            <a:pPr lvl="1"/>
            <a:r>
              <a:rPr lang="hu-HU" dirty="0"/>
              <a:t>Gyors, specializált hardver megoldás</a:t>
            </a:r>
            <a:endParaRPr lang="en-US" dirty="0"/>
          </a:p>
          <a:p>
            <a:pPr lvl="1"/>
            <a:r>
              <a:rPr lang="hu-HU" dirty="0"/>
              <a:t>Dedikált erőforrás a darabok kezeléséhez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IPv6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Fogyó </a:t>
            </a:r>
            <a:r>
              <a:rPr lang="en-US" dirty="0"/>
              <a:t>IPv4 </a:t>
            </a:r>
            <a:r>
              <a:rPr lang="hu-HU" dirty="0"/>
              <a:t>címek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2585720"/>
          </a:xfrm>
        </p:spPr>
        <p:txBody>
          <a:bodyPr>
            <a:normAutofit/>
          </a:bodyPr>
          <a:lstStyle/>
          <a:p>
            <a:r>
              <a:rPr lang="en-US" dirty="0" err="1"/>
              <a:t>Probl</a:t>
            </a:r>
            <a:r>
              <a:rPr lang="hu-HU" dirty="0" err="1"/>
              <a:t>éma</a:t>
            </a:r>
            <a:r>
              <a:rPr lang="en-US" dirty="0"/>
              <a:t>: </a:t>
            </a:r>
            <a:r>
              <a:rPr lang="hu-HU" dirty="0"/>
              <a:t>az</a:t>
            </a:r>
            <a:r>
              <a:rPr lang="en-US" dirty="0"/>
              <a:t> IPv4 </a:t>
            </a:r>
            <a:r>
              <a:rPr lang="hu-HU" dirty="0"/>
              <a:t>címtartomány túl kicsi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= 4,294,967,296 </a:t>
            </a:r>
            <a:r>
              <a:rPr lang="hu-HU" dirty="0"/>
              <a:t>lehetséges cím</a:t>
            </a:r>
            <a:endParaRPr lang="en-US" dirty="0"/>
          </a:p>
          <a:p>
            <a:pPr lvl="1"/>
            <a:r>
              <a:rPr lang="hu-HU" dirty="0"/>
              <a:t>Ez kevesebb mint egy emberenként</a:t>
            </a:r>
            <a:endParaRPr lang="en-US" dirty="0"/>
          </a:p>
          <a:p>
            <a:r>
              <a:rPr lang="hu-HU" dirty="0"/>
              <a:t>A világ egy részén már nincs kiosztható IP blokk</a:t>
            </a:r>
            <a:endParaRPr lang="en-US" dirty="0"/>
          </a:p>
          <a:p>
            <a:pPr lvl="1"/>
            <a:r>
              <a:rPr lang="en-US" dirty="0"/>
              <a:t>IANA </a:t>
            </a:r>
            <a:r>
              <a:rPr lang="hu-HU" dirty="0"/>
              <a:t>az utolsó</a:t>
            </a:r>
            <a:r>
              <a:rPr lang="en-US" dirty="0"/>
              <a:t> /8 </a:t>
            </a:r>
            <a:r>
              <a:rPr lang="hu-HU" dirty="0"/>
              <a:t>blokkot 2011-ben osztotta ki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4798" y="4221480"/>
          <a:ext cx="842264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Régió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  <a:r>
                        <a:rPr lang="en-US" baseline="0" dirty="0"/>
                        <a:t>  Internet Registry (RIR)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Utolsó IP blokk kiosztása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Asia/Pacific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19,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Europe/Middle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14,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Jan 2015 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  <a:r>
                        <a:rPr lang="en-US" baseline="0" dirty="0"/>
                        <a:t>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Jan 2015 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AFRINIC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Jan 2022(Projected)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17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IPv6, 1998(!)</a:t>
            </a:r>
            <a:r>
              <a:rPr lang="hu-HU" dirty="0" err="1"/>
              <a:t>-ban</a:t>
            </a:r>
            <a:r>
              <a:rPr lang="hu-HU" dirty="0"/>
              <a:t> mutatták be</a:t>
            </a:r>
            <a:endParaRPr lang="en-US" dirty="0"/>
          </a:p>
          <a:p>
            <a:pPr lvl="1"/>
            <a:r>
              <a:rPr lang="en-US" dirty="0"/>
              <a:t>128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</a:t>
            </a:r>
            <a:r>
              <a:rPr lang="en-US" dirty="0"/>
              <a:t> </a:t>
            </a:r>
            <a:r>
              <a:rPr lang="hu-HU" dirty="0"/>
              <a:t>címek</a:t>
            </a:r>
            <a:endParaRPr lang="en-US" dirty="0"/>
          </a:p>
          <a:p>
            <a:pPr lvl="1"/>
            <a:r>
              <a:rPr lang="en-US" dirty="0"/>
              <a:t>4.8 * 10</a:t>
            </a:r>
            <a:r>
              <a:rPr lang="en-US" baseline="30000" dirty="0"/>
              <a:t>28</a:t>
            </a:r>
            <a:r>
              <a:rPr lang="en-US" dirty="0"/>
              <a:t> </a:t>
            </a:r>
            <a:r>
              <a:rPr lang="hu-HU" dirty="0"/>
              <a:t>cím/ember</a:t>
            </a:r>
            <a:endParaRPr lang="en-US" dirty="0"/>
          </a:p>
          <a:p>
            <a:r>
              <a:rPr lang="hu-HU" dirty="0"/>
              <a:t>Cím formátum</a:t>
            </a:r>
            <a:endParaRPr lang="en-US" dirty="0"/>
          </a:p>
          <a:p>
            <a:pPr lvl="1"/>
            <a:r>
              <a:rPr lang="en-US" dirty="0"/>
              <a:t>16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értékek 8 csoportba sorolva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en-US" dirty="0"/>
              <a:t>‘:’</a:t>
            </a:r>
            <a:r>
              <a:rPr lang="hu-HU" dirty="0" err="1"/>
              <a:t>-tal</a:t>
            </a:r>
            <a:r>
              <a:rPr lang="hu-HU" dirty="0"/>
              <a:t> elválasztva)</a:t>
            </a:r>
            <a:endParaRPr lang="en-US" dirty="0"/>
          </a:p>
          <a:p>
            <a:pPr lvl="1"/>
            <a:r>
              <a:rPr lang="hu-HU" dirty="0"/>
              <a:t>Minden csoport elején szereplő nulla sorozatok elhagyhatók</a:t>
            </a:r>
            <a:endParaRPr lang="en-US" dirty="0"/>
          </a:p>
          <a:p>
            <a:pPr lvl="1"/>
            <a:r>
              <a:rPr lang="hu-HU" dirty="0"/>
              <a:t>Csupa nulla csoportok elhagyhatók</a:t>
            </a:r>
            <a:r>
              <a:rPr lang="en-US" dirty="0"/>
              <a:t> </a:t>
            </a:r>
            <a:r>
              <a:rPr lang="hu-HU" dirty="0"/>
              <a:t>, ekkor </a:t>
            </a:r>
            <a:r>
              <a:rPr lang="en-US" dirty="0"/>
              <a:t>‘::’</a:t>
            </a:r>
          </a:p>
          <a:p>
            <a:pPr marL="45720" indent="0">
              <a:buNone/>
            </a:pPr>
            <a:endParaRPr lang="en-US" sz="1050" dirty="0"/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2001:0db8:0000:0000:0000:ff00:0042:8329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2001:db8:0:0:0:ff00:42:8329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2001:db8::ff00:42:8329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87440" y="5728063"/>
            <a:ext cx="741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8160" y="5728063"/>
            <a:ext cx="24180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84320" y="6215743"/>
            <a:ext cx="72136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289586" y="5718714"/>
            <a:ext cx="741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Ki tudja a </a:t>
            </a:r>
            <a:r>
              <a:rPr lang="hu-HU" dirty="0" err="1"/>
              <a:t>localhost</a:t>
            </a:r>
            <a:r>
              <a:rPr lang="hu-HU" dirty="0"/>
              <a:t> IPv4 címét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127.0.0.1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hu-HU" dirty="0"/>
              <a:t>Mi ez az</a:t>
            </a:r>
            <a:r>
              <a:rPr lang="en-US" dirty="0"/>
              <a:t> IPv6</a:t>
            </a:r>
            <a:r>
              <a:rPr lang="hu-HU" dirty="0"/>
              <a:t> esetén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::1</a:t>
            </a:r>
          </a:p>
        </p:txBody>
      </p:sp>
    </p:spTree>
    <p:extLst>
      <p:ext uri="{BB962C8B-B14F-4D97-AF65-F5344CB8AC3E}">
        <p14:creationId xmlns:p14="http://schemas.microsoft.com/office/powerpoint/2010/main" val="23209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 lnSpcReduction="1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Csomagtovábbítás</a:t>
            </a:r>
          </a:p>
          <a:p>
            <a:pPr lvl="1"/>
            <a:r>
              <a:rPr lang="hu-HU" dirty="0"/>
              <a:t>Útvonalválasztás</a:t>
            </a:r>
          </a:p>
          <a:p>
            <a:pPr lvl="1"/>
            <a:r>
              <a:rPr lang="hu-HU" dirty="0"/>
              <a:t>Csomag </a:t>
            </a:r>
            <a:r>
              <a:rPr lang="hu-HU" dirty="0" err="1"/>
              <a:t>fragmentálás</a:t>
            </a:r>
            <a:r>
              <a:rPr lang="hu-HU" dirty="0"/>
              <a:t> kezelése</a:t>
            </a:r>
            <a:endParaRPr lang="en-US" dirty="0"/>
          </a:p>
          <a:p>
            <a:pPr lvl="1"/>
            <a:r>
              <a:rPr lang="hu-HU" dirty="0"/>
              <a:t>Csomag ütemezés</a:t>
            </a:r>
            <a:endParaRPr lang="en-US" dirty="0"/>
          </a:p>
          <a:p>
            <a:pPr lvl="1"/>
            <a:r>
              <a:rPr lang="hu-HU" dirty="0"/>
              <a:t>Puffer kezelés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Csomag küldése egy adott végpontnak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Globálisan egyedi címeket definiálása</a:t>
            </a:r>
            <a:endParaRPr lang="en-US" dirty="0"/>
          </a:p>
          <a:p>
            <a:pPr lvl="1"/>
            <a:r>
              <a:rPr lang="hu-HU" dirty="0" err="1"/>
              <a:t>Routing</a:t>
            </a:r>
            <a:r>
              <a:rPr lang="hu-HU" dirty="0"/>
              <a:t> táblák karbantartása</a:t>
            </a:r>
            <a:endParaRPr lang="en-US" dirty="0"/>
          </a:p>
          <a:p>
            <a:r>
              <a:rPr lang="hu-HU" dirty="0"/>
              <a:t>Példák</a:t>
            </a:r>
            <a:r>
              <a:rPr lang="en-US" dirty="0"/>
              <a:t>: Internet Protocol (IP</a:t>
            </a:r>
            <a:r>
              <a:rPr lang="hu-HU" dirty="0"/>
              <a:t>v4</a:t>
            </a:r>
            <a:r>
              <a:rPr lang="en-US" dirty="0"/>
              <a:t>), IPv6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18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</a:t>
            </a:r>
            <a:r>
              <a:rPr lang="hu-HU" dirty="0"/>
              <a:t>Fejléc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55320"/>
          </a:xfrm>
        </p:spPr>
        <p:txBody>
          <a:bodyPr/>
          <a:lstStyle/>
          <a:p>
            <a:r>
              <a:rPr lang="hu-HU" dirty="0"/>
              <a:t>Az</a:t>
            </a:r>
            <a:r>
              <a:rPr lang="en-US" dirty="0"/>
              <a:t> IPv4</a:t>
            </a:r>
            <a:r>
              <a:rPr lang="hu-HU" dirty="0" err="1"/>
              <a:t>-nél</a:t>
            </a:r>
            <a:r>
              <a:rPr lang="hu-HU" dirty="0"/>
              <a:t> látott kétszerese</a:t>
            </a:r>
            <a:r>
              <a:rPr lang="en-US" dirty="0"/>
              <a:t> (320 bit vs. 160 bit)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5491" y="2751208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2948" y="2751206"/>
            <a:ext cx="1879773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32722" y="2751205"/>
            <a:ext cx="458634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Flow Label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044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3950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1338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9523" y="226131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19615" y="22613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3503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14122" y="2261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97409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5491" y="313486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0784" y="3134862"/>
            <a:ext cx="187209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Next Header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8969" y="3134859"/>
            <a:ext cx="179009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Hop Limit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2115" y="3518514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7311" y="5042298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129567" y="3418384"/>
            <a:ext cx="2330739" cy="523220"/>
            <a:chOff x="1219204" y="4876799"/>
            <a:chExt cx="5181601" cy="2028167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Version = 6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4580758" y="3418384"/>
            <a:ext cx="2330740" cy="1819105"/>
            <a:chOff x="1219204" y="4876795"/>
            <a:chExt cx="5181603" cy="5368680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6" y="4876795"/>
              <a:ext cx="5181601" cy="5368680"/>
            </a:xfrm>
            <a:prstGeom prst="wedgeRectCallout">
              <a:avLst>
                <a:gd name="adj1" fmla="val -8478"/>
                <a:gd name="adj2" fmla="val -6901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876798"/>
              <a:ext cx="5181601" cy="535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Groups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packets into flows, used for </a:t>
              </a:r>
              <a:r>
                <a:rPr kumimoji="0" lang="en-US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QoS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1210791" y="3756430"/>
            <a:ext cx="2499029" cy="523220"/>
            <a:chOff x="1219204" y="4876799"/>
            <a:chExt cx="5181601" cy="2028167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4173014" y="3756430"/>
            <a:ext cx="2177998" cy="1384996"/>
            <a:chOff x="1219204" y="4876795"/>
            <a:chExt cx="5181603" cy="536868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8478"/>
                <a:gd name="adj2" fmla="val -74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876799"/>
              <a:ext cx="5181601" cy="53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Protocol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mező az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r>
                <a:rPr lang="hu-HU" sz="2800" kern="0" noProof="0" dirty="0" err="1">
                  <a:solidFill>
                    <a:sysClr val="window" lastClr="FFFFFF"/>
                  </a:solidFill>
                </a:rPr>
                <a:t>-nél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6528969" y="3756429"/>
            <a:ext cx="2499030" cy="954108"/>
            <a:chOff x="1219204" y="4876795"/>
            <a:chExt cx="5181603" cy="5647453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598"/>
                <a:gd name="adj2" fmla="val -812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876801"/>
              <a:ext cx="5181601" cy="564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Ld. 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TTL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az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r>
                <a:rPr lang="hu-HU" sz="2800" kern="0" noProof="0" dirty="0" err="1">
                  <a:solidFill>
                    <a:sysClr val="window" lastClr="FFFFFF"/>
                  </a:solidFill>
                </a:rPr>
                <a:t>-nél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1294936" y="3418385"/>
            <a:ext cx="2499029" cy="523220"/>
            <a:chOff x="1219204" y="4876799"/>
            <a:chExt cx="5181601" cy="2028167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6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Különbségek az IPv4-hez képest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Számos mező hiányzik az</a:t>
            </a:r>
            <a:r>
              <a:rPr lang="en-US" dirty="0"/>
              <a:t> IPv6</a:t>
            </a:r>
            <a:r>
              <a:rPr lang="hu-HU" dirty="0"/>
              <a:t> fejlécből</a:t>
            </a:r>
            <a:endParaRPr lang="en-US" dirty="0"/>
          </a:p>
          <a:p>
            <a:pPr lvl="1"/>
            <a:r>
              <a:rPr lang="hu-HU" dirty="0"/>
              <a:t>Fejléc hossza</a:t>
            </a:r>
            <a:r>
              <a:rPr lang="en-US" dirty="0"/>
              <a:t> – </a:t>
            </a:r>
            <a:r>
              <a:rPr lang="hu-HU" dirty="0"/>
              <a:t>beépült a</a:t>
            </a:r>
            <a:r>
              <a:rPr lang="en-US" dirty="0"/>
              <a:t> Next Header </a:t>
            </a:r>
            <a:r>
              <a:rPr lang="hu-HU" dirty="0"/>
              <a:t>mezőbe</a:t>
            </a:r>
            <a:endParaRPr lang="en-US" dirty="0"/>
          </a:p>
          <a:p>
            <a:pPr lvl="1"/>
            <a:r>
              <a:rPr lang="en-US" dirty="0"/>
              <a:t>Checksum – </a:t>
            </a:r>
            <a:r>
              <a:rPr lang="hu-HU" dirty="0"/>
              <a:t>nem igazán használták már korábban se…</a:t>
            </a:r>
            <a:endParaRPr lang="en-US" dirty="0"/>
          </a:p>
          <a:p>
            <a:pPr lvl="1"/>
            <a:r>
              <a:rPr lang="en-US" dirty="0"/>
              <a:t>Identifier, Flags, Offset</a:t>
            </a:r>
          </a:p>
          <a:p>
            <a:pPr lvl="2"/>
            <a:r>
              <a:rPr lang="en-US" dirty="0"/>
              <a:t>IPv6 router</a:t>
            </a:r>
            <a:r>
              <a:rPr lang="hu-HU" dirty="0" err="1"/>
              <a:t>ek</a:t>
            </a:r>
            <a:r>
              <a:rPr lang="hu-HU" dirty="0"/>
              <a:t> nem támogatják a </a:t>
            </a:r>
            <a:r>
              <a:rPr lang="hu-HU" dirty="0" err="1"/>
              <a:t>fragmentációt</a:t>
            </a:r>
            <a:endParaRPr lang="en-US" dirty="0"/>
          </a:p>
          <a:p>
            <a:pPr lvl="2"/>
            <a:r>
              <a:rPr lang="hu-HU" dirty="0"/>
              <a:t>Az állomások </a:t>
            </a:r>
            <a:r>
              <a:rPr lang="en-US" dirty="0"/>
              <a:t>MTU </a:t>
            </a:r>
            <a:r>
              <a:rPr lang="hu-HU" dirty="0"/>
              <a:t>felderítést alkalmaznak</a:t>
            </a:r>
            <a:endParaRPr lang="en-US" dirty="0"/>
          </a:p>
          <a:p>
            <a:r>
              <a:rPr lang="hu-HU" dirty="0"/>
              <a:t>Az Internet felhasználás súlypontjainak megváltozása</a:t>
            </a:r>
            <a:endParaRPr lang="en-US" dirty="0"/>
          </a:p>
          <a:p>
            <a:pPr lvl="1"/>
            <a:r>
              <a:rPr lang="hu-HU" dirty="0"/>
              <a:t>Napjaink hálózatai sokkal homogénebbek, mint azt kezdetben gondolták</a:t>
            </a:r>
          </a:p>
          <a:p>
            <a:pPr lvl="1"/>
            <a:r>
              <a:rPr lang="hu-HU" dirty="0"/>
              <a:t>Azonban a </a:t>
            </a:r>
            <a:r>
              <a:rPr lang="hu-HU" dirty="0" err="1"/>
              <a:t>routing</a:t>
            </a:r>
            <a:r>
              <a:rPr lang="hu-HU" dirty="0"/>
              <a:t> költsége és bonyolultsága domináns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Teljesítmény növekmény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Nincsenek ellenőrizendő kontrollösszegek (</a:t>
            </a:r>
            <a:r>
              <a:rPr lang="hu-HU" dirty="0" err="1"/>
              <a:t>checksum</a:t>
            </a:r>
            <a:r>
              <a:rPr lang="hu-HU" dirty="0"/>
              <a:t>)</a:t>
            </a:r>
            <a:endParaRPr lang="en-US" dirty="0"/>
          </a:p>
          <a:p>
            <a:r>
              <a:rPr lang="hu-HU" dirty="0"/>
              <a:t>Nem szükséges a </a:t>
            </a:r>
            <a:r>
              <a:rPr lang="hu-HU" dirty="0" err="1"/>
              <a:t>fragmentáció</a:t>
            </a:r>
            <a:r>
              <a:rPr lang="hu-HU" dirty="0"/>
              <a:t> kezelése a </a:t>
            </a:r>
            <a:r>
              <a:rPr lang="hu-HU" dirty="0" err="1"/>
              <a:t>routerekben</a:t>
            </a:r>
            <a:endParaRPr lang="en-US" dirty="0"/>
          </a:p>
          <a:p>
            <a:r>
              <a:rPr lang="hu-HU" dirty="0"/>
              <a:t>Egyszerű </a:t>
            </a:r>
            <a:r>
              <a:rPr lang="hu-HU" dirty="0" err="1"/>
              <a:t>routing</a:t>
            </a:r>
            <a:r>
              <a:rPr lang="hu-HU" dirty="0"/>
              <a:t> tábla szerkezet</a:t>
            </a:r>
            <a:endParaRPr lang="en-US" dirty="0"/>
          </a:p>
          <a:p>
            <a:pPr lvl="1"/>
            <a:r>
              <a:rPr lang="hu-HU" dirty="0"/>
              <a:t>A cím tér nagy</a:t>
            </a:r>
            <a:endParaRPr lang="en-US" dirty="0"/>
          </a:p>
          <a:p>
            <a:pPr lvl="1"/>
            <a:r>
              <a:rPr lang="hu-HU" dirty="0"/>
              <a:t>Nincs szükség</a:t>
            </a:r>
            <a:r>
              <a:rPr lang="en-US" dirty="0"/>
              <a:t> CIDR</a:t>
            </a:r>
            <a:r>
              <a:rPr lang="hu-HU" dirty="0" err="1"/>
              <a:t>-re</a:t>
            </a:r>
            <a:r>
              <a:rPr lang="en-US" dirty="0"/>
              <a:t> (</a:t>
            </a:r>
            <a:r>
              <a:rPr lang="hu-HU" dirty="0"/>
              <a:t>de </a:t>
            </a:r>
            <a:r>
              <a:rPr lang="hu-HU" dirty="0" err="1"/>
              <a:t>aggregáció</a:t>
            </a:r>
            <a:r>
              <a:rPr lang="hu-HU" dirty="0"/>
              <a:t> szükséges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A szabványos alhálózat méret</a:t>
            </a:r>
            <a:r>
              <a:rPr lang="en-US" dirty="0"/>
              <a:t> 2</a:t>
            </a:r>
            <a:r>
              <a:rPr lang="en-US" baseline="30000" dirty="0"/>
              <a:t>64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  <a:p>
            <a:r>
              <a:rPr lang="hu-HU" dirty="0"/>
              <a:t>Egyszerű </a:t>
            </a:r>
            <a:r>
              <a:rPr lang="hu-HU" dirty="0" err="1"/>
              <a:t>auto-konfiguráció</a:t>
            </a:r>
            <a:endParaRPr lang="en-US" dirty="0"/>
          </a:p>
          <a:p>
            <a:pPr lvl="1"/>
            <a:r>
              <a:rPr lang="en-US" dirty="0"/>
              <a:t>Neighbor Discovery Protocol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1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</a:t>
            </a:r>
            <a:r>
              <a:rPr lang="en-US" dirty="0"/>
              <a:t>IPv6 </a:t>
            </a:r>
            <a:r>
              <a:rPr lang="hu-HU" dirty="0"/>
              <a:t>lehetőségek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Forrás </a:t>
            </a:r>
            <a:r>
              <a:rPr lang="en-US" dirty="0"/>
              <a:t>Routing</a:t>
            </a:r>
          </a:p>
          <a:p>
            <a:pPr lvl="1"/>
            <a:r>
              <a:rPr lang="hu-HU" dirty="0"/>
              <a:t>Az állomás meghatározhatja azt az útvonalat, amelyen a csomagjait továbbítani szeretné</a:t>
            </a:r>
            <a:endParaRPr lang="en-US" dirty="0"/>
          </a:p>
          <a:p>
            <a:r>
              <a:rPr lang="en-US" dirty="0"/>
              <a:t>Mobil IP</a:t>
            </a:r>
          </a:p>
          <a:p>
            <a:pPr lvl="1"/>
            <a:r>
              <a:rPr lang="hu-HU" dirty="0"/>
              <a:t>Az állomások magukkal vihetik az IP címüket más hálózatokba</a:t>
            </a:r>
            <a:endParaRPr lang="en-US" dirty="0"/>
          </a:p>
          <a:p>
            <a:pPr lvl="1"/>
            <a:r>
              <a:rPr lang="hu-HU" dirty="0"/>
              <a:t>Forrás </a:t>
            </a:r>
            <a:r>
              <a:rPr lang="hu-HU" dirty="0" err="1"/>
              <a:t>routing</a:t>
            </a:r>
            <a:r>
              <a:rPr lang="hu-HU" dirty="0"/>
              <a:t> használata a csomagok irányításához</a:t>
            </a:r>
            <a:endParaRPr lang="en-US" dirty="0"/>
          </a:p>
          <a:p>
            <a:r>
              <a:rPr lang="en-US" dirty="0"/>
              <a:t>Privacy </a:t>
            </a:r>
            <a:r>
              <a:rPr lang="hu-HU" dirty="0"/>
              <a:t>kiterjesztések</a:t>
            </a:r>
            <a:endParaRPr lang="en-US" dirty="0"/>
          </a:p>
          <a:p>
            <a:pPr lvl="1"/>
            <a:r>
              <a:rPr lang="hu-HU" dirty="0"/>
              <a:t>Véletlenszerűen generált állomás azonosítók</a:t>
            </a:r>
            <a:endParaRPr lang="en-US" dirty="0"/>
          </a:p>
          <a:p>
            <a:pPr lvl="1"/>
            <a:r>
              <a:rPr lang="hu-HU" dirty="0"/>
              <a:t>Megnehezíti egy IP egy adott állomáshoz való kapcsolását</a:t>
            </a:r>
            <a:endParaRPr lang="en-US" dirty="0"/>
          </a:p>
          <a:p>
            <a:r>
              <a:rPr lang="en-US" dirty="0" err="1"/>
              <a:t>Jumbograms</a:t>
            </a:r>
            <a:endParaRPr lang="en-US" dirty="0"/>
          </a:p>
          <a:p>
            <a:pPr lvl="1"/>
            <a:r>
              <a:rPr lang="en-US" dirty="0"/>
              <a:t>4Gb</a:t>
            </a:r>
            <a:r>
              <a:rPr lang="hu-HU" dirty="0" err="1"/>
              <a:t>-es</a:t>
            </a:r>
            <a:r>
              <a:rPr lang="hu-HU" dirty="0"/>
              <a:t> </a:t>
            </a:r>
            <a:r>
              <a:rPr lang="hu-HU" dirty="0" err="1"/>
              <a:t>datagramok</a:t>
            </a:r>
            <a:r>
              <a:rPr lang="hu-HU" dirty="0"/>
              <a:t> küldése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2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Bevezetési nehézségek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602480"/>
            <a:ext cx="8839200" cy="2103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IPv6</a:t>
            </a:r>
            <a:r>
              <a:rPr lang="hu-HU" dirty="0"/>
              <a:t> bevezetése a teljes Internet frissítését jelentené</a:t>
            </a:r>
            <a:endParaRPr lang="en-US" dirty="0"/>
          </a:p>
          <a:p>
            <a:pPr lvl="1"/>
            <a:r>
              <a:rPr lang="hu-HU" dirty="0"/>
              <a:t>Minden</a:t>
            </a:r>
            <a:r>
              <a:rPr lang="en-US" dirty="0"/>
              <a:t> router, </a:t>
            </a:r>
            <a:r>
              <a:rPr lang="hu-HU" dirty="0"/>
              <a:t>minden </a:t>
            </a:r>
            <a:r>
              <a:rPr lang="hu-HU" dirty="0" err="1"/>
              <a:t>hoszt</a:t>
            </a:r>
            <a:endParaRPr lang="en-US" dirty="0"/>
          </a:p>
          <a:p>
            <a:pPr lvl="1"/>
            <a:r>
              <a:rPr lang="en-US" dirty="0"/>
              <a:t>ICMPv6, DHCPv6, DNSv6</a:t>
            </a:r>
          </a:p>
          <a:p>
            <a:r>
              <a:rPr lang="en-US" dirty="0"/>
              <a:t>2013: 0.94%</a:t>
            </a:r>
            <a:r>
              <a:rPr lang="hu-HU" dirty="0" err="1"/>
              <a:t>-a</a:t>
            </a:r>
            <a:r>
              <a:rPr lang="hu-HU" dirty="0"/>
              <a:t> a </a:t>
            </a:r>
            <a:r>
              <a:rPr lang="hu-HU" dirty="0" err="1"/>
              <a:t>Google</a:t>
            </a:r>
            <a:r>
              <a:rPr lang="hu-HU" dirty="0"/>
              <a:t> forgalmának</a:t>
            </a:r>
            <a:r>
              <a:rPr lang="en-US" dirty="0"/>
              <a:t> </a:t>
            </a:r>
            <a:r>
              <a:rPr lang="hu-HU" dirty="0"/>
              <a:t>volt </a:t>
            </a:r>
            <a:r>
              <a:rPr lang="en-US" dirty="0"/>
              <a:t>IPv6</a:t>
            </a:r>
            <a:r>
              <a:rPr lang="hu-HU" dirty="0"/>
              <a:t> feletti</a:t>
            </a:r>
          </a:p>
          <a:p>
            <a:r>
              <a:rPr lang="hu-HU" dirty="0"/>
              <a:t>2015: ez</a:t>
            </a:r>
            <a:r>
              <a:rPr lang="en-US" dirty="0"/>
              <a:t> 2.5%</a:t>
            </a:r>
          </a:p>
        </p:txBody>
      </p:sp>
      <p:sp>
        <p:nvSpPr>
          <p:cNvPr id="5" name="Left Brace 4"/>
          <p:cNvSpPr/>
          <p:nvPr/>
        </p:nvSpPr>
        <p:spPr>
          <a:xfrm>
            <a:off x="5822520" y="1848471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1367048" y="1848470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8957" y="4265524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4650" y="1677873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56662" y="2310439"/>
            <a:ext cx="44964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9135" y="329488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76983" y="3784448"/>
            <a:ext cx="44554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1552" y="2823057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4185" y="2345317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45213" y="1848471"/>
            <a:ext cx="488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SMTP, RTP, IMAP, 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6050" y="3298976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7622" y="3803859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589135" y="281714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7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https://www.google.com/intl/en/ipv6/statistics.html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081212"/>
            <a:ext cx="7486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883877" y="1744394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IPv6 </a:t>
            </a:r>
            <a:r>
              <a:rPr lang="hu-HU" b="1" dirty="0" err="1"/>
              <a:t>Adoption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71569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2099161" y="5982441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97706" y="6003646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</a:t>
            </a:r>
            <a:r>
              <a:rPr lang="en-US" dirty="0"/>
              <a:t> IPv6</a:t>
            </a:r>
            <a:r>
              <a:rPr lang="hu-HU" dirty="0" err="1"/>
              <a:t>-ra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910840"/>
          </a:xfrm>
        </p:spPr>
        <p:txBody>
          <a:bodyPr>
            <a:normAutofit fontScale="92500"/>
          </a:bodyPr>
          <a:lstStyle/>
          <a:p>
            <a:r>
              <a:rPr lang="hu-HU" dirty="0"/>
              <a:t>Hogyan történhet az átmenet </a:t>
            </a:r>
            <a:r>
              <a:rPr lang="en-US" dirty="0"/>
              <a:t>IPv4</a:t>
            </a:r>
            <a:r>
              <a:rPr lang="hu-HU" dirty="0" err="1"/>
              <a:t>-ről</a:t>
            </a:r>
            <a:r>
              <a:rPr lang="en-US" dirty="0"/>
              <a:t> IPv6</a:t>
            </a:r>
            <a:r>
              <a:rPr lang="hu-HU" dirty="0" err="1"/>
              <a:t>-ra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Napjainkban a legtöbb végpont a hálózat széleken</a:t>
            </a:r>
            <a:r>
              <a:rPr lang="en-US" dirty="0"/>
              <a:t> </a:t>
            </a:r>
            <a:r>
              <a:rPr lang="hu-HU" dirty="0"/>
              <a:t>támogatja az </a:t>
            </a:r>
            <a:r>
              <a:rPr lang="en-US" dirty="0"/>
              <a:t>IPv6</a:t>
            </a:r>
            <a:r>
              <a:rPr lang="hu-HU" dirty="0" err="1"/>
              <a:t>-ot</a:t>
            </a:r>
            <a:endParaRPr lang="en-US" dirty="0"/>
          </a:p>
          <a:p>
            <a:pPr lvl="2"/>
            <a:r>
              <a:rPr lang="en-US" dirty="0"/>
              <a:t>Windows/OSX/iOS/Android </a:t>
            </a:r>
            <a:r>
              <a:rPr lang="hu-HU" dirty="0"/>
              <a:t>mind tartalmaz </a:t>
            </a:r>
            <a:r>
              <a:rPr lang="en-US" dirty="0"/>
              <a:t>IPv6</a:t>
            </a:r>
            <a:r>
              <a:rPr lang="hu-HU" dirty="0"/>
              <a:t> támogatást</a:t>
            </a:r>
            <a:endParaRPr lang="en-US" dirty="0"/>
          </a:p>
          <a:p>
            <a:pPr lvl="2"/>
            <a:r>
              <a:rPr lang="hu-HU" dirty="0"/>
              <a:t>Az itteni </a:t>
            </a:r>
            <a:r>
              <a:rPr lang="hu-HU" dirty="0" err="1"/>
              <a:t>vezetéknélküli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point-ok</a:t>
            </a:r>
            <a:r>
              <a:rPr lang="hu-HU" dirty="0"/>
              <a:t> is</a:t>
            </a:r>
            <a:r>
              <a:rPr lang="en-US" dirty="0"/>
              <a:t> </a:t>
            </a:r>
            <a:r>
              <a:rPr lang="hu-HU" dirty="0"/>
              <a:t>valószínűleg </a:t>
            </a:r>
            <a:r>
              <a:rPr lang="en-US" dirty="0"/>
              <a:t>IPv6</a:t>
            </a:r>
            <a:r>
              <a:rPr lang="hu-HU" dirty="0"/>
              <a:t> képesek</a:t>
            </a:r>
            <a:endParaRPr lang="en-US" dirty="0"/>
          </a:p>
          <a:p>
            <a:pPr lvl="1"/>
            <a:r>
              <a:rPr lang="hu-HU" dirty="0"/>
              <a:t>Az</a:t>
            </a:r>
            <a:r>
              <a:rPr lang="en-US" dirty="0"/>
              <a:t> Internet </a:t>
            </a:r>
            <a:r>
              <a:rPr lang="hu-HU" dirty="0"/>
              <a:t>magja a probléma</a:t>
            </a:r>
          </a:p>
          <a:p>
            <a:pPr lvl="2"/>
            <a:r>
              <a:rPr lang="en-US" dirty="0"/>
              <a:t> IPv4 </a:t>
            </a:r>
            <a:r>
              <a:rPr lang="hu-HU" dirty="0"/>
              <a:t>mag nem </a:t>
            </a:r>
            <a:r>
              <a:rPr lang="hu-HU" dirty="0" err="1"/>
              <a:t>routolja</a:t>
            </a:r>
            <a:r>
              <a:rPr lang="hu-HU" dirty="0"/>
              <a:t> az IPv6 forgalmat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96386" y="5546982"/>
            <a:ext cx="2162855" cy="107841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Mag</a:t>
            </a:r>
            <a:endParaRPr lang="en-US" dirty="0"/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Cloud 6"/>
          <p:cNvSpPr/>
          <p:nvPr/>
        </p:nvSpPr>
        <p:spPr>
          <a:xfrm>
            <a:off x="6251612" y="5469611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Üzleti hálózat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35404" y="5537300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Otthoni hálózat</a:t>
            </a:r>
            <a:endParaRPr lang="en-US" dirty="0"/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" y="6008819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1" y="5701942"/>
            <a:ext cx="1312036" cy="9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es\CS 4700\assets\2010_apple_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4785659"/>
            <a:ext cx="103663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7" y="4906015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10" y="5397545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60" y="6003646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1294936" y="4500880"/>
            <a:ext cx="1356824" cy="980896"/>
            <a:chOff x="1219204" y="4876799"/>
            <a:chExt cx="5181601" cy="2028167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34204"/>
                <a:gd name="adj2" fmla="val 77583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IPv6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képes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976215" y="4433278"/>
            <a:ext cx="1356824" cy="980896"/>
            <a:chOff x="1219204" y="4876799"/>
            <a:chExt cx="5181601" cy="2028167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IPv6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képes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3761335" y="4443438"/>
            <a:ext cx="1356824" cy="980896"/>
            <a:chOff x="1219204" y="4876799"/>
            <a:chExt cx="5181601" cy="2028167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Csak 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IPv4 :(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1995802" y="5181993"/>
            <a:ext cx="4902837" cy="7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 </a:t>
            </a:r>
            <a:r>
              <a:rPr lang="hu-HU" dirty="0"/>
              <a:t>Csomagok</a:t>
            </a:r>
            <a:endParaRPr lang="en-US" dirty="0"/>
          </a:p>
        </p:txBody>
      </p:sp>
      <p:sp>
        <p:nvSpPr>
          <p:cNvPr id="26" name="Multiply 25"/>
          <p:cNvSpPr/>
          <p:nvPr/>
        </p:nvSpPr>
        <p:spPr>
          <a:xfrm>
            <a:off x="3856178" y="4906015"/>
            <a:ext cx="1366034" cy="136603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Átmeneti megoldások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Azaz hogyan </a:t>
            </a:r>
            <a:r>
              <a:rPr lang="hu-HU" dirty="0" err="1"/>
              <a:t>routoljunk</a:t>
            </a:r>
            <a:r>
              <a:rPr lang="hu-HU" dirty="0"/>
              <a:t> IPv6 forgalmaz IPv4 hálózat felett</a:t>
            </a:r>
            <a:r>
              <a:rPr lang="en-US" dirty="0"/>
              <a:t>?</a:t>
            </a:r>
          </a:p>
          <a:p>
            <a:r>
              <a:rPr lang="hu-HU" dirty="0"/>
              <a:t>Megoldás</a:t>
            </a:r>
            <a:endParaRPr lang="en-US" dirty="0"/>
          </a:p>
          <a:p>
            <a:pPr lvl="1"/>
            <a:r>
              <a:rPr lang="hu-HU" dirty="0"/>
              <a:t>Használjunk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tunnel</a:t>
            </a:r>
            <a:r>
              <a:rPr lang="hu-HU" dirty="0" err="1">
                <a:solidFill>
                  <a:schemeClr val="accent1"/>
                </a:solidFill>
              </a:rPr>
              <a:t>eket</a:t>
            </a:r>
            <a:r>
              <a:rPr lang="en-US" dirty="0"/>
              <a:t> </a:t>
            </a:r>
            <a:r>
              <a:rPr lang="hu-HU" dirty="0"/>
              <a:t>az IPv6 csomagok becsomagolására és IPv4 hálózaton való továbbítására</a:t>
            </a:r>
            <a:endParaRPr lang="en-US" dirty="0"/>
          </a:p>
          <a:p>
            <a:pPr lvl="1"/>
            <a:r>
              <a:rPr lang="hu-HU" dirty="0"/>
              <a:t>Számos különböző implementáció</a:t>
            </a:r>
            <a:endParaRPr lang="en-US" dirty="0"/>
          </a:p>
          <a:p>
            <a:pPr lvl="2"/>
            <a:r>
              <a:rPr lang="en-US" dirty="0"/>
              <a:t>6to4</a:t>
            </a:r>
          </a:p>
          <a:p>
            <a:pPr lvl="2"/>
            <a:r>
              <a:rPr lang="en-US" dirty="0"/>
              <a:t>IPv6 Rapid Deployment (6rd)</a:t>
            </a:r>
          </a:p>
          <a:p>
            <a:pPr lvl="2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7658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 err="1"/>
              <a:t>Routing</a:t>
            </a:r>
            <a:r>
              <a:rPr lang="hu-HU" sz="4400" dirty="0"/>
              <a:t> 2. felvonás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6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Újra: </a:t>
            </a:r>
            <a:r>
              <a:rPr lang="en-US" dirty="0"/>
              <a:t>Internet </a:t>
            </a:r>
            <a:r>
              <a:rPr lang="hu-HU" dirty="0"/>
              <a:t>forgalom irányítás</a:t>
            </a:r>
            <a:endParaRPr lang="en-US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65312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Az Internet egy két szintű hierarchiába van szervezve</a:t>
            </a:r>
          </a:p>
          <a:p>
            <a:r>
              <a:rPr lang="hu-HU" dirty="0"/>
              <a:t>Első szint</a:t>
            </a:r>
            <a:r>
              <a:rPr lang="en-US" dirty="0"/>
              <a:t> – </a:t>
            </a:r>
            <a:r>
              <a:rPr lang="hu-HU" dirty="0"/>
              <a:t>autonóm rendszerek</a:t>
            </a:r>
            <a:r>
              <a:rPr lang="en-US" dirty="0"/>
              <a:t> (AS</a:t>
            </a:r>
            <a:r>
              <a:rPr lang="hu-HU" dirty="0" err="1"/>
              <a:t>-ek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 – </a:t>
            </a:r>
            <a:r>
              <a:rPr lang="hu-HU" dirty="0"/>
              <a:t>egy adminisztratív tartomány alatti hálózat</a:t>
            </a:r>
            <a:endParaRPr lang="en-US" dirty="0"/>
          </a:p>
          <a:p>
            <a:pPr lvl="1"/>
            <a:r>
              <a:rPr lang="hu-HU" dirty="0"/>
              <a:t>Pl.</a:t>
            </a:r>
            <a:r>
              <a:rPr lang="en-US" dirty="0"/>
              <a:t>: </a:t>
            </a:r>
            <a:r>
              <a:rPr lang="hu-HU" dirty="0"/>
              <a:t>ELTE, </a:t>
            </a:r>
            <a:r>
              <a:rPr lang="en-US" dirty="0"/>
              <a:t>Comcast, AT&amp;T, Verizon, Sprint, </a:t>
            </a:r>
            <a:r>
              <a:rPr lang="hu-HU" dirty="0"/>
              <a:t>..</a:t>
            </a:r>
            <a:r>
              <a:rPr lang="en-US" dirty="0"/>
              <a:t>.</a:t>
            </a:r>
          </a:p>
          <a:p>
            <a:r>
              <a:rPr lang="en-US" dirty="0"/>
              <a:t>AS</a:t>
            </a:r>
            <a:r>
              <a:rPr lang="hu-HU" dirty="0" err="1"/>
              <a:t>-en</a:t>
            </a:r>
            <a:r>
              <a:rPr lang="hu-HU" dirty="0"/>
              <a:t> belül ún.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intra-domain</a:t>
            </a:r>
            <a:r>
              <a:rPr lang="en-US" dirty="0"/>
              <a:t> routing proto</a:t>
            </a:r>
            <a:r>
              <a:rPr lang="hu-HU" dirty="0" err="1"/>
              <a:t>kollokat</a:t>
            </a:r>
            <a:r>
              <a:rPr lang="hu-HU" dirty="0"/>
              <a:t> használunk</a:t>
            </a:r>
            <a:endParaRPr lang="en-US" dirty="0"/>
          </a:p>
          <a:p>
            <a:pPr lvl="1"/>
            <a:r>
              <a:rPr lang="en-US" dirty="0"/>
              <a:t>Distance Vector, </a:t>
            </a:r>
            <a:r>
              <a:rPr lang="hu-HU" dirty="0"/>
              <a:t>pl.:</a:t>
            </a:r>
            <a:r>
              <a:rPr lang="en-US" dirty="0"/>
              <a:t> Routing Information Protocol (RIP)</a:t>
            </a:r>
          </a:p>
          <a:p>
            <a:pPr lvl="1"/>
            <a:r>
              <a:rPr lang="en-US" dirty="0"/>
              <a:t>Link State, </a:t>
            </a:r>
            <a:r>
              <a:rPr lang="hu-HU" dirty="0"/>
              <a:t>pl.:</a:t>
            </a:r>
            <a:r>
              <a:rPr lang="en-US" dirty="0"/>
              <a:t> Open Shortest Path First (OSPF)</a:t>
            </a:r>
          </a:p>
          <a:p>
            <a:r>
              <a:rPr lang="hu-HU" dirty="0" err="1"/>
              <a:t>AS-ek</a:t>
            </a:r>
            <a:r>
              <a:rPr lang="hu-HU" dirty="0"/>
              <a:t> között ún.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inter-domain</a:t>
            </a:r>
            <a:r>
              <a:rPr lang="en-US" dirty="0"/>
              <a:t> routing proto</a:t>
            </a:r>
            <a:r>
              <a:rPr lang="hu-HU" dirty="0" err="1"/>
              <a:t>kollokat</a:t>
            </a:r>
            <a:endParaRPr lang="en-US" dirty="0"/>
          </a:p>
          <a:p>
            <a:pPr lvl="1"/>
            <a:r>
              <a:rPr lang="en-US" dirty="0"/>
              <a:t>Border Gateway Routing (BGP)</a:t>
            </a:r>
          </a:p>
          <a:p>
            <a:pPr lvl="1"/>
            <a:r>
              <a:rPr lang="hu-HU" dirty="0"/>
              <a:t>Napjainkban:</a:t>
            </a:r>
            <a:r>
              <a:rPr lang="en-US" dirty="0"/>
              <a:t> BGP-4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 – CIDR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650" dirty="0"/>
              <a:t>IP címek gyorsan fogytak. 1996-ban  kötötték be a 100.000-edik hálózatot.</a:t>
            </a:r>
          </a:p>
          <a:p>
            <a:pPr lvl="1"/>
            <a:r>
              <a:rPr lang="hu-HU" sz="1650" dirty="0"/>
              <a:t>Az osztályok használata sok címet elpazarolt. (B osztályú címek népszerűsége)</a:t>
            </a:r>
          </a:p>
          <a:p>
            <a:r>
              <a:rPr lang="hu-HU" sz="1650" b="1" i="1" dirty="0"/>
              <a:t>Megoldás</a:t>
            </a:r>
            <a:r>
              <a:rPr lang="hu-HU" sz="1650" dirty="0"/>
              <a:t>: osztályok nélküli környezetek közötti forgalomirányítás (CIDR).</a:t>
            </a:r>
          </a:p>
          <a:p>
            <a:pPr lvl="1"/>
            <a:r>
              <a:rPr lang="hu-HU" sz="1650" dirty="0"/>
              <a:t>Például 2000 cím igénylése esetén 2048 méretű blokk kiadása. </a:t>
            </a:r>
          </a:p>
          <a:p>
            <a:r>
              <a:rPr lang="hu-HU" sz="1650" dirty="0"/>
              <a:t>Forgalomirányítás megbonyolódik:</a:t>
            </a:r>
          </a:p>
          <a:p>
            <a:pPr lvl="1"/>
            <a:r>
              <a:rPr lang="hu-HU" sz="1650" dirty="0"/>
              <a:t>Minden bejegyzés egy 32-bites maszkkal egészül ki. </a:t>
            </a:r>
          </a:p>
          <a:p>
            <a:pPr lvl="1"/>
            <a:r>
              <a:rPr lang="hu-HU" sz="1650" dirty="0"/>
              <a:t>Egy bejegyzés innentől  egy hármassal jellemezhető: (</a:t>
            </a:r>
            <a:r>
              <a:rPr lang="hu-HU" sz="1650" i="1" dirty="0" err="1"/>
              <a:t>ip-cím</a:t>
            </a:r>
            <a:r>
              <a:rPr lang="hu-HU" sz="1650" dirty="0"/>
              <a:t>, </a:t>
            </a:r>
            <a:r>
              <a:rPr lang="hu-HU" sz="1650" i="1" dirty="0"/>
              <a:t>alhálózati maszk</a:t>
            </a:r>
            <a:r>
              <a:rPr lang="hu-HU" sz="1650" dirty="0"/>
              <a:t>, </a:t>
            </a:r>
            <a:r>
              <a:rPr lang="hu-HU" sz="1650" i="1" dirty="0"/>
              <a:t>kimeneti vonal</a:t>
            </a:r>
            <a:r>
              <a:rPr lang="hu-HU" sz="1650" dirty="0"/>
              <a:t>)</a:t>
            </a:r>
          </a:p>
          <a:p>
            <a:pPr lvl="1"/>
            <a:r>
              <a:rPr lang="hu-HU" sz="1650" dirty="0"/>
              <a:t>Új csomag esetén a cél címből </a:t>
            </a:r>
            <a:r>
              <a:rPr lang="hu-HU" sz="1650" dirty="0" err="1"/>
              <a:t>kimaszkolják</a:t>
            </a:r>
            <a:r>
              <a:rPr lang="hu-HU" sz="1650" dirty="0"/>
              <a:t> az alhálózati címet, és találat esetén a leghosszabb illeszkedés felé továbbítják. </a:t>
            </a:r>
          </a:p>
          <a:p>
            <a:r>
              <a:rPr lang="hu-HU" sz="1650" dirty="0"/>
              <a:t>Túl sok bejegyzés keletkezik.</a:t>
            </a:r>
          </a:p>
          <a:p>
            <a:pPr lvl="1"/>
            <a:r>
              <a:rPr lang="hu-HU" sz="1650" dirty="0"/>
              <a:t>Csoportos bejegyzések használata.</a:t>
            </a:r>
            <a:endParaRPr lang="en-US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hu-HU" dirty="0"/>
              <a:t> 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827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6" name="Cloud 5"/>
          <p:cNvSpPr/>
          <p:nvPr/>
        </p:nvSpPr>
        <p:spPr>
          <a:xfrm>
            <a:off x="5860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930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2942725" y="5890230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2208275" y="5135206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3219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469192" y="2123544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6965630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8218241" y="2366764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3214695" y="2783617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2892138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5788742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2892138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2208275" y="2334680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2049923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2892138" y="3159579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2049923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1231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1231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3253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3898558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4916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3253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4027714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4989904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3576001" y="4679638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6338494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6015937" y="2973814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6610535" y="2697982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7021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7671156" y="2697982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7892825" y="3238336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7343988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150862" y="473598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264298" y="305802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334322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85" y="494500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9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8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17" y="429924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08" y="33054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6" y="258898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0" y="214448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20997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53" y="27791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1" y="25077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83" y="285794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67" y="366087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3" y="38032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79" y="372362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27" y="464150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43" y="429924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20" y="2593419"/>
            <a:ext cx="645115" cy="380395"/>
          </a:xfrm>
          <a:prstGeom prst="rect">
            <a:avLst/>
          </a:prstGeom>
          <a:noFill/>
          <a:extLst/>
        </p:spPr>
      </p:pic>
      <p:grpSp>
        <p:nvGrpSpPr>
          <p:cNvPr id="148" name="Group 147"/>
          <p:cNvGrpSpPr/>
          <p:nvPr/>
        </p:nvGrpSpPr>
        <p:grpSpPr>
          <a:xfrm flipH="1">
            <a:off x="157064" y="3953624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3" y="4876799"/>
              <a:ext cx="5181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Belső 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Router</a:t>
              </a:r>
              <a:r>
                <a:rPr kumimoji="0" lang="hu-HU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5438853" y="5467326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</a:t>
              </a:r>
              <a:r>
                <a:rPr kumimoji="0" lang="hu-HU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3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van szükség </a:t>
            </a:r>
            <a:r>
              <a:rPr lang="hu-HU" dirty="0" err="1"/>
              <a:t>AS-ekre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routing</a:t>
            </a:r>
            <a:r>
              <a:rPr lang="hu-HU" dirty="0"/>
              <a:t> algoritmusok </a:t>
            </a:r>
            <a:r>
              <a:rPr lang="hu-HU" b="1" dirty="0"/>
              <a:t>nem elég hatékonyak </a:t>
            </a:r>
            <a:r>
              <a:rPr lang="hu-HU" dirty="0"/>
              <a:t>ahhoz, hogy a teljes Internet topológián működjenek</a:t>
            </a:r>
          </a:p>
          <a:p>
            <a:r>
              <a:rPr lang="hu-HU" dirty="0"/>
              <a:t>Különböző szervezetek </a:t>
            </a:r>
            <a:r>
              <a:rPr lang="hu-HU" b="1" dirty="0"/>
              <a:t>más-más politika</a:t>
            </a:r>
            <a:r>
              <a:rPr lang="hu-HU" dirty="0"/>
              <a:t> mentén akarnak forgalom irányítást (policy)</a:t>
            </a:r>
          </a:p>
          <a:p>
            <a:r>
              <a:rPr lang="hu-HU" dirty="0"/>
              <a:t>Lehetőség, hogy a szervezetek </a:t>
            </a:r>
            <a:r>
              <a:rPr lang="hu-HU" b="1" dirty="0"/>
              <a:t>elrejtsék a belső hálózatuk szerkezetét</a:t>
            </a:r>
          </a:p>
          <a:p>
            <a:r>
              <a:rPr lang="hu-HU" dirty="0"/>
              <a:t>Lehetőség, hogy a szervezetek </a:t>
            </a:r>
            <a:r>
              <a:rPr lang="hu-HU" b="1" dirty="0"/>
              <a:t>eldöntsék</a:t>
            </a:r>
            <a:r>
              <a:rPr lang="hu-HU" dirty="0"/>
              <a:t>, hogy mely más szervezeteken keresztül forgalmazzanak</a:t>
            </a:r>
            <a:endParaRPr lang="en-US" dirty="0"/>
          </a:p>
        </p:txBody>
      </p:sp>
      <p:grpSp>
        <p:nvGrpSpPr>
          <p:cNvPr id="8" name="Group 4"/>
          <p:cNvGrpSpPr/>
          <p:nvPr/>
        </p:nvGrpSpPr>
        <p:grpSpPr>
          <a:xfrm>
            <a:off x="1393857" y="5429944"/>
            <a:ext cx="6623472" cy="1456526"/>
            <a:chOff x="414979" y="3333623"/>
            <a:chExt cx="8263530" cy="1523216"/>
          </a:xfrm>
        </p:grpSpPr>
        <p:sp>
          <p:nvSpPr>
            <p:cNvPr id="9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Egyszerűbb az útvonalak számítása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Nagyobb rugalmasság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Nagyobb autonómia/függetlenség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8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 számok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Minden</a:t>
            </a:r>
            <a:r>
              <a:rPr lang="en-US" dirty="0"/>
              <a:t> AS</a:t>
            </a:r>
            <a:r>
              <a:rPr lang="hu-HU" dirty="0" err="1"/>
              <a:t>-t</a:t>
            </a:r>
            <a:r>
              <a:rPr lang="en-US" dirty="0"/>
              <a:t> </a:t>
            </a:r>
            <a:r>
              <a:rPr lang="hu-HU" dirty="0"/>
              <a:t>egy AS szám (ASN) azonosít</a:t>
            </a:r>
            <a:endParaRPr lang="en-US" dirty="0"/>
          </a:p>
          <a:p>
            <a:pPr lvl="1"/>
            <a:r>
              <a:rPr lang="en-US" dirty="0"/>
              <a:t>16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érték</a:t>
            </a:r>
            <a:r>
              <a:rPr lang="en-US" dirty="0"/>
              <a:t> (</a:t>
            </a:r>
            <a:r>
              <a:rPr lang="hu-HU" dirty="0"/>
              <a:t>a legújabb protokollok már</a:t>
            </a:r>
            <a:r>
              <a:rPr lang="en-US" dirty="0"/>
              <a:t> 32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azonosítókat is támogatnak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64512 – 65535 </a:t>
            </a:r>
            <a:r>
              <a:rPr lang="hu-HU" dirty="0"/>
              <a:t>más célra foglalt</a:t>
            </a:r>
            <a:endParaRPr lang="en-US" dirty="0"/>
          </a:p>
          <a:p>
            <a:r>
              <a:rPr lang="hu-HU" dirty="0"/>
              <a:t>Jelenleg kb. </a:t>
            </a:r>
            <a:r>
              <a:rPr lang="en-US" dirty="0"/>
              <a:t>40000 AS</a:t>
            </a:r>
            <a:r>
              <a:rPr lang="hu-HU" dirty="0"/>
              <a:t> szám létezik</a:t>
            </a:r>
            <a:endParaRPr lang="en-US" dirty="0"/>
          </a:p>
          <a:p>
            <a:pPr lvl="1"/>
            <a:r>
              <a:rPr lang="en-US" dirty="0"/>
              <a:t>AT&amp;T: 5074, 6341, 7018, …</a:t>
            </a:r>
          </a:p>
          <a:p>
            <a:pPr lvl="1"/>
            <a:r>
              <a:rPr lang="en-US" dirty="0"/>
              <a:t>Sprint: 1239, 1240, 6211, 6242, …</a:t>
            </a:r>
          </a:p>
          <a:p>
            <a:pPr lvl="1"/>
            <a:r>
              <a:rPr lang="hu-HU" dirty="0"/>
              <a:t>ELTE</a:t>
            </a:r>
            <a:r>
              <a:rPr lang="en-US" dirty="0"/>
              <a:t>: </a:t>
            </a:r>
            <a:r>
              <a:rPr lang="hu-HU" dirty="0"/>
              <a:t>2012</a:t>
            </a:r>
            <a:endParaRPr lang="en-US" dirty="0"/>
          </a:p>
          <a:p>
            <a:pPr lvl="1"/>
            <a:r>
              <a:rPr lang="en-US" dirty="0"/>
              <a:t>Google 15169, 36561 (formerly YT), + others</a:t>
            </a:r>
          </a:p>
          <a:p>
            <a:pPr lvl="1"/>
            <a:r>
              <a:rPr lang="en-US" dirty="0"/>
              <a:t>Facebook 32934</a:t>
            </a:r>
          </a:p>
          <a:p>
            <a:pPr lvl="1"/>
            <a:r>
              <a:rPr lang="hu-HU" dirty="0" err="1"/>
              <a:t>Észak-amerkiai</a:t>
            </a:r>
            <a:r>
              <a:rPr lang="hu-HU" dirty="0"/>
              <a:t> </a:t>
            </a:r>
            <a:r>
              <a:rPr lang="hu-HU" dirty="0" err="1"/>
              <a:t>AS-ek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linkClick r:id="rId2"/>
              </a:rPr>
              <a:t>ftp://ftp.arin.net/info/asn.txt</a:t>
            </a:r>
            <a:endParaRPr lang="en-US" dirty="0"/>
          </a:p>
          <a:p>
            <a:pPr lvl="1"/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281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Inter-Domain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globális összeköttetéshez szükséges!!!</a:t>
            </a:r>
            <a:endParaRPr lang="en-US" dirty="0"/>
          </a:p>
          <a:p>
            <a:pPr lvl="1"/>
            <a:r>
              <a:rPr lang="hu-HU" dirty="0"/>
              <a:t>Azaz minden </a:t>
            </a:r>
            <a:r>
              <a:rPr lang="hu-HU" dirty="0" err="1"/>
              <a:t>AS-nek</a:t>
            </a:r>
            <a:r>
              <a:rPr lang="hu-HU" dirty="0"/>
              <a:t> </a:t>
            </a:r>
            <a:r>
              <a:rPr lang="hu-HU" b="1" u="sng" dirty="0"/>
              <a:t>ugyanazt</a:t>
            </a:r>
            <a:r>
              <a:rPr lang="hu-HU" dirty="0"/>
              <a:t> a protokollt kell használnia</a:t>
            </a:r>
            <a:endParaRPr lang="en-US" dirty="0"/>
          </a:p>
          <a:p>
            <a:pPr lvl="1"/>
            <a:r>
              <a:rPr lang="hu-HU" dirty="0"/>
              <a:t>Szemben az </a:t>
            </a:r>
            <a:r>
              <a:rPr lang="hu-HU" dirty="0" err="1"/>
              <a:t>intra-domain</a:t>
            </a:r>
            <a:r>
              <a:rPr lang="hu-HU" dirty="0"/>
              <a:t> </a:t>
            </a:r>
            <a:r>
              <a:rPr lang="hu-HU" dirty="0" err="1"/>
              <a:t>routing-gal</a:t>
            </a:r>
            <a:endParaRPr lang="en-US" dirty="0"/>
          </a:p>
          <a:p>
            <a:r>
              <a:rPr lang="hu-HU" dirty="0"/>
              <a:t>Milyen követelmények vannak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Skálázódás</a:t>
            </a:r>
            <a:endParaRPr lang="en-US" dirty="0"/>
          </a:p>
          <a:p>
            <a:pPr lvl="1"/>
            <a:r>
              <a:rPr lang="hu-HU" dirty="0"/>
              <a:t>Rugalmas útvonal választás</a:t>
            </a:r>
            <a:endParaRPr lang="en-US" dirty="0"/>
          </a:p>
          <a:p>
            <a:pPr lvl="2"/>
            <a:r>
              <a:rPr lang="hu-HU" dirty="0"/>
              <a:t>Költség</a:t>
            </a:r>
            <a:endParaRPr lang="en-US" dirty="0"/>
          </a:p>
          <a:p>
            <a:pPr lvl="2"/>
            <a:r>
              <a:rPr lang="hu-HU" dirty="0"/>
              <a:t>Forgalom irányítás egy hiba kikerülésére</a:t>
            </a:r>
            <a:endParaRPr lang="en-US" dirty="0"/>
          </a:p>
          <a:p>
            <a:r>
              <a:rPr lang="hu-HU" dirty="0"/>
              <a:t>Milyen protokollt válasszunk?</a:t>
            </a:r>
          </a:p>
          <a:p>
            <a:pPr lvl="1"/>
            <a:r>
              <a:rPr lang="en-US" dirty="0"/>
              <a:t>link state </a:t>
            </a:r>
            <a:r>
              <a:rPr lang="hu-HU" dirty="0"/>
              <a:t> vagy</a:t>
            </a:r>
            <a:r>
              <a:rPr lang="en-US" dirty="0"/>
              <a:t> distance vector?</a:t>
            </a:r>
          </a:p>
          <a:p>
            <a:pPr lvl="1"/>
            <a:r>
              <a:rPr lang="hu-HU" dirty="0"/>
              <a:t>Válasz</a:t>
            </a:r>
            <a:r>
              <a:rPr lang="en-US" dirty="0"/>
              <a:t>: </a:t>
            </a:r>
            <a:r>
              <a:rPr lang="hu-HU" dirty="0"/>
              <a:t>A </a:t>
            </a:r>
            <a:r>
              <a:rPr lang="en-US" dirty="0"/>
              <a:t>BGP </a:t>
            </a:r>
            <a:r>
              <a:rPr lang="hu-HU" dirty="0"/>
              <a:t>egy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path vector </a:t>
            </a:r>
            <a:r>
              <a:rPr lang="hu-HU" dirty="0">
                <a:solidFill>
                  <a:schemeClr val="accent1"/>
                </a:solidFill>
              </a:rPr>
              <a:t>(útvonal vektor) </a:t>
            </a:r>
            <a:r>
              <a:rPr lang="en-US" dirty="0"/>
              <a:t>proto</a:t>
            </a:r>
            <a:r>
              <a:rPr lang="hu-HU" dirty="0" err="1"/>
              <a:t>koll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200" b="1" cap="small" dirty="0"/>
              <a:t>Általános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 err="1"/>
              <a:t>AS-ek</a:t>
            </a:r>
            <a:r>
              <a:rPr lang="hu-HU" sz="2200" dirty="0"/>
              <a:t> közötti </a:t>
            </a:r>
            <a:r>
              <a:rPr lang="hu-HU" sz="2200" i="1" dirty="0"/>
              <a:t>(</a:t>
            </a:r>
            <a:r>
              <a:rPr lang="hu-HU" sz="2200" i="1" dirty="0" err="1"/>
              <a:t>exterior</a:t>
            </a:r>
            <a:r>
              <a:rPr lang="hu-HU" sz="2200" i="1" dirty="0"/>
              <a:t> </a:t>
            </a:r>
            <a:r>
              <a:rPr lang="hu-HU" sz="2200" i="1" dirty="0" err="1"/>
              <a:t>gateway</a:t>
            </a:r>
            <a:r>
              <a:rPr lang="hu-HU" sz="2200" i="1" dirty="0"/>
              <a:t> </a:t>
            </a:r>
            <a:r>
              <a:rPr lang="hu-HU" sz="2200" i="1" dirty="0" err="1"/>
              <a:t>protocol</a:t>
            </a:r>
            <a:r>
              <a:rPr lang="hu-HU" sz="2200" i="1" dirty="0"/>
              <a:t>)</a:t>
            </a:r>
            <a:r>
              <a:rPr lang="hu-HU" sz="2200" dirty="0"/>
              <a:t>. 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/>
              <a:t>Eltérő célok vannak forgalomirányítási szempontból, mint az </a:t>
            </a:r>
            <a:r>
              <a:rPr lang="hu-HU" sz="2200" dirty="0" err="1"/>
              <a:t>AS-eken</a:t>
            </a:r>
            <a:r>
              <a:rPr lang="hu-HU" sz="2200" dirty="0"/>
              <a:t> belüli protokollnál.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/>
              <a:t>Politikai szempontok szerepet játszathatnak a forgalomirányítási döntésben.</a:t>
            </a:r>
          </a:p>
          <a:p>
            <a:pPr marL="0" lvl="1" indent="0"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hu-HU" sz="2200" b="1" cap="small" dirty="0"/>
              <a:t>Néhány példa forgalomirányítási korlátozásra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Ne legyen átmenő forgalom bizonyos </a:t>
            </a:r>
            <a:r>
              <a:rPr lang="hu-HU" sz="2200" dirty="0" err="1"/>
              <a:t>AS-eken</a:t>
            </a:r>
            <a:r>
              <a:rPr lang="hu-HU" sz="2200" dirty="0"/>
              <a:t> keresztül.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Csak akkor haladjunk át Albánián, ha nincs más út a célhoz.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Az IBM-nél kezdődő illetve végződő forgalom ne menjen át a </a:t>
            </a:r>
            <a:r>
              <a:rPr lang="hu-HU" sz="2200" dirty="0" err="1"/>
              <a:t>Microsoft-on</a:t>
            </a:r>
            <a:r>
              <a:rPr lang="hu-HU" sz="2200" dirty="0"/>
              <a:t>.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politikai jellegű szabályokat kézzel konfigurálják a </a:t>
            </a:r>
            <a:r>
              <a:rPr lang="hu-HU" sz="2200" dirty="0" err="1"/>
              <a:t>BGP-routeren</a:t>
            </a:r>
            <a:r>
              <a:rPr lang="hu-HU" sz="2200" dirty="0"/>
              <a:t>.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BGP router szempontjából a világ </a:t>
            </a:r>
            <a:r>
              <a:rPr lang="hu-HU" sz="2200" dirty="0" err="1"/>
              <a:t>AS-ekből</a:t>
            </a:r>
            <a:r>
              <a:rPr lang="hu-HU" sz="2200" dirty="0"/>
              <a:t> és a közöttük átmenő vonalakból áll.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b="1" cap="small" dirty="0"/>
              <a:t>Definíció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Két AS összekötött, ha van köztük a </a:t>
            </a:r>
            <a:r>
              <a:rPr lang="hu-HU" sz="2200" dirty="0" err="1"/>
              <a:t>BGP-router-eiket</a:t>
            </a:r>
            <a:r>
              <a:rPr lang="hu-HU" sz="2200" dirty="0"/>
              <a:t> összekötő él.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3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cap="small" dirty="0"/>
              <a:t>Hálózatok csoportosítása az átmenő forgalom szempontjából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Csonka hálózatok</a:t>
            </a:r>
            <a:r>
              <a:rPr lang="hu-HU" sz="2200" dirty="0"/>
              <a:t>, amelyeknek csak egyetlen összeköttetésük van a BGP gráffal. 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Többszörösen bekötött hálózatok</a:t>
            </a:r>
            <a:r>
              <a:rPr lang="hu-HU" sz="2200" dirty="0"/>
              <a:t>, amelyeket használhatna az átmenő forgalom, de ezek ezt megtagadják. 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Tranzit hálózatok</a:t>
            </a:r>
            <a:r>
              <a:rPr lang="hu-HU" sz="2200" dirty="0"/>
              <a:t>, amelyek némi megkötéssel, illetve általában fizetség ellenében, készek kezelni harmadik fél csomagjait.</a:t>
            </a:r>
          </a:p>
          <a:p>
            <a:pPr marL="0" indent="0">
              <a:buNone/>
            </a:pPr>
            <a:r>
              <a:rPr lang="hu-HU" sz="2200" b="1" cap="small" dirty="0"/>
              <a:t>Jellemzők</a:t>
            </a:r>
          </a:p>
          <a:p>
            <a:pPr>
              <a:spcBef>
                <a:spcPts val="200"/>
              </a:spcBef>
            </a:pPr>
            <a:r>
              <a:rPr lang="hu-HU" sz="2200" dirty="0"/>
              <a:t>A BGP </a:t>
            </a:r>
            <a:r>
              <a:rPr lang="hu-HU" sz="2200" dirty="0" err="1"/>
              <a:t>router-ek</a:t>
            </a:r>
            <a:r>
              <a:rPr lang="hu-HU" sz="2200" dirty="0"/>
              <a:t> páronként </a:t>
            </a:r>
            <a:r>
              <a:rPr lang="hu-HU" sz="2200" dirty="0" err="1"/>
              <a:t>TCP-összeköttetést</a:t>
            </a:r>
            <a:r>
              <a:rPr lang="hu-HU" sz="2200" dirty="0"/>
              <a:t> létrehozva kommunikálnak egymással.</a:t>
            </a:r>
          </a:p>
          <a:p>
            <a:pPr>
              <a:spcBef>
                <a:spcPts val="200"/>
              </a:spcBef>
            </a:pPr>
            <a:r>
              <a:rPr lang="hu-HU" sz="2200" dirty="0"/>
              <a:t>A BGP alapvetően távolságvektor protokoll, viszont a router nyomon követi a használt útvonalat, és az útvonalat mondja meg a szomszédjainak.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80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BGP </a:t>
            </a:r>
            <a:r>
              <a:rPr lang="hu-HU" dirty="0"/>
              <a:t>egyszerűsített működése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5596" y="171691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Munkamenet létrehozása a</a:t>
            </a:r>
            <a:r>
              <a:rPr lang="en-US" sz="2000" dirty="0"/>
              <a:t> TCP 179</a:t>
            </a:r>
            <a:r>
              <a:rPr lang="hu-HU" sz="2000" dirty="0" err="1"/>
              <a:t>-es</a:t>
            </a:r>
            <a:r>
              <a:rPr lang="hu-HU" sz="2000" dirty="0"/>
              <a:t> </a:t>
            </a:r>
            <a:r>
              <a:rPr lang="hu-HU" sz="2000" dirty="0" err="1"/>
              <a:t>portján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55596" y="352449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Aktív útvonalak kicserélése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55596" y="5366798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Folyamatos frissítések cseréje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1409229" y="2798180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390901" y="4622159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2611057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3755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49" name="Cloud 48"/>
          <p:cNvSpPr/>
          <p:nvPr/>
        </p:nvSpPr>
        <p:spPr>
          <a:xfrm>
            <a:off x="6079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5820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5820681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5136818" y="2516118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4978466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5820681" y="3341017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4978466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4160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4160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6401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7047026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64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6401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7176182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8138372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6724469" y="5138876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99330" y="519521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352466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3" y="540424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6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5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85" y="475848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51" y="348686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09" y="277042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3" y="23259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228115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96" y="29606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11" y="475848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89" y="513887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4105896" y="4732898"/>
            <a:ext cx="2421681" cy="92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BGP </a:t>
            </a:r>
            <a:r>
              <a:rPr lang="hu-HU" sz="2000" dirty="0"/>
              <a:t>Munkamenet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97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67888" y="2847703"/>
            <a:ext cx="293915" cy="1319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8092" y="4180115"/>
            <a:ext cx="1596934" cy="1162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4823" y="5355771"/>
            <a:ext cx="1195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8092" y="3657600"/>
            <a:ext cx="1440180" cy="5225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1803" y="2403567"/>
            <a:ext cx="754380" cy="444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16183" y="2390504"/>
            <a:ext cx="382089" cy="1267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8272" y="3657601"/>
            <a:ext cx="166551" cy="16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6183" y="2390504"/>
            <a:ext cx="1126672" cy="13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98272" y="3513909"/>
            <a:ext cx="989511" cy="143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42855" y="2403567"/>
            <a:ext cx="244928" cy="1123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87783" y="3513909"/>
            <a:ext cx="372292" cy="1841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42855" y="2403567"/>
            <a:ext cx="1547948" cy="444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741817" y="2847703"/>
            <a:ext cx="48986" cy="1319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60075" y="4167052"/>
            <a:ext cx="881743" cy="1188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188970" y="2344785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12427" y="2775858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99610" y="3455126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01292" y="5270863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73239" y="4095206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10098" y="3579224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047603" y="2344784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293223" y="2808515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18903" y="4075612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86445" y="5257801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435" y="422879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9956" y="257634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8820" y="20437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B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6983" y="363443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F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7054" y="540087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I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3442" y="540149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J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1526" y="204403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C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72548" y="250449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39789" y="40132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5957" y="335536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84463" y="2625634"/>
            <a:ext cx="3476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</a:t>
            </a:r>
            <a:r>
              <a:rPr lang="hu-HU" sz="2000" i="1" dirty="0"/>
              <a:t>F</a:t>
            </a:r>
            <a:r>
              <a:rPr lang="hu-HU" sz="2000" dirty="0"/>
              <a:t> által a szomszédjaitól kapott </a:t>
            </a:r>
            <a:r>
              <a:rPr lang="hu-HU" sz="2000" i="1" dirty="0"/>
              <a:t>D</a:t>
            </a:r>
            <a:r>
              <a:rPr lang="hu-HU" sz="2000" dirty="0"/>
              <a:t>-re vonatkozó információ az alábbi:</a:t>
            </a:r>
          </a:p>
          <a:p>
            <a:pPr lvl="1">
              <a:spcBef>
                <a:spcPts val="1200"/>
              </a:spcBef>
            </a:pPr>
            <a:r>
              <a:rPr lang="hu-HU" sz="2000" i="1" dirty="0"/>
              <a:t>B</a:t>
            </a:r>
            <a:r>
              <a:rPr lang="hu-HU" sz="2000" dirty="0"/>
              <a:t>-től: „Én a </a:t>
            </a:r>
            <a:r>
              <a:rPr lang="hu-HU" sz="2000" i="1" dirty="0" err="1"/>
              <a:t>BCD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</a:p>
          <a:p>
            <a:pPr lvl="1"/>
            <a:r>
              <a:rPr lang="hu-HU" sz="2000" i="1" dirty="0"/>
              <a:t>G</a:t>
            </a:r>
            <a:r>
              <a:rPr lang="hu-HU" sz="2000" dirty="0"/>
              <a:t>-től: „Én a </a:t>
            </a:r>
            <a:r>
              <a:rPr lang="hu-HU" sz="2000" i="1" dirty="0" err="1"/>
              <a:t>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pPr lvl="1"/>
            <a:r>
              <a:rPr lang="hu-HU" sz="2000" i="1" dirty="0"/>
              <a:t>I</a:t>
            </a:r>
            <a:r>
              <a:rPr lang="hu-HU" sz="2000" dirty="0"/>
              <a:t>-től: „Én a </a:t>
            </a:r>
            <a:r>
              <a:rPr lang="hu-HU" sz="2000" i="1" dirty="0" err="1"/>
              <a:t>IFGCD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pPr lvl="1"/>
            <a:r>
              <a:rPr lang="hu-HU" sz="2000" i="1" dirty="0"/>
              <a:t>E</a:t>
            </a:r>
            <a:r>
              <a:rPr lang="hu-HU" sz="2000" dirty="0"/>
              <a:t>-től: „Én a </a:t>
            </a:r>
            <a:r>
              <a:rPr lang="hu-HU" sz="2000" i="1" dirty="0" err="1"/>
              <a:t>EFGCD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endParaRPr lang="hu-HU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</a:t>
            </a:r>
            <a:r>
              <a:rPr lang="hu-HU" dirty="0"/>
              <a:t>kapcsolatok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544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73899" y="598230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" name="Cloud 5"/>
          <p:cNvSpPr/>
          <p:nvPr/>
        </p:nvSpPr>
        <p:spPr>
          <a:xfrm>
            <a:off x="7134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37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74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381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971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2179837" y="1541362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8023963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1127385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4433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21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4738080" y="3402957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2932749" y="3402957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7677" y="396441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5339738" y="4771939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Customer pays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provider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2178084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5484582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1402" y="4017188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7901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77979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3</a:t>
            </a:r>
          </a:p>
        </p:txBody>
      </p:sp>
      <p:grpSp>
        <p:nvGrpSpPr>
          <p:cNvPr id="45" name="Group 44"/>
          <p:cNvGrpSpPr/>
          <p:nvPr/>
        </p:nvGrpSpPr>
        <p:grpSpPr>
          <a:xfrm flipH="1">
            <a:off x="5193867" y="2361214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Peers do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1412113" y="4426076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1006996" y="4017188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3137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2820842" y="2176029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 2 has no incentive to route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3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263979" y="395862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401" y="396441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1157" y="188797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sp>
        <p:nvSpPr>
          <p:cNvPr id="61" name="U-Turn Arrow 60"/>
          <p:cNvSpPr/>
          <p:nvPr/>
        </p:nvSpPr>
        <p:spPr>
          <a:xfrm>
            <a:off x="1006996" y="2349640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59106" y="3214616"/>
            <a:ext cx="609600" cy="769441"/>
            <a:chOff x="-2057400" y="3695700"/>
            <a:chExt cx="609600" cy="769441"/>
          </a:xfrm>
        </p:grpSpPr>
        <p:sp>
          <p:nvSpPr>
            <p:cNvPr id="55" name="TextBox 54"/>
            <p:cNvSpPr txBox="1"/>
            <p:nvPr/>
          </p:nvSpPr>
          <p:spPr>
            <a:xfrm>
              <a:off x="-2057400" y="36957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dirty="0">
                  <a:solidFill>
                    <a:schemeClr val="accent3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$</a:t>
              </a:r>
            </a:p>
          </p:txBody>
        </p:sp>
        <p:sp>
          <p:nvSpPr>
            <p:cNvPr id="56" name="&quot;No&quot; Symbol 55"/>
            <p:cNvSpPr/>
            <p:nvPr/>
          </p:nvSpPr>
          <p:spPr>
            <a:xfrm>
              <a:off x="-2055125" y="3843176"/>
              <a:ext cx="457200" cy="510303"/>
            </a:xfrm>
            <a:prstGeom prst="noSmoking">
              <a:avLst>
                <a:gd name="adj" fmla="val 954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1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ISP Peering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78361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4490455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333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XO Communications</a:t>
            </a:r>
          </a:p>
        </p:txBody>
      </p:sp>
      <p:sp>
        <p:nvSpPr>
          <p:cNvPr id="8" name="Cloud 7"/>
          <p:cNvSpPr/>
          <p:nvPr/>
        </p:nvSpPr>
        <p:spPr>
          <a:xfrm>
            <a:off x="1408757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533759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Business</a:t>
            </a:r>
          </a:p>
        </p:txBody>
      </p:sp>
      <p:sp>
        <p:nvSpPr>
          <p:cNvPr id="10" name="Cloud 9"/>
          <p:cNvSpPr/>
          <p:nvPr/>
        </p:nvSpPr>
        <p:spPr>
          <a:xfrm>
            <a:off x="6151276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665052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3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2635407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151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2580006" y="2808326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2635407" y="2808326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2635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2635407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151837" y="3748560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151837" y="3748560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151837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151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151837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2580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2580006" y="5047786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2580006" y="3556092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2580006" y="2808326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43298" y="5047786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43298" y="3556092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43298" y="2808326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6156212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832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832544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CIDR címzés példa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2241550"/>
            <a:ext cx="5032717" cy="338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350" dirty="0"/>
              <a:t>Mi történik, ha a router egy 135.46.57.14 IP cím felé tartó csomagot kap?</a:t>
            </a:r>
          </a:p>
          <a:p>
            <a:pPr marL="0" indent="0">
              <a:buNone/>
            </a:pPr>
            <a:r>
              <a:rPr lang="hu-HU" sz="1350" cap="small" dirty="0"/>
              <a:t>/22-es cím esetén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</a:t>
            </a:r>
            <a:r>
              <a:rPr lang="hu-HU" sz="1350" dirty="0">
                <a:solidFill>
                  <a:srgbClr val="00B0F0"/>
                </a:solidFill>
              </a:rPr>
              <a:t>10001011 00101110 00111001 00001110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          AND  </a:t>
            </a:r>
            <a:r>
              <a:rPr lang="hu-HU" sz="1350" u="sng" dirty="0">
                <a:solidFill>
                  <a:srgbClr val="00B050"/>
                </a:solidFill>
              </a:rPr>
              <a:t>11111111 11111111 11111100 00000000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10001011 00101110 00111000 00000000</a:t>
            </a:r>
          </a:p>
          <a:p>
            <a:pPr marL="0" indent="0">
              <a:buNone/>
            </a:pPr>
            <a:r>
              <a:rPr lang="hu-HU" sz="1350" cap="small" dirty="0"/>
              <a:t>/23-es cím esetén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</a:t>
            </a:r>
            <a:r>
              <a:rPr lang="hu-HU" sz="1350" dirty="0">
                <a:solidFill>
                  <a:srgbClr val="00B0F0"/>
                </a:solidFill>
              </a:rPr>
              <a:t>10001011 00101110 00111001 00001110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          AND  </a:t>
            </a:r>
            <a:r>
              <a:rPr lang="hu-HU" sz="1350" u="sng" dirty="0">
                <a:solidFill>
                  <a:srgbClr val="00B050"/>
                </a:solidFill>
              </a:rPr>
              <a:t>11111111 11111111 11111110 00000000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10001011 00101110 00111000 00000000</a:t>
            </a:r>
          </a:p>
          <a:p>
            <a:r>
              <a:rPr lang="hu-HU" sz="1350" dirty="0"/>
              <a:t>Vagyis </a:t>
            </a:r>
            <a:r>
              <a:rPr lang="hu-HU" sz="1350" i="1" dirty="0"/>
              <a:t>135.46.56.0/22</a:t>
            </a:r>
            <a:r>
              <a:rPr lang="hu-HU" sz="1350" dirty="0"/>
              <a:t>-as vagy </a:t>
            </a:r>
            <a:r>
              <a:rPr lang="hu-HU" sz="1350" i="1" dirty="0"/>
              <a:t>135.46.56.0/23</a:t>
            </a:r>
            <a:r>
              <a:rPr lang="hu-HU" sz="1350" dirty="0"/>
              <a:t>-as bejegyzést kell találni, azaz jelen esetben a </a:t>
            </a:r>
            <a:r>
              <a:rPr lang="hu-HU" sz="1350" i="1" dirty="0"/>
              <a:t>0.interface</a:t>
            </a:r>
            <a:r>
              <a:rPr lang="hu-HU" sz="1350" dirty="0"/>
              <a:t> felé történik a továbbítás.</a:t>
            </a:r>
          </a:p>
          <a:p>
            <a:pPr marL="0" indent="0">
              <a:buNone/>
            </a:pPr>
            <a:endParaRPr lang="en-US" sz="135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940246" y="4083590"/>
          <a:ext cx="2996474" cy="1409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Cím/maszk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Következő</a:t>
                      </a:r>
                      <a:r>
                        <a:rPr lang="hu-HU" sz="1400" baseline="0" dirty="0"/>
                        <a:t> ugrás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135.46.56.0/22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0.interface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135.46.60.0/23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hu-HU" sz="1400" dirty="0" err="1"/>
                        <a:t>interface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192.53.40.0/23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1400" dirty="0"/>
                        <a:t>1.router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Alapértelmezett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2.router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endCxn id="11" idx="1"/>
          </p:cNvCxnSpPr>
          <p:nvPr/>
        </p:nvCxnSpPr>
        <p:spPr>
          <a:xfrm>
            <a:off x="4505325" y="3382842"/>
            <a:ext cx="2025602" cy="1154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05325" y="3464121"/>
            <a:ext cx="2025602" cy="7554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0927" y="3244341"/>
            <a:ext cx="18335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err="1"/>
              <a:t>Kimaszkolás</a:t>
            </a:r>
            <a:r>
              <a:rPr lang="hu-HU" sz="1350" dirty="0"/>
              <a:t> eredménye</a:t>
            </a:r>
            <a:endParaRPr lang="en-US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ISP Peering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78361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4490455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333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XO Communications</a:t>
            </a:r>
          </a:p>
        </p:txBody>
      </p:sp>
      <p:sp>
        <p:nvSpPr>
          <p:cNvPr id="8" name="Cloud 7"/>
          <p:cNvSpPr/>
          <p:nvPr/>
        </p:nvSpPr>
        <p:spPr>
          <a:xfrm>
            <a:off x="1408757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533759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Business</a:t>
            </a:r>
          </a:p>
        </p:txBody>
      </p:sp>
      <p:sp>
        <p:nvSpPr>
          <p:cNvPr id="10" name="Cloud 9"/>
          <p:cNvSpPr/>
          <p:nvPr/>
        </p:nvSpPr>
        <p:spPr>
          <a:xfrm>
            <a:off x="6151276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665052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3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2635407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151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2580006" y="2808326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2635407" y="2808326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2635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2635407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151837" y="3748560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151837" y="3748560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151837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151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151837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2580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2580006" y="5047786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2580006" y="3556092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2580006" y="2808326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43298" y="5047786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43298" y="3556092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43298" y="2808326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6156212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832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832544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/>
          <p:cNvSpPr txBox="1">
            <a:spLocks/>
          </p:cNvSpPr>
          <p:nvPr/>
        </p:nvSpPr>
        <p:spPr>
          <a:xfrm>
            <a:off x="609115" y="3792361"/>
            <a:ext cx="7818793" cy="1456926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 fontScale="9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0" dirty="0"/>
              <a:t>Azaz egy</a:t>
            </a:r>
            <a:r>
              <a:rPr lang="en-US" sz="2400" b="0" dirty="0"/>
              <a:t> tier 1 </a:t>
            </a:r>
            <a:r>
              <a:rPr lang="hu-HU" sz="2400" b="0" dirty="0"/>
              <a:t>hálózat üzemelteltése nem is olyan egyszerű…</a:t>
            </a:r>
            <a:endParaRPr lang="en-US" sz="2400" b="0" dirty="0"/>
          </a:p>
          <a:p>
            <a:pPr algn="ctr"/>
            <a:r>
              <a:rPr lang="hu-HU" sz="2400" b="0" dirty="0"/>
              <a:t>Csak annyi dolgod van, hogy minden</a:t>
            </a:r>
            <a:r>
              <a:rPr lang="en-US" sz="2400" b="0" dirty="0"/>
              <a:t> tier 1</a:t>
            </a:r>
            <a:r>
              <a:rPr lang="hu-HU" sz="2400" b="0" dirty="0"/>
              <a:t> hálózat üzemeltetőt rávegyél, hogy legyen a </a:t>
            </a:r>
            <a:r>
              <a:rPr lang="hu-HU" sz="2400" b="0" dirty="0" err="1"/>
              <a:t>peer-ed</a:t>
            </a:r>
            <a:r>
              <a:rPr lang="en-US" sz="2400" b="0" dirty="0"/>
              <a:t>!</a:t>
            </a:r>
          </a:p>
          <a:p>
            <a:pPr algn="ctr"/>
            <a:r>
              <a:rPr lang="en-US" sz="2400" b="0" dirty="0"/>
              <a:t>(</a:t>
            </a:r>
            <a:r>
              <a:rPr lang="hu-HU" sz="2400" b="0" dirty="0"/>
              <a:t>nem túl könnyű</a:t>
            </a:r>
            <a:r>
              <a:rPr lang="en-US" sz="2400" b="0" dirty="0"/>
              <a:t> </a:t>
            </a:r>
            <a:r>
              <a:rPr lang="en-US" sz="2400" b="0" dirty="0">
                <a:sym typeface="Wingdings"/>
              </a:rPr>
              <a:t>)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557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9769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7153057" y="239277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2297590" y="392100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486852" y="532114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6872027" y="389352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4735563" y="36061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Útvonalvektor protokoll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Path Vector Protocol</a:t>
            </a:r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22245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AS-</a:t>
            </a:r>
            <a:r>
              <a:rPr lang="hu-HU" sz="2400" dirty="0"/>
              <a:t>útvonal</a:t>
            </a:r>
            <a:r>
              <a:rPr lang="en-US" sz="2400" dirty="0"/>
              <a:t>: AS</a:t>
            </a:r>
            <a:r>
              <a:rPr lang="hu-HU" sz="2400" dirty="0" err="1"/>
              <a:t>-ek</a:t>
            </a:r>
            <a:r>
              <a:rPr lang="hu-HU" sz="2400" dirty="0"/>
              <a:t> sorozata melyeken áthalad az útvonal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hu-HU" sz="2100" dirty="0"/>
              <a:t>Hasonló a távolságvektorhoz</a:t>
            </a:r>
            <a:r>
              <a:rPr lang="en-US" sz="2100" dirty="0"/>
              <a:t>, </a:t>
            </a:r>
            <a:r>
              <a:rPr lang="hu-HU" sz="2100" dirty="0"/>
              <a:t>de további információt is tartalmaz</a:t>
            </a:r>
            <a:endParaRPr lang="en-US" sz="2100" dirty="0"/>
          </a:p>
          <a:p>
            <a:pPr>
              <a:spcBef>
                <a:spcPts val="600"/>
              </a:spcBef>
            </a:pPr>
            <a:r>
              <a:rPr lang="hu-HU" sz="2400" dirty="0"/>
              <a:t>Hurkok, körök detektálása és </a:t>
            </a:r>
            <a:r>
              <a:rPr lang="hu-HU" sz="2400" dirty="0" err="1"/>
              <a:t>külnböző</a:t>
            </a:r>
            <a:r>
              <a:rPr lang="hu-HU" sz="2400" dirty="0"/>
              <a:t> továbbítási </a:t>
            </a:r>
            <a:br>
              <a:rPr lang="hu-HU" sz="2400" dirty="0"/>
            </a:br>
            <a:r>
              <a:rPr lang="hu-HU" sz="2400" dirty="0"/>
              <a:t>politikák alkalmazása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hu-HU" sz="2100" dirty="0"/>
              <a:t>Pl.</a:t>
            </a:r>
            <a:r>
              <a:rPr lang="en-US" sz="2100" dirty="0"/>
              <a:t> </a:t>
            </a:r>
            <a:r>
              <a:rPr lang="hu-HU" sz="2100" dirty="0"/>
              <a:t>válaszd a legolcsóbb/legrövidebb utat	</a:t>
            </a:r>
            <a:endParaRPr lang="en-US" sz="2100" dirty="0"/>
          </a:p>
          <a:p>
            <a:pPr>
              <a:spcBef>
                <a:spcPts val="600"/>
              </a:spcBef>
            </a:pPr>
            <a:r>
              <a:rPr lang="hu-HU" sz="2400" dirty="0" err="1"/>
              <a:t>Routing</a:t>
            </a:r>
            <a:r>
              <a:rPr lang="hu-HU" sz="2400" dirty="0"/>
              <a:t> a leghosszabb </a:t>
            </a:r>
            <a:r>
              <a:rPr lang="hu-HU" sz="2400" dirty="0" err="1"/>
              <a:t>prefix</a:t>
            </a:r>
            <a:r>
              <a:rPr lang="hu-HU" sz="2400" dirty="0"/>
              <a:t> egyezés alapján</a:t>
            </a:r>
            <a:endParaRPr lang="en-US" sz="2400" dirty="0"/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6946932" y="4456509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995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1</a:t>
            </a: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2773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2</a:t>
            </a: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4774566" y="4001873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5215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3</a:t>
            </a: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7220877" y="2905175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7661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4</a:t>
            </a: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7380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5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1445846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4213979" y="4244221"/>
            <a:ext cx="527533" cy="31487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6651952" y="3030875"/>
            <a:ext cx="507054" cy="12133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2827221" y="5321961"/>
            <a:ext cx="6074407" cy="1409082"/>
            <a:chOff x="1219200" y="4876799"/>
            <a:chExt cx="5181605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120.10.0.0/16: AS 2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AS 3  AS 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110.10.0.0/16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: AS 2  AS 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4241494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 számának helye 20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73D56CB3-F63C-4D01-A29E-2B7FCD440A13}" type="slidenum">
              <a:rPr lang="en-US"/>
              <a:pPr/>
              <a:t>43</a:t>
            </a:fld>
            <a:endParaRPr lang="en-US"/>
          </a:p>
        </p:txBody>
      </p:sp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Útvonalvektor protokoll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Path Vector Protocol</a:t>
            </a:r>
          </a:p>
        </p:txBody>
      </p:sp>
      <p:sp>
        <p:nvSpPr>
          <p:cNvPr id="14919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hu-HU" sz="2800" dirty="0"/>
              <a:t>A távolságvektor protokoll kiterjesztése</a:t>
            </a:r>
            <a:endParaRPr lang="en-US" sz="2800" dirty="0"/>
          </a:p>
          <a:p>
            <a:pPr lvl="1"/>
            <a:r>
              <a:rPr lang="hu-HU" sz="2400" dirty="0"/>
              <a:t>Rugalmas továbbítási politikák</a:t>
            </a:r>
            <a:endParaRPr lang="en-US" sz="2400" dirty="0"/>
          </a:p>
          <a:p>
            <a:pPr lvl="1"/>
            <a:r>
              <a:rPr lang="hu-HU" sz="2400" dirty="0"/>
              <a:t>Megoldja a végtelenig számolás problémáját</a:t>
            </a:r>
          </a:p>
          <a:p>
            <a:pPr lvl="1"/>
            <a:r>
              <a:rPr lang="hu-HU" sz="2400" dirty="0"/>
              <a:t>Útvonalvektor: Célállomás, következő ugrás (</a:t>
            </a:r>
            <a:r>
              <a:rPr lang="hu-HU" sz="2400" dirty="0" err="1"/>
              <a:t>nh</a:t>
            </a:r>
            <a:r>
              <a:rPr lang="hu-HU" sz="2400" dirty="0"/>
              <a:t>), AS útvonal</a:t>
            </a:r>
            <a:endParaRPr lang="en-US" sz="2400" dirty="0"/>
          </a:p>
          <a:p>
            <a:pPr>
              <a:lnSpc>
                <a:spcPct val="70000"/>
              </a:lnSpc>
            </a:pPr>
            <a:r>
              <a:rPr lang="hu-HU" sz="2800" dirty="0"/>
              <a:t>Ötlet</a:t>
            </a:r>
            <a:r>
              <a:rPr lang="en-US" sz="2800" dirty="0"/>
              <a:t>: </a:t>
            </a:r>
            <a:r>
              <a:rPr lang="hu-HU" sz="2800" dirty="0"/>
              <a:t>a teljes útvonalat meghirdeti</a:t>
            </a:r>
            <a:endParaRPr lang="en-US" sz="2800" dirty="0"/>
          </a:p>
          <a:p>
            <a:pPr lvl="1"/>
            <a:r>
              <a:rPr lang="hu-HU" sz="2400" dirty="0"/>
              <a:t>Távolságvektor</a:t>
            </a:r>
            <a:r>
              <a:rPr lang="en-US" sz="2400" dirty="0"/>
              <a:t>: </a:t>
            </a:r>
            <a:r>
              <a:rPr lang="hu-HU" sz="2400" dirty="0"/>
              <a:t>távolság metrika küldése célállomásonként</a:t>
            </a:r>
            <a:endParaRPr lang="en-US" sz="2400" dirty="0"/>
          </a:p>
          <a:p>
            <a:pPr lvl="1"/>
            <a:r>
              <a:rPr lang="hu-HU" sz="2400" dirty="0"/>
              <a:t>Útvonalvektor: a teljes útvonal küldése célállomásonként</a:t>
            </a:r>
            <a:endParaRPr lang="en-US" sz="2400" dirty="0"/>
          </a:p>
        </p:txBody>
      </p:sp>
      <p:graphicFrame>
        <p:nvGraphicFramePr>
          <p:cNvPr id="1491976" name="Object 8"/>
          <p:cNvGraphicFramePr>
            <a:graphicFrameLocks noChangeAspect="1"/>
          </p:cNvGraphicFramePr>
          <p:nvPr/>
        </p:nvGraphicFramePr>
        <p:xfrm>
          <a:off x="420688" y="4364038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1905266" imgH="1390844" progId="MSPhotoEd.3">
                  <p:embed/>
                </p:oleObj>
              </mc:Choice>
              <mc:Fallback>
                <p:oleObj name="Photo Editor Photo" r:id="rId3" imgW="1905266" imgH="1390844" progId="MSPhotoEd.3">
                  <p:embed/>
                  <p:pic>
                    <p:nvPicPr>
                      <p:cNvPr id="1491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364038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1977" name="Text Box 9"/>
          <p:cNvSpPr txBox="1">
            <a:spLocks noChangeArrowheads="1"/>
          </p:cNvSpPr>
          <p:nvPr/>
        </p:nvSpPr>
        <p:spPr bwMode="auto">
          <a:xfrm>
            <a:off x="1557338" y="51212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 New Roman" pitchFamily="18" charset="0"/>
              </a:rPr>
              <a:t>3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491978" name="Line 10"/>
          <p:cNvSpPr>
            <a:spLocks noChangeShapeType="1"/>
          </p:cNvSpPr>
          <p:nvPr/>
        </p:nvSpPr>
        <p:spPr bwMode="auto">
          <a:xfrm flipH="1" flipV="1">
            <a:off x="6084888" y="5640388"/>
            <a:ext cx="202406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91979" name="Group 11"/>
          <p:cNvGrpSpPr>
            <a:grpSpLocks/>
          </p:cNvGrpSpPr>
          <p:nvPr/>
        </p:nvGrpSpPr>
        <p:grpSpPr bwMode="auto">
          <a:xfrm>
            <a:off x="4867275" y="4992688"/>
            <a:ext cx="1290638" cy="1098550"/>
            <a:chOff x="2193" y="3325"/>
            <a:chExt cx="813" cy="692"/>
          </a:xfrm>
        </p:grpSpPr>
        <p:graphicFrame>
          <p:nvGraphicFramePr>
            <p:cNvPr id="1491980" name="Object 12"/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Photo Editor Photo" r:id="rId5" imgW="1905266" imgH="1390844" progId="MSPhotoEd.3">
                    <p:embed/>
                  </p:oleObj>
                </mc:Choice>
                <mc:Fallback>
                  <p:oleObj name="Photo Editor Photo" r:id="rId5" imgW="1905266" imgH="1390844" progId="MSPhotoEd.3">
                    <p:embed/>
                    <p:pic>
                      <p:nvPicPr>
                        <p:cNvPr id="149198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91981" name="Text Box 13"/>
            <p:cNvSpPr txBox="1">
              <a:spLocks noChangeArrowheads="1"/>
            </p:cNvSpPr>
            <p:nvPr/>
          </p:nvSpPr>
          <p:spPr bwMode="auto">
            <a:xfrm>
              <a:off x="2507" y="350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491982" name="Line 14"/>
          <p:cNvSpPr>
            <a:spLocks noChangeShapeType="1"/>
          </p:cNvSpPr>
          <p:nvPr/>
        </p:nvSpPr>
        <p:spPr bwMode="auto">
          <a:xfrm flipH="1">
            <a:off x="2852738" y="5619750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91983" name="Object 15"/>
          <p:cNvGraphicFramePr>
            <a:graphicFrameLocks noChangeAspect="1"/>
          </p:cNvGraphicFramePr>
          <p:nvPr/>
        </p:nvGraphicFramePr>
        <p:xfrm>
          <a:off x="8040688" y="5141913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14919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5141913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1984" name="Line 16"/>
          <p:cNvSpPr>
            <a:spLocks noChangeShapeType="1"/>
          </p:cNvSpPr>
          <p:nvPr/>
        </p:nvSpPr>
        <p:spPr bwMode="auto">
          <a:xfrm flipH="1" flipV="1">
            <a:off x="8435975" y="5751513"/>
            <a:ext cx="0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85" name="Text Box 17"/>
          <p:cNvSpPr txBox="1">
            <a:spLocks noChangeArrowheads="1"/>
          </p:cNvSpPr>
          <p:nvPr/>
        </p:nvSpPr>
        <p:spPr bwMode="auto">
          <a:xfrm>
            <a:off x="8315325" y="52689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 New Roman" pitchFamily="18" charset="0"/>
              </a:rPr>
              <a:t>1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491986" name="Text Box 18"/>
          <p:cNvSpPr txBox="1">
            <a:spLocks noChangeArrowheads="1"/>
          </p:cNvSpPr>
          <p:nvPr/>
        </p:nvSpPr>
        <p:spPr bwMode="auto">
          <a:xfrm>
            <a:off x="8281988" y="60594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Times New Roman" pitchFamily="18" charset="0"/>
              </a:rPr>
              <a:t>d</a:t>
            </a:r>
          </a:p>
        </p:txBody>
      </p:sp>
      <p:sp>
        <p:nvSpPr>
          <p:cNvPr id="1491988" name="Text Box 20"/>
          <p:cNvSpPr txBox="1">
            <a:spLocks noChangeArrowheads="1"/>
          </p:cNvSpPr>
          <p:nvPr/>
        </p:nvSpPr>
        <p:spPr bwMode="auto">
          <a:xfrm>
            <a:off x="3213100" y="4857750"/>
            <a:ext cx="177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“d: path (2,1)”</a:t>
            </a:r>
            <a:endParaRPr lang="en-US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91989" name="Line 21"/>
          <p:cNvSpPr>
            <a:spLocks noChangeShapeType="1"/>
          </p:cNvSpPr>
          <p:nvPr/>
        </p:nvSpPr>
        <p:spPr bwMode="auto">
          <a:xfrm flipH="1">
            <a:off x="2928938" y="5311775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91" name="Text Box 23"/>
          <p:cNvSpPr txBox="1">
            <a:spLocks noChangeArrowheads="1"/>
          </p:cNvSpPr>
          <p:nvPr/>
        </p:nvSpPr>
        <p:spPr bwMode="auto">
          <a:xfrm>
            <a:off x="6323013" y="4859338"/>
            <a:ext cx="1579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“d: path (1)”</a:t>
            </a:r>
          </a:p>
        </p:txBody>
      </p:sp>
      <p:sp>
        <p:nvSpPr>
          <p:cNvPr id="1491992" name="Line 24"/>
          <p:cNvSpPr>
            <a:spLocks noChangeShapeType="1"/>
          </p:cNvSpPr>
          <p:nvPr/>
        </p:nvSpPr>
        <p:spPr bwMode="auto">
          <a:xfrm flipH="1">
            <a:off x="6051550" y="5314950"/>
            <a:ext cx="21463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93" name="Text Box 25"/>
          <p:cNvSpPr txBox="1">
            <a:spLocks noChangeArrowheads="1"/>
          </p:cNvSpPr>
          <p:nvPr/>
        </p:nvSpPr>
        <p:spPr bwMode="auto">
          <a:xfrm>
            <a:off x="3187700" y="5716588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rgbClr val="3333FF"/>
                </a:solidFill>
                <a:latin typeface="Times New Roman" pitchFamily="18" charset="0"/>
              </a:rPr>
              <a:t>data traffic</a:t>
            </a:r>
          </a:p>
        </p:txBody>
      </p:sp>
      <p:sp>
        <p:nvSpPr>
          <p:cNvPr id="1491994" name="Text Box 26"/>
          <p:cNvSpPr txBox="1">
            <a:spLocks noChangeArrowheads="1"/>
          </p:cNvSpPr>
          <p:nvPr/>
        </p:nvSpPr>
        <p:spPr bwMode="auto">
          <a:xfrm>
            <a:off x="6426200" y="5746750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rgbClr val="3333FF"/>
                </a:solidFill>
                <a:latin typeface="Times New Roman" pitchFamily="18" charset="0"/>
              </a:rPr>
              <a:t>data traffic</a:t>
            </a:r>
          </a:p>
        </p:txBody>
      </p:sp>
    </p:spTree>
    <p:extLst>
      <p:ext uri="{BB962C8B-B14F-4D97-AF65-F5344CB8AC3E}">
        <p14:creationId xmlns:p14="http://schemas.microsoft.com/office/powerpoint/2010/main" val="85735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 számának helye 16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FECD5412-4D92-4688-95EB-1F6FF1027BEE}" type="slidenum">
              <a:rPr lang="en-US"/>
              <a:pPr/>
              <a:t>44</a:t>
            </a:fld>
            <a:endParaRPr lang="en-US"/>
          </a:p>
        </p:txBody>
      </p:sp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Rugalmas forgalomirányítás</a:t>
            </a:r>
            <a:endParaRPr lang="en-US" dirty="0"/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Minden állomás hely/saját útválasztási politikát alkalmaz</a:t>
            </a:r>
            <a:endParaRPr lang="en-US" sz="2800" dirty="0"/>
          </a:p>
          <a:p>
            <a:pPr lvl="1"/>
            <a:r>
              <a:rPr lang="hu-HU" sz="2400" dirty="0"/>
              <a:t>Útvonal kiválasztás</a:t>
            </a:r>
            <a:r>
              <a:rPr lang="en-US" sz="2400" dirty="0"/>
              <a:t>: </a:t>
            </a:r>
            <a:r>
              <a:rPr lang="hu-HU" sz="2400" dirty="0"/>
              <a:t>Melyik útvonalat használjuk</a:t>
            </a:r>
            <a:r>
              <a:rPr lang="en-US" sz="2400" dirty="0"/>
              <a:t>?</a:t>
            </a:r>
          </a:p>
          <a:p>
            <a:pPr lvl="1"/>
            <a:r>
              <a:rPr lang="hu-HU" sz="2400" dirty="0"/>
              <a:t>Útvonal</a:t>
            </a:r>
            <a:r>
              <a:rPr lang="en-US" sz="2400" dirty="0"/>
              <a:t> export: </a:t>
            </a:r>
            <a:r>
              <a:rPr lang="hu-HU" sz="2400" dirty="0"/>
              <a:t>Melyik útvonalat hirdessük meg</a:t>
            </a:r>
            <a:r>
              <a:rPr lang="en-US" sz="2400" dirty="0"/>
              <a:t>?</a:t>
            </a:r>
          </a:p>
          <a:p>
            <a:r>
              <a:rPr lang="hu-HU" sz="2800" dirty="0"/>
              <a:t>Példák</a:t>
            </a:r>
            <a:endParaRPr lang="en-US" sz="2800" dirty="0"/>
          </a:p>
          <a:p>
            <a:pPr lvl="1"/>
            <a:r>
              <a:rPr lang="hu-HU" sz="2400" dirty="0"/>
              <a:t>A </a:t>
            </a:r>
            <a:r>
              <a:rPr lang="en-US" sz="2400" dirty="0"/>
              <a:t>2</a:t>
            </a:r>
            <a:r>
              <a:rPr lang="hu-HU" sz="2400" dirty="0"/>
              <a:t>. állomás</a:t>
            </a:r>
            <a:r>
              <a:rPr lang="en-US" sz="2400" dirty="0"/>
              <a:t> </a:t>
            </a:r>
            <a:r>
              <a:rPr lang="hu-HU" sz="2400" dirty="0"/>
              <a:t>által preferált útvonal:</a:t>
            </a:r>
            <a:r>
              <a:rPr lang="en-US" sz="2400" dirty="0"/>
              <a:t> “2, 3, 1” </a:t>
            </a:r>
            <a:r>
              <a:rPr lang="hu-HU" sz="2400" dirty="0"/>
              <a:t>(nem a</a:t>
            </a:r>
            <a:r>
              <a:rPr lang="en-US" sz="2400" dirty="0"/>
              <a:t> “2, 1”</a:t>
            </a:r>
            <a:r>
              <a:rPr lang="hu-HU" sz="2400" dirty="0"/>
              <a:t>)</a:t>
            </a:r>
            <a:endParaRPr lang="en-US" sz="2400" dirty="0"/>
          </a:p>
          <a:p>
            <a:pPr lvl="1"/>
            <a:r>
              <a:rPr lang="hu-HU" sz="2400" dirty="0"/>
              <a:t>Az </a:t>
            </a:r>
            <a:r>
              <a:rPr lang="en-US" sz="2400" dirty="0"/>
              <a:t>1</a:t>
            </a:r>
            <a:r>
              <a:rPr lang="hu-HU" sz="2400" dirty="0"/>
              <a:t>. állomás</a:t>
            </a:r>
            <a:r>
              <a:rPr lang="en-US" sz="2400" dirty="0"/>
              <a:t> </a:t>
            </a:r>
            <a:r>
              <a:rPr lang="hu-HU" sz="2400" dirty="0"/>
              <a:t>nem hagyja, hogy a</a:t>
            </a:r>
            <a:r>
              <a:rPr lang="en-US" sz="2400" dirty="0"/>
              <a:t> 3</a:t>
            </a:r>
            <a:r>
              <a:rPr lang="hu-HU" sz="2400" dirty="0"/>
              <a:t>. állomás értesüljön az </a:t>
            </a:r>
            <a:r>
              <a:rPr lang="en-US" sz="2400" dirty="0"/>
              <a:t>“1, 2”</a:t>
            </a:r>
            <a:r>
              <a:rPr lang="hu-HU" sz="2400" dirty="0"/>
              <a:t> útvonalról</a:t>
            </a:r>
            <a:endParaRPr lang="en-US" sz="2400" dirty="0"/>
          </a:p>
        </p:txBody>
      </p:sp>
      <p:grpSp>
        <p:nvGrpSpPr>
          <p:cNvPr id="1499165" name="Group 29"/>
          <p:cNvGrpSpPr>
            <a:grpSpLocks/>
          </p:cNvGrpSpPr>
          <p:nvPr/>
        </p:nvGrpSpPr>
        <p:grpSpPr bwMode="auto">
          <a:xfrm>
            <a:off x="3229957" y="4668838"/>
            <a:ext cx="3379787" cy="2189162"/>
            <a:chOff x="1728" y="2484"/>
            <a:chExt cx="2410" cy="1732"/>
          </a:xfrm>
        </p:grpSpPr>
        <p:grpSp>
          <p:nvGrpSpPr>
            <p:cNvPr id="1499143" name="Group 7"/>
            <p:cNvGrpSpPr>
              <a:grpSpLocks/>
            </p:cNvGrpSpPr>
            <p:nvPr/>
          </p:nvGrpSpPr>
          <p:grpSpPr bwMode="auto">
            <a:xfrm>
              <a:off x="1728" y="2484"/>
              <a:ext cx="813" cy="692"/>
              <a:chOff x="2193" y="3325"/>
              <a:chExt cx="813" cy="692"/>
            </a:xfrm>
          </p:grpSpPr>
          <p:graphicFrame>
            <p:nvGraphicFramePr>
              <p:cNvPr id="1499144" name="Object 8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Photo Editor Photo" r:id="rId3" imgW="1905266" imgH="1390844" progId="MSPhotoEd.3">
                      <p:embed/>
                    </p:oleObj>
                  </mc:Choice>
                  <mc:Fallback>
                    <p:oleObj name="Photo Editor Photo" r:id="rId3" imgW="1905266" imgH="1390844" progId="MSPhotoEd.3">
                      <p:embed/>
                      <p:pic>
                        <p:nvPicPr>
                          <p:cNvPr id="1499144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45" name="Text Box 9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499156" name="Group 20"/>
            <p:cNvGrpSpPr>
              <a:grpSpLocks/>
            </p:cNvGrpSpPr>
            <p:nvPr/>
          </p:nvGrpSpPr>
          <p:grpSpPr bwMode="auto">
            <a:xfrm>
              <a:off x="3325" y="2532"/>
              <a:ext cx="813" cy="692"/>
              <a:chOff x="2193" y="3325"/>
              <a:chExt cx="813" cy="692"/>
            </a:xfrm>
          </p:grpSpPr>
          <p:graphicFrame>
            <p:nvGraphicFramePr>
              <p:cNvPr id="1499157" name="Object 21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Photo Editor Photo" r:id="rId5" imgW="1905266" imgH="1390844" progId="MSPhotoEd.3">
                      <p:embed/>
                    </p:oleObj>
                  </mc:Choice>
                  <mc:Fallback>
                    <p:oleObj name="Photo Editor Photo" r:id="rId5" imgW="1905266" imgH="1390844" progId="MSPhotoEd.3">
                      <p:embed/>
                      <p:pic>
                        <p:nvPicPr>
                          <p:cNvPr id="1499157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58" name="Text Box 22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1499159" name="Group 23"/>
            <p:cNvGrpSpPr>
              <a:grpSpLocks/>
            </p:cNvGrpSpPr>
            <p:nvPr/>
          </p:nvGrpSpPr>
          <p:grpSpPr bwMode="auto">
            <a:xfrm>
              <a:off x="2550" y="3524"/>
              <a:ext cx="813" cy="692"/>
              <a:chOff x="2193" y="3325"/>
              <a:chExt cx="813" cy="692"/>
            </a:xfrm>
          </p:grpSpPr>
          <p:graphicFrame>
            <p:nvGraphicFramePr>
              <p:cNvPr id="1499160" name="Object 24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name="Photo Editor Photo" r:id="rId6" imgW="1905266" imgH="1390844" progId="MSPhotoEd.3">
                      <p:embed/>
                    </p:oleObj>
                  </mc:Choice>
                  <mc:Fallback>
                    <p:oleObj name="Photo Editor Photo" r:id="rId6" imgW="1905266" imgH="1390844" progId="MSPhotoEd.3">
                      <p:embed/>
                      <p:pic>
                        <p:nvPicPr>
                          <p:cNvPr id="149916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61" name="Text Box 25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99162" name="Line 26"/>
            <p:cNvSpPr>
              <a:spLocks noChangeShapeType="1"/>
            </p:cNvSpPr>
            <p:nvPr/>
          </p:nvSpPr>
          <p:spPr bwMode="auto">
            <a:xfrm>
              <a:off x="2454" y="2750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Line 27"/>
            <p:cNvSpPr>
              <a:spLocks noChangeShapeType="1"/>
            </p:cNvSpPr>
            <p:nvPr/>
          </p:nvSpPr>
          <p:spPr bwMode="auto">
            <a:xfrm flipH="1">
              <a:off x="3107" y="3137"/>
              <a:ext cx="532" cy="4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Line 28"/>
            <p:cNvSpPr>
              <a:spLocks noChangeShapeType="1"/>
            </p:cNvSpPr>
            <p:nvPr/>
          </p:nvSpPr>
          <p:spPr bwMode="auto">
            <a:xfrm>
              <a:off x="2260" y="3040"/>
              <a:ext cx="581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312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5757406" y="2476909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AS Path != Shortest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64523" y="176169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1400805" y="279727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3564522" y="363267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1400805" y="475462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564524" y="5501008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032303" y="2797273"/>
            <a:ext cx="1917987" cy="32399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7" y="228671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40" y="324517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6" y="408194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39" y="520252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9" y="586076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279727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575870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340675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363291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23" y="42270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435790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501232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8" y="50577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2359798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2359798" y="3625566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2359797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2359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4846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4846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6354861" y="3177668"/>
            <a:ext cx="636435" cy="2290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6677418" y="3596955"/>
            <a:ext cx="719141" cy="226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6346181" y="4013309"/>
            <a:ext cx="1372936" cy="2137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6668738" y="4417258"/>
            <a:ext cx="727821" cy="13084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6354861" y="4738301"/>
            <a:ext cx="1364256" cy="2740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6677418" y="5202526"/>
            <a:ext cx="719140" cy="454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6991296" y="5438124"/>
            <a:ext cx="727820" cy="3205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60203" y="187287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0135" y="6148392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70" name="Right Arrow 69"/>
          <p:cNvSpPr/>
          <p:nvPr/>
        </p:nvSpPr>
        <p:spPr>
          <a:xfrm rot="1011612">
            <a:off x="5093641" y="2263430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2641341" y="2398655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 flipH="1">
            <a:off x="626410" y="1670959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93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ASs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6991295" y="1573087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 ASs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Potato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535438" y="5467957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73" y="5827718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3631049" y="6115341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2165223" y="279204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90166" y="39726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57" y="324131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0" y="4420522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1049158" y="3621707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4651209" y="1674564"/>
            <a:ext cx="1917987" cy="349491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4" y="238576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1" y="323392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3" y="4884616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3446772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4816988" y="5265011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9752" y="197150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27" y="369940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5610202" y="2766163"/>
            <a:ext cx="487183" cy="9332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5610201" y="4079795"/>
            <a:ext cx="487184" cy="8048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5629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4816989" y="2766163"/>
            <a:ext cx="793213" cy="46775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1770506" y="483915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40" y="5287047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1049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3052055" y="5477245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19006232" flipH="1">
            <a:off x="4915652" y="2673897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51" name="Group 50"/>
          <p:cNvGrpSpPr/>
          <p:nvPr/>
        </p:nvGrpSpPr>
        <p:grpSpPr>
          <a:xfrm flipH="1">
            <a:off x="331732" y="1509841"/>
            <a:ext cx="3118297" cy="1415575"/>
            <a:chOff x="1000569" y="4876799"/>
            <a:chExt cx="7193027" cy="965933"/>
          </a:xfrm>
        </p:grpSpPr>
        <p:sp>
          <p:nvSpPr>
            <p:cNvPr id="52" name="Rectangular Callout 51"/>
            <p:cNvSpPr/>
            <p:nvPr/>
          </p:nvSpPr>
          <p:spPr>
            <a:xfrm>
              <a:off x="1000569" y="4876799"/>
              <a:ext cx="7193027" cy="942153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97339" y="4897666"/>
              <a:ext cx="6821353" cy="9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Pick the next hop with the shortest 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IGP route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1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47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8258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90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571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37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494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8258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8791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4645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3731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5026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4317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4698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3936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4927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4469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4112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Routes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3138172" y="203812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Provider</a:t>
            </a:r>
          </a:p>
        </p:txBody>
      </p:sp>
      <p:sp>
        <p:nvSpPr>
          <p:cNvPr id="82" name="Right Arrow 81"/>
          <p:cNvSpPr/>
          <p:nvPr/>
        </p:nvSpPr>
        <p:spPr>
          <a:xfrm flipH="1">
            <a:off x="6780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83" name="Right Arrow 82"/>
          <p:cNvSpPr/>
          <p:nvPr/>
        </p:nvSpPr>
        <p:spPr>
          <a:xfrm>
            <a:off x="923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4" name="Up Arrow 3"/>
          <p:cNvSpPr/>
          <p:nvPr/>
        </p:nvSpPr>
        <p:spPr>
          <a:xfrm>
            <a:off x="2937372" y="5122843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Customer</a:t>
            </a:r>
          </a:p>
        </p:txBody>
      </p:sp>
      <p:grpSp>
        <p:nvGrpSpPr>
          <p:cNvPr id="86" name="Group 85"/>
          <p:cNvGrpSpPr/>
          <p:nvPr/>
        </p:nvGrpSpPr>
        <p:grpSpPr>
          <a:xfrm flipH="1">
            <a:off x="6997594" y="2031694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ISP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48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Routes</a:t>
            </a:r>
          </a:p>
        </p:txBody>
      </p:sp>
      <p:sp>
        <p:nvSpPr>
          <p:cNvPr id="103" name="Cloud 102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3169286" y="5100809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Customer</a:t>
            </a:r>
          </a:p>
        </p:txBody>
      </p:sp>
      <p:sp>
        <p:nvSpPr>
          <p:cNvPr id="139" name="Right Arrow 138"/>
          <p:cNvSpPr/>
          <p:nvPr/>
        </p:nvSpPr>
        <p:spPr>
          <a:xfrm flipH="1">
            <a:off x="981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6630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1" name="Up Arrow 140"/>
          <p:cNvSpPr/>
          <p:nvPr/>
        </p:nvSpPr>
        <p:spPr>
          <a:xfrm>
            <a:off x="2908682" y="2122135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Provider</a:t>
            </a:r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4802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3964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4573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5214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3659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4192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5183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3659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632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278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631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294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7869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8233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8462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8038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4916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5415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4191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3238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981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80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80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759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3581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3810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4567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5145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8038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8276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8684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8462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6092424" y="5541962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Customers get all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6400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13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Customer and ISP routes only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33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$$$ generating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5144550" y="5325613"/>
            <a:ext cx="322557" cy="741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1733791" y="2462971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8262594" y="2485005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226430" y="2207862"/>
            <a:ext cx="4471825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4552624" y="3014956"/>
            <a:ext cx="752216" cy="6564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1351260" y="3448117"/>
            <a:ext cx="896473" cy="3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6983111" y="3557369"/>
            <a:ext cx="998346" cy="110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2892848" y="3451401"/>
            <a:ext cx="1337218" cy="410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3213015" y="4051760"/>
            <a:ext cx="1339609" cy="77820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2570291" y="3641598"/>
            <a:ext cx="965282" cy="9981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5" y="325791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66" y="367136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15" y="463977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82" y="26345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57" y="336717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6" y="337818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33" y="3261203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4552624" y="4051760"/>
            <a:ext cx="591926" cy="8934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2892848" y="3451401"/>
            <a:ext cx="1337218" cy="4101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3535573" y="4051760"/>
            <a:ext cx="1017051" cy="58801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4552624" y="4051760"/>
            <a:ext cx="591926" cy="89345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2570291" y="3641598"/>
            <a:ext cx="965282" cy="9981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4552624" y="3014956"/>
            <a:ext cx="752216" cy="6564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3052932" y="2224445"/>
            <a:ext cx="1259402" cy="523220"/>
            <a:chOff x="1219200" y="4876799"/>
            <a:chExt cx="5181605" cy="1519028"/>
          </a:xfrm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4" y="4876799"/>
              <a:ext cx="5181601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6543168" y="1415677"/>
            <a:ext cx="2252267" cy="1409082"/>
            <a:chOff x="1219200" y="4876799"/>
            <a:chExt cx="5181605" cy="1384995"/>
          </a:xfrm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2" y="4876799"/>
              <a:ext cx="5181603" cy="117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</a:t>
              </a:r>
              <a:r>
                <a:rPr kumimoji="0" lang="hu-HU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határ-routerek</a:t>
              </a:r>
              <a:r>
                <a:rPr kumimoji="0" lang="hu-HU" sz="24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is beszélik az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IGP</a:t>
              </a:r>
              <a:r>
                <a:rPr kumimoji="0" lang="hu-HU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-t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6983111" y="3557369"/>
            <a:ext cx="998346" cy="1101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1351260" y="3448117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7217720" y="4021648"/>
            <a:ext cx="1527474" cy="523220"/>
            <a:chOff x="1219200" y="4876799"/>
            <a:chExt cx="5181605" cy="1519028"/>
          </a:xfrm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1097260" y="3940331"/>
            <a:ext cx="1527474" cy="523220"/>
            <a:chOff x="1219200" y="4876799"/>
            <a:chExt cx="5181605" cy="1519028"/>
          </a:xfrm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92" y="4945218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77" name="Cloud 176"/>
          <p:cNvSpPr/>
          <p:nvPr/>
        </p:nvSpPr>
        <p:spPr>
          <a:xfrm>
            <a:off x="4005944" y="6178174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49" y="6067103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5144550" y="5325613"/>
            <a:ext cx="322557" cy="7414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2570291" y="3641598"/>
            <a:ext cx="2251702" cy="151690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2892848" y="3451401"/>
            <a:ext cx="3445148" cy="11698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6004701" y="4802393"/>
            <a:ext cx="1527474" cy="523220"/>
            <a:chOff x="1219200" y="4876799"/>
            <a:chExt cx="5181605" cy="1519028"/>
          </a:xfrm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1782468" y="4655238"/>
            <a:ext cx="1527474" cy="523220"/>
            <a:chOff x="1219200" y="4876799"/>
            <a:chExt cx="5181605" cy="1519028"/>
          </a:xfrm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CIDR bejegyzés aggregálás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350" dirty="0"/>
              <a:t>Lehet-e csoportosítani a következő bejegyzéseket, ha feltesszük, hogy a </a:t>
            </a:r>
            <a:r>
              <a:rPr lang="hu-HU" sz="1350" i="1" dirty="0"/>
              <a:t>következő ugrás</a:t>
            </a:r>
            <a:r>
              <a:rPr lang="hu-HU" sz="1350" dirty="0"/>
              <a:t> mindegyiknél az </a:t>
            </a:r>
            <a:r>
              <a:rPr lang="hu-HU" sz="1350" i="1" dirty="0"/>
              <a:t>1.router</a:t>
            </a:r>
            <a:r>
              <a:rPr lang="hu-HU" sz="1350" dirty="0"/>
              <a:t>: 57.6.96.0/21, 57.6.104.0/21, 57.6.112.0/21, 57.6.120.0/21?</a:t>
            </a:r>
          </a:p>
          <a:p>
            <a:endParaRPr lang="hu-HU" sz="1350" dirty="0"/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00111001 00000110 01100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00111001 00000110 01101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00111001 00000110 01110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00111001 00000110 01111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1350" b="1" dirty="0">
              <a:solidFill>
                <a:srgbClr val="92D050"/>
              </a:solidFill>
            </a:endParaRPr>
          </a:p>
          <a:p>
            <a:r>
              <a:rPr lang="hu-HU" sz="1350" dirty="0"/>
              <a:t>Azaz az (57.6.96.0/19, 1.router) bejegyzés megfelelően csoportba fogja a 4 bejegyzést.</a:t>
            </a:r>
          </a:p>
          <a:p>
            <a:pPr marL="0" indent="0" algn="ctr">
              <a:buNone/>
            </a:pPr>
            <a:endParaRPr lang="hu-HU" sz="1350" dirty="0">
              <a:solidFill>
                <a:srgbClr val="00B0F0"/>
              </a:solidFill>
            </a:endParaRPr>
          </a:p>
          <a:p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008666" y="2372040"/>
            <a:ext cx="1834639" cy="80323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4"/>
          <p:cNvSpPr/>
          <p:nvPr/>
        </p:nvSpPr>
        <p:spPr>
          <a:xfrm>
            <a:off x="6103577" y="4863737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IGB – </a:t>
            </a:r>
            <a:r>
              <a:rPr lang="hu-HU" dirty="0" err="1"/>
              <a:t>iBGP</a:t>
            </a:r>
            <a:r>
              <a:rPr lang="hu-HU" dirty="0"/>
              <a:t> – </a:t>
            </a:r>
            <a:r>
              <a:rPr lang="hu-HU" dirty="0" err="1"/>
              <a:t>eBGP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886200" cy="5105400"/>
          </a:xfrm>
        </p:spPr>
        <p:txBody>
          <a:bodyPr>
            <a:normAutofit/>
          </a:bodyPr>
          <a:lstStyle/>
          <a:p>
            <a:r>
              <a:rPr lang="hu-HU" sz="1800" dirty="0" err="1"/>
              <a:t>eBGP</a:t>
            </a:r>
            <a:r>
              <a:rPr lang="hu-HU" sz="1800" dirty="0"/>
              <a:t>: </a:t>
            </a:r>
            <a:r>
              <a:rPr lang="hu-HU" sz="1800" dirty="0" err="1"/>
              <a:t>Routing</a:t>
            </a:r>
            <a:r>
              <a:rPr lang="hu-HU" sz="1800" dirty="0"/>
              <a:t> információk cseréje autonóm rendszerek között</a:t>
            </a:r>
          </a:p>
          <a:p>
            <a:endParaRPr lang="hu-HU" sz="1800" dirty="0"/>
          </a:p>
          <a:p>
            <a:r>
              <a:rPr lang="hu-HU" sz="1800" dirty="0"/>
              <a:t>IGP: útválasztás egy </a:t>
            </a:r>
            <a:r>
              <a:rPr lang="hu-HU" sz="1800" dirty="0" err="1"/>
              <a:t>AS-en</a:t>
            </a:r>
            <a:r>
              <a:rPr lang="hu-HU" sz="1800" dirty="0"/>
              <a:t> belül belső célállomáshoz</a:t>
            </a:r>
          </a:p>
          <a:p>
            <a:endParaRPr lang="hu-HU" sz="1800" dirty="0"/>
          </a:p>
          <a:p>
            <a:r>
              <a:rPr lang="hu-HU" sz="1800" dirty="0" err="1"/>
              <a:t>iBGP</a:t>
            </a:r>
            <a:r>
              <a:rPr lang="hu-HU" sz="1800" dirty="0"/>
              <a:t>: útválasztás egy </a:t>
            </a:r>
            <a:r>
              <a:rPr lang="hu-HU" sz="1800" dirty="0" err="1"/>
              <a:t>AS-en</a:t>
            </a:r>
            <a:r>
              <a:rPr lang="hu-HU" sz="1800" dirty="0"/>
              <a:t> belül egy külső célállomáshoz</a:t>
            </a:r>
          </a:p>
        </p:txBody>
      </p:sp>
      <p:sp>
        <p:nvSpPr>
          <p:cNvPr id="5" name="Cloud 4"/>
          <p:cNvSpPr/>
          <p:nvPr/>
        </p:nvSpPr>
        <p:spPr>
          <a:xfrm>
            <a:off x="1799496" y="4871728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32" y="566667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20" y="5669960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8" name="Straight Connector 160"/>
          <p:cNvCxnSpPr>
            <a:stCxn id="6" idx="3"/>
            <a:endCxn id="7" idx="1"/>
          </p:cNvCxnSpPr>
          <p:nvPr/>
        </p:nvCxnSpPr>
        <p:spPr>
          <a:xfrm>
            <a:off x="4884547" y="5856874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2705100" y="5864864"/>
            <a:ext cx="165100" cy="182207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835900" y="5254931"/>
            <a:ext cx="165100" cy="18220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7918450" y="4406900"/>
            <a:ext cx="234950" cy="7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835900" y="4051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Cél állomás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4686300" y="5079654"/>
            <a:ext cx="1358900" cy="521046"/>
          </a:xfrm>
          <a:custGeom>
            <a:avLst/>
            <a:gdLst>
              <a:gd name="connsiteX0" fmla="*/ 1358900 w 1358900"/>
              <a:gd name="connsiteY0" fmla="*/ 457546 h 521046"/>
              <a:gd name="connsiteX1" fmla="*/ 749300 w 1358900"/>
              <a:gd name="connsiteY1" fmla="*/ 346 h 521046"/>
              <a:gd name="connsiteX2" fmla="*/ 0 w 1358900"/>
              <a:gd name="connsiteY2" fmla="*/ 521046 h 5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21046">
                <a:moveTo>
                  <a:pt x="1358900" y="457546"/>
                </a:moveTo>
                <a:cubicBezTo>
                  <a:pt x="1167341" y="223654"/>
                  <a:pt x="975783" y="-10237"/>
                  <a:pt x="749300" y="346"/>
                </a:cubicBezTo>
                <a:cubicBezTo>
                  <a:pt x="522817" y="10929"/>
                  <a:pt x="261408" y="265987"/>
                  <a:pt x="0" y="52104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4922646" y="4748768"/>
            <a:ext cx="10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1. </a:t>
            </a:r>
            <a:r>
              <a:rPr lang="hu-HU" b="1" dirty="0" err="1"/>
              <a:t>eBGP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180743" y="5118100"/>
            <a:ext cx="8578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AS A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601567" y="5161368"/>
            <a:ext cx="8578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AS B</a:t>
            </a:r>
          </a:p>
        </p:txBody>
      </p:sp>
      <p:sp>
        <p:nvSpPr>
          <p:cNvPr id="19" name="Tartalom helye 3"/>
          <p:cNvSpPr txBox="1">
            <a:spLocks/>
          </p:cNvSpPr>
          <p:nvPr/>
        </p:nvSpPr>
        <p:spPr>
          <a:xfrm>
            <a:off x="4603143" y="1683266"/>
            <a:ext cx="38862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1. </a:t>
            </a:r>
            <a:r>
              <a:rPr lang="hu-HU" sz="1800" dirty="0" err="1"/>
              <a:t>eBGP</a:t>
            </a:r>
            <a:r>
              <a:rPr lang="hu-HU" sz="1800" dirty="0"/>
              <a:t> – A megismeri az útvonal a célhoz, ehhez </a:t>
            </a:r>
            <a:r>
              <a:rPr lang="hu-HU" sz="1800" dirty="0" err="1"/>
              <a:t>eBGP-t</a:t>
            </a:r>
            <a:r>
              <a:rPr lang="hu-HU" sz="1800" dirty="0"/>
              <a:t> használunk</a:t>
            </a:r>
          </a:p>
          <a:p>
            <a:r>
              <a:rPr lang="hu-HU" sz="1800" dirty="0"/>
              <a:t>2. </a:t>
            </a:r>
            <a:r>
              <a:rPr lang="hu-HU" sz="1800" dirty="0" err="1"/>
              <a:t>iBGP</a:t>
            </a:r>
            <a:r>
              <a:rPr lang="hu-HU" sz="1800" dirty="0"/>
              <a:t> – A-ban levő </a:t>
            </a:r>
            <a:r>
              <a:rPr lang="hu-HU" sz="1800" dirty="0" err="1"/>
              <a:t>router</a:t>
            </a:r>
            <a:r>
              <a:rPr lang="hu-HU" sz="1800" dirty="0"/>
              <a:t> megtanulja a célhoz vezető utat az </a:t>
            </a:r>
            <a:r>
              <a:rPr lang="hu-HU" sz="1800" dirty="0" err="1"/>
              <a:t>iBGP</a:t>
            </a:r>
            <a:r>
              <a:rPr lang="hu-HU" sz="1800" dirty="0"/>
              <a:t> segítségével (a köv. ugrás a határ </a:t>
            </a:r>
            <a:r>
              <a:rPr lang="hu-HU" sz="1800" dirty="0" err="1"/>
              <a:t>router</a:t>
            </a:r>
            <a:r>
              <a:rPr lang="hu-HU" sz="1800" dirty="0"/>
              <a:t>)</a:t>
            </a:r>
          </a:p>
          <a:p>
            <a:r>
              <a:rPr lang="hu-HU" sz="1800" dirty="0"/>
              <a:t>3. IGP – </a:t>
            </a:r>
            <a:r>
              <a:rPr lang="hu-HU" sz="1800" dirty="0" err="1"/>
              <a:t>IGP</a:t>
            </a:r>
            <a:r>
              <a:rPr lang="hu-HU" sz="1800" dirty="0"/>
              <a:t> segítségével eljuttatja a csomagot az A </a:t>
            </a:r>
            <a:r>
              <a:rPr lang="hu-HU" sz="1800" dirty="0" err="1"/>
              <a:t>határrouteréig</a:t>
            </a:r>
            <a:endParaRPr lang="hu-HU" sz="1800" dirty="0"/>
          </a:p>
        </p:txBody>
      </p:sp>
      <p:sp>
        <p:nvSpPr>
          <p:cNvPr id="20" name="Szabadkézi sokszög 19"/>
          <p:cNvSpPr/>
          <p:nvPr/>
        </p:nvSpPr>
        <p:spPr>
          <a:xfrm>
            <a:off x="2895600" y="5676900"/>
            <a:ext cx="1409700" cy="623604"/>
          </a:xfrm>
          <a:custGeom>
            <a:avLst/>
            <a:gdLst>
              <a:gd name="connsiteX0" fmla="*/ 1409700 w 1409700"/>
              <a:gd name="connsiteY0" fmla="*/ 0 h 623604"/>
              <a:gd name="connsiteX1" fmla="*/ 787400 w 1409700"/>
              <a:gd name="connsiteY1" fmla="*/ 609600 h 623604"/>
              <a:gd name="connsiteX2" fmla="*/ 0 w 1409700"/>
              <a:gd name="connsiteY2" fmla="*/ 368300 h 62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623604">
                <a:moveTo>
                  <a:pt x="1409700" y="0"/>
                </a:moveTo>
                <a:cubicBezTo>
                  <a:pt x="1216025" y="274108"/>
                  <a:pt x="1022350" y="548217"/>
                  <a:pt x="787400" y="609600"/>
                </a:cubicBezTo>
                <a:cubicBezTo>
                  <a:pt x="552450" y="670983"/>
                  <a:pt x="276225" y="519641"/>
                  <a:pt x="0" y="3683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3125323" y="5851009"/>
            <a:ext cx="11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2. </a:t>
            </a:r>
            <a:r>
              <a:rPr lang="hu-HU" b="1" dirty="0" err="1"/>
              <a:t>iBGP</a:t>
            </a:r>
            <a:endParaRPr lang="hu-HU" b="1" dirty="0"/>
          </a:p>
        </p:txBody>
      </p:sp>
      <p:sp>
        <p:nvSpPr>
          <p:cNvPr id="22" name="Szabadkézi sokszög 21"/>
          <p:cNvSpPr/>
          <p:nvPr/>
        </p:nvSpPr>
        <p:spPr>
          <a:xfrm>
            <a:off x="2819400" y="5570214"/>
            <a:ext cx="1435100" cy="208286"/>
          </a:xfrm>
          <a:custGeom>
            <a:avLst/>
            <a:gdLst>
              <a:gd name="connsiteX0" fmla="*/ 0 w 1435100"/>
              <a:gd name="connsiteY0" fmla="*/ 208286 h 208286"/>
              <a:gd name="connsiteX1" fmla="*/ 508000 w 1435100"/>
              <a:gd name="connsiteY1" fmla="*/ 5086 h 208286"/>
              <a:gd name="connsiteX2" fmla="*/ 1435100 w 1435100"/>
              <a:gd name="connsiteY2" fmla="*/ 81286 h 2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208286">
                <a:moveTo>
                  <a:pt x="0" y="208286"/>
                </a:moveTo>
                <a:cubicBezTo>
                  <a:pt x="134408" y="117269"/>
                  <a:pt x="268817" y="26253"/>
                  <a:pt x="508000" y="5086"/>
                </a:cubicBezTo>
                <a:cubicBezTo>
                  <a:pt x="747183" y="-16081"/>
                  <a:pt x="1091141" y="32602"/>
                  <a:pt x="1435100" y="8128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2374900" y="5297344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3. IGP</a:t>
            </a:r>
          </a:p>
        </p:txBody>
      </p:sp>
    </p:spTree>
    <p:extLst>
      <p:ext uri="{BB962C8B-B14F-4D97-AF65-F5344CB8AC3E}">
        <p14:creationId xmlns:p14="http://schemas.microsoft.com/office/powerpoint/2010/main" val="12235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err="1"/>
              <a:t>wikipedia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871662"/>
            <a:ext cx="59531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77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371600" y="2689412"/>
            <a:ext cx="7123113" cy="1673225"/>
          </a:xfrm>
        </p:spPr>
        <p:txBody>
          <a:bodyPr>
            <a:normAutofit/>
          </a:bodyPr>
          <a:lstStyle/>
          <a:p>
            <a:r>
              <a:rPr lang="hu-HU" sz="4400" dirty="0"/>
              <a:t>További protokollok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Váratlan események jelentése</a:t>
            </a:r>
          </a:p>
          <a:p>
            <a:pPr marL="0" indent="0">
              <a:buNone/>
            </a:pPr>
            <a:r>
              <a:rPr lang="hu-HU" sz="1800" b="1" cap="small" dirty="0"/>
              <a:t>Használat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Többféle </a:t>
            </a:r>
            <a:r>
              <a:rPr lang="hu-HU" sz="1800" i="1" dirty="0" err="1"/>
              <a:t>ICMP</a:t>
            </a:r>
            <a:r>
              <a:rPr lang="hu-HU" sz="1800" dirty="0" err="1"/>
              <a:t>-üzenetet</a:t>
            </a:r>
            <a:r>
              <a:rPr lang="hu-HU" sz="1800" dirty="0"/>
              <a:t> definiáltak: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Elérhetetlen cél;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Időtúllépés;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Paraméter probléma;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Forráslefojtás;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Visszhang kérés;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Visszhang válasz;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8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i="1" dirty="0"/>
              <a:t>Elérhetetlen cél</a:t>
            </a:r>
            <a:r>
              <a:rPr lang="hu-HU" sz="2200" dirty="0"/>
              <a:t> esetén a csomag kézbesítése sikertelen volt.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Egy nem darabolható csomag továbbításának útvonalán egy „kis csomagos hálózat” van.</a:t>
            </a:r>
          </a:p>
          <a:p>
            <a:pPr>
              <a:spcBef>
                <a:spcPts val="0"/>
              </a:spcBef>
            </a:pPr>
            <a:r>
              <a:rPr lang="hu-HU" sz="2200" i="1" dirty="0"/>
              <a:t>Időtúllépés</a:t>
            </a:r>
            <a:r>
              <a:rPr lang="hu-HU" sz="2200" dirty="0"/>
              <a:t> esetén az IP csomag élettartam mezője elérte a 0-át.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Torlódás miatt hurok alakult ki vagy a számláló értéke túl alacsony volt.</a:t>
            </a:r>
          </a:p>
          <a:p>
            <a:pPr>
              <a:spcBef>
                <a:spcPts val="0"/>
              </a:spcBef>
            </a:pPr>
            <a:r>
              <a:rPr lang="hu-HU" sz="2200" i="1" dirty="0"/>
              <a:t>Paraméter probléma</a:t>
            </a:r>
            <a:r>
              <a:rPr lang="hu-HU" sz="2200" dirty="0"/>
              <a:t> esetén a fejrészben érvénytelen mezőt észleltünk.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Egy az útvonalon szereplő router vagy a </a:t>
            </a:r>
            <a:r>
              <a:rPr lang="hu-HU" sz="2200" dirty="0" err="1"/>
              <a:t>hoszt</a:t>
            </a:r>
            <a:r>
              <a:rPr lang="hu-HU" sz="2200" dirty="0"/>
              <a:t> IP szoftverének hibáját jelezheti.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53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dirty="0"/>
              <a:t>Forráslefojtás esetén lefojtó csomagot küldünk.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hatása:</a:t>
            </a:r>
            <a:r>
              <a:rPr lang="hu-HU" sz="2200" dirty="0"/>
              <a:t> A fogadó állomásnak a forgalmazását lassítania kellett.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Visszhang kérés esetén egy hálózati állomás jelenlétét lehet ellenőrizni.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hatása:</a:t>
            </a:r>
            <a:r>
              <a:rPr lang="hu-HU" sz="2200" dirty="0"/>
              <a:t> A fogadónak vissza kell küldeni egy visszhang választ.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Átirányítás esetén a csomag rosszul irányítottságát jelzik.</a:t>
            </a:r>
          </a:p>
          <a:p>
            <a:pPr marL="685800" lvl="2">
              <a:spcBef>
                <a:spcPts val="0"/>
              </a:spcBef>
            </a:pPr>
            <a:r>
              <a:rPr lang="hu-HU" sz="2200" b="1" dirty="0"/>
              <a:t>Esemény kiváltó oka: </a:t>
            </a:r>
            <a:r>
              <a:rPr lang="hu-HU" sz="2200" dirty="0"/>
              <a:t>Router észleli, hogy a csomag nem az optimális </a:t>
            </a:r>
            <a:r>
              <a:rPr lang="hu-HU" sz="2200" dirty="0" err="1"/>
              <a:t>útvonall</a:t>
            </a:r>
            <a:r>
              <a:rPr lang="hu-HU" sz="2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58171" y="1905788"/>
            <a:ext cx="2424791" cy="445056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19478" y="3756843"/>
            <a:ext cx="734786" cy="90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61883" y="2764067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61883" y="5572578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8637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25564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35016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41943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351395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58322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611710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33332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28089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22768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385686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92612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84497" y="2777129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424873" y="3090635"/>
            <a:ext cx="519247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R1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64903" y="5272134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405279" y="4932500"/>
            <a:ext cx="519247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R2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32" idx="0"/>
            <a:endCxn id="4" idx="4"/>
          </p:cNvCxnSpPr>
          <p:nvPr/>
        </p:nvCxnSpPr>
        <p:spPr>
          <a:xfrm flipH="1" flipV="1">
            <a:off x="4086871" y="4658180"/>
            <a:ext cx="578032" cy="274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4"/>
            <a:endCxn id="4" idx="0"/>
          </p:cNvCxnSpPr>
          <p:nvPr/>
        </p:nvCxnSpPr>
        <p:spPr>
          <a:xfrm flipH="1">
            <a:off x="4086871" y="3417207"/>
            <a:ext cx="597626" cy="339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1"/>
          </p:cNvCxnSpPr>
          <p:nvPr/>
        </p:nvCxnSpPr>
        <p:spPr>
          <a:xfrm flipH="1" flipV="1">
            <a:off x="3611710" y="3653024"/>
            <a:ext cx="215375" cy="235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3"/>
          </p:cNvCxnSpPr>
          <p:nvPr/>
        </p:nvCxnSpPr>
        <p:spPr>
          <a:xfrm flipH="1">
            <a:off x="3673266" y="4526181"/>
            <a:ext cx="153820" cy="277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" idx="6"/>
          </p:cNvCxnSpPr>
          <p:nvPr/>
        </p:nvCxnSpPr>
        <p:spPr>
          <a:xfrm flipH="1" flipV="1">
            <a:off x="4454264" y="4207511"/>
            <a:ext cx="651511" cy="516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58869" y="3756842"/>
            <a:ext cx="32409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WAN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34064" y="3732305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53509" y="4014943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952709" y="4338349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472739" y="269716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97371" y="269558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89156" y="269380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717" y="525015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25349" y="52485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17135" y="52467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45847" y="247489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33617" y="55333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67671" y="19605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1</a:t>
            </a:r>
            <a:endParaRPr lang="en-US" b="1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62912" y="1958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2</a:t>
            </a:r>
            <a:endParaRPr lang="en-US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4244900" y="195715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3</a:t>
            </a:r>
            <a:endParaRPr lang="en-US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3406332" y="601728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4</a:t>
            </a:r>
            <a:endParaRPr lang="en-US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01572" y="601571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5</a:t>
            </a:r>
            <a:endParaRPr lang="en-US" b="1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183561" y="601392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6</a:t>
            </a:r>
            <a:endParaRPr lang="en-US" b="1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956736" y="27479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7</a:t>
            </a:r>
            <a:endParaRPr lang="en-US" b="1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4946454" y="337624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8</a:t>
            </a:r>
            <a:endParaRPr lang="en-US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16596" y="464744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9</a:t>
            </a:r>
            <a:endParaRPr lang="en-US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994080" y="520795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10</a:t>
            </a:r>
            <a:endParaRPr lang="en-US" b="1" baseline="-25000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4498703" y="4803239"/>
            <a:ext cx="313157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1"/>
          </p:cNvCxnSpPr>
          <p:nvPr/>
        </p:nvCxnSpPr>
        <p:spPr>
          <a:xfrm flipH="1" flipV="1">
            <a:off x="4684497" y="5383849"/>
            <a:ext cx="309583" cy="8772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4684498" y="2943959"/>
            <a:ext cx="313157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1" idx="1"/>
          </p:cNvCxnSpPr>
          <p:nvPr/>
        </p:nvCxnSpPr>
        <p:spPr>
          <a:xfrm flipH="1" flipV="1">
            <a:off x="4498702" y="3557980"/>
            <a:ext cx="447752" cy="293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0" y="1698854"/>
            <a:ext cx="7288344" cy="48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4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832672"/>
            <a:ext cx="7692389" cy="4450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Az IP cím megfeleltetése egy fizikai címnek. </a:t>
            </a:r>
          </a:p>
          <a:p>
            <a:pPr marL="0" indent="0">
              <a:buNone/>
            </a:pPr>
            <a:r>
              <a:rPr lang="hu-HU" sz="1800" b="1" cap="small" dirty="0"/>
              <a:t>Hozzárendelés</a:t>
            </a:r>
          </a:p>
          <a:p>
            <a:pPr algn="just">
              <a:spcBef>
                <a:spcPts val="0"/>
              </a:spcBef>
            </a:pPr>
            <a:r>
              <a:rPr lang="hu-HU" sz="1800" dirty="0"/>
              <a:t>Adatszóró csomag kiküldése az </a:t>
            </a:r>
            <a:r>
              <a:rPr lang="hu-HU" sz="1800" i="1" dirty="0"/>
              <a:t>Ethernet</a:t>
            </a:r>
            <a:r>
              <a:rPr lang="hu-HU" sz="1800" dirty="0"/>
              <a:t>re „</a:t>
            </a:r>
            <a:r>
              <a:rPr lang="hu-HU" sz="1800" dirty="0" err="1"/>
              <a:t>Ki-é</a:t>
            </a:r>
            <a:r>
              <a:rPr lang="hu-HU" sz="1800" dirty="0"/>
              <a:t> a 192.60.34.12-es IP-cím?” kérdéssel az alhálózaton, és mindenegyes </a:t>
            </a:r>
            <a:r>
              <a:rPr lang="hu-HU" sz="1800" dirty="0" err="1"/>
              <a:t>hoszt</a:t>
            </a:r>
            <a:r>
              <a:rPr lang="hu-HU" sz="1800" dirty="0"/>
              <a:t> ellenőrzi, hogy övé-e a kérdéses IP-cím. Ha egyezik az IP a </a:t>
            </a:r>
            <a:r>
              <a:rPr lang="hu-HU" sz="1800" dirty="0" err="1"/>
              <a:t>hoszt</a:t>
            </a:r>
            <a:r>
              <a:rPr lang="hu-HU" sz="1800" dirty="0"/>
              <a:t> saját IP-jével, akkor a saját </a:t>
            </a:r>
            <a:r>
              <a:rPr lang="hu-HU" sz="1800" i="1" dirty="0"/>
              <a:t>Ethernet</a:t>
            </a:r>
            <a:r>
              <a:rPr lang="hu-HU" sz="1800" dirty="0"/>
              <a:t> címével válaszol. Erre szolgál az ARP.</a:t>
            </a:r>
          </a:p>
          <a:p>
            <a:pPr algn="just"/>
            <a:r>
              <a:rPr lang="hu-HU" sz="1800" dirty="0"/>
              <a:t>Opcionális javítási lehetőségek:</a:t>
            </a:r>
          </a:p>
          <a:p>
            <a:pPr lvl="1" algn="just"/>
            <a:r>
              <a:rPr lang="hu-HU" sz="1800" dirty="0"/>
              <a:t>a fizikai cím IP hozzárendelések tárolása (</a:t>
            </a:r>
            <a:r>
              <a:rPr lang="hu-HU" sz="1800" i="1" dirty="0"/>
              <a:t>cache használata</a:t>
            </a:r>
            <a:r>
              <a:rPr lang="hu-HU" sz="1800" dirty="0"/>
              <a:t>);</a:t>
            </a:r>
          </a:p>
          <a:p>
            <a:pPr lvl="1" algn="just"/>
            <a:r>
              <a:rPr lang="hu-HU" sz="1800" dirty="0"/>
              <a:t>Leképezések megváltoztathatósága (</a:t>
            </a:r>
            <a:r>
              <a:rPr lang="hu-HU" sz="1800" i="1" dirty="0"/>
              <a:t>időhatály bevezetése</a:t>
            </a:r>
            <a:r>
              <a:rPr lang="hu-HU" sz="1800" dirty="0"/>
              <a:t>);</a:t>
            </a:r>
          </a:p>
          <a:p>
            <a:pPr algn="just"/>
            <a:r>
              <a:rPr lang="hu-HU" sz="1800" dirty="0"/>
              <a:t>Mi történik távoli hálózaton lévő </a:t>
            </a:r>
            <a:r>
              <a:rPr lang="hu-HU" sz="1800" dirty="0" err="1"/>
              <a:t>hoszt</a:t>
            </a:r>
            <a:r>
              <a:rPr lang="hu-HU" sz="1800" dirty="0"/>
              <a:t> esetén?</a:t>
            </a:r>
          </a:p>
          <a:p>
            <a:pPr lvl="1" algn="just"/>
            <a:r>
              <a:rPr lang="hu-HU" sz="1800" dirty="0"/>
              <a:t>A router is válaszoljon az </a:t>
            </a:r>
            <a:r>
              <a:rPr lang="hu-HU" sz="1800" dirty="0" err="1"/>
              <a:t>ARP-re</a:t>
            </a:r>
            <a:r>
              <a:rPr lang="hu-HU" sz="1800" dirty="0"/>
              <a:t> a </a:t>
            </a:r>
            <a:r>
              <a:rPr lang="hu-HU" sz="1800" dirty="0" err="1"/>
              <a:t>hoszt</a:t>
            </a:r>
            <a:r>
              <a:rPr lang="hu-HU" sz="1800" dirty="0"/>
              <a:t> alhálózatán. (</a:t>
            </a:r>
            <a:r>
              <a:rPr lang="hu-HU" sz="1800" i="1" dirty="0"/>
              <a:t>proxy ARP</a:t>
            </a:r>
            <a:r>
              <a:rPr lang="hu-HU" sz="1800" dirty="0"/>
              <a:t>)</a:t>
            </a:r>
          </a:p>
          <a:p>
            <a:pPr lvl="1" algn="just"/>
            <a:r>
              <a:rPr lang="hu-HU" sz="1800" dirty="0"/>
              <a:t>Alapértelmezett Ethernet-cím használata az összes távoli forgalomhoz</a:t>
            </a:r>
          </a:p>
          <a:p>
            <a:pPr lvl="1" algn="just"/>
            <a:endParaRPr lang="hu-H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87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274276" y="1769176"/>
            <a:ext cx="2424791" cy="44505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R</a:t>
            </a:r>
            <a:r>
              <a:rPr lang="hu-HU" dirty="0" err="1"/>
              <a:t>everse</a:t>
            </a:r>
            <a:r>
              <a:rPr lang="hu-HU" dirty="0"/>
              <a:t> </a:t>
            </a:r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97306" y="3620230"/>
            <a:ext cx="1584572" cy="901337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97307" y="2627455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97307" y="5435966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54061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60988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70440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77367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86819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93746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47133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68756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263512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58192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621109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28035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endCxn id="30" idx="0"/>
          </p:cNvCxnSpPr>
          <p:nvPr/>
        </p:nvCxnSpPr>
        <p:spPr>
          <a:xfrm flipH="1">
            <a:off x="4824628" y="2640517"/>
            <a:ext cx="7655" cy="404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694817" y="3044785"/>
            <a:ext cx="259623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00326" y="5135522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782111" y="4795887"/>
            <a:ext cx="240029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32" idx="1"/>
            <a:endCxn id="92" idx="5"/>
          </p:cNvCxnSpPr>
          <p:nvPr/>
        </p:nvCxnSpPr>
        <p:spPr>
          <a:xfrm flipH="1" flipV="1">
            <a:off x="4074594" y="4323910"/>
            <a:ext cx="742669" cy="519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  <a:endCxn id="93" idx="0"/>
          </p:cNvCxnSpPr>
          <p:nvPr/>
        </p:nvCxnSpPr>
        <p:spPr>
          <a:xfrm flipH="1">
            <a:off x="4603961" y="3323532"/>
            <a:ext cx="128877" cy="367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869716" y="4045162"/>
            <a:ext cx="240029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4474150" y="3691455"/>
            <a:ext cx="259623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>
            <a:stCxn id="92" idx="7"/>
            <a:endCxn id="93" idx="2"/>
          </p:cNvCxnSpPr>
          <p:nvPr/>
        </p:nvCxnSpPr>
        <p:spPr>
          <a:xfrm flipV="1">
            <a:off x="4074593" y="3854741"/>
            <a:ext cx="399557" cy="238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900326" y="2596903"/>
            <a:ext cx="0" cy="611169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4621108" y="3188357"/>
            <a:ext cx="279218" cy="666384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027156" y="3854742"/>
            <a:ext cx="593953" cy="35370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036821" y="4208449"/>
            <a:ext cx="887999" cy="66581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799471" y="4874265"/>
            <a:ext cx="125349" cy="522514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803319" y="5396779"/>
            <a:ext cx="987833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803319" y="5396780"/>
            <a:ext cx="6939" cy="248193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667645" y="2428108"/>
            <a:ext cx="755" cy="168795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67644" y="2596902"/>
            <a:ext cx="232682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603" y="2425885"/>
            <a:ext cx="2180" cy="34332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4116556" y="2731955"/>
            <a:ext cx="227782" cy="74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>
            <a:endCxn id="138" idx="1"/>
          </p:cNvCxnSpPr>
          <p:nvPr/>
        </p:nvCxnSpPr>
        <p:spPr>
          <a:xfrm flipV="1">
            <a:off x="3883603" y="2769208"/>
            <a:ext cx="232953" cy="2946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8" idx="3"/>
          </p:cNvCxnSpPr>
          <p:nvPr/>
        </p:nvCxnSpPr>
        <p:spPr>
          <a:xfrm>
            <a:off x="4344338" y="2769209"/>
            <a:ext cx="237810" cy="193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4575111" y="2433725"/>
            <a:ext cx="7037" cy="335483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272155" y="295173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DHCP felfedezés </a:t>
            </a:r>
          </a:p>
          <a:p>
            <a:pPr algn="ctr"/>
            <a:r>
              <a:rPr lang="hu-HU" sz="1400" dirty="0"/>
              <a:t>csomag</a:t>
            </a:r>
            <a:endParaRPr lang="en-US" sz="1400" dirty="0"/>
          </a:p>
        </p:txBody>
      </p:sp>
      <p:cxnSp>
        <p:nvCxnSpPr>
          <p:cNvPr id="151" name="Straight Arrow Connector 150"/>
          <p:cNvCxnSpPr>
            <a:stCxn id="149" idx="0"/>
          </p:cNvCxnSpPr>
          <p:nvPr/>
        </p:nvCxnSpPr>
        <p:spPr>
          <a:xfrm flipV="1">
            <a:off x="4000079" y="2842651"/>
            <a:ext cx="170361" cy="109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3221588" y="1813550"/>
            <a:ext cx="931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Új állomás</a:t>
            </a:r>
            <a:endParaRPr lang="en-US" sz="1400" dirty="0"/>
          </a:p>
        </p:txBody>
      </p:sp>
      <p:cxnSp>
        <p:nvCxnSpPr>
          <p:cNvPr id="154" name="Straight Arrow Connector 153"/>
          <p:cNvCxnSpPr>
            <a:endCxn id="23" idx="1"/>
          </p:cNvCxnSpPr>
          <p:nvPr/>
        </p:nvCxnSpPr>
        <p:spPr>
          <a:xfrm>
            <a:off x="3597306" y="2044427"/>
            <a:ext cx="171450" cy="24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990598" y="1922059"/>
            <a:ext cx="82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DHCP </a:t>
            </a:r>
          </a:p>
          <a:p>
            <a:pPr algn="ctr"/>
            <a:r>
              <a:rPr lang="hu-HU" sz="1400" dirty="0"/>
              <a:t>közvetítő</a:t>
            </a:r>
            <a:endParaRPr lang="en-US" sz="1400" dirty="0"/>
          </a:p>
        </p:txBody>
      </p:sp>
      <p:cxnSp>
        <p:nvCxnSpPr>
          <p:cNvPr id="157" name="Straight Arrow Connector 156"/>
          <p:cNvCxnSpPr>
            <a:stCxn id="155" idx="1"/>
            <a:endCxn id="27" idx="3"/>
          </p:cNvCxnSpPr>
          <p:nvPr/>
        </p:nvCxnSpPr>
        <p:spPr>
          <a:xfrm flipH="1">
            <a:off x="4714181" y="2183669"/>
            <a:ext cx="276417" cy="10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4710157" y="4429922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Más hálózatok</a:t>
            </a:r>
            <a:endParaRPr lang="en-US" sz="1400" dirty="0"/>
          </a:p>
        </p:txBody>
      </p:sp>
      <p:cxnSp>
        <p:nvCxnSpPr>
          <p:cNvPr id="160" name="Straight Arrow Connector 159"/>
          <p:cNvCxnSpPr>
            <a:stCxn id="158" idx="0"/>
            <a:endCxn id="4" idx="6"/>
          </p:cNvCxnSpPr>
          <p:nvPr/>
        </p:nvCxnSpPr>
        <p:spPr>
          <a:xfrm flipH="1" flipV="1">
            <a:off x="5181878" y="4070899"/>
            <a:ext cx="144794" cy="35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917932" y="4853498"/>
            <a:ext cx="605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router</a:t>
            </a:r>
            <a:endParaRPr lang="en-US" sz="1400" dirty="0"/>
          </a:p>
        </p:txBody>
      </p:sp>
      <p:cxnSp>
        <p:nvCxnSpPr>
          <p:cNvPr id="163" name="Straight Arrow Connector 162"/>
          <p:cNvCxnSpPr>
            <a:endCxn id="32" idx="2"/>
          </p:cNvCxnSpPr>
          <p:nvPr/>
        </p:nvCxnSpPr>
        <p:spPr>
          <a:xfrm flipV="1">
            <a:off x="4463242" y="4959174"/>
            <a:ext cx="318869" cy="30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endCxn id="13" idx="1"/>
          </p:cNvCxnSpPr>
          <p:nvPr/>
        </p:nvCxnSpPr>
        <p:spPr>
          <a:xfrm flipV="1">
            <a:off x="3472290" y="5775601"/>
            <a:ext cx="188698" cy="20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255988" y="5963331"/>
            <a:ext cx="90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DHCP szerver</a:t>
            </a:r>
            <a:endParaRPr lang="en-US" sz="1400" dirty="0"/>
          </a:p>
        </p:txBody>
      </p:sp>
      <p:cxnSp>
        <p:nvCxnSpPr>
          <p:cNvPr id="170" name="Straight Arrow Connector 169"/>
          <p:cNvCxnSpPr/>
          <p:nvPr/>
        </p:nvCxnSpPr>
        <p:spPr>
          <a:xfrm flipH="1" flipV="1">
            <a:off x="4862145" y="5161274"/>
            <a:ext cx="435023" cy="48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754730" y="5613807"/>
            <a:ext cx="1050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Egyes küldéses csomag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13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R</a:t>
            </a:r>
            <a:r>
              <a:rPr lang="hu-HU" dirty="0" err="1"/>
              <a:t>everse</a:t>
            </a:r>
            <a:r>
              <a:rPr lang="hu-HU" dirty="0"/>
              <a:t> </a:t>
            </a:r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547446"/>
            <a:ext cx="8932983" cy="473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fizikai cím megfeleltetése egy IP címnek</a:t>
            </a:r>
          </a:p>
          <a:p>
            <a:pPr marL="0" indent="0">
              <a:buNone/>
            </a:pPr>
            <a:r>
              <a:rPr lang="hu-HU" sz="2200" b="1" cap="small" dirty="0"/>
              <a:t>Hozzárendelés</a:t>
            </a:r>
          </a:p>
          <a:p>
            <a:pPr algn="just">
              <a:spcBef>
                <a:spcPts val="0"/>
              </a:spcBef>
            </a:pPr>
            <a:r>
              <a:rPr lang="hu-HU" sz="2200" dirty="0"/>
              <a:t>Az újonnan indított állomás adatszórással csomagot küld ki az </a:t>
            </a:r>
            <a:r>
              <a:rPr lang="hu-HU" sz="2200" i="1" dirty="0"/>
              <a:t>Ethernet</a:t>
            </a:r>
            <a:r>
              <a:rPr lang="hu-HU" sz="2200" dirty="0"/>
              <a:t>re „A 48-bites Ethernet-címem 14.04.05.18.01.25. Tudja valaki az IP címemet?” kérdéssel az alhálózaton. Az </a:t>
            </a:r>
            <a:r>
              <a:rPr lang="hu-HU" sz="2200" i="1" dirty="0" err="1"/>
              <a:t>RARP</a:t>
            </a:r>
            <a:r>
              <a:rPr lang="hu-HU" sz="2200" dirty="0" err="1"/>
              <a:t>-szerver</a:t>
            </a:r>
            <a:r>
              <a:rPr lang="hu-HU" sz="2200" dirty="0"/>
              <a:t> pedig válaszol a megfelelő IP címmel, mikor meglátja a kérést</a:t>
            </a:r>
          </a:p>
          <a:p>
            <a:pPr algn="just">
              <a:spcBef>
                <a:spcPts val="0"/>
              </a:spcBef>
            </a:pPr>
            <a:r>
              <a:rPr lang="hu-HU" sz="2200" dirty="0"/>
              <a:t>Opcionális javítási lehetőségek:</a:t>
            </a:r>
          </a:p>
          <a:p>
            <a:pPr lvl="1" algn="just"/>
            <a:r>
              <a:rPr lang="hu-HU" sz="2200" i="1" dirty="0"/>
              <a:t>BOOTP</a:t>
            </a:r>
            <a:r>
              <a:rPr lang="hu-HU" sz="2200" dirty="0"/>
              <a:t> protokoll használata. UDP csomagok használata. Manuálisan kell a hozzárendelési táblázatot karbantartani. (statikus címkiosztás)</a:t>
            </a:r>
          </a:p>
          <a:p>
            <a:pPr lvl="1" algn="just"/>
            <a:r>
              <a:rPr lang="hu-HU" sz="2200" i="1" dirty="0"/>
              <a:t>DHCP</a:t>
            </a:r>
            <a:r>
              <a:rPr lang="hu-HU" sz="2200" dirty="0"/>
              <a:t> protokoll használata. Itt is külön kiszolgáló osztja ki a címeket a kérések alapján. A kiszolgáló és a kérő állomások nem kell hogy ugyanazon a </a:t>
            </a:r>
            <a:r>
              <a:rPr lang="hu-HU" sz="2200" i="1" dirty="0"/>
              <a:t>LAN</a:t>
            </a:r>
            <a:r>
              <a:rPr lang="hu-HU" sz="2200" dirty="0"/>
              <a:t>-on legyenek, ezért </a:t>
            </a:r>
            <a:r>
              <a:rPr lang="hu-HU" sz="2200" i="1" dirty="0"/>
              <a:t>LAN</a:t>
            </a:r>
            <a:r>
              <a:rPr lang="hu-HU" sz="2200" dirty="0"/>
              <a:t>-onként kell egy </a:t>
            </a:r>
            <a:r>
              <a:rPr lang="hu-HU" sz="2200" i="1" dirty="0"/>
              <a:t>DHCP </a:t>
            </a:r>
            <a:r>
              <a:rPr lang="hu-HU" sz="2200" i="1" dirty="0" err="1"/>
              <a:t>relay</a:t>
            </a:r>
            <a:r>
              <a:rPr lang="hu-HU" sz="2200" i="1" dirty="0"/>
              <a:t> </a:t>
            </a:r>
            <a:r>
              <a:rPr lang="hu-HU" sz="2200" i="1" dirty="0" err="1"/>
              <a:t>agent</a:t>
            </a:r>
            <a:r>
              <a:rPr lang="hu-HU" sz="2200" dirty="0"/>
              <a:t>. (statikus és dinamikus címkiosztás)</a:t>
            </a:r>
          </a:p>
        </p:txBody>
      </p:sp>
    </p:spTree>
    <p:extLst>
      <p:ext uri="{BB962C8B-B14F-4D97-AF65-F5344CB8AC3E}">
        <p14:creationId xmlns:p14="http://schemas.microsoft.com/office/powerpoint/2010/main" val="365370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Forgalomirányítási tábla példa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22722" y="2824639"/>
          <a:ext cx="7543800" cy="1905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Network Destination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Netmask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Gateway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Interface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Metric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0.0.0.0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0.0.0.0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192.168.0.100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127.0.0.0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255.0.0.0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127.0.0.1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127.0.0.1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255.255.255.0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192.168.0.100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192.168.0.100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192.168.0.100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255.255.255.255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127.0.0.1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127.0.0.1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192.168.0.255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255.255.255.255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192.168.0.100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192.168.0.100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7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DHCP: DYNAMIC HOST CONFIGURATION</a:t>
            </a:r>
            <a:br>
              <a:rPr lang="hu-HU" dirty="0"/>
            </a:br>
            <a:r>
              <a:rPr lang="hu-HU" dirty="0"/>
              <a:t>PROTOCOL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71" y="2117406"/>
            <a:ext cx="54292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43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Lényegében ez már az </a:t>
            </a:r>
            <a:r>
              <a:rPr lang="hu-HU" b="1" u="sng" dirty="0"/>
              <a:t>Alkalmazási réteg</a:t>
            </a:r>
            <a:endParaRPr lang="hu-HU" dirty="0"/>
          </a:p>
          <a:p>
            <a:pPr lvl="1"/>
            <a:r>
              <a:rPr lang="hu-HU" dirty="0"/>
              <a:t>de logikailag ide tartozik</a:t>
            </a:r>
          </a:p>
          <a:p>
            <a:endParaRPr lang="hu-HU" dirty="0"/>
          </a:p>
          <a:p>
            <a:r>
              <a:rPr lang="hu-HU" dirty="0"/>
              <a:t>Segítségével a </a:t>
            </a:r>
            <a:r>
              <a:rPr lang="hu-HU" dirty="0" err="1"/>
              <a:t>hosztok</a:t>
            </a:r>
            <a:r>
              <a:rPr lang="hu-HU" dirty="0"/>
              <a:t> automatikusan juthatnak hozzá a kommunikációjukhoz szükséges hálózati azonosítókhoz:</a:t>
            </a:r>
          </a:p>
          <a:p>
            <a:pPr lvl="1"/>
            <a:r>
              <a:rPr lang="hu-HU" dirty="0"/>
              <a:t>IP cím, hálózati maszk, alapértelmezett átjáró, stb.</a:t>
            </a:r>
          </a:p>
          <a:p>
            <a:pPr lvl="1"/>
            <a:endParaRPr lang="hu-HU" dirty="0"/>
          </a:p>
          <a:p>
            <a:r>
              <a:rPr lang="hu-HU" dirty="0"/>
              <a:t>Eredetileg az RFC 1531 a BOOTP kiterjesztéseként definiálta. Újabb RFC-k: 1541, 2131 (aktuális)</a:t>
            </a:r>
          </a:p>
        </p:txBody>
      </p:sp>
    </p:spTree>
    <p:extLst>
      <p:ext uri="{BB962C8B-B14F-4D97-AF65-F5344CB8AC3E}">
        <p14:creationId xmlns:p14="http://schemas.microsoft.com/office/powerpoint/2010/main" val="1398554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 lehetőségei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IP címek osztása MAC cím alapján DHCP szerverrel</a:t>
            </a:r>
          </a:p>
          <a:p>
            <a:pPr lvl="1"/>
            <a:r>
              <a:rPr lang="hu-HU" dirty="0"/>
              <a:t>Szükség esetén (a DHCP szerveren előre beállított módon) egyes kliensek számára azok MAC címéhez fix IP cím rendelhető</a:t>
            </a:r>
          </a:p>
          <a:p>
            <a:r>
              <a:rPr lang="hu-HU" dirty="0"/>
              <a:t>IP címek osztása dinamikusan</a:t>
            </a:r>
          </a:p>
          <a:p>
            <a:pPr lvl="1"/>
            <a:r>
              <a:rPr lang="hu-HU" dirty="0"/>
              <a:t>A DHCP szerveren beállított tartományból „érkezési sorrendben” kapják a kliensek az IP címeket</a:t>
            </a:r>
          </a:p>
          <a:p>
            <a:pPr lvl="1"/>
            <a:r>
              <a:rPr lang="hu-HU" dirty="0"/>
              <a:t>Elegendő annyi IP cím, ahány gép egyidejűleg működik</a:t>
            </a:r>
          </a:p>
          <a:p>
            <a:r>
              <a:rPr lang="hu-HU" dirty="0"/>
              <a:t>Az IP címeken kívül további szükséges hálózati paraméterek is kioszthatók</a:t>
            </a:r>
          </a:p>
          <a:p>
            <a:pPr lvl="1"/>
            <a:r>
              <a:rPr lang="hu-HU" dirty="0"/>
              <a:t>Hálózati maszk</a:t>
            </a:r>
          </a:p>
          <a:p>
            <a:pPr lvl="1"/>
            <a:r>
              <a:rPr lang="hu-HU" dirty="0"/>
              <a:t>Alapértelmezett átjáró</a:t>
            </a:r>
          </a:p>
          <a:p>
            <a:pPr lvl="1"/>
            <a:r>
              <a:rPr lang="hu-HU" dirty="0"/>
              <a:t>Névkiszolgáló</a:t>
            </a:r>
          </a:p>
          <a:p>
            <a:pPr lvl="1"/>
            <a:r>
              <a:rPr lang="hu-HU" dirty="0"/>
              <a:t>Domain név</a:t>
            </a:r>
          </a:p>
          <a:p>
            <a:pPr lvl="1"/>
            <a:r>
              <a:rPr lang="hu-HU" dirty="0"/>
              <a:t>Hálózati rendszerbetöltéshez szerver és fájlnév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4471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 – Címek bérlése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DHCP szerver a klienseknek az IP-címeket bizonyos bérleti időtartamra (</a:t>
            </a:r>
            <a:r>
              <a:rPr lang="hu-HU" dirty="0" err="1"/>
              <a:t>lease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) adja „bérbe”</a:t>
            </a:r>
          </a:p>
          <a:p>
            <a:pPr lvl="1"/>
            <a:r>
              <a:rPr lang="hu-HU" dirty="0"/>
              <a:t>Az időtartam hosszánál a szerver figyelembe veszi a kliens esetleges ilyen irányú kérését</a:t>
            </a:r>
          </a:p>
          <a:p>
            <a:pPr lvl="1"/>
            <a:r>
              <a:rPr lang="hu-HU" dirty="0"/>
              <a:t>Az időtartam hosszát a szerver beállításai korlátozzák</a:t>
            </a:r>
          </a:p>
          <a:p>
            <a:r>
              <a:rPr lang="hu-HU" dirty="0"/>
              <a:t>A bérleti időtartam lejárta előtt a bérlet meghosszabbítható</a:t>
            </a:r>
          </a:p>
          <a:p>
            <a:r>
              <a:rPr lang="hu-HU" dirty="0"/>
              <a:t>Az IP-cím explicit módon vissza is adható</a:t>
            </a:r>
          </a:p>
        </p:txBody>
      </p:sp>
    </p:spTree>
    <p:extLst>
      <p:ext uri="{BB962C8B-B14F-4D97-AF65-F5344CB8AC3E}">
        <p14:creationId xmlns:p14="http://schemas.microsoft.com/office/powerpoint/2010/main" val="1006979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91406" cy="4351338"/>
          </a:xfrm>
        </p:spPr>
        <p:txBody>
          <a:bodyPr>
            <a:normAutofit fontScale="92500" lnSpcReduction="20000"/>
          </a:bodyPr>
          <a:lstStyle/>
          <a:p>
            <a:r>
              <a:rPr lang="hu-HU" sz="1800" b="1" cap="small" dirty="0"/>
              <a:t>Fő jellemzői</a:t>
            </a:r>
          </a:p>
          <a:p>
            <a:pPr lvl="1"/>
            <a:r>
              <a:rPr lang="hu-HU" sz="1800" dirty="0"/>
              <a:t>Mint közeli hálózat fut az interneten keresztül.</a:t>
            </a:r>
          </a:p>
          <a:p>
            <a:pPr lvl="1"/>
            <a:r>
              <a:rPr lang="hu-HU" sz="1800" dirty="0" err="1"/>
              <a:t>IPSEC-et</a:t>
            </a:r>
            <a:r>
              <a:rPr lang="hu-HU" sz="1800" dirty="0"/>
              <a:t> használ az üzenetek titkosítására.</a:t>
            </a:r>
          </a:p>
          <a:p>
            <a:r>
              <a:rPr lang="hu-HU" sz="1800" dirty="0"/>
              <a:t>Azaz informálisan megfogalmazva fizikailag távol lévő </a:t>
            </a:r>
            <a:r>
              <a:rPr lang="hu-HU" sz="1800" dirty="0" err="1"/>
              <a:t>hosztok</a:t>
            </a:r>
            <a:r>
              <a:rPr lang="hu-HU" sz="1800" dirty="0"/>
              <a:t> egy közös logikai egységet alkotnak.</a:t>
            </a:r>
          </a:p>
          <a:p>
            <a:pPr lvl="1"/>
            <a:r>
              <a:rPr lang="hu-HU" sz="1800" dirty="0"/>
              <a:t>Például távollévő telephelyek rendszerei.</a:t>
            </a:r>
          </a:p>
          <a:p>
            <a:r>
              <a:rPr lang="hu-HU" sz="1800" b="1" cap="small" dirty="0"/>
              <a:t>Alapelv</a:t>
            </a:r>
          </a:p>
          <a:p>
            <a:pPr lvl="1"/>
            <a:r>
              <a:rPr lang="hu-HU" sz="1800" dirty="0"/>
              <a:t>Bérelt vonalak helyett használjuk a publikusan hozzáférhető Internet-et.</a:t>
            </a:r>
          </a:p>
          <a:p>
            <a:pPr lvl="1"/>
            <a:r>
              <a:rPr lang="hu-HU" sz="1800" dirty="0"/>
              <a:t>Így az Internettől </a:t>
            </a:r>
            <a:r>
              <a:rPr lang="hu-HU" sz="1800" b="1" dirty="0"/>
              <a:t>logikailag</a:t>
            </a:r>
            <a:r>
              <a:rPr lang="hu-HU" sz="1800" dirty="0"/>
              <a:t> elkülöníthető hálózatot kapunk. Ezek a virtuális magánhálózatok avagy </a:t>
            </a:r>
            <a:r>
              <a:rPr lang="hu-HU" sz="1800" dirty="0" err="1"/>
              <a:t>VPN-ek</a:t>
            </a:r>
            <a:r>
              <a:rPr lang="hu-HU" sz="1800" dirty="0"/>
              <a:t>.</a:t>
            </a:r>
          </a:p>
          <a:p>
            <a:pPr lvl="1"/>
            <a:r>
              <a:rPr lang="hu-HU" sz="1800" dirty="0"/>
              <a:t>A célok közé kell felvenni a külső támadó kizárását.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94" y="4472369"/>
            <a:ext cx="3546907" cy="170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094" y="1825625"/>
            <a:ext cx="3546907" cy="1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91406" cy="4351338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/>
              <a:t>A virtuális linkeket alagutak képzésével valósítjuk meg.</a:t>
            </a:r>
          </a:p>
          <a:p>
            <a:r>
              <a:rPr lang="hu-HU" sz="1800" b="1" cap="small" dirty="0" err="1"/>
              <a:t>Alagútak</a:t>
            </a:r>
            <a:endParaRPr lang="hu-HU" sz="1800" b="1" cap="small" dirty="0"/>
          </a:p>
          <a:p>
            <a:pPr lvl="1"/>
            <a:r>
              <a:rPr lang="hu-HU" sz="1800" dirty="0"/>
              <a:t>Egy magánhálózaton belül a </a:t>
            </a:r>
            <a:r>
              <a:rPr lang="hu-HU" sz="1800" dirty="0" err="1"/>
              <a:t>hosztok</a:t>
            </a:r>
            <a:r>
              <a:rPr lang="hu-HU" sz="1800" dirty="0"/>
              <a:t> egymásnak normál módon küldhetnek üzenetet. </a:t>
            </a:r>
          </a:p>
          <a:p>
            <a:pPr lvl="1"/>
            <a:r>
              <a:rPr lang="hu-HU" sz="1800" dirty="0"/>
              <a:t>Virtuális linken a végpontok beágyazzák a csomagokat.</a:t>
            </a:r>
          </a:p>
          <a:p>
            <a:pPr lvl="2"/>
            <a:r>
              <a:rPr lang="hu-HU" sz="1800" dirty="0"/>
              <a:t>IP az IP-be mechanizmus.</a:t>
            </a:r>
          </a:p>
          <a:p>
            <a:r>
              <a:rPr lang="hu-HU" sz="1800" dirty="0"/>
              <a:t>Az alagutak képzése önmagában kevés a védelemhez. Mik a hiányosságok?</a:t>
            </a:r>
          </a:p>
          <a:p>
            <a:pPr lvl="1"/>
            <a:r>
              <a:rPr lang="hu-HU" sz="1800" dirty="0"/>
              <a:t>Bizalmasság,  </a:t>
            </a:r>
            <a:r>
              <a:rPr lang="hu-HU" sz="1800" dirty="0" err="1"/>
              <a:t>authentikáció</a:t>
            </a:r>
            <a:endParaRPr lang="hu-HU" sz="1800" dirty="0"/>
          </a:p>
          <a:p>
            <a:pPr lvl="1"/>
            <a:r>
              <a:rPr lang="hu-HU" sz="1800" dirty="0"/>
              <a:t>Egy támadó olvashat, küldhet üzeneteket.</a:t>
            </a:r>
          </a:p>
          <a:p>
            <a:pPr lvl="1"/>
            <a:r>
              <a:rPr lang="hu-HU" sz="1800" i="1" dirty="0"/>
              <a:t>Válasz:</a:t>
            </a:r>
            <a:r>
              <a:rPr lang="hu-HU" sz="1800" dirty="0"/>
              <a:t> Kriptográfia használata.</a:t>
            </a:r>
          </a:p>
          <a:p>
            <a:endParaRPr lang="hu-H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094" y="1825626"/>
            <a:ext cx="3546907" cy="160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94" y="4398447"/>
            <a:ext cx="3546907" cy="16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673223"/>
          </a:xfrm>
        </p:spPr>
        <p:txBody>
          <a:bodyPr>
            <a:normAutofit lnSpcReduction="10000"/>
          </a:bodyPr>
          <a:lstStyle/>
          <a:p>
            <a:r>
              <a:rPr lang="hu-HU" sz="1800" b="1" dirty="0"/>
              <a:t>IPSEC</a:t>
            </a:r>
            <a:endParaRPr lang="hu-HU" sz="1800" b="1" cap="small" dirty="0"/>
          </a:p>
          <a:p>
            <a:pPr lvl="1"/>
            <a:r>
              <a:rPr lang="hu-HU" sz="1800" dirty="0"/>
              <a:t>Hosszú távú célja az IP réteg biztonságossá tétele. (bizalmasság, </a:t>
            </a:r>
            <a:r>
              <a:rPr lang="hu-HU" sz="1800" dirty="0" err="1"/>
              <a:t>autentikáció</a:t>
            </a:r>
            <a:r>
              <a:rPr lang="hu-HU" sz="1800" dirty="0"/>
              <a:t>)</a:t>
            </a:r>
          </a:p>
          <a:p>
            <a:pPr lvl="1"/>
            <a:r>
              <a:rPr lang="hu-HU" sz="1800" u="sng" dirty="0"/>
              <a:t>Műveletei: </a:t>
            </a:r>
          </a:p>
          <a:p>
            <a:pPr lvl="2"/>
            <a:r>
              <a:rPr lang="hu-HU" sz="1800" dirty="0" err="1"/>
              <a:t>Hoszt</a:t>
            </a:r>
            <a:r>
              <a:rPr lang="hu-HU" sz="1800" dirty="0"/>
              <a:t> párok kommunikációjához kulcsokat állít be.</a:t>
            </a:r>
          </a:p>
          <a:p>
            <a:pPr lvl="2"/>
            <a:r>
              <a:rPr lang="hu-HU" sz="1800" dirty="0"/>
              <a:t>A kommunikáció kapcsolatorientáltabbá tétele.</a:t>
            </a:r>
          </a:p>
          <a:p>
            <a:pPr lvl="2"/>
            <a:r>
              <a:rPr lang="hu-HU" sz="1800" dirty="0"/>
              <a:t>Fejlécek és láblécek hozzáadása az IP csomagok védelme érdekében.</a:t>
            </a:r>
          </a:p>
          <a:p>
            <a:pPr lvl="1"/>
            <a:r>
              <a:rPr lang="hu-HU" sz="1800" dirty="0"/>
              <a:t>Több módot is támogat, amelyek közül az egyik az </a:t>
            </a:r>
            <a:r>
              <a:rPr lang="hu-HU" sz="1800" b="1" dirty="0"/>
              <a:t>alagút mód</a:t>
            </a:r>
            <a:r>
              <a:rPr lang="hu-HU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16" y="4827080"/>
            <a:ext cx="5693569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725" dirty="0"/>
              <a:t>Gyors javítás az IP címek elfogyásának problémájára. (hálózati címfordítás)</a:t>
            </a:r>
          </a:p>
          <a:p>
            <a:pPr>
              <a:buNone/>
            </a:pPr>
            <a:r>
              <a:rPr lang="hu-HU" sz="1725" b="1" cap="small" dirty="0"/>
              <a:t>Alapelvek</a:t>
            </a:r>
          </a:p>
          <a:p>
            <a:r>
              <a:rPr lang="hu-HU" sz="1725" dirty="0"/>
              <a:t>Az internet forgalomhoz minden cégnek egy vagy legalábbis kevés IP-címet adnak. A vállalaton belül minden számítógéphez egyedi IP-címet használnak a belső forgalomirányításra.</a:t>
            </a:r>
          </a:p>
          <a:p>
            <a:r>
              <a:rPr lang="hu-HU" sz="1725" dirty="0"/>
              <a:t>A vállalaton kívüli csomagokban a címfordítást végzünk. </a:t>
            </a:r>
          </a:p>
          <a:p>
            <a:r>
              <a:rPr lang="hu-HU" sz="1725" dirty="0"/>
              <a:t>3 IP-címtartományt használunk:</a:t>
            </a:r>
          </a:p>
          <a:p>
            <a:pPr lvl="1"/>
            <a:r>
              <a:rPr lang="hu-HU" sz="1725" dirty="0"/>
              <a:t>10.0.0.0/8, azaz 16 777 216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</a:p>
          <a:p>
            <a:pPr lvl="1"/>
            <a:r>
              <a:rPr lang="hu-HU" sz="1725" dirty="0"/>
              <a:t>172.16.0.0/12, azaz 1 084 576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</a:p>
          <a:p>
            <a:pPr lvl="1"/>
            <a:r>
              <a:rPr lang="hu-HU" sz="1725" dirty="0"/>
              <a:t>192.168.0.0/16, azaz 65 536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  <a:endParaRPr lang="en-US" sz="1725" dirty="0"/>
          </a:p>
          <a:p>
            <a:r>
              <a:rPr lang="hu-HU" sz="1725" i="1" dirty="0"/>
              <a:t>NAT </a:t>
            </a:r>
            <a:r>
              <a:rPr lang="hu-HU" sz="1725" i="1" dirty="0" err="1"/>
              <a:t>box</a:t>
            </a:r>
            <a:r>
              <a:rPr lang="hu-HU" sz="1725" dirty="0"/>
              <a:t> végzi a címfordítást</a:t>
            </a:r>
            <a:endParaRPr lang="en-US" sz="17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7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32286" y="2571750"/>
            <a:ext cx="1741571" cy="21747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cxnSp>
        <p:nvCxnSpPr>
          <p:cNvPr id="71" name="Straight Arrow Connector 70"/>
          <p:cNvCxnSpPr>
            <a:stCxn id="55" idx="3"/>
            <a:endCxn id="62" idx="1"/>
          </p:cNvCxnSpPr>
          <p:nvPr/>
        </p:nvCxnSpPr>
        <p:spPr>
          <a:xfrm flipV="1">
            <a:off x="7347487" y="3382692"/>
            <a:ext cx="619631" cy="21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326982" cy="3263504"/>
          </a:xfrm>
        </p:spPr>
        <p:txBody>
          <a:bodyPr>
            <a:normAutofit fontScale="92500" lnSpcReduction="10000"/>
          </a:bodyPr>
          <a:lstStyle/>
          <a:p>
            <a:r>
              <a:rPr lang="hu-HU" sz="1725" dirty="0"/>
              <a:t>Hogyan fogadja a választ?</a:t>
            </a:r>
          </a:p>
          <a:p>
            <a:pPr lvl="1"/>
            <a:r>
              <a:rPr lang="hu-HU" sz="1725" dirty="0"/>
              <a:t>A </a:t>
            </a:r>
            <a:r>
              <a:rPr lang="hu-HU" sz="1725" i="1" dirty="0"/>
              <a:t>port</a:t>
            </a:r>
            <a:r>
              <a:rPr lang="hu-HU" sz="1725" dirty="0"/>
              <a:t> mezők használata, ami mind a TCP, mind az UDP fejlécben van</a:t>
            </a:r>
          </a:p>
          <a:p>
            <a:pPr lvl="1"/>
            <a:r>
              <a:rPr lang="hu-HU" sz="1725" dirty="0"/>
              <a:t>Kimenő csomagnál egy mutatót tárolunk le, amit beírunk a </a:t>
            </a:r>
            <a:r>
              <a:rPr lang="hu-HU" sz="1725" i="1" dirty="0"/>
              <a:t>forrás port</a:t>
            </a:r>
            <a:r>
              <a:rPr lang="hu-HU" sz="1725" dirty="0"/>
              <a:t> mezőbe. </a:t>
            </a:r>
            <a:r>
              <a:rPr lang="hu-HU" sz="1725" i="1" dirty="0"/>
              <a:t>65536</a:t>
            </a:r>
            <a:r>
              <a:rPr lang="hu-HU" sz="1725" dirty="0"/>
              <a:t> bejegyzésből álló fordítási táblázatot kell a </a:t>
            </a:r>
            <a:r>
              <a:rPr lang="hu-HU" sz="1725" i="1" dirty="0"/>
              <a:t>NAT </a:t>
            </a:r>
            <a:r>
              <a:rPr lang="hu-HU" sz="1725" i="1" dirty="0" err="1"/>
              <a:t>box</a:t>
            </a:r>
            <a:r>
              <a:rPr lang="hu-HU" sz="1725" dirty="0" err="1"/>
              <a:t>-nak</a:t>
            </a:r>
            <a:r>
              <a:rPr lang="hu-HU" sz="1725" dirty="0"/>
              <a:t> kezelni. </a:t>
            </a:r>
          </a:p>
          <a:p>
            <a:pPr lvl="1"/>
            <a:r>
              <a:rPr lang="hu-HU" sz="1725" dirty="0"/>
              <a:t>A fordítási táblázatban benne van az eredeti IP és forrás port.</a:t>
            </a:r>
          </a:p>
          <a:p>
            <a:r>
              <a:rPr lang="hu-HU" sz="1725" b="1" dirty="0"/>
              <a:t>Ellenérvek</a:t>
            </a:r>
            <a:r>
              <a:rPr lang="hu-HU" sz="1725" dirty="0"/>
              <a:t>: sérti az IP </a:t>
            </a:r>
            <a:r>
              <a:rPr lang="hu-HU" sz="1725" dirty="0" err="1"/>
              <a:t>architekturális</a:t>
            </a:r>
            <a:r>
              <a:rPr lang="hu-HU" sz="1725" dirty="0"/>
              <a:t> modelljét, összeköttetés alapú hálózatot képez, rétegmodell alapelveit sérti, kötöttség a TCP és UDP fejléchez, szöveg törzsében is lehet az IP, szűkös port tartomány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84212" y="2975437"/>
            <a:ext cx="9024" cy="1383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93236" y="311317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96244" y="3272589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95506" y="3207920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2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95506" y="3044054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1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90229" y="3444038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93236" y="3612480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92498" y="3374921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3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90229" y="3778103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93236" y="393752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92498" y="3872852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6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92498" y="3708986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5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490229" y="4103144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93236" y="426256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592498" y="4197892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8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92498" y="4034026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7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98512" y="3527072"/>
            <a:ext cx="162427" cy="162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>
            <a:stCxn id="37" idx="6"/>
            <a:endCxn id="40" idx="2"/>
          </p:cNvCxnSpPr>
          <p:nvPr/>
        </p:nvCxnSpPr>
        <p:spPr>
          <a:xfrm>
            <a:off x="6760939" y="3608285"/>
            <a:ext cx="216267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923618" y="3527072"/>
            <a:ext cx="162427" cy="162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80569" y="3111730"/>
            <a:ext cx="180473" cy="1028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chemeClr val="bg1"/>
                </a:solidFill>
              </a:rPr>
              <a:t>NAT</a:t>
            </a:r>
          </a:p>
          <a:p>
            <a:pPr algn="ctr"/>
            <a:r>
              <a:rPr lang="hu-HU" sz="900" b="1" dirty="0">
                <a:solidFill>
                  <a:schemeClr val="bg1"/>
                </a:solidFill>
              </a:rPr>
              <a:t> </a:t>
            </a:r>
            <a:r>
              <a:rPr lang="hu-HU" sz="900" b="1" dirty="0" err="1">
                <a:solidFill>
                  <a:schemeClr val="bg1"/>
                </a:solidFill>
              </a:rPr>
              <a:t>box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94037" y="3210991"/>
            <a:ext cx="553450" cy="347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chemeClr val="tx1"/>
                </a:solidFill>
              </a:rPr>
              <a:t>10.0.0.1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794037" y="3312632"/>
            <a:ext cx="55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94037" y="3438966"/>
            <a:ext cx="55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967117" y="3208860"/>
            <a:ext cx="848217" cy="347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chemeClr val="tx1"/>
                </a:solidFill>
              </a:rPr>
              <a:t>192.60.42.12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7967117" y="3310502"/>
            <a:ext cx="8482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67117" y="3436835"/>
            <a:ext cx="8482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4" idx="3"/>
            <a:endCxn id="55" idx="0"/>
          </p:cNvCxnSpPr>
          <p:nvPr/>
        </p:nvCxnSpPr>
        <p:spPr>
          <a:xfrm>
            <a:off x="6730861" y="3111731"/>
            <a:ext cx="339902" cy="9926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55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IP</a:t>
            </a:r>
            <a:r>
              <a:rPr lang="en-US" dirty="0"/>
              <a:t> Fr</a:t>
            </a:r>
            <a:r>
              <a:rPr lang="hu-HU" dirty="0" err="1"/>
              <a:t>agmentation</a:t>
            </a:r>
            <a:r>
              <a:rPr lang="hu-HU" dirty="0"/>
              <a:t> – IP </a:t>
            </a:r>
            <a:r>
              <a:rPr lang="hu-HU" dirty="0" err="1"/>
              <a:t>Fragmentáció</a:t>
            </a:r>
            <a:r>
              <a:rPr lang="hu-HU" dirty="0"/>
              <a:t> (darabolás)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3799840"/>
            <a:ext cx="8839200" cy="2905760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/>
              <a:t>Probléma</a:t>
            </a:r>
            <a:r>
              <a:rPr lang="en-US" sz="2800" dirty="0"/>
              <a:t>: </a:t>
            </a:r>
            <a:r>
              <a:rPr lang="hu-HU" sz="2800" dirty="0"/>
              <a:t>minden hálózatnak megvan a maga</a:t>
            </a:r>
            <a:r>
              <a:rPr lang="en-US" sz="2800" dirty="0"/>
              <a:t> MTU</a:t>
            </a:r>
            <a:r>
              <a:rPr lang="hu-HU" sz="2800" dirty="0" err="1"/>
              <a:t>-ja</a:t>
            </a:r>
            <a:endParaRPr lang="hu-HU" sz="2800" dirty="0"/>
          </a:p>
          <a:p>
            <a:pPr lvl="1"/>
            <a:r>
              <a:rPr lang="hu-HU" sz="2500" dirty="0"/>
              <a:t>MTU: Maximum </a:t>
            </a:r>
            <a:r>
              <a:rPr lang="hu-HU" sz="2500" dirty="0" err="1"/>
              <a:t>Transmission</a:t>
            </a:r>
            <a:r>
              <a:rPr lang="hu-HU" sz="2500" dirty="0"/>
              <a:t> Unit – lényegében a maximális használható csomag méret egy hálózatban</a:t>
            </a:r>
            <a:endParaRPr lang="en-US" sz="2500" dirty="0"/>
          </a:p>
          <a:p>
            <a:pPr lvl="1"/>
            <a:r>
              <a:rPr lang="en-US" sz="2400" dirty="0"/>
              <a:t>DARPA</a:t>
            </a:r>
            <a:r>
              <a:rPr lang="hu-HU" sz="2400" dirty="0"/>
              <a:t>/Internet</a:t>
            </a:r>
            <a:r>
              <a:rPr lang="en-US" sz="2400" dirty="0"/>
              <a:t> </a:t>
            </a:r>
            <a:r>
              <a:rPr lang="hu-HU" sz="2400" dirty="0"/>
              <a:t>alapelv</a:t>
            </a:r>
            <a:r>
              <a:rPr lang="en-US" sz="2400" dirty="0"/>
              <a:t>: </a:t>
            </a:r>
            <a:r>
              <a:rPr lang="hu-HU" sz="2400" dirty="0"/>
              <a:t>hálózatok heterogének lehetnek</a:t>
            </a:r>
            <a:endParaRPr lang="en-US" sz="2400" dirty="0"/>
          </a:p>
          <a:p>
            <a:pPr lvl="1"/>
            <a:r>
              <a:rPr lang="hu-HU" sz="2400" dirty="0"/>
              <a:t>A minimális MTU nem ismert egy adott útvonalhoz</a:t>
            </a:r>
            <a:endParaRPr lang="en-US" sz="2400" dirty="0"/>
          </a:p>
          <a:p>
            <a:r>
              <a:rPr lang="en-US" sz="2700" dirty="0"/>
              <a:t>IP </a:t>
            </a:r>
            <a:r>
              <a:rPr lang="hu-HU" sz="2700" dirty="0"/>
              <a:t>esetén</a:t>
            </a:r>
            <a:r>
              <a:rPr lang="en-US" sz="2700" dirty="0"/>
              <a:t>: </a:t>
            </a:r>
            <a:r>
              <a:rPr lang="en-US" sz="2700" dirty="0" err="1"/>
              <a:t>fragm</a:t>
            </a:r>
            <a:r>
              <a:rPr lang="hu-HU" sz="2700" dirty="0" err="1"/>
              <a:t>entáció</a:t>
            </a:r>
            <a:endParaRPr lang="en-US" sz="2700" dirty="0"/>
          </a:p>
          <a:p>
            <a:pPr lvl="1"/>
            <a:r>
              <a:rPr lang="hu-HU" sz="2400" dirty="0"/>
              <a:t>Vágjuk szét az IP csomagot, amikor az MTU csökken</a:t>
            </a:r>
            <a:endParaRPr lang="en-US" sz="2400" dirty="0"/>
          </a:p>
          <a:p>
            <a:pPr lvl="1"/>
            <a:r>
              <a:rPr lang="hu-HU" sz="2400" dirty="0"/>
              <a:t>Állítsuk helyre a darabokból a csomagot a fogadó állomásnál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444187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475022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444364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5" idx="3"/>
            <a:endCxn id="13" idx="1"/>
          </p:cNvCxnSpPr>
          <p:nvPr/>
        </p:nvCxnSpPr>
        <p:spPr>
          <a:xfrm flipV="1">
            <a:off x="2865779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3"/>
            <a:endCxn id="16" idx="1"/>
          </p:cNvCxnSpPr>
          <p:nvPr/>
        </p:nvCxnSpPr>
        <p:spPr>
          <a:xfrm>
            <a:off x="5938864" y="2101035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4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54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69" y="189984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01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1509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833" y="220666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9191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stCxn id="22" idx="3"/>
            <a:endCxn id="15" idx="1"/>
          </p:cNvCxnSpPr>
          <p:nvPr/>
        </p:nvCxnSpPr>
        <p:spPr>
          <a:xfrm flipV="1">
            <a:off x="634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4" idx="1"/>
          </p:cNvCxnSpPr>
          <p:nvPr/>
        </p:nvCxnSpPr>
        <p:spPr>
          <a:xfrm>
            <a:off x="3986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27" idx="1"/>
          </p:cNvCxnSpPr>
          <p:nvPr/>
        </p:nvCxnSpPr>
        <p:spPr>
          <a:xfrm>
            <a:off x="7064311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2834" y="2981032"/>
            <a:ext cx="18326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16096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43120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58736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108062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49240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98566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05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73669</TotalTime>
  <Words>4105</Words>
  <Application>Microsoft Office PowerPoint</Application>
  <PresentationFormat>Diavetítés a képernyőre (4:3 oldalarány)</PresentationFormat>
  <Paragraphs>912</Paragraphs>
  <Slides>67</Slides>
  <Notes>18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76" baseType="lpstr">
      <vt:lpstr>Aharoni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Photo Editor Photo</vt:lpstr>
      <vt:lpstr>Számítógépes Hálózatok</vt:lpstr>
      <vt:lpstr>Hálózati réteg</vt:lpstr>
      <vt:lpstr>IP cím – CIDR</vt:lpstr>
      <vt:lpstr>CIDR címzés példa</vt:lpstr>
      <vt:lpstr>CIDR bejegyzés aggregálás példa</vt:lpstr>
      <vt:lpstr>Forgalomirányítási tábla példa</vt:lpstr>
      <vt:lpstr>NAT</vt:lpstr>
      <vt:lpstr>NAT</vt:lpstr>
      <vt:lpstr>IP Fragmentation – IP Fragmentáció (darabolás)</vt:lpstr>
      <vt:lpstr>IP fejléc: 2. szó</vt:lpstr>
      <vt:lpstr>Példa</vt:lpstr>
      <vt:lpstr>Példa</vt:lpstr>
      <vt:lpstr>IP csomag helyreállítása</vt:lpstr>
      <vt:lpstr>Fragmentáció</vt:lpstr>
      <vt:lpstr>Fregmantáció a valóságban</vt:lpstr>
      <vt:lpstr>PowerPoint-bemutató</vt:lpstr>
      <vt:lpstr>Fogyó IPv4 címek</vt:lpstr>
      <vt:lpstr>IPv6</vt:lpstr>
      <vt:lpstr>IPv6</vt:lpstr>
      <vt:lpstr>IPv6 Fejléc</vt:lpstr>
      <vt:lpstr>Különbségek az IPv4-hez képest </vt:lpstr>
      <vt:lpstr>Teljesítmény növekmény</vt:lpstr>
      <vt:lpstr>További IPv6 lehetőségek</vt:lpstr>
      <vt:lpstr>Bevezetési nehézségek</vt:lpstr>
      <vt:lpstr>https://www.google.com/intl/en/ipv6/statistics.html</vt:lpstr>
      <vt:lpstr>Átmenet IPv6-ra</vt:lpstr>
      <vt:lpstr>Átmeneti megoldások</vt:lpstr>
      <vt:lpstr>PowerPoint-bemutató</vt:lpstr>
      <vt:lpstr>Újra: Internet forgalom irányítás</vt:lpstr>
      <vt:lpstr>AS példa</vt:lpstr>
      <vt:lpstr>Miért van szükség AS-ekre?</vt:lpstr>
      <vt:lpstr>AS számok</vt:lpstr>
      <vt:lpstr>Inter-Domain Routing</vt:lpstr>
      <vt:lpstr>Border Gateway Protocol</vt:lpstr>
      <vt:lpstr>Border Gateway Protocol</vt:lpstr>
      <vt:lpstr>BGP egyszerűsített működése</vt:lpstr>
      <vt:lpstr>Border Gateway Protocol</vt:lpstr>
      <vt:lpstr>BGP kapcsolatok</vt:lpstr>
      <vt:lpstr>Tier-1 ISP Peering</vt:lpstr>
      <vt:lpstr>Tier-1 ISP Peering</vt:lpstr>
      <vt:lpstr>PowerPoint-bemutató</vt:lpstr>
      <vt:lpstr>Útvonalvektor protokoll  Path Vector Protocol</vt:lpstr>
      <vt:lpstr>Útvonalvektor protokoll  Path Vector Protocol</vt:lpstr>
      <vt:lpstr>Rugalmas forgalomirányítás</vt:lpstr>
      <vt:lpstr>Shortest AS Path != Shortest Path</vt:lpstr>
      <vt:lpstr>Hot Potato Routing</vt:lpstr>
      <vt:lpstr>Importing Routes</vt:lpstr>
      <vt:lpstr>Exporting Routes</vt:lpstr>
      <vt:lpstr>BGP</vt:lpstr>
      <vt:lpstr>IGB – iBGP – eBGP</vt:lpstr>
      <vt:lpstr>Forrás: wikipedia</vt:lpstr>
      <vt:lpstr>PowerPoint-bemutató</vt:lpstr>
      <vt:lpstr>Internet Control Message Protocol</vt:lpstr>
      <vt:lpstr>Internet Control Message Protocol</vt:lpstr>
      <vt:lpstr>Internet Control Message Protocol</vt:lpstr>
      <vt:lpstr>Address Resolution Protocol</vt:lpstr>
      <vt:lpstr>Address Resolution Protocol</vt:lpstr>
      <vt:lpstr>Reverse Address Resolution Protocol</vt:lpstr>
      <vt:lpstr>Reverse Address Resolution Protocol</vt:lpstr>
      <vt:lpstr>DHCP: DYNAMIC HOST CONFIGURATION PROTOCOL</vt:lpstr>
      <vt:lpstr>DHCP</vt:lpstr>
      <vt:lpstr>DHCP lehetőségei</vt:lpstr>
      <vt:lpstr>DHCP – Címek bérlése</vt:lpstr>
      <vt:lpstr>Virtuális magánhálózatok alapok</vt:lpstr>
      <vt:lpstr>Virtuális magánhálózatok alapok</vt:lpstr>
      <vt:lpstr>Virtuális magánhálózatok alapok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</cp:lastModifiedBy>
  <cp:revision>973</cp:revision>
  <cp:lastPrinted>2012-08-22T04:00:45Z</cp:lastPrinted>
  <dcterms:created xsi:type="dcterms:W3CDTF">2012-01-03T02:22:46Z</dcterms:created>
  <dcterms:modified xsi:type="dcterms:W3CDTF">2019-04-02T11:49:38Z</dcterms:modified>
</cp:coreProperties>
</file>