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62"/>
  </p:notesMasterIdLst>
  <p:handoutMasterIdLst>
    <p:handoutMasterId r:id="rId63"/>
  </p:handoutMasterIdLst>
  <p:sldIdLst>
    <p:sldId id="388" r:id="rId2"/>
    <p:sldId id="690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  <p:sldId id="686" r:id="rId12"/>
    <p:sldId id="687" r:id="rId13"/>
    <p:sldId id="688" r:id="rId14"/>
    <p:sldId id="691" r:id="rId15"/>
    <p:sldId id="692" r:id="rId16"/>
    <p:sldId id="702" r:id="rId17"/>
    <p:sldId id="703" r:id="rId18"/>
    <p:sldId id="520" r:id="rId19"/>
    <p:sldId id="521" r:id="rId20"/>
    <p:sldId id="522" r:id="rId21"/>
    <p:sldId id="523" r:id="rId22"/>
    <p:sldId id="535" r:id="rId23"/>
    <p:sldId id="544" r:id="rId24"/>
    <p:sldId id="559" r:id="rId25"/>
    <p:sldId id="560" r:id="rId26"/>
    <p:sldId id="471" r:id="rId27"/>
    <p:sldId id="472" r:id="rId28"/>
    <p:sldId id="526" r:id="rId29"/>
    <p:sldId id="473" r:id="rId30"/>
    <p:sldId id="547" r:id="rId31"/>
    <p:sldId id="474" r:id="rId32"/>
    <p:sldId id="548" r:id="rId33"/>
    <p:sldId id="475" r:id="rId34"/>
    <p:sldId id="476" r:id="rId35"/>
    <p:sldId id="558" r:id="rId36"/>
    <p:sldId id="477" r:id="rId37"/>
    <p:sldId id="549" r:id="rId38"/>
    <p:sldId id="524" r:id="rId39"/>
    <p:sldId id="478" r:id="rId40"/>
    <p:sldId id="479" r:id="rId41"/>
    <p:sldId id="480" r:id="rId42"/>
    <p:sldId id="704" r:id="rId43"/>
    <p:sldId id="481" r:id="rId44"/>
    <p:sldId id="482" r:id="rId45"/>
    <p:sldId id="483" r:id="rId46"/>
    <p:sldId id="550" r:id="rId47"/>
    <p:sldId id="484" r:id="rId48"/>
    <p:sldId id="505" r:id="rId49"/>
    <p:sldId id="506" r:id="rId50"/>
    <p:sldId id="504" r:id="rId51"/>
    <p:sldId id="485" r:id="rId52"/>
    <p:sldId id="486" r:id="rId53"/>
    <p:sldId id="569" r:id="rId54"/>
    <p:sldId id="570" r:id="rId55"/>
    <p:sldId id="571" r:id="rId56"/>
    <p:sldId id="572" r:id="rId57"/>
    <p:sldId id="573" r:id="rId58"/>
    <p:sldId id="574" r:id="rId59"/>
    <p:sldId id="575" r:id="rId60"/>
    <p:sldId id="459" r:id="rId6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690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91"/>
            <p14:sldId id="692"/>
            <p14:sldId id="702"/>
            <p14:sldId id="703"/>
            <p14:sldId id="520"/>
            <p14:sldId id="521"/>
            <p14:sldId id="522"/>
            <p14:sldId id="523"/>
            <p14:sldId id="535"/>
            <p14:sldId id="544"/>
            <p14:sldId id="559"/>
            <p14:sldId id="560"/>
            <p14:sldId id="471"/>
            <p14:sldId id="472"/>
            <p14:sldId id="526"/>
            <p14:sldId id="473"/>
            <p14:sldId id="547"/>
            <p14:sldId id="474"/>
            <p14:sldId id="548"/>
            <p14:sldId id="475"/>
            <p14:sldId id="476"/>
            <p14:sldId id="558"/>
            <p14:sldId id="477"/>
            <p14:sldId id="549"/>
            <p14:sldId id="524"/>
            <p14:sldId id="478"/>
            <p14:sldId id="479"/>
            <p14:sldId id="480"/>
            <p14:sldId id="704"/>
            <p14:sldId id="481"/>
            <p14:sldId id="482"/>
            <p14:sldId id="483"/>
            <p14:sldId id="550"/>
            <p14:sldId id="484"/>
            <p14:sldId id="505"/>
            <p14:sldId id="506"/>
            <p14:sldId id="504"/>
            <p14:sldId id="485"/>
            <p14:sldId id="486"/>
            <p14:sldId id="569"/>
            <p14:sldId id="570"/>
            <p14:sldId id="571"/>
            <p14:sldId id="572"/>
            <p14:sldId id="573"/>
            <p14:sldId id="574"/>
            <p14:sldId id="575"/>
            <p14:sldId id="4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89587" autoAdjust="0"/>
  </p:normalViewPr>
  <p:slideViewPr>
    <p:cSldViewPr snapToGrid="0">
      <p:cViewPr varScale="1">
        <p:scale>
          <a:sx n="66" d="100"/>
          <a:sy n="66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cforum.hu/szotar/eszk%F6z.html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TypeOfService</a:t>
            </a:r>
            <a:endParaRPr lang="hu-HU" dirty="0"/>
          </a:p>
          <a:p>
            <a:r>
              <a:rPr lang="hu-HU" dirty="0"/>
              <a:t>1-3</a:t>
            </a:r>
            <a:r>
              <a:rPr lang="hu-HU" baseline="0" dirty="0"/>
              <a:t>. PRECEDENCE pl.: Network </a:t>
            </a:r>
            <a:r>
              <a:rPr lang="hu-HU" baseline="0" dirty="0" err="1"/>
              <a:t>Control</a:t>
            </a:r>
            <a:r>
              <a:rPr lang="hu-HU" baseline="0" dirty="0"/>
              <a:t>, </a:t>
            </a:r>
            <a:r>
              <a:rPr lang="hu-HU" baseline="0" dirty="0" err="1"/>
              <a:t>Internetwork</a:t>
            </a:r>
            <a:r>
              <a:rPr lang="hu-HU" baseline="0" dirty="0"/>
              <a:t> </a:t>
            </a:r>
            <a:r>
              <a:rPr lang="hu-HU" baseline="0" dirty="0" err="1"/>
              <a:t>Control</a:t>
            </a:r>
            <a:r>
              <a:rPr lang="hu-HU" baseline="0" dirty="0"/>
              <a:t>, …</a:t>
            </a:r>
            <a:endParaRPr lang="hu-HU" dirty="0"/>
          </a:p>
          <a:p>
            <a:r>
              <a:rPr lang="hu-HU" dirty="0"/>
              <a:t>4. </a:t>
            </a:r>
            <a:r>
              <a:rPr lang="hu-HU" dirty="0" err="1"/>
              <a:t>Delay</a:t>
            </a:r>
            <a:r>
              <a:rPr lang="hu-HU" baseline="0" dirty="0"/>
              <a:t> (</a:t>
            </a:r>
            <a:r>
              <a:rPr lang="hu-HU" baseline="0" dirty="0" err="1"/>
              <a:t>Normal</a:t>
            </a:r>
            <a:r>
              <a:rPr lang="hu-HU" baseline="0" dirty="0"/>
              <a:t>/</a:t>
            </a:r>
            <a:r>
              <a:rPr lang="hu-HU" baseline="0" dirty="0" err="1"/>
              <a:t>Low</a:t>
            </a:r>
            <a:r>
              <a:rPr lang="hu-HU" baseline="0" dirty="0"/>
              <a:t>)</a:t>
            </a:r>
          </a:p>
          <a:p>
            <a:r>
              <a:rPr lang="hu-HU" baseline="0" dirty="0"/>
              <a:t>5. </a:t>
            </a:r>
            <a:r>
              <a:rPr lang="hu-HU" baseline="0" dirty="0" err="1"/>
              <a:t>Throughput</a:t>
            </a:r>
            <a:r>
              <a:rPr lang="hu-HU" baseline="0" dirty="0"/>
              <a:t> (</a:t>
            </a:r>
            <a:r>
              <a:rPr lang="hu-HU" baseline="0" dirty="0" err="1"/>
              <a:t>Normal</a:t>
            </a:r>
            <a:r>
              <a:rPr lang="hu-HU" baseline="0" dirty="0"/>
              <a:t>/</a:t>
            </a:r>
            <a:r>
              <a:rPr lang="hu-HU" baseline="0" dirty="0" err="1"/>
              <a:t>High</a:t>
            </a:r>
            <a:r>
              <a:rPr lang="hu-HU" baseline="0" dirty="0"/>
              <a:t>)</a:t>
            </a:r>
          </a:p>
          <a:p>
            <a:r>
              <a:rPr lang="hu-HU" baseline="0" dirty="0"/>
              <a:t>6. </a:t>
            </a:r>
            <a:r>
              <a:rPr lang="hu-HU" baseline="0" dirty="0" err="1"/>
              <a:t>Reliability</a:t>
            </a:r>
            <a:r>
              <a:rPr lang="hu-HU" baseline="0" dirty="0"/>
              <a:t> (</a:t>
            </a:r>
            <a:r>
              <a:rPr lang="hu-HU" baseline="0" dirty="0" err="1"/>
              <a:t>Normal</a:t>
            </a:r>
            <a:r>
              <a:rPr lang="hu-HU" baseline="0" dirty="0"/>
              <a:t>/</a:t>
            </a:r>
            <a:r>
              <a:rPr lang="hu-HU" baseline="0" dirty="0" err="1"/>
              <a:t>High</a:t>
            </a:r>
            <a:r>
              <a:rPr lang="hu-HU" baseline="0" dirty="0"/>
              <a:t>)</a:t>
            </a:r>
          </a:p>
          <a:p>
            <a:r>
              <a:rPr lang="hu-HU" baseline="0" dirty="0"/>
              <a:t>7-8. NEM HASZNÁLT</a:t>
            </a:r>
          </a:p>
          <a:p>
            <a:endParaRPr lang="hu-HU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93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Opciók </a:t>
            </a:r>
            <a:r>
              <a:rPr lang="hu-HU" dirty="0" err="1"/>
              <a:t>paddinggel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5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2^24 16,78</a:t>
            </a:r>
            <a:r>
              <a:rPr lang="hu-HU" baseline="0" dirty="0"/>
              <a:t> MILLIÓ (128 darab)</a:t>
            </a:r>
          </a:p>
          <a:p>
            <a:r>
              <a:rPr lang="hu-HU" baseline="0" dirty="0"/>
              <a:t>56 536 </a:t>
            </a:r>
            <a:r>
              <a:rPr lang="hu-HU" baseline="0" dirty="0" err="1"/>
              <a:t>hoszt</a:t>
            </a:r>
            <a:r>
              <a:rPr lang="hu-HU" baseline="0" dirty="0"/>
              <a:t> (16 384 darab)</a:t>
            </a:r>
          </a:p>
          <a:p>
            <a:r>
              <a:rPr lang="hu-HU" baseline="0" dirty="0"/>
              <a:t>256 </a:t>
            </a:r>
            <a:r>
              <a:rPr lang="hu-HU" baseline="0" dirty="0" err="1"/>
              <a:t>hoszt</a:t>
            </a:r>
            <a:r>
              <a:rPr lang="hu-HU" baseline="0" dirty="0"/>
              <a:t> (2 097 152 darab)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28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első típus megmondja, hogyan érhetők el a távoli hálózatok, a második pedig megmondja, hogyan érhetők el a helyi </a:t>
            </a:r>
            <a:r>
              <a:rPr lang="hu-H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hosztok</a:t>
            </a:r>
            <a:r>
              <a:rPr lang="hu-H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3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itt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50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GATEWAY</a:t>
            </a:r>
            <a:r>
              <a:rPr lang="hu-H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különálló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hálózat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hálózati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szegmens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közötti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átjárást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lehetővé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tevő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eszköz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9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2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Routing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Protocol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8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direkt szomszédokhoz</a:t>
            </a:r>
            <a:r>
              <a:rPr lang="hu-HU" baseline="0" dirty="0"/>
              <a:t> ismeri a késleltetést.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ALHÁLÓZATBAN</a:t>
            </a:r>
            <a:r>
              <a:rPr lang="hu-HU" baseline="0" dirty="0"/>
              <a:t> LÉVŐ ÖSSZES ROUTER SZERINT INDEXELVE</a:t>
            </a:r>
          </a:p>
          <a:p>
            <a:r>
              <a:rPr lang="hu-HU" baseline="0" dirty="0"/>
              <a:t>A megelőző saját táblázatot nem használja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83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Konvergál a helyes</a:t>
            </a:r>
            <a:r>
              <a:rPr lang="hu-HU" baseline="0" dirty="0"/>
              <a:t> válaszhoz, de lassan teszi.</a:t>
            </a:r>
          </a:p>
          <a:p>
            <a:r>
              <a:rPr lang="hu-HU" baseline="0" dirty="0"/>
              <a:t>Késleltetés mértékegysége legyen az ugrások száma.</a:t>
            </a:r>
          </a:p>
          <a:p>
            <a:r>
              <a:rPr lang="hu-HU" baseline="0" dirty="0"/>
              <a:t>Jó hír terjedése A megjavul (A addig végtelen súllyal szerepel.) leghosszabb útnyi csere kell.</a:t>
            </a:r>
          </a:p>
          <a:p>
            <a:r>
              <a:rPr lang="hu-HU" baseline="0" dirty="0"/>
              <a:t>Végtelen választása … (</a:t>
            </a:r>
            <a:r>
              <a:rPr lang="hu-HU" baseline="0" dirty="0" err="1"/>
              <a:t>hop</a:t>
            </a:r>
            <a:r>
              <a:rPr lang="hu-HU" baseline="0" dirty="0"/>
              <a:t>/késleltetés)</a:t>
            </a:r>
          </a:p>
          <a:p>
            <a:r>
              <a:rPr lang="hu-HU" baseline="0" dirty="0"/>
              <a:t>ROBOSZTUSSÁG??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5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hu-HU" dirty="0"/>
              <a:t>Osztott láthatár</a:t>
            </a:r>
            <a:r>
              <a:rPr lang="hu-HU" baseline="0" dirty="0"/>
              <a:t> tiltott visszaúttal</a:t>
            </a:r>
            <a:endParaRPr lang="hu-HU" dirty="0"/>
          </a:p>
          <a:p>
            <a:pPr defTabSz="924458">
              <a:defRPr/>
            </a:pPr>
            <a:r>
              <a:rPr lang="hu-HU" dirty="0"/>
              <a:t>A </a:t>
            </a:r>
            <a:r>
              <a:rPr lang="hu-HU" dirty="0" err="1"/>
              <a:t>path</a:t>
            </a:r>
            <a:r>
              <a:rPr lang="hu-HU" dirty="0"/>
              <a:t> vektor a megoldás. (BGP) ELDÖNTENI,</a:t>
            </a:r>
            <a:r>
              <a:rPr lang="hu-HU" baseline="0" dirty="0"/>
              <a:t> hogy rajta van-e </a:t>
            </a:r>
            <a:r>
              <a:rPr lang="hu-HU" baseline="0"/>
              <a:t>az úton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3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MTU</a:t>
            </a:r>
            <a:r>
              <a:rPr lang="hu-HU" baseline="0" dirty="0"/>
              <a:t> miatt darabolás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64E9-6C7E-43A0-99E1-4A612CA728B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2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hu-HU" sz="6000" cap="none" dirty="0"/>
              <a:t>Számítógépes Hálózatok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329489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b="1" dirty="0">
                <a:solidFill>
                  <a:schemeClr val="tx1"/>
                </a:solidFill>
              </a:rPr>
              <a:t>7. Előadás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hu-HU" sz="3600" b="1" dirty="0">
                <a:solidFill>
                  <a:schemeClr val="tx1"/>
                </a:solidFill>
              </a:rPr>
              <a:t>	Hálózati réteg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Based on slides from </a:t>
            </a:r>
            <a:r>
              <a:rPr lang="hu-HU" b="1" dirty="0"/>
              <a:t>Zoltán Ács ELTE</a:t>
            </a:r>
            <a:r>
              <a:rPr lang="hu-HU" dirty="0"/>
              <a:t> and </a:t>
            </a:r>
            <a:r>
              <a:rPr lang="en-US" dirty="0"/>
              <a:t>D. </a:t>
            </a:r>
            <a:r>
              <a:rPr lang="en-US" dirty="0" err="1"/>
              <a:t>Choffnes</a:t>
            </a:r>
            <a:r>
              <a:rPr lang="en-US" dirty="0"/>
              <a:t> Northeastern U.</a:t>
            </a:r>
            <a:r>
              <a:rPr lang="hu-HU" dirty="0"/>
              <a:t>, </a:t>
            </a:r>
            <a:r>
              <a:rPr lang="hu-HU" dirty="0" err="1"/>
              <a:t>Philippa</a:t>
            </a:r>
            <a:r>
              <a:rPr lang="hu-HU" dirty="0"/>
              <a:t>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 , </a:t>
            </a:r>
            <a:r>
              <a:rPr lang="en-US" dirty="0"/>
              <a:t>Revised </a:t>
            </a:r>
            <a:r>
              <a:rPr lang="hu-HU" dirty="0"/>
              <a:t>Spring</a:t>
            </a:r>
            <a:r>
              <a:rPr lang="en-US" dirty="0"/>
              <a:t> 201</a:t>
            </a:r>
            <a:r>
              <a:rPr lang="hu-HU" dirty="0"/>
              <a:t>6</a:t>
            </a:r>
            <a:r>
              <a:rPr lang="en-US" dirty="0"/>
              <a:t>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90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5346" y="3116706"/>
            <a:ext cx="311304" cy="369332"/>
            <a:chOff x="5737051" y="3828962"/>
            <a:chExt cx="311304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7051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26914" y="3116706"/>
            <a:ext cx="324128" cy="369332"/>
            <a:chOff x="5730640" y="3828962"/>
            <a:chExt cx="324128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2" y="4872472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8" y="2360844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6057" y="2726245"/>
            <a:ext cx="311304" cy="369332"/>
            <a:chOff x="5737052" y="3828962"/>
            <a:chExt cx="311304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9647" y="2726245"/>
            <a:ext cx="300082" cy="369332"/>
            <a:chOff x="5742663" y="3828962"/>
            <a:chExt cx="300081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5350" y="3116706"/>
            <a:ext cx="311304" cy="369332"/>
            <a:chOff x="5737052" y="3828962"/>
            <a:chExt cx="311304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38941" y="3116706"/>
            <a:ext cx="300082" cy="369332"/>
            <a:chOff x="5742663" y="3828962"/>
            <a:chExt cx="300081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7" y="4294998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2" y="4872472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7" y="3566972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6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5" y="3566972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2229" y="3116706"/>
            <a:ext cx="311304" cy="369332"/>
            <a:chOff x="5737052" y="3828962"/>
            <a:chExt cx="311304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13791" y="3116706"/>
            <a:ext cx="324128" cy="369332"/>
            <a:chOff x="5730640" y="3828962"/>
            <a:chExt cx="324128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2426" y="5347231"/>
            <a:ext cx="311304" cy="369332"/>
            <a:chOff x="5737052" y="3828962"/>
            <a:chExt cx="311304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36016" y="5347231"/>
            <a:ext cx="300082" cy="369332"/>
            <a:chOff x="5742663" y="3828962"/>
            <a:chExt cx="300081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7730" y="5342619"/>
            <a:ext cx="311304" cy="369332"/>
            <a:chOff x="5737052" y="3828962"/>
            <a:chExt cx="311304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7052" y="382896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611320" y="5342619"/>
            <a:ext cx="300082" cy="369332"/>
            <a:chOff x="5742663" y="3828962"/>
            <a:chExt cx="300081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3" y="3828962"/>
              <a:ext cx="300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00379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06684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1" cy="105518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6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6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7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Elosztott Bellman-Ford algoritmus – </a:t>
            </a:r>
            <a:r>
              <a:rPr lang="hu-HU" i="1" dirty="0"/>
              <a:t>példa </a:t>
            </a:r>
            <a:endParaRPr lang="en-US" i="1" dirty="0"/>
          </a:p>
        </p:txBody>
      </p:sp>
      <p:sp>
        <p:nvSpPr>
          <p:cNvPr id="58" name="Oval 57"/>
          <p:cNvSpPr/>
          <p:nvPr/>
        </p:nvSpPr>
        <p:spPr>
          <a:xfrm>
            <a:off x="3433656" y="1819434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351431" y="218122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984224" y="16342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375878" y="2928242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592571" y="2662819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3371241" y="2714807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58" idx="4"/>
            <a:endCxn id="63" idx="0"/>
          </p:cNvCxnSpPr>
          <p:nvPr/>
        </p:nvCxnSpPr>
        <p:spPr>
          <a:xfrm flipH="1">
            <a:off x="3538180" y="2246305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6"/>
            <a:endCxn id="61" idx="2"/>
          </p:cNvCxnSpPr>
          <p:nvPr/>
        </p:nvCxnSpPr>
        <p:spPr>
          <a:xfrm>
            <a:off x="3705118" y="2928243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6"/>
            <a:endCxn id="62" idx="2"/>
          </p:cNvCxnSpPr>
          <p:nvPr/>
        </p:nvCxnSpPr>
        <p:spPr>
          <a:xfrm flipV="1">
            <a:off x="4709754" y="2876255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1"/>
            <a:endCxn id="60" idx="5"/>
          </p:cNvCxnSpPr>
          <p:nvPr/>
        </p:nvCxnSpPr>
        <p:spPr>
          <a:xfrm flipH="1" flipV="1">
            <a:off x="5269206" y="1998575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1" idx="0"/>
            <a:endCxn id="59" idx="4"/>
          </p:cNvCxnSpPr>
          <p:nvPr/>
        </p:nvCxnSpPr>
        <p:spPr>
          <a:xfrm flipH="1" flipV="1">
            <a:off x="4518369" y="2608090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6"/>
            <a:endCxn id="59" idx="2"/>
          </p:cNvCxnSpPr>
          <p:nvPr/>
        </p:nvCxnSpPr>
        <p:spPr>
          <a:xfrm>
            <a:off x="3767533" y="2032869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7"/>
            <a:endCxn id="60" idx="3"/>
          </p:cNvCxnSpPr>
          <p:nvPr/>
        </p:nvCxnSpPr>
        <p:spPr>
          <a:xfrm flipV="1">
            <a:off x="4636413" y="1998576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 70"/>
          <p:cNvGraphicFramePr>
            <a:graphicFrameLocks noGrp="1"/>
          </p:cNvGraphicFramePr>
          <p:nvPr>
            <p:extLst/>
          </p:nvPr>
        </p:nvGraphicFramePr>
        <p:xfrm>
          <a:off x="508013" y="4033031"/>
          <a:ext cx="1150508" cy="2129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8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/>
          </p:nvPr>
        </p:nvGraphicFramePr>
        <p:xfrm>
          <a:off x="1843748" y="4160238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/>
          </p:nvPr>
        </p:nvGraphicFramePr>
        <p:xfrm>
          <a:off x="4094170" y="4054887"/>
          <a:ext cx="1299061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/>
          </p:nvPr>
        </p:nvGraphicFramePr>
        <p:xfrm>
          <a:off x="6903415" y="4094921"/>
          <a:ext cx="1310946" cy="2055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N. </a:t>
                      </a:r>
                      <a:r>
                        <a:rPr lang="hu-HU" sz="1400" dirty="0" err="1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Hop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94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3821337" y="29857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914932" y="18744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347211" y="22780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327920" y="25775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725095" y="18009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091491" y="29570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436143" y="212115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7739" y="3449916"/>
            <a:ext cx="1130783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100" dirty="0"/>
              <a:t>Becsült késleltetés </a:t>
            </a:r>
          </a:p>
          <a:p>
            <a:pPr algn="ctr"/>
            <a:r>
              <a:rPr lang="hu-HU" sz="1100" dirty="0"/>
              <a:t>A-tól kezdetben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1843748" y="3449913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B vektora A-nak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4094170" y="3449914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Új becsült késleltetés A-tól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6903415" y="3449913"/>
            <a:ext cx="115050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Új becsült késleltetés A-tól</a:t>
            </a:r>
            <a:endParaRPr lang="en-US" sz="1200" dirty="0"/>
          </a:p>
        </p:txBody>
      </p:sp>
      <p:sp>
        <p:nvSpPr>
          <p:cNvPr id="86" name="Right Arrow 85"/>
          <p:cNvSpPr/>
          <p:nvPr/>
        </p:nvSpPr>
        <p:spPr>
          <a:xfrm>
            <a:off x="3517833" y="4526111"/>
            <a:ext cx="480235" cy="7184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Right Arrow 86"/>
          <p:cNvSpPr/>
          <p:nvPr/>
        </p:nvSpPr>
        <p:spPr>
          <a:xfrm>
            <a:off x="6260153" y="4519464"/>
            <a:ext cx="519338" cy="718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…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/>
          </p:nvPr>
        </p:nvGraphicFramePr>
        <p:xfrm>
          <a:off x="5477695" y="4111251"/>
          <a:ext cx="65134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5393230" y="3411415"/>
            <a:ext cx="82027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A vektora B-nek és E-nek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760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2713521" y="4144851"/>
          <a:ext cx="7159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6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713522" y="3434526"/>
            <a:ext cx="7201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E vektora A-nak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667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5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13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4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1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9" y="1346097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5177" y="12716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2670" y="12846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8118" y="1986125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5166" y="1284637"/>
            <a:ext cx="354584" cy="461665"/>
            <a:chOff x="5744604" y="3828962"/>
            <a:chExt cx="296200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4604" y="3828962"/>
              <a:ext cx="29620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8974" y="4228975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2943" y="5491578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35232" y="640597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2" y="6405976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9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6" y="444892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7" y="2709625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4" y="2709625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4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0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 vektor protokoll – </a:t>
            </a:r>
            <a:r>
              <a:rPr lang="hu-HU" i="1" dirty="0"/>
              <a:t>Végtelenig számolás problémája (</a:t>
            </a:r>
            <a:r>
              <a:rPr lang="hu-HU" i="1" dirty="0" err="1"/>
              <a:t>count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infinity</a:t>
            </a:r>
            <a:r>
              <a:rPr lang="hu-HU" i="1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14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" name="Cloud 6"/>
          <p:cNvSpPr/>
          <p:nvPr/>
        </p:nvSpPr>
        <p:spPr>
          <a:xfrm>
            <a:off x="685800" y="1574311"/>
            <a:ext cx="8218345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Flowchart: Magnetic Disk 12"/>
          <p:cNvSpPr/>
          <p:nvPr/>
        </p:nvSpPr>
        <p:spPr>
          <a:xfrm>
            <a:off x="2124227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37" name="Flowchart: Magnetic Disk 13"/>
          <p:cNvSpPr/>
          <p:nvPr/>
        </p:nvSpPr>
        <p:spPr>
          <a:xfrm>
            <a:off x="4363945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38" name="Flowchart: Magnetic Disk 14"/>
          <p:cNvSpPr/>
          <p:nvPr/>
        </p:nvSpPr>
        <p:spPr>
          <a:xfrm>
            <a:off x="6542703" y="22868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cxnSp>
        <p:nvCxnSpPr>
          <p:cNvPr id="39" name="Straight Connector 9"/>
          <p:cNvCxnSpPr>
            <a:stCxn id="37" idx="2"/>
            <a:endCxn id="26" idx="4"/>
          </p:cNvCxnSpPr>
          <p:nvPr/>
        </p:nvCxnSpPr>
        <p:spPr>
          <a:xfrm flipH="1">
            <a:off x="2867891" y="2468941"/>
            <a:ext cx="149605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9"/>
          <p:cNvCxnSpPr>
            <a:stCxn id="38" idx="2"/>
            <a:endCxn id="37" idx="4"/>
          </p:cNvCxnSpPr>
          <p:nvPr/>
        </p:nvCxnSpPr>
        <p:spPr>
          <a:xfrm flipH="1">
            <a:off x="5107609" y="2468941"/>
            <a:ext cx="143509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093720" y="1996440"/>
            <a:ext cx="85344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3093720" y="1996440"/>
            <a:ext cx="990600" cy="8686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9"/>
          <p:cNvSpPr txBox="1"/>
          <p:nvPr/>
        </p:nvSpPr>
        <p:spPr>
          <a:xfrm>
            <a:off x="24459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42" name="TextBox 20"/>
          <p:cNvSpPr txBox="1"/>
          <p:nvPr/>
        </p:nvSpPr>
        <p:spPr>
          <a:xfrm>
            <a:off x="22856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43" name="TextBox 21"/>
          <p:cNvSpPr txBox="1"/>
          <p:nvPr/>
        </p:nvSpPr>
        <p:spPr>
          <a:xfrm>
            <a:off x="450085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4" name="Straight Arrow Connector 22"/>
          <p:cNvCxnSpPr/>
          <p:nvPr/>
        </p:nvCxnSpPr>
        <p:spPr>
          <a:xfrm flipV="1">
            <a:off x="149441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23"/>
          <p:cNvGraphicFramePr>
            <a:graphicFrameLocks noGrp="1"/>
          </p:cNvGraphicFramePr>
          <p:nvPr>
            <p:extLst/>
          </p:nvPr>
        </p:nvGraphicFramePr>
        <p:xfrm>
          <a:off x="148352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Table 24"/>
          <p:cNvGraphicFramePr>
            <a:graphicFrameLocks noGrp="1"/>
          </p:cNvGraphicFramePr>
          <p:nvPr>
            <p:extLst/>
          </p:nvPr>
        </p:nvGraphicFramePr>
        <p:xfrm>
          <a:off x="148352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25"/>
          <p:cNvGraphicFramePr>
            <a:graphicFrameLocks noGrp="1"/>
          </p:cNvGraphicFramePr>
          <p:nvPr>
            <p:extLst/>
          </p:nvPr>
        </p:nvGraphicFramePr>
        <p:xfrm>
          <a:off x="333217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8" name="Table 26"/>
          <p:cNvGraphicFramePr>
            <a:graphicFrameLocks noGrp="1"/>
          </p:cNvGraphicFramePr>
          <p:nvPr>
            <p:extLst/>
          </p:nvPr>
        </p:nvGraphicFramePr>
        <p:xfrm>
          <a:off x="333217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Table 27"/>
          <p:cNvGraphicFramePr>
            <a:graphicFrameLocks noGrp="1"/>
          </p:cNvGraphicFramePr>
          <p:nvPr>
            <p:extLst/>
          </p:nvPr>
        </p:nvGraphicFramePr>
        <p:xfrm>
          <a:off x="518081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Table 28"/>
          <p:cNvGraphicFramePr>
            <a:graphicFrameLocks noGrp="1"/>
          </p:cNvGraphicFramePr>
          <p:nvPr>
            <p:extLst/>
          </p:nvPr>
        </p:nvGraphicFramePr>
        <p:xfrm>
          <a:off x="518081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1" name="Table 29"/>
          <p:cNvGraphicFramePr>
            <a:graphicFrameLocks noGrp="1"/>
          </p:cNvGraphicFramePr>
          <p:nvPr>
            <p:extLst/>
          </p:nvPr>
        </p:nvGraphicFramePr>
        <p:xfrm>
          <a:off x="702946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30"/>
          <p:cNvGraphicFramePr>
            <a:graphicFrameLocks noGrp="1"/>
          </p:cNvGraphicFramePr>
          <p:nvPr>
            <p:extLst/>
          </p:nvPr>
        </p:nvGraphicFramePr>
        <p:xfrm>
          <a:off x="702946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3" name="Straight Arrow Connector 31"/>
          <p:cNvCxnSpPr>
            <a:stCxn id="47" idx="3"/>
            <a:endCxn id="50" idx="1"/>
          </p:cNvCxnSpPr>
          <p:nvPr/>
        </p:nvCxnSpPr>
        <p:spPr>
          <a:xfrm>
            <a:off x="456661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32"/>
          <p:cNvCxnSpPr>
            <a:stCxn id="50" idx="3"/>
            <a:endCxn id="51" idx="1"/>
          </p:cNvCxnSpPr>
          <p:nvPr/>
        </p:nvCxnSpPr>
        <p:spPr>
          <a:xfrm flipV="1">
            <a:off x="641525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37"/>
          <p:cNvCxnSpPr/>
          <p:nvPr/>
        </p:nvCxnSpPr>
        <p:spPr>
          <a:xfrm>
            <a:off x="824168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41"/>
          <p:cNvSpPr/>
          <p:nvPr/>
        </p:nvSpPr>
        <p:spPr>
          <a:xfrm>
            <a:off x="334113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32"/>
          <p:cNvCxnSpPr/>
          <p:nvPr/>
        </p:nvCxnSpPr>
        <p:spPr>
          <a:xfrm flipV="1">
            <a:off x="2728448" y="4581650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494415" y="4448638"/>
            <a:ext cx="123403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- </a:t>
            </a:r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15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9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7" y="1730833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2" y="5524643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9" y="2813986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2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Elosztott Bellman-Ford algoritmus – </a:t>
            </a:r>
            <a:r>
              <a:rPr lang="hu-HU" i="1" dirty="0"/>
              <a:t>Végtelenig számolás problémája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4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Probléma</a:t>
            </a:r>
          </a:p>
          <a:p>
            <a:r>
              <a:rPr lang="hu-HU" sz="2400" dirty="0"/>
              <a:t>A „jó hír” gyorsan terjed.</a:t>
            </a:r>
          </a:p>
          <a:p>
            <a:r>
              <a:rPr lang="hu-HU" sz="2400" dirty="0"/>
              <a:t>A „rossz hír” lassan terjed.</a:t>
            </a:r>
          </a:p>
          <a:p>
            <a:r>
              <a:rPr lang="hu-HU" sz="2400" dirty="0"/>
              <a:t>Azaz ciklusok keletkezhetnek.</a:t>
            </a:r>
          </a:p>
          <a:p>
            <a:r>
              <a:rPr lang="hu-HU" sz="2400" dirty="0"/>
              <a:t>Lehetséges megoldás:</a:t>
            </a:r>
          </a:p>
          <a:p>
            <a:pPr lvl="1"/>
            <a:r>
              <a:rPr lang="hu-HU" b="1" dirty="0"/>
              <a:t>„</a:t>
            </a:r>
            <a:r>
              <a:rPr lang="hu-HU" b="1" dirty="0" err="1"/>
              <a:t>split</a:t>
            </a:r>
            <a:r>
              <a:rPr lang="hu-HU" b="1" dirty="0"/>
              <a:t> </a:t>
            </a:r>
            <a:r>
              <a:rPr lang="hu-HU" b="1" dirty="0" err="1"/>
              <a:t>horizon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/>
              <a:t>poisoned</a:t>
            </a:r>
            <a:r>
              <a:rPr lang="hu-HU" b="1" dirty="0"/>
              <a:t> </a:t>
            </a:r>
            <a:r>
              <a:rPr lang="hu-HU" b="1" dirty="0" err="1"/>
              <a:t>reverse</a:t>
            </a:r>
            <a:r>
              <a:rPr lang="hu-HU" b="1" dirty="0"/>
              <a:t>”</a:t>
            </a:r>
            <a:r>
              <a:rPr lang="hu-HU" dirty="0"/>
              <a:t>: negatív információt küld vissza arról a szomszédjának, amit tőle „tanult”. (</a:t>
            </a:r>
            <a:r>
              <a:rPr lang="hu-HU" i="1" dirty="0"/>
              <a:t>RFC 1058</a:t>
            </a:r>
            <a:r>
              <a:rPr lang="hu-HU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16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Split </a:t>
            </a:r>
            <a:r>
              <a:rPr lang="hu-HU" dirty="0" err="1"/>
              <a:t>horizon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en-US" dirty="0"/>
              <a:t>Poisoned Reverse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2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60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4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4265" y="223869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1760" y="225172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7207" y="2953212"/>
            <a:ext cx="524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27944" y="2251724"/>
            <a:ext cx="524504" cy="461665"/>
            <a:chOff x="5725104" y="3828962"/>
            <a:chExt cx="33519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4" y="3828962"/>
              <a:ext cx="33519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717" y="422897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86" y="5491576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7975" y="6396337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5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149292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997939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4997939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6846585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6846585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8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Ha C B-n keresztül irányítja a forgalmat </a:t>
            </a:r>
            <a:br>
              <a:rPr lang="hu-HU" dirty="0"/>
            </a:br>
            <a:r>
              <a:rPr lang="hu-HU" dirty="0"/>
              <a:t>A állomáshoz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hu-HU" dirty="0"/>
              <a:t> állomás</a:t>
            </a:r>
            <a:r>
              <a:rPr lang="en-US" dirty="0"/>
              <a:t> </a:t>
            </a:r>
            <a:r>
              <a:rPr lang="hu-HU" dirty="0"/>
              <a:t>B-nek </a:t>
            </a:r>
            <a:r>
              <a:rPr lang="en-US" dirty="0"/>
              <a:t>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r>
              <a:rPr lang="hu-HU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800" dirty="0"/>
              <a:t>távolságot </a:t>
            </a:r>
            <a:br>
              <a:rPr lang="hu-HU" sz="2800" dirty="0"/>
            </a:br>
            <a:r>
              <a:rPr lang="hu-HU" sz="2800" dirty="0"/>
              <a:t>küld</a:t>
            </a:r>
            <a:endParaRPr lang="en-US" sz="2800" dirty="0"/>
          </a:p>
          <a:p>
            <a:pPr lvl="1"/>
            <a:r>
              <a:rPr lang="hu-HU" dirty="0"/>
              <a:t>Azaz B állomás nem fog C-n keresztül irányítani </a:t>
            </a:r>
            <a:br>
              <a:rPr lang="hu-HU" dirty="0"/>
            </a:br>
            <a:r>
              <a:rPr lang="hu-HU" dirty="0"/>
              <a:t>az A-ba menő forgalmat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</a:t>
            </a:r>
            <a:br>
              <a:rPr lang="hu-HU" dirty="0"/>
            </a:br>
            <a:r>
              <a:rPr lang="hu-HU" dirty="0"/>
              <a:t>	</a:t>
            </a:r>
            <a:r>
              <a:rPr lang="hu-HU" dirty="0" err="1"/>
              <a:t>Link-state</a:t>
            </a:r>
            <a:r>
              <a:rPr lang="hu-HU" dirty="0"/>
              <a:t> </a:t>
            </a:r>
            <a:r>
              <a:rPr lang="hu-HU" dirty="0" err="1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Motiváció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sz="2400" dirty="0"/>
              <a:t>Eltérő sávszélek figyelembevétele. 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sz="2400" dirty="0"/>
              <a:t>Távolság alapú algoritmusok lassan konvergáltak.</a:t>
            </a:r>
          </a:p>
          <a:p>
            <a:pPr marL="0" indent="0">
              <a:buNone/>
            </a:pPr>
            <a:r>
              <a:rPr lang="hu-HU" sz="2400" b="1" cap="small" dirty="0"/>
              <a:t>Az alapötlet öt lépésből tevődik össze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hu-HU" sz="2400" dirty="0"/>
              <a:t>Szomszédok felkutatása, és hálózati címeik meghatározása.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Megmérni a késleltetést vagy költséget minden szomszédhoz.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Egy csomag összeállítása a megismert információkból.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Csomag elküldése az </a:t>
            </a:r>
            <a:r>
              <a:rPr lang="hu-HU" sz="2400" b="1" dirty="0"/>
              <a:t>összes többi </a:t>
            </a:r>
            <a:r>
              <a:rPr lang="hu-HU" sz="2400" dirty="0" err="1"/>
              <a:t>router-nek</a:t>
            </a:r>
            <a:r>
              <a:rPr lang="hu-HU" sz="2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400" dirty="0"/>
              <a:t>Kiszámítani a legrövidebb utat az összes többi </a:t>
            </a:r>
            <a:r>
              <a:rPr lang="hu-HU" sz="2400" dirty="0" err="1"/>
              <a:t>router-</a:t>
            </a:r>
            <a:r>
              <a:rPr lang="hu-HU" sz="2400" dirty="0"/>
              <a:t> </a:t>
            </a:r>
            <a:r>
              <a:rPr lang="hu-HU" sz="2400" dirty="0" err="1"/>
              <a:t>hez</a:t>
            </a:r>
            <a:r>
              <a:rPr lang="hu-HU" sz="2400" dirty="0"/>
              <a:t>. </a:t>
            </a:r>
          </a:p>
          <a:p>
            <a:pPr lvl="1"/>
            <a:r>
              <a:rPr lang="hu-HU" sz="2400" dirty="0" err="1"/>
              <a:t>Dijkstra</a:t>
            </a:r>
            <a:r>
              <a:rPr lang="hu-HU" sz="2400" dirty="0"/>
              <a:t> algoritmusát használják.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18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hu-HU" sz="1800" dirty="0"/>
              <a:t>A router beindulásakor az első feladat a szomszédok megismerése, ezért egy speciális </a:t>
            </a:r>
            <a:r>
              <a:rPr lang="hu-H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hu-HU" sz="1800" dirty="0"/>
              <a:t> csomag elküldésével éri el, amelyet minden kimenő vonalán kiküld. Elvárás, hogy a vonal másik végén lévő router válaszolt küldjön vissza, amelyben közli az azonosítóját (, ami globálisan egyedi!).</a:t>
            </a:r>
          </a:p>
          <a:p>
            <a:pPr marL="385763" indent="-385763">
              <a:buFont typeface="+mj-lt"/>
              <a:buAutoNum type="arabicPeriod"/>
            </a:pPr>
            <a:r>
              <a:rPr lang="hu-HU" sz="1800" dirty="0"/>
              <a:t>A késleltetés meghatározása, amelynek legközvetlenebb módja egy speciális </a:t>
            </a:r>
            <a:r>
              <a:rPr lang="hu-HU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hu-HU" sz="1800" dirty="0"/>
              <a:t> csomag küldése, amelyet a másik oldalnak azonnal vissza kell küldenie. A körbeérési idő felével becsülhető a késleltetés. (Javítás lehet a többszöri kísérlet átlagából számított érték.)</a:t>
            </a:r>
          </a:p>
          <a:p>
            <a:pPr marL="385763" indent="-385763">
              <a:buFont typeface="+mj-lt"/>
              <a:buAutoNum type="arabicPeriod"/>
            </a:pPr>
            <a:r>
              <a:rPr lang="hu-HU" sz="1800" dirty="0"/>
              <a:t>Az adatok összegzése, és csomag előállítása a megismert információkról. A kapcsolatállapot tartalma: a feladó azonosítója, egy sorszám, egy korérték és a szomszédok listája. Minden szomszédhoz megadják a felé tapasztalható késleltetést. Az előállítás történhet </a:t>
            </a:r>
            <a:r>
              <a:rPr lang="hu-HU" sz="1800" dirty="0" err="1"/>
              <a:t>periodikusan</a:t>
            </a:r>
            <a:r>
              <a:rPr lang="hu-HU" sz="1800" dirty="0"/>
              <a:t> vagy hiba esemény esetén. (Un. LSA – Link </a:t>
            </a:r>
            <a:r>
              <a:rPr lang="hu-HU" sz="1800" dirty="0" err="1"/>
              <a:t>State</a:t>
            </a:r>
            <a:r>
              <a:rPr lang="hu-HU" sz="1800" dirty="0"/>
              <a:t> </a:t>
            </a:r>
            <a:r>
              <a:rPr lang="hu-HU" sz="1800" dirty="0" err="1"/>
              <a:t>Advertisment</a:t>
            </a:r>
            <a:r>
              <a:rPr lang="hu-HU" sz="1800" dirty="0"/>
              <a:t>, azaz kapcsolatállapot </a:t>
            </a:r>
            <a:r>
              <a:rPr lang="hu-HU" sz="1800" dirty="0" err="1"/>
              <a:t>hírdetés</a:t>
            </a:r>
            <a:r>
              <a:rPr lang="hu-HU" sz="1800" dirty="0"/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38985" y="1600200"/>
            <a:ext cx="5852614" cy="5105400"/>
          </a:xfrm>
        </p:spPr>
        <p:txBody>
          <a:bodyPr anchor="ctr">
            <a:normAutofit fontScale="92500" lnSpcReduction="10000"/>
          </a:bodyPr>
          <a:lstStyle/>
          <a:p>
            <a:r>
              <a:rPr lang="hu-HU" dirty="0"/>
              <a:t>Szolgáltatás</a:t>
            </a:r>
            <a:endParaRPr lang="en-US" dirty="0"/>
          </a:p>
          <a:p>
            <a:pPr lvl="1"/>
            <a:r>
              <a:rPr lang="hu-HU" dirty="0"/>
              <a:t>Csomagtovábbítás</a:t>
            </a:r>
          </a:p>
          <a:p>
            <a:pPr lvl="1"/>
            <a:r>
              <a:rPr lang="hu-HU" dirty="0"/>
              <a:t>Útvonalválasztás</a:t>
            </a:r>
          </a:p>
          <a:p>
            <a:pPr lvl="1"/>
            <a:r>
              <a:rPr lang="hu-HU" dirty="0"/>
              <a:t>Csomag </a:t>
            </a:r>
            <a:r>
              <a:rPr lang="hu-HU" dirty="0" err="1"/>
              <a:t>fragmentálás</a:t>
            </a:r>
            <a:r>
              <a:rPr lang="hu-HU" dirty="0"/>
              <a:t> kezelése</a:t>
            </a:r>
            <a:endParaRPr lang="en-US" dirty="0"/>
          </a:p>
          <a:p>
            <a:pPr lvl="1"/>
            <a:r>
              <a:rPr lang="hu-HU" dirty="0"/>
              <a:t>Csomag ütemezés</a:t>
            </a:r>
            <a:endParaRPr lang="en-US" dirty="0"/>
          </a:p>
          <a:p>
            <a:pPr lvl="1"/>
            <a:r>
              <a:rPr lang="hu-HU" dirty="0"/>
              <a:t>Puffer kezelés</a:t>
            </a:r>
            <a:endParaRPr lang="en-US" dirty="0"/>
          </a:p>
          <a:p>
            <a:r>
              <a:rPr lang="hu-HU" dirty="0"/>
              <a:t>Interfész</a:t>
            </a:r>
            <a:endParaRPr lang="en-US" dirty="0"/>
          </a:p>
          <a:p>
            <a:pPr lvl="1"/>
            <a:r>
              <a:rPr lang="hu-HU" dirty="0"/>
              <a:t>Csomag küldése egy adott végpontnak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hu-HU" dirty="0"/>
              <a:t>Protokoll</a:t>
            </a:r>
            <a:endParaRPr lang="en-US" dirty="0"/>
          </a:p>
          <a:p>
            <a:pPr lvl="1"/>
            <a:r>
              <a:rPr lang="hu-HU" dirty="0"/>
              <a:t>Globálisan egyedi címeket definiálása</a:t>
            </a:r>
            <a:endParaRPr lang="en-US" dirty="0"/>
          </a:p>
          <a:p>
            <a:pPr lvl="1"/>
            <a:r>
              <a:rPr lang="hu-HU" dirty="0" err="1"/>
              <a:t>Routing</a:t>
            </a:r>
            <a:r>
              <a:rPr lang="hu-HU" dirty="0"/>
              <a:t> táblák karbantartása</a:t>
            </a:r>
            <a:endParaRPr lang="en-US" dirty="0"/>
          </a:p>
          <a:p>
            <a:r>
              <a:rPr lang="hu-HU" dirty="0"/>
              <a:t>Példák</a:t>
            </a:r>
            <a:r>
              <a:rPr lang="en-US" dirty="0"/>
              <a:t>: Internet Protocol (IP</a:t>
            </a:r>
            <a:r>
              <a:rPr lang="hu-HU" dirty="0"/>
              <a:t>v4</a:t>
            </a:r>
            <a:r>
              <a:rPr lang="en-US" dirty="0"/>
              <a:t>), IPv6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2579425" y="1842448"/>
            <a:ext cx="559559" cy="4653886"/>
          </a:xfrm>
          <a:prstGeom prst="leftBrace">
            <a:avLst>
              <a:gd name="adj1" fmla="val 8333"/>
              <a:gd name="adj2" fmla="val 6068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4"/>
          <p:cNvSpPr/>
          <p:nvPr/>
        </p:nvSpPr>
        <p:spPr>
          <a:xfrm>
            <a:off x="184492" y="2088136"/>
            <a:ext cx="2258720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57070" y="2088136"/>
            <a:ext cx="2231550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Alkalmazási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Rectangle 6"/>
          <p:cNvSpPr/>
          <p:nvPr/>
        </p:nvSpPr>
        <p:spPr>
          <a:xfrm>
            <a:off x="173252" y="2663624"/>
            <a:ext cx="2269960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5694" y="2663624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Megjelenítési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8"/>
          <p:cNvSpPr/>
          <p:nvPr/>
        </p:nvSpPr>
        <p:spPr>
          <a:xfrm>
            <a:off x="173383" y="3236801"/>
            <a:ext cx="2269960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45825" y="3236801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Ülés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Rectangle 10"/>
          <p:cNvSpPr/>
          <p:nvPr/>
        </p:nvSpPr>
        <p:spPr>
          <a:xfrm>
            <a:off x="173383" y="3809978"/>
            <a:ext cx="2269960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45825" y="3809978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Szállítói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8" name="Rectangle 12"/>
          <p:cNvSpPr/>
          <p:nvPr/>
        </p:nvSpPr>
        <p:spPr>
          <a:xfrm>
            <a:off x="173383" y="4383155"/>
            <a:ext cx="2269960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45825" y="4383155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Hálózati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Rectangle 14"/>
          <p:cNvSpPr/>
          <p:nvPr/>
        </p:nvSpPr>
        <p:spPr>
          <a:xfrm>
            <a:off x="173383" y="4960889"/>
            <a:ext cx="2269960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45825" y="4960889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Adatkapcsolati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>
            <a:off x="173514" y="5534066"/>
            <a:ext cx="2269960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45956" y="5534066"/>
            <a:ext cx="2242654" cy="573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hu-HU" sz="3200" dirty="0">
                <a:solidFill>
                  <a:schemeClr val="bg1"/>
                </a:solidFill>
              </a:rPr>
              <a:t>Fizikai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18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378628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hu-HU" sz="1725" dirty="0"/>
              <a:t>A kapcsolat csomagok megbízható szétosztása. Erre használható az elárasztás módszere, viszont a csomagban van egy sorszám, amely minden küldésnél 1-gyel nő. A </a:t>
            </a:r>
            <a:r>
              <a:rPr lang="hu-HU" sz="1725" dirty="0" err="1"/>
              <a:t>router-ek</a:t>
            </a:r>
            <a:r>
              <a:rPr lang="hu-HU" sz="1725" dirty="0"/>
              <a:t> számon tartanak minden (forrás,sorszám) párt, amelyet látnak. Ha új érkezik, akkor azt küldik minden vonalon, kivéve azon, amin érkezett. A másod példányokat eldobják. A kisebb sorszámúakat elavultnak tekintik, és nem küldik tovább. </a:t>
            </a:r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385763" indent="-385763">
              <a:buFont typeface="+mj-lt"/>
              <a:buAutoNum type="arabicPeriod" startAt="4"/>
            </a:pPr>
            <a:endParaRPr lang="hu-HU" sz="1725" b="1" dirty="0"/>
          </a:p>
          <a:p>
            <a:pPr marL="0" indent="0">
              <a:buNone/>
            </a:pPr>
            <a:endParaRPr lang="hu-HU" sz="1725" b="1" dirty="0"/>
          </a:p>
          <a:p>
            <a:pPr lvl="1"/>
            <a:r>
              <a:rPr lang="hu-HU" sz="1725" b="1" dirty="0"/>
              <a:t>További finomítások:</a:t>
            </a:r>
            <a:r>
              <a:rPr lang="hu-HU" sz="1725" dirty="0"/>
              <a:t> tároló területre kerül először a csomag és nem a küldési sorba; nyugtázás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3915782"/>
          <a:ext cx="6096000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Probléma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Megoldás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Sorszámok egy idő után körbe érnek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32</a:t>
                      </a:r>
                      <a:r>
                        <a:rPr lang="hu-HU" sz="1400" baseline="0" dirty="0"/>
                        <a:t> bites sorszám használata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Router összeomlik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hu-HU" sz="1400" dirty="0"/>
                        <a:t>Kor bevezetése</a:t>
                      </a:r>
                      <a:r>
                        <a:rPr lang="hu-HU" sz="1400" baseline="0" dirty="0"/>
                        <a:t>. A kor értéket másod-percenként csökkenti a router, ha a kor eléri a nullát, akkor el kell dobni.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r>
                        <a:rPr lang="hu-HU" sz="1400" dirty="0"/>
                        <a:t>A</a:t>
                      </a:r>
                      <a:r>
                        <a:rPr lang="hu-HU" sz="1400" baseline="0" dirty="0"/>
                        <a:t> sorszám mező megsérül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Kapcsolatállapot alapú forgalomirányítás működése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378628"/>
          </a:xfrm>
        </p:spPr>
        <p:txBody>
          <a:bodyPr>
            <a:noAutofit/>
          </a:bodyPr>
          <a:lstStyle/>
          <a:p>
            <a:pPr marL="385763" indent="-385763">
              <a:buFont typeface="+mj-lt"/>
              <a:buAutoNum type="arabicPeriod" startAt="5"/>
            </a:pPr>
            <a:r>
              <a:rPr lang="hu-HU" sz="1800" dirty="0"/>
              <a:t>Új útvonalak számítása. Amint egy router a kapcsolatállapot csomagok egy teljes készletét összegyűjtötte, megszerkesztheti az alhálózat teljes gráfját, mivel minden kapcsolat képviselve van. Erre lefuttatható </a:t>
            </a:r>
            <a:r>
              <a:rPr lang="hu-HU" sz="1800" dirty="0" err="1"/>
              <a:t>Dijkstra</a:t>
            </a:r>
            <a:r>
              <a:rPr lang="hu-HU" sz="1800" dirty="0"/>
              <a:t> algoritmusa, eredményeképp pedig megkapjuk a forgalomirányító táblát.</a:t>
            </a:r>
          </a:p>
          <a:p>
            <a:pPr marL="0" indent="0">
              <a:buNone/>
            </a:pPr>
            <a:r>
              <a:rPr lang="hu-HU" sz="1800" b="1" cap="small" dirty="0"/>
              <a:t>Jellemzők</a:t>
            </a:r>
          </a:p>
          <a:p>
            <a:r>
              <a:rPr lang="hu-HU" sz="1800" dirty="0"/>
              <a:t>A </a:t>
            </a:r>
            <a:r>
              <a:rPr lang="hu-HU" sz="1800" dirty="0" err="1"/>
              <a:t>router-ek</a:t>
            </a:r>
            <a:r>
              <a:rPr lang="hu-HU" sz="1800" dirty="0"/>
              <a:t> és a </a:t>
            </a:r>
            <a:r>
              <a:rPr lang="hu-HU" sz="1800" dirty="0" err="1"/>
              <a:t>router-ek</a:t>
            </a:r>
            <a:r>
              <a:rPr lang="hu-HU" sz="1800" dirty="0"/>
              <a:t> szomszédinak átlagos számával arányos tárterület kell az algoritmus futtatásához. </a:t>
            </a:r>
            <a:r>
              <a:rPr lang="hu-HU" sz="1800" i="1" dirty="0"/>
              <a:t>O(</a:t>
            </a:r>
            <a:r>
              <a:rPr lang="hu-HU" sz="1800" i="1" dirty="0" err="1"/>
              <a:t>kn</a:t>
            </a:r>
            <a:r>
              <a:rPr lang="hu-HU" sz="1800" i="1" dirty="0"/>
              <a:t>)</a:t>
            </a:r>
            <a:r>
              <a:rPr lang="hu-HU" sz="1800" dirty="0"/>
              <a:t>, ahol </a:t>
            </a:r>
            <a:r>
              <a:rPr lang="hu-HU" sz="1800" i="1" dirty="0"/>
              <a:t>k</a:t>
            </a:r>
            <a:r>
              <a:rPr lang="hu-HU" sz="1800" dirty="0"/>
              <a:t> a szomszédok száma és </a:t>
            </a:r>
            <a:r>
              <a:rPr lang="hu-HU" sz="1800" i="1" dirty="0"/>
              <a:t>n</a:t>
            </a:r>
            <a:r>
              <a:rPr lang="hu-HU" sz="1800" dirty="0"/>
              <a:t> a </a:t>
            </a:r>
            <a:r>
              <a:rPr lang="hu-HU" sz="1800" dirty="0" err="1"/>
              <a:t>router-ek</a:t>
            </a:r>
            <a:r>
              <a:rPr lang="hu-HU" sz="1800" dirty="0"/>
              <a:t> száma. Azaz nagy hálózatok esetén a számítás költséges és memória igényes lesz.</a:t>
            </a:r>
          </a:p>
          <a:p>
            <a:r>
              <a:rPr lang="hu-HU" sz="1800" dirty="0"/>
              <a:t>A hardver- és szoftver-problémák komoly gondot okozhatnak. A hálózat méretének növekedésével a hiba valószínűsége is nő.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Dijkstra</a:t>
            </a:r>
            <a:r>
              <a:rPr lang="hu-HU" dirty="0"/>
              <a:t> algoritmus (1959)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/>
              <a:t>Statikus algoritmus</a:t>
            </a:r>
            <a:endParaRPr lang="hu-HU" sz="1800" b="1" dirty="0"/>
          </a:p>
          <a:p>
            <a:r>
              <a:rPr lang="hu-HU" sz="1800" b="1" dirty="0"/>
              <a:t>Cél:</a:t>
            </a:r>
            <a:r>
              <a:rPr lang="hu-HU" sz="1800" dirty="0"/>
              <a:t> két csomópont közötti legrövidebb út meghatározása.</a:t>
            </a:r>
          </a:p>
          <a:p>
            <a:pPr marL="0" indent="0">
              <a:buNone/>
            </a:pPr>
            <a:r>
              <a:rPr lang="hu-HU" sz="1800" b="1" cap="small" dirty="0"/>
              <a:t>Informális leírás</a:t>
            </a:r>
            <a:endParaRPr lang="hu-HU" sz="1800" dirty="0"/>
          </a:p>
          <a:p>
            <a:pPr>
              <a:spcBef>
                <a:spcPts val="0"/>
              </a:spcBef>
            </a:pPr>
            <a:r>
              <a:rPr lang="hu-HU" sz="1800" dirty="0"/>
              <a:t>Minden csomópontot felcímkézünk a forrás csomóponttól való legrövidebb ismert út mentén mért távolságával.</a:t>
            </a:r>
          </a:p>
          <a:p>
            <a:pPr lvl="1"/>
            <a:r>
              <a:rPr lang="hu-HU" dirty="0"/>
              <a:t>Kezdetben a távolság végtelen, mivel nem ismerünk útvonalat.</a:t>
            </a:r>
          </a:p>
          <a:p>
            <a:r>
              <a:rPr lang="hu-HU" sz="1800" dirty="0"/>
              <a:t>Az algoritmus működése során a címkék változhatnak az utak megtalálásával. Két fajta címkét különböztetünk meg: ideiglenes és állandó. Kezdetben minden címke ideiglenes. A legrövidebb út megtalálásakor a címke állandó címkévé válik, és továbbá nem változik.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Dijkstra</a:t>
            </a:r>
            <a:r>
              <a:rPr lang="hu-HU" dirty="0"/>
              <a:t> algoritmus </a:t>
            </a:r>
            <a:r>
              <a:rPr lang="hu-HU" dirty="0" err="1"/>
              <a:t>pszeudo-kód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8098" y="2120569"/>
                <a:ext cx="8725902" cy="3465095"/>
              </a:xfrm>
            </p:spPr>
            <p:txBody>
              <a:bodyPr numCol="2">
                <a:noAutofit/>
              </a:bodyPr>
              <a:lstStyle/>
              <a:p>
                <a:pPr marL="0" indent="0">
                  <a:buNone/>
                </a:pPr>
                <a:r>
                  <a:rPr lang="en-US" sz="1350" b="1" dirty="0" err="1"/>
                  <a:t>Dijkstra</a:t>
                </a:r>
                <a:r>
                  <a:rPr lang="en-US" sz="1350" dirty="0"/>
                  <a:t>(</a:t>
                </a:r>
                <a:r>
                  <a:rPr lang="en-US" sz="1350" dirty="0" err="1"/>
                  <a:t>G,s,w</a:t>
                </a:r>
                <a:r>
                  <a:rPr lang="en-US" sz="1350" dirty="0"/>
                  <a:t>)</a:t>
                </a:r>
                <a:endParaRPr lang="hu-HU" sz="1350" dirty="0"/>
              </a:p>
              <a:p>
                <a:pPr marL="0" indent="0">
                  <a:spcBef>
                    <a:spcPts val="0"/>
                  </a:spcBef>
                  <a:spcAft>
                    <a:spcPts val="450"/>
                  </a:spcAft>
                  <a:buNone/>
                </a:pPr>
                <a:r>
                  <a:rPr lang="hu-HU" sz="1350" dirty="0"/>
                  <a:t>    </a:t>
                </a:r>
                <a:r>
                  <a:rPr lang="en-US" sz="1200" dirty="0"/>
                  <a:t>Output: </a:t>
                </a:r>
                <a:r>
                  <a:rPr lang="en-US" sz="1200" dirty="0" err="1"/>
                  <a:t>egy</a:t>
                </a:r>
                <a:r>
                  <a:rPr lang="en-US" sz="1200" dirty="0"/>
                  <a:t> </a:t>
                </a:r>
                <a:r>
                  <a:rPr lang="en-US" sz="1200" dirty="0" err="1"/>
                  <a:t>legrövidebb</a:t>
                </a:r>
                <a:r>
                  <a:rPr lang="en-US" sz="1200" dirty="0"/>
                  <a:t> </a:t>
                </a:r>
                <a:r>
                  <a:rPr lang="en-US" sz="1200" dirty="0" err="1"/>
                  <a:t>utak</a:t>
                </a:r>
                <a:r>
                  <a:rPr lang="en-US" sz="1200" dirty="0"/>
                  <a:t> </a:t>
                </a:r>
                <a:r>
                  <a:rPr lang="en-US" sz="1200" dirty="0" err="1"/>
                  <a:t>fája</a:t>
                </a:r>
                <a:r>
                  <a:rPr lang="hu-HU" sz="1200" dirty="0"/>
                  <a:t> </a:t>
                </a:r>
                <a:r>
                  <a:rPr lang="nl-NL" sz="1200" dirty="0"/>
                  <a:t>T=(V,E´) G-ben s gyökérrel</a:t>
                </a:r>
                <a:endParaRPr lang="nl-NL" sz="1350" dirty="0"/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01 </a:t>
                </a:r>
                <a:r>
                  <a:rPr lang="en-US" sz="1350" dirty="0"/>
                  <a:t>E´ := Ø;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02 </a:t>
                </a:r>
                <a:r>
                  <a:rPr lang="en-US" sz="1350" dirty="0"/>
                  <a:t>ready[s] := true;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03 </a:t>
                </a:r>
                <a:r>
                  <a:rPr lang="en-US" sz="1350" dirty="0"/>
                  <a:t>ready[v] := false; ∀ v </a:t>
                </a:r>
                <a:r>
                  <a:rPr lang="pl-PL" sz="1350" dirty="0"/>
                  <a:t>∈</a:t>
                </a:r>
                <a:r>
                  <a:rPr lang="en-US" sz="1350" dirty="0"/>
                  <a:t> V \ {s};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04 </a:t>
                </a:r>
                <a:r>
                  <a:rPr lang="en-US" sz="1350" dirty="0"/>
                  <a:t>d[s] := 0;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05 </a:t>
                </a:r>
                <a:r>
                  <a:rPr lang="en-US" sz="1350" dirty="0"/>
                  <a:t>d[v] := ∞; ∀ v </a:t>
                </a:r>
                <a:r>
                  <a:rPr lang="pl-PL" sz="1350" dirty="0"/>
                  <a:t>∈</a:t>
                </a:r>
                <a:r>
                  <a:rPr lang="en-US" sz="1350" dirty="0"/>
                  <a:t> V \ {s};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06 </a:t>
                </a:r>
                <a:r>
                  <a:rPr lang="en-US" sz="1350" dirty="0" err="1"/>
                  <a:t>priority_queue</a:t>
                </a:r>
                <a:r>
                  <a:rPr lang="en-US" sz="1350" dirty="0"/>
                  <a:t> Q;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t-BR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07 </a:t>
                </a:r>
                <a:r>
                  <a:rPr lang="pt-BR" sz="1350" b="1" dirty="0"/>
                  <a:t>forall </a:t>
                </a:r>
                <a:r>
                  <a:rPr lang="pt-BR" sz="1350" dirty="0"/>
                  <a:t>v </a:t>
                </a:r>
                <a:r>
                  <a:rPr lang="pl-PL" sz="1350" dirty="0"/>
                  <a:t>∈ </a:t>
                </a:r>
                <a:r>
                  <a:rPr lang="pt-BR" sz="1350" dirty="0"/>
                  <a:t>Adj[s] </a:t>
                </a:r>
                <a:r>
                  <a:rPr lang="pt-BR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08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[v] := s;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09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/>
                  <a:t>d[v] := w(s</a:t>
                </a:r>
                <a:r>
                  <a:rPr lang="hu-HU" sz="1350" dirty="0"/>
                  <a:t>,</a:t>
                </a:r>
                <a:r>
                  <a:rPr lang="en-US" sz="1350" dirty="0"/>
                  <a:t>v);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10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dirty="0" err="1"/>
                  <a:t>Q.Insert</a:t>
                </a:r>
                <a:r>
                  <a:rPr lang="en-US" sz="1350" dirty="0"/>
                  <a:t>(v</a:t>
                </a:r>
                <a:r>
                  <a:rPr lang="hu-HU" sz="1350" dirty="0"/>
                  <a:t>,</a:t>
                </a:r>
                <a:r>
                  <a:rPr lang="en-US" sz="1350" dirty="0"/>
                  <a:t>d[v]);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11 </a:t>
                </a:r>
                <a:r>
                  <a:rPr lang="en-US" sz="1350" b="1" dirty="0"/>
                  <a:t>od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12 </a:t>
                </a:r>
                <a:r>
                  <a:rPr lang="en-US" sz="1350" b="1" dirty="0"/>
                  <a:t>while </a:t>
                </a:r>
                <a:r>
                  <a:rPr lang="en-US" sz="1350" dirty="0"/>
                  <a:t>Q ≠ Ø </a:t>
                </a:r>
                <a:r>
                  <a:rPr lang="en-US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endParaRPr lang="hu-HU" sz="135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13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v := </a:t>
                </a:r>
                <a:r>
                  <a:rPr lang="en-US" sz="1350" dirty="0" err="1"/>
                  <a:t>Q.DeleteMin</a:t>
                </a:r>
                <a:r>
                  <a:rPr lang="en-US" sz="1350" dirty="0"/>
                  <a:t>();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14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E´:= E´ U {(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[v],v)};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15</a:t>
                </a:r>
                <a:r>
                  <a:rPr lang="en-US" sz="1350" dirty="0"/>
                  <a:t> </a:t>
                </a:r>
                <a:r>
                  <a:rPr lang="hu-HU" sz="1350" dirty="0"/>
                  <a:t>    </a:t>
                </a:r>
                <a:r>
                  <a:rPr lang="en-US" sz="1350" dirty="0"/>
                  <a:t>ready[v] := true;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l-PL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16</a:t>
                </a:r>
                <a:r>
                  <a:rPr lang="pl-PL" sz="1350" dirty="0"/>
                  <a:t>     </a:t>
                </a:r>
                <a:r>
                  <a:rPr lang="pl-PL" sz="1350" b="1" dirty="0"/>
                  <a:t>forall </a:t>
                </a:r>
                <a:r>
                  <a:rPr lang="pl-PL" sz="1350" dirty="0"/>
                  <a:t>u ∈ Adj[v] </a:t>
                </a:r>
                <a:r>
                  <a:rPr lang="pl-PL" sz="1350" b="1" dirty="0"/>
                  <a:t>do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pl-PL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17         </a:t>
                </a:r>
                <a:r>
                  <a:rPr lang="pl-PL" sz="1350" b="1" dirty="0"/>
                  <a:t>if </a:t>
                </a:r>
                <a:r>
                  <a:rPr lang="pl-PL" sz="1350" dirty="0"/>
                  <a:t>u ∈ Q </a:t>
                </a:r>
                <a:r>
                  <a:rPr lang="pl-PL" sz="1350" b="1" dirty="0"/>
                  <a:t>and </a:t>
                </a:r>
                <a:r>
                  <a:rPr lang="pl-PL" sz="1350" dirty="0"/>
                  <a:t>d[v] + w(v,u) &lt; d[u]) </a:t>
                </a:r>
                <a:r>
                  <a:rPr lang="pl-PL" sz="1350" b="1" dirty="0"/>
                  <a:t>then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18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[u] := v;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19</a:t>
                </a:r>
                <a:r>
                  <a:rPr lang="en-US" sz="1350" dirty="0"/>
                  <a:t> </a:t>
                </a:r>
                <a:r>
                  <a:rPr lang="hu-HU" sz="1350" dirty="0"/>
                  <a:t>            </a:t>
                </a:r>
                <a:r>
                  <a:rPr lang="en-US" sz="1350" dirty="0"/>
                  <a:t>d[u] := d[v] + w(v</a:t>
                </a:r>
                <a:r>
                  <a:rPr lang="hu-HU" sz="1350" dirty="0"/>
                  <a:t>,</a:t>
                </a:r>
                <a:r>
                  <a:rPr lang="en-US" sz="1350" dirty="0"/>
                  <a:t>u);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20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Q.DecreasePriority</a:t>
                </a:r>
                <a:r>
                  <a:rPr lang="en-US" sz="1350" dirty="0"/>
                  <a:t>(u</a:t>
                </a:r>
                <a:r>
                  <a:rPr lang="hu-HU" sz="1350" dirty="0"/>
                  <a:t>,</a:t>
                </a:r>
                <a:r>
                  <a:rPr lang="en-US" sz="1350" dirty="0"/>
                  <a:t>d[u]);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21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</a:t>
                </a:r>
                <a:r>
                  <a:rPr lang="en-US" sz="1350" b="1" dirty="0"/>
                  <a:t>else if </a:t>
                </a:r>
                <a:r>
                  <a:rPr lang="en-US" sz="1350" dirty="0"/>
                  <a:t>u </a:t>
                </a:r>
                <a14:m>
                  <m:oMath xmlns:m="http://schemas.openxmlformats.org/officeDocument/2006/math">
                    <m:r>
                      <a:rPr lang="en-US" sz="135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1350" dirty="0"/>
                  <a:t> Q </a:t>
                </a:r>
                <a:r>
                  <a:rPr lang="en-US" sz="1350" b="1" dirty="0"/>
                  <a:t>and not </a:t>
                </a:r>
                <a:r>
                  <a:rPr lang="en-US" sz="1350" dirty="0"/>
                  <a:t>ready[u] </a:t>
                </a:r>
                <a:r>
                  <a:rPr lang="en-US" sz="1350" b="1" dirty="0"/>
                  <a:t>then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22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pred</a:t>
                </a:r>
                <a:r>
                  <a:rPr lang="en-US" sz="1350" dirty="0"/>
                  <a:t>[u] := v;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23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/>
                  <a:t>d[u] := d[v] + w(v</a:t>
                </a:r>
                <a:r>
                  <a:rPr lang="hu-HU" sz="1350" dirty="0"/>
                  <a:t>,</a:t>
                </a:r>
                <a:r>
                  <a:rPr lang="en-US" sz="1350" dirty="0"/>
                  <a:t>u);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24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</a:t>
                </a:r>
                <a:r>
                  <a:rPr lang="en-US" sz="1350" dirty="0" err="1"/>
                  <a:t>Q.Insert</a:t>
                </a:r>
                <a:r>
                  <a:rPr lang="en-US" sz="1350" dirty="0"/>
                  <a:t>(u</a:t>
                </a:r>
                <a:r>
                  <a:rPr lang="hu-HU" sz="1350" dirty="0"/>
                  <a:t>,</a:t>
                </a:r>
                <a:r>
                  <a:rPr lang="en-US" sz="1350" dirty="0"/>
                  <a:t>d[u]);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25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</a:t>
                </a:r>
                <a:r>
                  <a:rPr lang="en-US" sz="1350" b="1" dirty="0"/>
                  <a:t>fi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26 </a:t>
                </a:r>
                <a:r>
                  <a:rPr lang="hu-HU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</a:t>
                </a:r>
                <a:r>
                  <a:rPr lang="en-US" sz="1350" b="1" dirty="0"/>
                  <a:t>od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sz="135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27 </a:t>
                </a:r>
                <a:r>
                  <a:rPr lang="en-US" sz="1350" b="1" dirty="0"/>
                  <a:t>od</a:t>
                </a:r>
                <a:endParaRPr lang="en-US" sz="13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8098" y="2120569"/>
                <a:ext cx="8725902" cy="3465095"/>
              </a:xfrm>
              <a:blipFill>
                <a:blip r:embed="rId2"/>
                <a:stretch>
                  <a:fillRect l="-210" t="-176" b="-91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18098" y="2596243"/>
            <a:ext cx="4027355" cy="24492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393082" y="3670845"/>
            <a:ext cx="18277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b="1" dirty="0">
                <a:solidFill>
                  <a:schemeClr val="bg2">
                    <a:lumMod val="50000"/>
                  </a:schemeClr>
                </a:solidFill>
              </a:rPr>
              <a:t>INICIALIZÁCIÓS FÁZIS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65891" y="3245303"/>
            <a:ext cx="3529918" cy="685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5891" y="4109324"/>
            <a:ext cx="3529918" cy="685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678680" y="3466543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50" b="1" dirty="0">
                <a:solidFill>
                  <a:schemeClr val="bg2">
                    <a:lumMod val="50000"/>
                  </a:schemeClr>
                </a:solidFill>
              </a:rPr>
              <a:t>JAVÍTÓ ÚT</a:t>
            </a:r>
          </a:p>
        </p:txBody>
      </p:sp>
      <p:sp>
        <p:nvSpPr>
          <p:cNvPr id="16" name="TextBox 15"/>
          <p:cNvSpPr txBox="1"/>
          <p:nvPr/>
        </p:nvSpPr>
        <p:spPr>
          <a:xfrm rot="5400000">
            <a:off x="7824552" y="4325265"/>
            <a:ext cx="5116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50" b="1" dirty="0">
                <a:solidFill>
                  <a:schemeClr val="bg2">
                    <a:lumMod val="50000"/>
                  </a:schemeClr>
                </a:solidFill>
              </a:rPr>
              <a:t>ÚJ ÚT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08739" y="2120569"/>
            <a:ext cx="4027355" cy="312090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7684710" y="3481024"/>
            <a:ext cx="16257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b="1" dirty="0">
                <a:solidFill>
                  <a:schemeClr val="bg2">
                    <a:lumMod val="50000"/>
                  </a:schemeClr>
                </a:solidFill>
              </a:rPr>
              <a:t>ITERÁCIÓS LÉPÉSEK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10" grpId="0"/>
      <p:bldP spid="16" grpId="0"/>
      <p:bldP spid="17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45" y="391477"/>
            <a:ext cx="8572109" cy="652463"/>
          </a:xfrm>
        </p:spPr>
        <p:txBody>
          <a:bodyPr>
            <a:normAutofit fontScale="90000"/>
          </a:bodyPr>
          <a:lstStyle/>
          <a:p>
            <a:r>
              <a:rPr lang="en-US" dirty="0"/>
              <a:t>OSPF vs. IS-IS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3103195"/>
            <a:ext cx="4373252" cy="2837459"/>
          </a:xfrm>
        </p:spPr>
        <p:txBody>
          <a:bodyPr>
            <a:normAutofit/>
          </a:bodyPr>
          <a:lstStyle/>
          <a:p>
            <a:r>
              <a:rPr lang="hu-HU" sz="2100" dirty="0"/>
              <a:t>Cégek és adatközpontok</a:t>
            </a:r>
            <a:endParaRPr lang="en-US" sz="2100" dirty="0"/>
          </a:p>
          <a:p>
            <a:r>
              <a:rPr lang="hu-HU" sz="2100" dirty="0"/>
              <a:t>Több lehetőséget támogat</a:t>
            </a:r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IPv4</a:t>
            </a:r>
            <a:r>
              <a:rPr lang="hu-HU" sz="2100" dirty="0"/>
              <a:t> felett</a:t>
            </a:r>
            <a:endParaRPr lang="en-US" sz="2100" dirty="0"/>
          </a:p>
          <a:p>
            <a:pPr lvl="1"/>
            <a:r>
              <a:rPr lang="en-US" sz="2000" dirty="0"/>
              <a:t>LSA</a:t>
            </a:r>
            <a:r>
              <a:rPr lang="hu-HU" sz="2000" dirty="0" err="1"/>
              <a:t>-k</a:t>
            </a:r>
            <a:r>
              <a:rPr lang="hu-HU" sz="2000" dirty="0"/>
              <a:t> IPv4 feletti küldése</a:t>
            </a:r>
            <a:endParaRPr lang="en-US" sz="2000" dirty="0"/>
          </a:p>
          <a:p>
            <a:pPr lvl="1"/>
            <a:r>
              <a:rPr lang="en-US" sz="1800" dirty="0"/>
              <a:t>OSPFv3 </a:t>
            </a:r>
            <a:r>
              <a:rPr lang="hu-HU" sz="1800" dirty="0"/>
              <a:t>szükséges az</a:t>
            </a:r>
            <a:r>
              <a:rPr lang="en-US" sz="1800" dirty="0"/>
              <a:t> IPv6</a:t>
            </a:r>
            <a:r>
              <a:rPr lang="hu-HU" sz="1800" dirty="0" err="1"/>
              <a:t>-hoz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3103195"/>
            <a:ext cx="4239705" cy="2844530"/>
          </a:xfrm>
        </p:spPr>
        <p:txBody>
          <a:bodyPr>
            <a:normAutofit/>
          </a:bodyPr>
          <a:lstStyle/>
          <a:p>
            <a:r>
              <a:rPr lang="hu-HU" sz="2100" dirty="0"/>
              <a:t>Internet szolgáltatók által használt</a:t>
            </a:r>
            <a:endParaRPr lang="en-US" sz="2100" dirty="0"/>
          </a:p>
          <a:p>
            <a:endParaRPr lang="en-US" sz="900" dirty="0"/>
          </a:p>
          <a:p>
            <a:r>
              <a:rPr lang="hu-HU" dirty="0"/>
              <a:t>Sokkal tömörebb</a:t>
            </a:r>
            <a:endParaRPr lang="en-US" sz="2100" dirty="0"/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Kisebb hálózati </a:t>
            </a:r>
            <a:r>
              <a:rPr lang="en-US" sz="1800" dirty="0">
                <a:sym typeface="Wingdings" panose="05000000000000000000" pitchFamily="2" charset="2"/>
              </a:rPr>
              <a:t>overhead</a:t>
            </a:r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Több eszközt támogat</a:t>
            </a:r>
            <a:endParaRPr lang="en-US" sz="1800" dirty="0">
              <a:sym typeface="Wingdings" panose="05000000000000000000" pitchFamily="2" charset="2"/>
            </a:endParaRPr>
          </a:p>
          <a:p>
            <a:r>
              <a:rPr lang="hu-HU" sz="2100" dirty="0">
                <a:sym typeface="Wingdings" panose="05000000000000000000" pitchFamily="2" charset="2"/>
              </a:rPr>
              <a:t>Nem kötődik az</a:t>
            </a:r>
            <a:r>
              <a:rPr lang="en-US" sz="2100" dirty="0">
                <a:sym typeface="Wingdings" panose="05000000000000000000" pitchFamily="2" charset="2"/>
              </a:rPr>
              <a:t> IP</a:t>
            </a:r>
            <a:r>
              <a:rPr lang="hu-HU" sz="2100" dirty="0" err="1">
                <a:sym typeface="Wingdings" panose="05000000000000000000" pitchFamily="2" charset="2"/>
              </a:rPr>
              <a:t>-hez</a:t>
            </a:r>
            <a:endParaRPr lang="en-US" sz="2100" dirty="0">
              <a:sym typeface="Wingdings" panose="05000000000000000000" pitchFamily="2" charset="2"/>
            </a:endParaRPr>
          </a:p>
          <a:p>
            <a:pPr lvl="1"/>
            <a:r>
              <a:rPr lang="hu-HU" sz="1800" dirty="0">
                <a:sym typeface="Wingdings" panose="05000000000000000000" pitchFamily="2" charset="2"/>
              </a:rPr>
              <a:t>Működik mind</a:t>
            </a:r>
            <a:r>
              <a:rPr lang="en-US" sz="1800" dirty="0">
                <a:sym typeface="Wingdings" panose="05000000000000000000" pitchFamily="2" charset="2"/>
              </a:rPr>
              <a:t> IPv4</a:t>
            </a:r>
            <a:r>
              <a:rPr lang="hu-HU" sz="1800" dirty="0" err="1">
                <a:sym typeface="Wingdings" panose="05000000000000000000" pitchFamily="2" charset="2"/>
              </a:rPr>
              <a:t>-gyel</a:t>
            </a:r>
            <a:r>
              <a:rPr lang="hu-HU" sz="1800" dirty="0">
                <a:sym typeface="Wingdings" panose="05000000000000000000" pitchFamily="2" charset="2"/>
              </a:rPr>
              <a:t> és </a:t>
            </a:r>
            <a:r>
              <a:rPr lang="en-US" sz="1800" dirty="0">
                <a:sym typeface="Wingdings" panose="05000000000000000000" pitchFamily="2" charset="2"/>
              </a:rPr>
              <a:t>IPv6</a:t>
            </a:r>
            <a:r>
              <a:rPr lang="hu-HU" sz="1800" dirty="0" err="1">
                <a:sym typeface="Wingdings" panose="05000000000000000000" pitchFamily="2" charset="2"/>
              </a:rPr>
              <a:t>-tal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588845"/>
            <a:ext cx="4373252" cy="480060"/>
          </a:xfrm>
        </p:spPr>
        <p:txBody>
          <a:bodyPr/>
          <a:lstStyle/>
          <a:p>
            <a:pPr algn="ctr"/>
            <a:r>
              <a:rPr lang="en-US" sz="24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588845"/>
            <a:ext cx="4239705" cy="4800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IS-IS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22548" y="1797250"/>
            <a:ext cx="8897333" cy="5526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100" dirty="0"/>
              <a:t>Két eltérő implementáció a</a:t>
            </a:r>
            <a:r>
              <a:rPr lang="en-US" sz="2100" dirty="0"/>
              <a:t> link-state routing</a:t>
            </a:r>
            <a:r>
              <a:rPr lang="hu-HU" sz="2100" dirty="0"/>
              <a:t> stratégiának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08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2" y="1062037"/>
            <a:ext cx="8572109" cy="652463"/>
          </a:xfrm>
        </p:spPr>
        <p:txBody>
          <a:bodyPr>
            <a:normAutofit fontScale="90000"/>
          </a:bodyPr>
          <a:lstStyle/>
          <a:p>
            <a:r>
              <a:rPr lang="hu-HU" dirty="0"/>
              <a:t>Eltérő felépítés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058576"/>
            <a:ext cx="4373252" cy="480060"/>
          </a:xfrm>
        </p:spPr>
        <p:txBody>
          <a:bodyPr/>
          <a:lstStyle/>
          <a:p>
            <a:pPr algn="ctr"/>
            <a:r>
              <a:rPr lang="en-US" sz="24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058576"/>
            <a:ext cx="4239705" cy="4800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IS-IS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1367652" y="4217155"/>
            <a:ext cx="1971908" cy="1068650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0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579257"/>
            <a:ext cx="2265922" cy="1366068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2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1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2" y="3715477"/>
            <a:ext cx="1879535" cy="1193255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2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4821860"/>
            <a:ext cx="2415063" cy="1118796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2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3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1" y="4614025"/>
            <a:ext cx="2351967" cy="1233768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8"/>
              <a:ext cx="67383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Area 4</a:t>
              </a:r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579997"/>
            <a:ext cx="4373252" cy="1093268"/>
          </a:xfrm>
        </p:spPr>
        <p:txBody>
          <a:bodyPr>
            <a:normAutofit/>
          </a:bodyPr>
          <a:lstStyle/>
          <a:p>
            <a:r>
              <a:rPr lang="hu-HU" sz="1800" dirty="0"/>
              <a:t>Átfedő területek köré szerveződik</a:t>
            </a:r>
            <a:endParaRPr lang="en-US" sz="1800" dirty="0"/>
          </a:p>
          <a:p>
            <a:r>
              <a:rPr lang="en-US" sz="1800" dirty="0"/>
              <a:t>Area 0 </a:t>
            </a:r>
            <a:r>
              <a:rPr lang="hu-HU" sz="1800" dirty="0"/>
              <a:t>a hálózat magja</a:t>
            </a:r>
            <a:endParaRPr lang="en-US" sz="15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579997"/>
            <a:ext cx="4239705" cy="1093268"/>
          </a:xfrm>
        </p:spPr>
        <p:txBody>
          <a:bodyPr>
            <a:normAutofit/>
          </a:bodyPr>
          <a:lstStyle/>
          <a:p>
            <a:r>
              <a:rPr lang="hu-HU" sz="1800" dirty="0"/>
              <a:t>2-szintű</a:t>
            </a:r>
            <a:r>
              <a:rPr lang="en-US" sz="1800" dirty="0"/>
              <a:t> </a:t>
            </a:r>
            <a:r>
              <a:rPr lang="en-US" sz="1800" dirty="0" err="1"/>
              <a:t>hiera</a:t>
            </a:r>
            <a:r>
              <a:rPr lang="hu-HU" sz="1800" dirty="0" err="1"/>
              <a:t>rchia</a:t>
            </a:r>
            <a:endParaRPr lang="en-US" sz="1800" dirty="0"/>
          </a:p>
          <a:p>
            <a:r>
              <a:rPr lang="hu-HU" sz="1800" dirty="0"/>
              <a:t>A </a:t>
            </a:r>
            <a:r>
              <a:rPr lang="en-US" sz="1800" dirty="0"/>
              <a:t>2</a:t>
            </a:r>
            <a:r>
              <a:rPr lang="hu-HU" sz="1800" dirty="0"/>
              <a:t>. szint a gerinchálózat</a:t>
            </a:r>
            <a:endParaRPr lang="en-US" sz="15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3890845"/>
            <a:ext cx="544052" cy="2560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2" y="4188874"/>
            <a:ext cx="309531" cy="53394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6" y="3890845"/>
            <a:ext cx="348541" cy="61439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6" y="4505236"/>
            <a:ext cx="749290" cy="18788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5" y="4507505"/>
            <a:ext cx="1" cy="4678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505234"/>
            <a:ext cx="1029092" cy="22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9" y="4973038"/>
            <a:ext cx="1029092" cy="22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9" y="4523717"/>
            <a:ext cx="1" cy="4678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4722814"/>
            <a:ext cx="169482" cy="508095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4722814"/>
            <a:ext cx="748965" cy="25404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230910"/>
            <a:ext cx="400749" cy="33986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4991521"/>
            <a:ext cx="626097" cy="456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230910"/>
            <a:ext cx="1220310" cy="23107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5" y="4984910"/>
            <a:ext cx="461245" cy="6012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1" y="4976861"/>
            <a:ext cx="1141869" cy="20015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4821861"/>
            <a:ext cx="198996" cy="783178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1" y="4801907"/>
            <a:ext cx="425468" cy="375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5447672"/>
            <a:ext cx="861999" cy="1385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3" y="4312105"/>
            <a:ext cx="680624" cy="48980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6" y="4018866"/>
            <a:ext cx="246323" cy="4863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782055"/>
            <a:ext cx="647308" cy="2175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3" y="3782055"/>
            <a:ext cx="495313" cy="50333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505234"/>
            <a:ext cx="686154" cy="29667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6" y="439871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9" y="439644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6" y="486652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876122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00" y="4693119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6" y="417886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8" y="389084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6" y="367326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6" y="378205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7" y="461402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6" y="4067806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3" y="5068225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" y="549625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7" y="5122120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7" y="5353193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6" y="5477381"/>
            <a:ext cx="491995" cy="2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3" y="3603938"/>
            <a:ext cx="3597922" cy="2342061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29749"/>
            <a:ext cx="2036826" cy="2471001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94561" y="4550274"/>
              <a:ext cx="92546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Level 2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10" y="3529749"/>
            <a:ext cx="2799761" cy="2471001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82730" y="4535786"/>
              <a:ext cx="92546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Level 1</a:t>
              </a:r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697691" y="4232445"/>
            <a:ext cx="8399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Level 1-2</a:t>
            </a:r>
          </a:p>
        </p:txBody>
      </p:sp>
    </p:spTree>
    <p:extLst>
      <p:ext uri="{BB962C8B-B14F-4D97-AF65-F5344CB8AC3E}">
        <p14:creationId xmlns:p14="http://schemas.microsoft.com/office/powerpoint/2010/main" val="15804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  <p:bldP spid="1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958140" y="2125266"/>
            <a:ext cx="4394534" cy="31084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 protokolljai - </a:t>
            </a:r>
            <a:r>
              <a:rPr lang="hu-HU" i="1" dirty="0"/>
              <a:t>Környezet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487279" y="3492166"/>
            <a:ext cx="613610" cy="369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694824" y="3528260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2231858" y="3582402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A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06466" y="46893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C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947737" y="2763595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B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06640" y="2759086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D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89458" y="36230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E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cxnSp>
        <p:nvCxnSpPr>
          <p:cNvPr id="14" name="Straight Connector 13"/>
          <p:cNvCxnSpPr>
            <a:stCxn id="10" idx="6"/>
            <a:endCxn id="11" idx="2"/>
          </p:cNvCxnSpPr>
          <p:nvPr/>
        </p:nvCxnSpPr>
        <p:spPr>
          <a:xfrm flipV="1">
            <a:off x="3146257" y="2853834"/>
            <a:ext cx="1860383" cy="4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  <a:endCxn id="8" idx="7"/>
          </p:cNvCxnSpPr>
          <p:nvPr/>
        </p:nvCxnSpPr>
        <p:spPr>
          <a:xfrm flipH="1">
            <a:off x="2401306" y="2925341"/>
            <a:ext cx="575504" cy="684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5"/>
            <a:endCxn id="9" idx="1"/>
          </p:cNvCxnSpPr>
          <p:nvPr/>
        </p:nvCxnSpPr>
        <p:spPr>
          <a:xfrm>
            <a:off x="2401306" y="3744147"/>
            <a:ext cx="1234234" cy="972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7"/>
            <a:endCxn id="11" idx="3"/>
          </p:cNvCxnSpPr>
          <p:nvPr/>
        </p:nvCxnSpPr>
        <p:spPr>
          <a:xfrm flipV="1">
            <a:off x="3775914" y="2920831"/>
            <a:ext cx="1259799" cy="1796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5"/>
            <a:endCxn id="12" idx="1"/>
          </p:cNvCxnSpPr>
          <p:nvPr/>
        </p:nvCxnSpPr>
        <p:spPr>
          <a:xfrm>
            <a:off x="5176088" y="2920831"/>
            <a:ext cx="742444" cy="729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6"/>
            <a:endCxn id="12" idx="3"/>
          </p:cNvCxnSpPr>
          <p:nvPr/>
        </p:nvCxnSpPr>
        <p:spPr>
          <a:xfrm flipV="1">
            <a:off x="3804988" y="3784754"/>
            <a:ext cx="2113544" cy="999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3"/>
            <a:endCxn id="8" idx="2"/>
          </p:cNvCxnSpPr>
          <p:nvPr/>
        </p:nvCxnSpPr>
        <p:spPr>
          <a:xfrm flipV="1">
            <a:off x="1100890" y="3677151"/>
            <a:ext cx="113096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8650" y="3245380"/>
            <a:ext cx="3850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H1</a:t>
            </a:r>
            <a:endParaRPr lang="en-US" sz="1350" dirty="0"/>
          </a:p>
        </p:txBody>
      </p:sp>
      <p:cxnSp>
        <p:nvCxnSpPr>
          <p:cNvPr id="31" name="Straight Arrow Connector 30"/>
          <p:cNvCxnSpPr>
            <a:stCxn id="34" idx="0"/>
            <a:endCxn id="6" idx="4"/>
          </p:cNvCxnSpPr>
          <p:nvPr/>
        </p:nvCxnSpPr>
        <p:spPr>
          <a:xfrm flipH="1" flipV="1">
            <a:off x="794085" y="3717757"/>
            <a:ext cx="168610" cy="9065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1479" y="4624257"/>
            <a:ext cx="92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F1 folyamat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7777880" y="3442532"/>
            <a:ext cx="613610" cy="369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/>
          <p:cNvSpPr/>
          <p:nvPr/>
        </p:nvSpPr>
        <p:spPr>
          <a:xfrm>
            <a:off x="7985425" y="3478627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TextBox 39"/>
          <p:cNvSpPr txBox="1"/>
          <p:nvPr/>
        </p:nvSpPr>
        <p:spPr>
          <a:xfrm>
            <a:off x="7919251" y="3195747"/>
            <a:ext cx="3850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H2</a:t>
            </a:r>
            <a:endParaRPr lang="en-US" sz="1350" dirty="0"/>
          </a:p>
        </p:txBody>
      </p:sp>
      <p:cxnSp>
        <p:nvCxnSpPr>
          <p:cNvPr id="41" name="Straight Arrow Connector 40"/>
          <p:cNvCxnSpPr>
            <a:stCxn id="42" idx="0"/>
            <a:endCxn id="39" idx="4"/>
          </p:cNvCxnSpPr>
          <p:nvPr/>
        </p:nvCxnSpPr>
        <p:spPr>
          <a:xfrm flipH="1" flipV="1">
            <a:off x="8084686" y="3668124"/>
            <a:ext cx="559113" cy="83893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82583" y="4507057"/>
            <a:ext cx="92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F2 folyamat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6977320" y="3623008"/>
            <a:ext cx="198521" cy="1894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ysClr val="windowText" lastClr="000000"/>
                </a:solidFill>
              </a:rPr>
              <a:t>F</a:t>
            </a:r>
            <a:endParaRPr lang="en-US" sz="1350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Straight Connector 45"/>
          <p:cNvCxnSpPr>
            <a:stCxn id="12" idx="6"/>
            <a:endCxn id="44" idx="2"/>
          </p:cNvCxnSpPr>
          <p:nvPr/>
        </p:nvCxnSpPr>
        <p:spPr>
          <a:xfrm flipV="1">
            <a:off x="6087979" y="3717756"/>
            <a:ext cx="8893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4"/>
          </p:cNvCxnSpPr>
          <p:nvPr/>
        </p:nvCxnSpPr>
        <p:spPr>
          <a:xfrm>
            <a:off x="7076581" y="3812505"/>
            <a:ext cx="0" cy="418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30929" y="4230603"/>
            <a:ext cx="15605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98885" y="3812504"/>
            <a:ext cx="0" cy="418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6" idx="0"/>
          </p:cNvCxnSpPr>
          <p:nvPr/>
        </p:nvCxnSpPr>
        <p:spPr>
          <a:xfrm flipV="1">
            <a:off x="7227169" y="4230604"/>
            <a:ext cx="384041" cy="390644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991367" y="4621248"/>
            <a:ext cx="4716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LAN</a:t>
            </a:r>
            <a:endParaRPr lang="en-US" sz="1350" dirty="0"/>
          </a:p>
        </p:txBody>
      </p:sp>
      <p:cxnSp>
        <p:nvCxnSpPr>
          <p:cNvPr id="59" name="Straight Arrow Connector 58"/>
          <p:cNvCxnSpPr>
            <a:stCxn id="60" idx="1"/>
            <a:endCxn id="7" idx="7"/>
          </p:cNvCxnSpPr>
          <p:nvPr/>
        </p:nvCxnSpPr>
        <p:spPr>
          <a:xfrm flipH="1">
            <a:off x="5709109" y="2303489"/>
            <a:ext cx="545419" cy="27700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54528" y="2072656"/>
            <a:ext cx="102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Szolgáltató berendezése</a:t>
            </a:r>
            <a:endParaRPr lang="en-US" sz="1200" dirty="0"/>
          </a:p>
        </p:txBody>
      </p:sp>
      <p:cxnSp>
        <p:nvCxnSpPr>
          <p:cNvPr id="64" name="Straight Arrow Connector 63"/>
          <p:cNvCxnSpPr>
            <a:stCxn id="65" idx="0"/>
            <a:endCxn id="9" idx="3"/>
          </p:cNvCxnSpPr>
          <p:nvPr/>
        </p:nvCxnSpPr>
        <p:spPr>
          <a:xfrm flipV="1">
            <a:off x="2950134" y="4851054"/>
            <a:ext cx="685405" cy="57271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640754" y="5423767"/>
            <a:ext cx="6187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Router</a:t>
            </a:r>
            <a:endParaRPr lang="en-US" sz="1350" dirty="0"/>
          </a:p>
        </p:txBody>
      </p:sp>
      <p:sp>
        <p:nvSpPr>
          <p:cNvPr id="70" name="Rectangle 69"/>
          <p:cNvSpPr/>
          <p:nvPr/>
        </p:nvSpPr>
        <p:spPr>
          <a:xfrm rot="2376065">
            <a:off x="2976130" y="4004376"/>
            <a:ext cx="216280" cy="207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1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6" idx="0"/>
            <a:endCxn id="70" idx="2"/>
          </p:cNvCxnSpPr>
          <p:nvPr/>
        </p:nvCxnSpPr>
        <p:spPr>
          <a:xfrm flipV="1">
            <a:off x="2085332" y="4187752"/>
            <a:ext cx="932917" cy="82070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33312" y="5008460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csomag</a:t>
            </a:r>
            <a:endParaRPr lang="en-US" sz="13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60" grpId="0"/>
      <p:bldP spid="65" grpId="0"/>
      <p:bldP spid="70" grpId="0" animBg="1"/>
      <p:bldP spid="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Szállítási réteg felé nyújtott szolgálatok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3194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50" b="1" cap="small" dirty="0"/>
              <a:t>Vezérelvek </a:t>
            </a:r>
          </a:p>
          <a:p>
            <a:pPr marL="685800" lvl="1" indent="-342900">
              <a:spcBef>
                <a:spcPts val="0"/>
              </a:spcBef>
              <a:buFont typeface="+mj-lt"/>
              <a:buAutoNum type="arabicPeriod"/>
            </a:pPr>
            <a:r>
              <a:rPr lang="hu-HU" sz="1650" dirty="0"/>
              <a:t>A szolgálat legyen független az alhálózat kialakításától.</a:t>
            </a:r>
          </a:p>
          <a:p>
            <a:pPr marL="685800" lvl="1" indent="-342900">
              <a:buFont typeface="+mj-lt"/>
              <a:buAutoNum type="arabicPeriod"/>
            </a:pPr>
            <a:r>
              <a:rPr lang="hu-HU" sz="1650" dirty="0"/>
              <a:t>A szállítási réteg felé el kell takarni a jelenlevő alhálózatok számát, típusát és topológiáját.</a:t>
            </a:r>
          </a:p>
          <a:p>
            <a:pPr marL="685800" lvl="1" indent="-342900">
              <a:buFont typeface="+mj-lt"/>
              <a:buAutoNum type="arabicPeriod"/>
            </a:pPr>
            <a:r>
              <a:rPr lang="hu-HU" sz="1650" dirty="0"/>
              <a:t>A szállítási réteg számára rendelkezésre bocsájtott hálózati címeknek egységes számozási rendszert kell alkotniuk, még </a:t>
            </a:r>
            <a:r>
              <a:rPr lang="hu-HU" sz="1650" i="1" dirty="0"/>
              <a:t>LAN</a:t>
            </a:r>
            <a:r>
              <a:rPr lang="hu-HU" sz="1650" dirty="0"/>
              <a:t>-ok és </a:t>
            </a:r>
            <a:r>
              <a:rPr lang="hu-HU" sz="1650" i="1" dirty="0" err="1"/>
              <a:t>WAN</a:t>
            </a:r>
            <a:r>
              <a:rPr lang="hu-HU" sz="1650" dirty="0" err="1"/>
              <a:t>-ok</a:t>
            </a:r>
            <a:r>
              <a:rPr lang="hu-HU" sz="1650" dirty="0"/>
              <a:t> esetén is.</a:t>
            </a:r>
          </a:p>
          <a:p>
            <a:pPr marL="0" indent="0">
              <a:buNone/>
            </a:pPr>
            <a:r>
              <a:rPr lang="hu-HU" sz="1650" b="1" cap="small" dirty="0"/>
              <a:t>Szolgálatok két fajtáját különböztetik meg</a:t>
            </a:r>
          </a:p>
          <a:p>
            <a:pPr lvl="1">
              <a:spcBef>
                <a:spcPts val="0"/>
              </a:spcBef>
            </a:pPr>
            <a:r>
              <a:rPr lang="hu-HU" sz="1650" dirty="0"/>
              <a:t>Összeköttetés nélküli szolgálat (</a:t>
            </a:r>
            <a:r>
              <a:rPr lang="hu-HU" sz="1650" i="1" dirty="0"/>
              <a:t>Internet</a:t>
            </a:r>
            <a:r>
              <a:rPr lang="hu-HU" sz="1650" dirty="0"/>
              <a:t>)</a:t>
            </a:r>
          </a:p>
          <a:p>
            <a:pPr lvl="2">
              <a:spcBef>
                <a:spcPts val="0"/>
              </a:spcBef>
            </a:pPr>
            <a:r>
              <a:rPr lang="hu-HU" sz="1650" dirty="0" err="1"/>
              <a:t>datagram</a:t>
            </a:r>
            <a:r>
              <a:rPr lang="hu-HU" sz="1650" dirty="0"/>
              <a:t> alhálózat</a:t>
            </a:r>
          </a:p>
          <a:p>
            <a:pPr lvl="1"/>
            <a:r>
              <a:rPr lang="hu-HU" sz="1650" dirty="0"/>
              <a:t>Összeköttetés alapú szolgálat (</a:t>
            </a:r>
            <a:r>
              <a:rPr lang="hu-HU" sz="1650" i="1" dirty="0"/>
              <a:t>ATM</a:t>
            </a:r>
            <a:r>
              <a:rPr lang="hu-HU" sz="1650" dirty="0"/>
              <a:t>)</a:t>
            </a:r>
          </a:p>
          <a:p>
            <a:pPr lvl="2"/>
            <a:r>
              <a:rPr lang="hu-HU" sz="1650" dirty="0"/>
              <a:t>virtuális áramkör alhálózat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72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04360"/>
            <a:ext cx="9144000" cy="994172"/>
          </a:xfrm>
          <a:solidFill>
            <a:schemeClr val="accent1">
              <a:lumMod val="5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r"/>
            <a:r>
              <a:rPr lang="hu-HU" b="1" cap="small" dirty="0">
                <a:solidFill>
                  <a:schemeClr val="bg1"/>
                </a:solidFill>
              </a:rPr>
              <a:t>Hálózati réteg – forgalomirányítás	</a:t>
            </a:r>
            <a:endParaRPr lang="en-US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943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Hierarchikus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213" y="2250251"/>
            <a:ext cx="5926311" cy="3437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cap="small" dirty="0"/>
              <a:t>Motiváció</a:t>
            </a:r>
          </a:p>
          <a:p>
            <a:pPr>
              <a:spcBef>
                <a:spcPts val="0"/>
              </a:spcBef>
            </a:pPr>
            <a:r>
              <a:rPr lang="hu-HU" sz="1800" dirty="0"/>
              <a:t>A hálózat méretének növekedésével a </a:t>
            </a:r>
            <a:r>
              <a:rPr lang="hu-HU" sz="1800" dirty="0" err="1"/>
              <a:t>router-ek</a:t>
            </a:r>
            <a:r>
              <a:rPr lang="hu-HU" sz="1800" dirty="0"/>
              <a:t> forgalomirányító táblázatai is arányosan nőnek.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A memória, a CPU és a sávszélesség igény is megnövekszik a </a:t>
            </a:r>
            <a:r>
              <a:rPr lang="hu-HU" dirty="0" err="1"/>
              <a:t>router-eknél</a:t>
            </a:r>
            <a:r>
              <a:rPr lang="hu-HU" dirty="0"/>
              <a:t>.</a:t>
            </a:r>
          </a:p>
          <a:p>
            <a:r>
              <a:rPr lang="hu-HU" sz="1800" i="1" u="sng" dirty="0"/>
              <a:t>Ötlet:</a:t>
            </a:r>
            <a:r>
              <a:rPr lang="hu-HU" sz="1800" dirty="0"/>
              <a:t> telefonhálózatokhoz hasonlóan hierarchikus forgalomirányítás alkalmazása.</a:t>
            </a:r>
          </a:p>
        </p:txBody>
      </p:sp>
      <p:sp>
        <p:nvSpPr>
          <p:cNvPr id="4" name="Oval 3"/>
          <p:cNvSpPr/>
          <p:nvPr/>
        </p:nvSpPr>
        <p:spPr>
          <a:xfrm>
            <a:off x="6615112" y="2410137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8309309" y="2407976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6615112" y="4143092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7486650" y="4112480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8309309" y="4112480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/>
          <p:nvPr/>
        </p:nvCxnSpPr>
        <p:spPr>
          <a:xfrm>
            <a:off x="6980572" y="2762061"/>
            <a:ext cx="184338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48976" y="2762061"/>
            <a:ext cx="131596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80572" y="2762061"/>
            <a:ext cx="113172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45217" y="2939037"/>
            <a:ext cx="24852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946733" y="273462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6820176" y="2911387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751946" y="4442271"/>
            <a:ext cx="131596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83542" y="4442271"/>
            <a:ext cx="113172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48187" y="4619247"/>
            <a:ext cx="24852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956483" y="459137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7723146" y="4591597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646795" y="2762061"/>
            <a:ext cx="0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823960" y="2762061"/>
            <a:ext cx="0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646795" y="2937834"/>
            <a:ext cx="177165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823960" y="2937834"/>
            <a:ext cx="0" cy="141421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2"/>
          </p:cNvCxnSpPr>
          <p:nvPr/>
        </p:nvCxnSpPr>
        <p:spPr>
          <a:xfrm flipH="1">
            <a:off x="6757989" y="4439977"/>
            <a:ext cx="1091714" cy="2514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92917" y="2961453"/>
            <a:ext cx="9888" cy="150366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073435" y="4431394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Oval 45"/>
          <p:cNvSpPr/>
          <p:nvPr/>
        </p:nvSpPr>
        <p:spPr>
          <a:xfrm>
            <a:off x="6723354" y="4439819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/>
          <p:cNvSpPr/>
          <p:nvPr/>
        </p:nvSpPr>
        <p:spPr>
          <a:xfrm>
            <a:off x="8612956" y="273462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Oval 50"/>
          <p:cNvSpPr/>
          <p:nvPr/>
        </p:nvSpPr>
        <p:spPr>
          <a:xfrm>
            <a:off x="8790122" y="273437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Oval 51"/>
          <p:cNvSpPr/>
          <p:nvPr/>
        </p:nvSpPr>
        <p:spPr>
          <a:xfrm>
            <a:off x="8790122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Oval 52"/>
          <p:cNvSpPr/>
          <p:nvPr/>
        </p:nvSpPr>
        <p:spPr>
          <a:xfrm>
            <a:off x="8607091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5" name="Straight Connector 54"/>
          <p:cNvCxnSpPr/>
          <p:nvPr/>
        </p:nvCxnSpPr>
        <p:spPr>
          <a:xfrm>
            <a:off x="8612956" y="4310374"/>
            <a:ext cx="211004" cy="4167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488995" y="4310374"/>
            <a:ext cx="123961" cy="9176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488994" y="4402137"/>
            <a:ext cx="87078" cy="18923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576072" y="4570865"/>
            <a:ext cx="281728" cy="2051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23961" y="4352046"/>
            <a:ext cx="33839" cy="21881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539263" y="4566230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/>
          <p:cNvSpPr/>
          <p:nvPr/>
        </p:nvSpPr>
        <p:spPr>
          <a:xfrm>
            <a:off x="8810199" y="454022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/>
          <p:cNvSpPr/>
          <p:nvPr/>
        </p:nvSpPr>
        <p:spPr>
          <a:xfrm>
            <a:off x="8790121" y="432842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/>
          <p:cNvSpPr/>
          <p:nvPr/>
        </p:nvSpPr>
        <p:spPr>
          <a:xfrm>
            <a:off x="8579116" y="42866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3" name="Straight Connector 72"/>
          <p:cNvCxnSpPr>
            <a:stCxn id="26" idx="6"/>
            <a:endCxn id="67" idx="2"/>
          </p:cNvCxnSpPr>
          <p:nvPr/>
        </p:nvCxnSpPr>
        <p:spPr>
          <a:xfrm flipV="1">
            <a:off x="7917381" y="4406249"/>
            <a:ext cx="538903" cy="3372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24136" y="2784666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1A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6831850" y="2571025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1B</a:t>
            </a:r>
            <a:endParaRPr 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7052964" y="2823714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1C</a:t>
            </a:r>
            <a:endParaRPr lang="en-US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6627830" y="4437708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3A</a:t>
            </a:r>
            <a:endParaRPr lang="en-US" sz="900" dirty="0"/>
          </a:p>
        </p:txBody>
      </p:sp>
      <p:sp>
        <p:nvSpPr>
          <p:cNvPr id="78" name="TextBox 77"/>
          <p:cNvSpPr txBox="1"/>
          <p:nvPr/>
        </p:nvSpPr>
        <p:spPr>
          <a:xfrm>
            <a:off x="6975595" y="4437708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3B</a:t>
            </a:r>
            <a:endParaRPr 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7522533" y="4509629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4B</a:t>
            </a:r>
            <a:endParaRPr lang="en-US" sz="900" dirty="0"/>
          </a:p>
        </p:txBody>
      </p:sp>
      <p:sp>
        <p:nvSpPr>
          <p:cNvPr id="80" name="TextBox 79"/>
          <p:cNvSpPr txBox="1"/>
          <p:nvPr/>
        </p:nvSpPr>
        <p:spPr>
          <a:xfrm>
            <a:off x="7740364" y="4246892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4A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7972362" y="4517879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4C</a:t>
            </a:r>
            <a:endParaRPr lang="en-US" sz="900" dirty="0"/>
          </a:p>
        </p:txBody>
      </p:sp>
      <p:sp>
        <p:nvSpPr>
          <p:cNvPr id="19" name="Oval 18"/>
          <p:cNvSpPr/>
          <p:nvPr/>
        </p:nvSpPr>
        <p:spPr>
          <a:xfrm>
            <a:off x="7053513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8456283" y="438110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/>
          <p:nvPr/>
        </p:nvSpPr>
        <p:spPr>
          <a:xfrm>
            <a:off x="7849703" y="441483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TextBox 81"/>
          <p:cNvSpPr txBox="1"/>
          <p:nvPr/>
        </p:nvSpPr>
        <p:spPr>
          <a:xfrm>
            <a:off x="8311829" y="4229156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5A</a:t>
            </a: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8446716" y="4126817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5B</a:t>
            </a:r>
            <a:endParaRPr lang="en-US" sz="900" dirty="0"/>
          </a:p>
        </p:txBody>
      </p:sp>
      <p:sp>
        <p:nvSpPr>
          <p:cNvPr id="84" name="TextBox 83"/>
          <p:cNvSpPr txBox="1"/>
          <p:nvPr/>
        </p:nvSpPr>
        <p:spPr>
          <a:xfrm>
            <a:off x="8808202" y="4228971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5C</a:t>
            </a:r>
            <a:endParaRPr lang="en-US" sz="900" dirty="0"/>
          </a:p>
        </p:txBody>
      </p:sp>
      <p:sp>
        <p:nvSpPr>
          <p:cNvPr id="85" name="TextBox 84"/>
          <p:cNvSpPr txBox="1"/>
          <p:nvPr/>
        </p:nvSpPr>
        <p:spPr>
          <a:xfrm>
            <a:off x="8735378" y="4549940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5D</a:t>
            </a:r>
            <a:endParaRPr lang="en-US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8425001" y="456694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5E</a:t>
            </a:r>
            <a:endParaRPr lang="en-US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8508466" y="2571024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2A</a:t>
            </a:r>
            <a:endParaRPr lang="en-US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8707622" y="2571998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2B</a:t>
            </a:r>
            <a:endParaRPr lang="en-US" sz="900" dirty="0"/>
          </a:p>
        </p:txBody>
      </p:sp>
      <p:sp>
        <p:nvSpPr>
          <p:cNvPr id="89" name="TextBox 88"/>
          <p:cNvSpPr txBox="1"/>
          <p:nvPr/>
        </p:nvSpPr>
        <p:spPr>
          <a:xfrm>
            <a:off x="8790121" y="2796821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2D</a:t>
            </a:r>
            <a:endParaRPr lang="en-US" sz="900" dirty="0"/>
          </a:p>
        </p:txBody>
      </p:sp>
      <p:sp>
        <p:nvSpPr>
          <p:cNvPr id="90" name="TextBox 89"/>
          <p:cNvSpPr txBox="1"/>
          <p:nvPr/>
        </p:nvSpPr>
        <p:spPr>
          <a:xfrm>
            <a:off x="8439341" y="2897273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2C</a:t>
            </a:r>
            <a:endParaRPr lang="en-US" sz="900" dirty="0"/>
          </a:p>
        </p:txBody>
      </p:sp>
      <p:sp>
        <p:nvSpPr>
          <p:cNvPr id="91" name="TextBox 90"/>
          <p:cNvSpPr txBox="1"/>
          <p:nvPr/>
        </p:nvSpPr>
        <p:spPr>
          <a:xfrm>
            <a:off x="7341293" y="3420865"/>
            <a:ext cx="1100173" cy="300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1350" cap="small" dirty="0"/>
              <a:t>tartományok</a:t>
            </a:r>
            <a:endParaRPr lang="en-US" sz="1350" cap="small" dirty="0"/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7235524" y="3644940"/>
            <a:ext cx="419378" cy="49815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</p:cNvCxnSpPr>
          <p:nvPr/>
        </p:nvCxnSpPr>
        <p:spPr>
          <a:xfrm flipH="1">
            <a:off x="7842381" y="3720947"/>
            <a:ext cx="48999" cy="36538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048553" y="3697864"/>
            <a:ext cx="483980" cy="39722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7325707" y="2952126"/>
            <a:ext cx="322226" cy="48274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8115300" y="2988482"/>
            <a:ext cx="223165" cy="44638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29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8" grpId="0" animBg="1"/>
      <p:bldP spid="20" grpId="0" animBg="1"/>
      <p:bldP spid="27" grpId="0" animBg="1"/>
      <p:bldP spid="28" grpId="0" animBg="1"/>
      <p:bldP spid="45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68" grpId="0" animBg="1"/>
      <p:bldP spid="69" grpId="0" animBg="1"/>
      <p:bldP spid="70" grpId="0" animBg="1"/>
      <p:bldP spid="71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19" grpId="0" animBg="1"/>
      <p:bldP spid="67" grpId="0" animBg="1"/>
      <p:bldP spid="26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Forgalomirányító algoritmusok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9865"/>
            <a:ext cx="9144000" cy="4689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cap="small" dirty="0"/>
              <a:t>Definíció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200" dirty="0"/>
              <a:t>A hálózati réteg szoftverének azon része, amely azért a döntésért felelős, hogy a bejövő csomag melyik kimeneti vonalon kerüljön továbbításra.</a:t>
            </a:r>
          </a:p>
          <a:p>
            <a:r>
              <a:rPr lang="hu-HU" sz="2200" dirty="0"/>
              <a:t>A folyamat két jól-elkülöníthető lépésre bontható fel: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200" dirty="0"/>
              <a:t>Forgalomirányító táblázatok feltöltése és karbantartása.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sz="2200" dirty="0"/>
              <a:t>Továbbítás.</a:t>
            </a:r>
          </a:p>
          <a:p>
            <a:pPr marL="0" indent="0">
              <a:buNone/>
            </a:pPr>
            <a:r>
              <a:rPr lang="hu-HU" sz="2200" b="1" cap="small" dirty="0"/>
              <a:t>Elvárások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200" dirty="0"/>
              <a:t>helyesség, egyszerűség, robosztusság, stabilitás, </a:t>
            </a:r>
            <a:r>
              <a:rPr lang="hu-HU" sz="2200" dirty="0">
                <a:solidFill>
                  <a:srgbClr val="C00000"/>
                </a:solidFill>
              </a:rPr>
              <a:t>igazságosság</a:t>
            </a:r>
            <a:r>
              <a:rPr lang="hu-HU" sz="2200" dirty="0"/>
              <a:t>, </a:t>
            </a:r>
            <a:r>
              <a:rPr lang="hu-HU" sz="2200" dirty="0" err="1">
                <a:solidFill>
                  <a:srgbClr val="C00000"/>
                </a:solidFill>
              </a:rPr>
              <a:t>optimalitás</a:t>
            </a:r>
            <a:r>
              <a:rPr lang="hu-HU" sz="2200" dirty="0"/>
              <a:t> és hatékonyság</a:t>
            </a:r>
          </a:p>
          <a:p>
            <a:pPr marL="0" indent="0">
              <a:buNone/>
            </a:pPr>
            <a:r>
              <a:rPr lang="hu-HU" sz="2200" b="1" cap="small" dirty="0"/>
              <a:t>Algoritmus osztályok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hu-HU" sz="2200" dirty="0"/>
              <a:t>Adaptív algoritmusok </a:t>
            </a:r>
          </a:p>
          <a:p>
            <a:pPr lvl="2">
              <a:spcBef>
                <a:spcPts val="0"/>
              </a:spcBef>
            </a:pPr>
            <a:r>
              <a:rPr lang="hu-HU" sz="2200" dirty="0"/>
              <a:t>A topológia és rendszerint a forgalom is befolyásolhatja a döntést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200" dirty="0"/>
              <a:t>Nem-adaptív algoritmusok</a:t>
            </a:r>
          </a:p>
          <a:p>
            <a:pPr lvl="2"/>
            <a:r>
              <a:rPr lang="hu-HU" sz="2200" dirty="0"/>
              <a:t>offline meghatározás, betöltés a </a:t>
            </a:r>
            <a:r>
              <a:rPr lang="hu-HU" sz="2200" dirty="0" err="1"/>
              <a:t>router-ekbe</a:t>
            </a:r>
            <a:r>
              <a:rPr lang="hu-HU" sz="2200" dirty="0"/>
              <a:t> induláskor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42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Hierarchikus forgalomirányítás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0213" y="2250251"/>
                <a:ext cx="5926311" cy="343755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hu-HU" sz="1800" b="1" cap="small" dirty="0"/>
                  <a:t>Jellemzők</a:t>
                </a:r>
              </a:p>
              <a:p>
                <a:pPr>
                  <a:spcBef>
                    <a:spcPts val="0"/>
                  </a:spcBef>
                </a:pPr>
                <a:r>
                  <a:rPr lang="hu-HU" sz="1800" dirty="0"/>
                  <a:t>A </a:t>
                </a:r>
                <a:r>
                  <a:rPr lang="hu-HU" sz="1800" dirty="0" err="1"/>
                  <a:t>router-eket</a:t>
                </a:r>
                <a:r>
                  <a:rPr lang="hu-HU" sz="1800" dirty="0"/>
                  <a:t> tartományokra osztjuk. A saját tartományát az összes router ismeri, de a többi belső szerkezetéről nincs tudomása.</a:t>
                </a:r>
              </a:p>
              <a:p>
                <a:pPr>
                  <a:spcBef>
                    <a:spcPts val="0"/>
                  </a:spcBef>
                </a:pPr>
                <a:r>
                  <a:rPr lang="hu-HU" sz="1800" dirty="0"/>
                  <a:t>Nagy hálózatok esetén többszintű hierarchia lehet szükséges. </a:t>
                </a:r>
              </a:p>
              <a:p>
                <a:pPr>
                  <a:spcBef>
                    <a:spcPts val="0"/>
                  </a:spcBef>
                </a:pPr>
                <a:r>
                  <a:rPr lang="hu-HU" sz="1800" dirty="0"/>
                  <a:t>N darab </a:t>
                </a:r>
                <a:r>
                  <a:rPr lang="hu-HU" sz="1800" dirty="0" err="1"/>
                  <a:t>router-ből</a:t>
                </a:r>
                <a:r>
                  <a:rPr lang="hu-HU" sz="1800" dirty="0"/>
                  <a:t> álló alhálózathoz az optimális szintek száma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sz="1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sz="1800" dirty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hu-HU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</m:oMath>
                </a14:m>
                <a:r>
                  <a:rPr lang="hu-HU" sz="1800" dirty="0"/>
                  <a:t>, amely </a:t>
                </a:r>
                <a:r>
                  <a:rPr lang="hu-HU" sz="1800" dirty="0" err="1"/>
                  <a:t>router-enként</a:t>
                </a:r>
                <a:r>
                  <a:rPr lang="hu-HU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u-HU" sz="1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u-HU" sz="18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1800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hu-HU" sz="1800" dirty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hu-HU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hu-HU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1800" dirty="0"/>
                  <a:t>bejegyzést igényel. (</a:t>
                </a:r>
                <a:r>
                  <a:rPr lang="hu-HU" sz="1800" i="1" dirty="0" err="1"/>
                  <a:t>Kamoun</a:t>
                </a:r>
                <a:r>
                  <a:rPr lang="hu-HU" sz="1800" i="1" dirty="0"/>
                  <a:t> és </a:t>
                </a:r>
                <a:r>
                  <a:rPr lang="hu-HU" sz="1800" i="1" dirty="0" err="1"/>
                  <a:t>Kleinrock</a:t>
                </a:r>
                <a:r>
                  <a:rPr lang="hu-HU" sz="1800" i="1" dirty="0"/>
                  <a:t>, 1979</a:t>
                </a:r>
                <a:r>
                  <a:rPr lang="hu-HU" sz="1800" dirty="0"/>
                  <a:t>)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0213" y="2250251"/>
                <a:ext cx="5926311" cy="3437556"/>
              </a:xfrm>
              <a:blipFill>
                <a:blip r:embed="rId2"/>
                <a:stretch>
                  <a:fillRect l="-823" t="-887" r="-174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615112" y="2410137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8309309" y="2407976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6615112" y="4143092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7486650" y="4112480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8309309" y="4112480"/>
            <a:ext cx="730919" cy="70817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/>
          <p:nvPr/>
        </p:nvCxnSpPr>
        <p:spPr>
          <a:xfrm>
            <a:off x="6980572" y="2762061"/>
            <a:ext cx="184338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48976" y="2762061"/>
            <a:ext cx="131596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80572" y="2762061"/>
            <a:ext cx="113172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45217" y="2939037"/>
            <a:ext cx="24852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946733" y="273462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6820176" y="2911387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751946" y="4442271"/>
            <a:ext cx="131596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83542" y="4442271"/>
            <a:ext cx="113172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48187" y="4619247"/>
            <a:ext cx="24852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956483" y="459137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/>
          <p:nvPr/>
        </p:nvSpPr>
        <p:spPr>
          <a:xfrm>
            <a:off x="7723146" y="4591597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646795" y="2762061"/>
            <a:ext cx="0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823960" y="2762061"/>
            <a:ext cx="0" cy="17577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646795" y="2937834"/>
            <a:ext cx="177165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823960" y="2937834"/>
            <a:ext cx="0" cy="141421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2"/>
          </p:cNvCxnSpPr>
          <p:nvPr/>
        </p:nvCxnSpPr>
        <p:spPr>
          <a:xfrm flipH="1">
            <a:off x="6757989" y="4439977"/>
            <a:ext cx="1091714" cy="2514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92917" y="2961453"/>
            <a:ext cx="9888" cy="150366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073435" y="4431394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Oval 45"/>
          <p:cNvSpPr/>
          <p:nvPr/>
        </p:nvSpPr>
        <p:spPr>
          <a:xfrm>
            <a:off x="6723354" y="4439819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Oval 49"/>
          <p:cNvSpPr/>
          <p:nvPr/>
        </p:nvSpPr>
        <p:spPr>
          <a:xfrm>
            <a:off x="8612956" y="273462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Oval 50"/>
          <p:cNvSpPr/>
          <p:nvPr/>
        </p:nvSpPr>
        <p:spPr>
          <a:xfrm>
            <a:off x="8790122" y="273437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Oval 51"/>
          <p:cNvSpPr/>
          <p:nvPr/>
        </p:nvSpPr>
        <p:spPr>
          <a:xfrm>
            <a:off x="8790122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Oval 52"/>
          <p:cNvSpPr/>
          <p:nvPr/>
        </p:nvSpPr>
        <p:spPr>
          <a:xfrm>
            <a:off x="8607091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5" name="Straight Connector 54"/>
          <p:cNvCxnSpPr/>
          <p:nvPr/>
        </p:nvCxnSpPr>
        <p:spPr>
          <a:xfrm>
            <a:off x="8612956" y="4310374"/>
            <a:ext cx="211004" cy="4167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488995" y="4310374"/>
            <a:ext cx="123961" cy="91763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488994" y="4402137"/>
            <a:ext cx="87078" cy="18923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576072" y="4570865"/>
            <a:ext cx="281728" cy="2051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23961" y="4352046"/>
            <a:ext cx="33839" cy="218819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539263" y="4566230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/>
          <p:cNvSpPr/>
          <p:nvPr/>
        </p:nvSpPr>
        <p:spPr>
          <a:xfrm>
            <a:off x="8810199" y="454022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/>
          <p:cNvSpPr/>
          <p:nvPr/>
        </p:nvSpPr>
        <p:spPr>
          <a:xfrm>
            <a:off x="8790121" y="4328428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/>
          <p:cNvSpPr/>
          <p:nvPr/>
        </p:nvSpPr>
        <p:spPr>
          <a:xfrm>
            <a:off x="8579116" y="42866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3" name="Straight Connector 72"/>
          <p:cNvCxnSpPr>
            <a:stCxn id="26" idx="6"/>
            <a:endCxn id="67" idx="2"/>
          </p:cNvCxnSpPr>
          <p:nvPr/>
        </p:nvCxnSpPr>
        <p:spPr>
          <a:xfrm flipV="1">
            <a:off x="7917381" y="4406249"/>
            <a:ext cx="538903" cy="33728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624136" y="2784666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1A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6831850" y="2571025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1B</a:t>
            </a:r>
            <a:endParaRPr 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7052964" y="2823714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1C</a:t>
            </a:r>
            <a:endParaRPr lang="en-US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6627830" y="4437708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3A</a:t>
            </a:r>
            <a:endParaRPr lang="en-US" sz="900" dirty="0"/>
          </a:p>
        </p:txBody>
      </p:sp>
      <p:sp>
        <p:nvSpPr>
          <p:cNvPr id="78" name="TextBox 77"/>
          <p:cNvSpPr txBox="1"/>
          <p:nvPr/>
        </p:nvSpPr>
        <p:spPr>
          <a:xfrm>
            <a:off x="6975595" y="4437708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3B</a:t>
            </a:r>
            <a:endParaRPr 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7522533" y="4509629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4B</a:t>
            </a:r>
            <a:endParaRPr lang="en-US" sz="900" dirty="0"/>
          </a:p>
        </p:txBody>
      </p:sp>
      <p:sp>
        <p:nvSpPr>
          <p:cNvPr id="80" name="TextBox 79"/>
          <p:cNvSpPr txBox="1"/>
          <p:nvPr/>
        </p:nvSpPr>
        <p:spPr>
          <a:xfrm>
            <a:off x="7740364" y="4246892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4A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7972362" y="4517879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4C</a:t>
            </a:r>
            <a:endParaRPr lang="en-US" sz="900" dirty="0"/>
          </a:p>
        </p:txBody>
      </p:sp>
      <p:sp>
        <p:nvSpPr>
          <p:cNvPr id="19" name="Oval 18"/>
          <p:cNvSpPr/>
          <p:nvPr/>
        </p:nvSpPr>
        <p:spPr>
          <a:xfrm>
            <a:off x="7053513" y="291116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/>
          <p:cNvSpPr/>
          <p:nvPr/>
        </p:nvSpPr>
        <p:spPr>
          <a:xfrm>
            <a:off x="8456283" y="4381105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/>
          <p:nvPr/>
        </p:nvSpPr>
        <p:spPr>
          <a:xfrm>
            <a:off x="7849703" y="4414833"/>
            <a:ext cx="67678" cy="50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TextBox 81"/>
          <p:cNvSpPr txBox="1"/>
          <p:nvPr/>
        </p:nvSpPr>
        <p:spPr>
          <a:xfrm>
            <a:off x="8311829" y="4229156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5A</a:t>
            </a: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8446716" y="4126817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5B</a:t>
            </a:r>
            <a:endParaRPr lang="en-US" sz="900" dirty="0"/>
          </a:p>
        </p:txBody>
      </p:sp>
      <p:sp>
        <p:nvSpPr>
          <p:cNvPr id="84" name="TextBox 83"/>
          <p:cNvSpPr txBox="1"/>
          <p:nvPr/>
        </p:nvSpPr>
        <p:spPr>
          <a:xfrm>
            <a:off x="8808202" y="4228971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5C</a:t>
            </a:r>
            <a:endParaRPr lang="en-US" sz="900" dirty="0"/>
          </a:p>
        </p:txBody>
      </p:sp>
      <p:sp>
        <p:nvSpPr>
          <p:cNvPr id="85" name="TextBox 84"/>
          <p:cNvSpPr txBox="1"/>
          <p:nvPr/>
        </p:nvSpPr>
        <p:spPr>
          <a:xfrm>
            <a:off x="8735378" y="4549940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5D</a:t>
            </a:r>
            <a:endParaRPr lang="en-US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8425001" y="456694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5E</a:t>
            </a:r>
            <a:endParaRPr lang="en-US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8508466" y="2571024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2A</a:t>
            </a:r>
            <a:endParaRPr lang="en-US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8707622" y="2571998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2B</a:t>
            </a:r>
            <a:endParaRPr lang="en-US" sz="900" dirty="0"/>
          </a:p>
        </p:txBody>
      </p:sp>
      <p:sp>
        <p:nvSpPr>
          <p:cNvPr id="89" name="TextBox 88"/>
          <p:cNvSpPr txBox="1"/>
          <p:nvPr/>
        </p:nvSpPr>
        <p:spPr>
          <a:xfrm>
            <a:off x="8790121" y="2796821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2D</a:t>
            </a:r>
            <a:endParaRPr lang="en-US" sz="900" dirty="0"/>
          </a:p>
        </p:txBody>
      </p:sp>
      <p:sp>
        <p:nvSpPr>
          <p:cNvPr id="90" name="TextBox 89"/>
          <p:cNvSpPr txBox="1"/>
          <p:nvPr/>
        </p:nvSpPr>
        <p:spPr>
          <a:xfrm>
            <a:off x="8439341" y="2897273"/>
            <a:ext cx="3177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/>
              <a:t>2C</a:t>
            </a:r>
            <a:endParaRPr lang="en-US" sz="900" dirty="0"/>
          </a:p>
        </p:txBody>
      </p:sp>
      <p:sp>
        <p:nvSpPr>
          <p:cNvPr id="91" name="TextBox 90"/>
          <p:cNvSpPr txBox="1"/>
          <p:nvPr/>
        </p:nvSpPr>
        <p:spPr>
          <a:xfrm>
            <a:off x="7341293" y="3420865"/>
            <a:ext cx="1100173" cy="3000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1350" cap="small" dirty="0"/>
              <a:t>tartományok</a:t>
            </a:r>
            <a:endParaRPr lang="en-US" sz="1350" cap="small" dirty="0"/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7235524" y="3644940"/>
            <a:ext cx="419378" cy="49815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2"/>
          </p:cNvCxnSpPr>
          <p:nvPr/>
        </p:nvCxnSpPr>
        <p:spPr>
          <a:xfrm flipH="1">
            <a:off x="7842381" y="3720947"/>
            <a:ext cx="48999" cy="36538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048553" y="3697864"/>
            <a:ext cx="483980" cy="39722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7325707" y="2952126"/>
            <a:ext cx="322226" cy="48274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8115300" y="2988482"/>
            <a:ext cx="223165" cy="44638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10" y="2218984"/>
            <a:ext cx="7886700" cy="3267416"/>
          </a:xfrm>
        </p:spPr>
        <p:txBody>
          <a:bodyPr>
            <a:noAutofit/>
          </a:bodyPr>
          <a:lstStyle/>
          <a:p>
            <a:r>
              <a:rPr lang="hu-HU" sz="1800" b="1" dirty="0"/>
              <a:t>Adatszórás</a:t>
            </a:r>
            <a:r>
              <a:rPr lang="hu-HU" sz="1800" dirty="0"/>
              <a:t> ( vagy angolul </a:t>
            </a:r>
            <a:r>
              <a:rPr lang="hu-HU" sz="1800" i="1" dirty="0" err="1"/>
              <a:t>broadcasting</a:t>
            </a:r>
            <a:r>
              <a:rPr lang="hu-HU" sz="1800" dirty="0"/>
              <a:t>) – egy csomag mindenhová történő egyidejű küldése. </a:t>
            </a:r>
          </a:p>
          <a:p>
            <a:r>
              <a:rPr lang="hu-HU" sz="1800" dirty="0"/>
              <a:t>Több féle megvalósítás lehetséges: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b="1" dirty="0"/>
              <a:t>Külön csomag küldése</a:t>
            </a:r>
            <a:r>
              <a:rPr lang="hu-HU" dirty="0"/>
              <a:t> minden egyes rendeltetési helyre </a:t>
            </a:r>
          </a:p>
          <a:p>
            <a:pPr lvl="2"/>
            <a:r>
              <a:rPr lang="hu-HU" sz="1800" i="1" dirty="0"/>
              <a:t>sávszélesség pazarlása, lista szükséges hozzá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b="1" dirty="0"/>
              <a:t>Elárasztás.</a:t>
            </a:r>
            <a:r>
              <a:rPr lang="hu-HU" dirty="0"/>
              <a:t> </a:t>
            </a:r>
          </a:p>
          <a:p>
            <a:pPr lvl="2"/>
            <a:r>
              <a:rPr lang="hu-HU" sz="1800" i="1" dirty="0"/>
              <a:t>kétpontos kommunikációhoz nem megfelelő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9770"/>
            <a:ext cx="7886700" cy="3718460"/>
          </a:xfrm>
        </p:spPr>
        <p:txBody>
          <a:bodyPr>
            <a:noAutofit/>
          </a:bodyPr>
          <a:lstStyle/>
          <a:p>
            <a:pPr marL="685800" lvl="1" indent="-342900" algn="just">
              <a:buFont typeface="+mj-lt"/>
              <a:buAutoNum type="arabicPeriod" startAt="3"/>
            </a:pPr>
            <a:r>
              <a:rPr lang="hu-HU" sz="2400" b="1" dirty="0"/>
              <a:t>Többcélú forgalomirányítás</a:t>
            </a:r>
            <a:r>
              <a:rPr lang="hu-HU" sz="2400" dirty="0"/>
              <a:t> ( vagy angolul </a:t>
            </a:r>
            <a:r>
              <a:rPr lang="hu-HU" sz="2400" i="1" dirty="0" err="1"/>
              <a:t>multidestination</a:t>
            </a:r>
            <a:r>
              <a:rPr lang="hu-HU" sz="2400" i="1" dirty="0"/>
              <a:t> </a:t>
            </a:r>
            <a:r>
              <a:rPr lang="hu-HU" sz="2400" i="1" dirty="0" err="1"/>
              <a:t>routing</a:t>
            </a:r>
            <a:r>
              <a:rPr lang="hu-HU" sz="2400" dirty="0"/>
              <a:t>). Csomagban van egy lista a rendeltetési helyekről, amely alapján a </a:t>
            </a:r>
            <a:r>
              <a:rPr lang="hu-HU" sz="2400" dirty="0" err="1"/>
              <a:t>router-ek</a:t>
            </a:r>
            <a:r>
              <a:rPr lang="hu-HU" sz="2400" dirty="0"/>
              <a:t> eldöntik a vonalak használatát, mindegyik vonalhoz készít egy másolatot és belerakja a megfelelő célcím listát. </a:t>
            </a:r>
          </a:p>
          <a:p>
            <a:pPr marL="600075" lvl="1" indent="-257175" algn="just">
              <a:buFont typeface="+mj-lt"/>
              <a:buAutoNum type="arabicPeriod" startAt="3"/>
            </a:pPr>
            <a:r>
              <a:rPr lang="hu-HU" sz="2400" b="1" dirty="0"/>
              <a:t>A forrás </a:t>
            </a:r>
            <a:r>
              <a:rPr lang="hu-HU" sz="2400" b="1" dirty="0" err="1"/>
              <a:t>router-hez</a:t>
            </a:r>
            <a:r>
              <a:rPr lang="hu-HU" sz="2400" b="1" dirty="0"/>
              <a:t> tartozó </a:t>
            </a:r>
            <a:r>
              <a:rPr lang="hu-HU" sz="2400" b="1" dirty="0" err="1"/>
              <a:t>nyelőfa</a:t>
            </a:r>
            <a:r>
              <a:rPr lang="hu-HU" sz="2400" b="1" dirty="0"/>
              <a:t> használata</a:t>
            </a:r>
            <a:r>
              <a:rPr lang="hu-HU" sz="2400" dirty="0"/>
              <a:t>. A feszítőfa (vagy angolul </a:t>
            </a:r>
            <a:r>
              <a:rPr lang="hu-HU" sz="2400" i="1" dirty="0" err="1"/>
              <a:t>spanning</a:t>
            </a:r>
            <a:r>
              <a:rPr lang="hu-HU" sz="2400" i="1" dirty="0"/>
              <a:t> </a:t>
            </a:r>
            <a:r>
              <a:rPr lang="hu-HU" sz="2400" i="1" dirty="0" err="1"/>
              <a:t>tree</a:t>
            </a:r>
            <a:r>
              <a:rPr lang="hu-HU" sz="2400" dirty="0"/>
              <a:t>) az alhálózat részhalmaza, amelyben minden router benne van, de nem tartalmaz köröket. Ha minden router ismeri, hogy mely vonalai tartoznak a feszítőfához, akkor azokon továbbítja az adatszóró csomagot, kivéve azon a vonalon, amelyen érkezett. </a:t>
            </a:r>
          </a:p>
          <a:p>
            <a:pPr lvl="2"/>
            <a:r>
              <a:rPr lang="hu-HU" sz="1600" i="1" dirty="0"/>
              <a:t>nem mindig ismert a feszítőfa</a:t>
            </a:r>
            <a:endParaRPr lang="hu-H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Adatszóró forgalomirányítás 2/</a:t>
            </a:r>
            <a:r>
              <a:rPr lang="hu-HU" dirty="0" err="1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 indent="-257175" algn="just">
              <a:spcBef>
                <a:spcPts val="750"/>
              </a:spcBef>
              <a:buFont typeface="+mj-lt"/>
              <a:buAutoNum type="arabicPeriod" startAt="5"/>
            </a:pPr>
            <a:r>
              <a:rPr lang="hu-HU" b="1" dirty="0" err="1"/>
              <a:t>Visszairányú</a:t>
            </a:r>
            <a:r>
              <a:rPr lang="hu-HU" b="1" dirty="0"/>
              <a:t> továbbítás</a:t>
            </a:r>
            <a:r>
              <a:rPr lang="hu-HU" dirty="0"/>
              <a:t> (vagy angolul </a:t>
            </a:r>
            <a:r>
              <a:rPr lang="hu-HU" i="1" dirty="0" err="1"/>
              <a:t>reverse</a:t>
            </a:r>
            <a:r>
              <a:rPr lang="hu-HU" i="1" dirty="0"/>
              <a:t> </a:t>
            </a:r>
            <a:r>
              <a:rPr lang="hu-HU" i="1" dirty="0" err="1"/>
              <a:t>path</a:t>
            </a:r>
            <a:r>
              <a:rPr lang="hu-HU" i="1" dirty="0"/>
              <a:t> </a:t>
            </a:r>
            <a:r>
              <a:rPr lang="hu-HU" i="1" dirty="0" err="1"/>
              <a:t>forwarding</a:t>
            </a:r>
            <a:r>
              <a:rPr lang="hu-HU" dirty="0"/>
              <a:t>). Amikor egy adatszórásos csomag megérkezik egy </a:t>
            </a:r>
            <a:r>
              <a:rPr lang="hu-HU" dirty="0" err="1"/>
              <a:t>routerhez</a:t>
            </a:r>
            <a:r>
              <a:rPr lang="hu-HU" dirty="0"/>
              <a:t>, a router ellenőrzi, hogy azon a vonalon kapta-e meg, amelyen rendszerint ő szokott az adatszórás forrásához küldeni. Ha igen, akkor nagy esély van rá, hogy az adatszórásos csomag a legjobb utat követte a </a:t>
            </a:r>
            <a:r>
              <a:rPr lang="hu-HU" dirty="0" err="1"/>
              <a:t>router-től</a:t>
            </a:r>
            <a:r>
              <a:rPr lang="hu-HU" dirty="0"/>
              <a:t>, és ezért ez az első másolat, amely megérkezett a </a:t>
            </a:r>
            <a:r>
              <a:rPr lang="hu-HU" dirty="0" err="1"/>
              <a:t>router-hez</a:t>
            </a:r>
            <a:r>
              <a:rPr lang="hu-HU" dirty="0"/>
              <a:t>. Ha ez az eset, a router kimásolja minden vonalra, kivéve arra, amelyiken érkezett. Viszont, ha az adatszórásos csomag más vonalon érkezett, mint amit a forrás eléréséhez előnyben részesítünk, a csomagot eldobják, mint valószínű másodpéldányt.</a:t>
            </a:r>
            <a:endParaRPr lang="en-US" dirty="0"/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Többes-küldéses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dirty="0"/>
              <a:t>Többes-küldés</a:t>
            </a:r>
            <a:r>
              <a:rPr lang="hu-HU" sz="1800" dirty="0"/>
              <a:t> ( vagy angolul </a:t>
            </a:r>
            <a:r>
              <a:rPr lang="hu-HU" sz="1800" i="1" dirty="0" err="1"/>
              <a:t>multicasting</a:t>
            </a:r>
            <a:r>
              <a:rPr lang="hu-HU" sz="1800" dirty="0"/>
              <a:t>) – egy csomag meghatározott csoporthoz történő egyidejű küldése. </a:t>
            </a:r>
          </a:p>
          <a:p>
            <a:pPr marL="0" indent="0">
              <a:buNone/>
            </a:pPr>
            <a:r>
              <a:rPr lang="hu-HU" sz="1800" b="1" cap="small" dirty="0" err="1"/>
              <a:t>Multicast</a:t>
            </a:r>
            <a:r>
              <a:rPr lang="hu-HU" sz="1800" b="1" cap="small" dirty="0"/>
              <a:t> </a:t>
            </a:r>
            <a:r>
              <a:rPr lang="hu-HU" sz="1800" b="1" cap="small" dirty="0" err="1"/>
              <a:t>routing</a:t>
            </a:r>
            <a:endParaRPr lang="hu-HU" sz="1800" b="1" cap="small" dirty="0"/>
          </a:p>
          <a:p>
            <a:pPr>
              <a:spcBef>
                <a:spcPts val="150"/>
              </a:spcBef>
            </a:pPr>
            <a:r>
              <a:rPr lang="hu-HU" sz="1800" dirty="0"/>
              <a:t>Csoport kezelés is szükséges hozzá: létrehozás, megszüntetés, csatlakozási lehetőség és leválasztási lehetőség. (Ez nem a forgalomirányító algoritmus része!)</a:t>
            </a:r>
          </a:p>
          <a:p>
            <a:r>
              <a:rPr lang="hu-HU" sz="1800" dirty="0"/>
              <a:t>Minden router kiszámít egy az alhálózatban az összes többi </a:t>
            </a:r>
            <a:r>
              <a:rPr lang="hu-HU" sz="1800" i="1" dirty="0" err="1"/>
              <a:t>router</a:t>
            </a:r>
            <a:r>
              <a:rPr lang="hu-HU" sz="1800" dirty="0" err="1"/>
              <a:t>t</a:t>
            </a:r>
            <a:r>
              <a:rPr lang="hu-HU" sz="1800" dirty="0"/>
              <a:t> lefedő feszítőfát.</a:t>
            </a:r>
          </a:p>
          <a:p>
            <a:r>
              <a:rPr lang="hu-HU" sz="1800" dirty="0"/>
              <a:t>Többes-küldéses csomag esetén az első router levágja a feszítőfa azon ágait, amelyek nem csoporton belüli </a:t>
            </a:r>
            <a:r>
              <a:rPr lang="hu-HU" sz="1800" dirty="0" err="1"/>
              <a:t>hoszthoz</a:t>
            </a:r>
            <a:r>
              <a:rPr lang="hu-HU" sz="1800" dirty="0"/>
              <a:t> vezetnek. A csomagot csak a csonkolt feszítőfa mentén továbbítják.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Hierarchikus forgalomirányítás IP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Hierarchikus (2 szintű)  </a:t>
            </a:r>
          </a:p>
          <a:p>
            <a:pPr lvl="1"/>
            <a:r>
              <a:rPr lang="hu-HU" dirty="0" err="1"/>
              <a:t>AS-ek</a:t>
            </a:r>
            <a:r>
              <a:rPr lang="hu-HU" dirty="0"/>
              <a:t> közötti:  </a:t>
            </a:r>
          </a:p>
          <a:p>
            <a:pPr lvl="2"/>
            <a:r>
              <a:rPr lang="hu-HU" dirty="0"/>
              <a:t>EGP  </a:t>
            </a:r>
          </a:p>
          <a:p>
            <a:pPr lvl="2"/>
            <a:r>
              <a:rPr lang="hu-HU" dirty="0" err="1"/>
              <a:t>Exterior</a:t>
            </a:r>
            <a:r>
              <a:rPr lang="hu-HU" dirty="0"/>
              <a:t> </a:t>
            </a:r>
            <a:r>
              <a:rPr lang="hu-HU" dirty="0" err="1"/>
              <a:t>Gateway</a:t>
            </a:r>
            <a:r>
              <a:rPr lang="hu-HU" dirty="0"/>
              <a:t> </a:t>
            </a:r>
            <a:r>
              <a:rPr lang="hu-HU" dirty="0" err="1"/>
              <a:t>Protocols</a:t>
            </a:r>
            <a:r>
              <a:rPr lang="hu-HU" dirty="0"/>
              <a:t>  </a:t>
            </a:r>
          </a:p>
          <a:p>
            <a:pPr lvl="2"/>
            <a:r>
              <a:rPr lang="hu-HU" dirty="0"/>
              <a:t>Tartományok közötti  </a:t>
            </a:r>
          </a:p>
          <a:p>
            <a:pPr lvl="1"/>
            <a:r>
              <a:rPr lang="hu-HU" dirty="0" err="1"/>
              <a:t>AS-en</a:t>
            </a:r>
            <a:r>
              <a:rPr lang="hu-HU" dirty="0"/>
              <a:t> belüli  </a:t>
            </a:r>
          </a:p>
          <a:p>
            <a:pPr lvl="2"/>
            <a:r>
              <a:rPr lang="hu-HU" dirty="0"/>
              <a:t>IGP  </a:t>
            </a:r>
          </a:p>
          <a:p>
            <a:pPr lvl="2"/>
            <a:r>
              <a:rPr lang="hu-HU" dirty="0" err="1"/>
              <a:t>Interior</a:t>
            </a:r>
            <a:r>
              <a:rPr lang="hu-HU" dirty="0"/>
              <a:t> </a:t>
            </a:r>
            <a:r>
              <a:rPr lang="hu-HU" dirty="0" err="1"/>
              <a:t>Gateway</a:t>
            </a:r>
            <a:r>
              <a:rPr lang="hu-HU" dirty="0"/>
              <a:t> </a:t>
            </a:r>
            <a:r>
              <a:rPr lang="hu-HU" dirty="0" err="1"/>
              <a:t>Protocols</a:t>
            </a:r>
            <a:r>
              <a:rPr lang="hu-HU" dirty="0"/>
              <a:t>  </a:t>
            </a:r>
          </a:p>
          <a:p>
            <a:pPr lvl="2"/>
            <a:r>
              <a:rPr lang="hu-HU" dirty="0"/>
              <a:t>Tartományon belüli  </a:t>
            </a:r>
          </a:p>
          <a:p>
            <a:r>
              <a:rPr lang="hu-HU" dirty="0"/>
              <a:t>AS – </a:t>
            </a:r>
            <a:r>
              <a:rPr lang="hu-HU" dirty="0" err="1"/>
              <a:t>Autonom</a:t>
            </a:r>
            <a:r>
              <a:rPr lang="hu-HU" dirty="0"/>
              <a:t> System – Autonóm Rendszer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29637A9-119A-49DA-BD12-AAC58B377D80}" type="slidenum">
              <a:rPr lang="en-US" smtClean="0"/>
              <a:t>35</a:t>
            </a:fld>
            <a:endParaRPr lang="en-US"/>
          </a:p>
        </p:txBody>
      </p:sp>
      <p:grpSp>
        <p:nvGrpSpPr>
          <p:cNvPr id="70" name="Csoportba foglalás 69"/>
          <p:cNvGrpSpPr/>
          <p:nvPr/>
        </p:nvGrpSpPr>
        <p:grpSpPr>
          <a:xfrm>
            <a:off x="5032270" y="2313363"/>
            <a:ext cx="3753675" cy="2532831"/>
            <a:chOff x="3218663" y="853960"/>
            <a:chExt cx="9005273" cy="6439072"/>
          </a:xfrm>
        </p:grpSpPr>
        <p:sp>
          <p:nvSpPr>
            <p:cNvPr id="5" name="Cloud 4"/>
            <p:cNvSpPr/>
            <p:nvPr/>
          </p:nvSpPr>
          <p:spPr>
            <a:xfrm>
              <a:off x="3906964" y="991084"/>
              <a:ext cx="2762494" cy="198627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AS-1</a:t>
              </a:r>
            </a:p>
          </p:txBody>
        </p:sp>
        <p:sp>
          <p:nvSpPr>
            <p:cNvPr id="6" name="Cloud 5"/>
            <p:cNvSpPr/>
            <p:nvPr/>
          </p:nvSpPr>
          <p:spPr>
            <a:xfrm>
              <a:off x="8940854" y="1460960"/>
              <a:ext cx="2762494" cy="1986272"/>
            </a:xfrm>
            <a:prstGeom prst="cloud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" name="Cloud 6"/>
            <p:cNvSpPr/>
            <p:nvPr/>
          </p:nvSpPr>
          <p:spPr>
            <a:xfrm>
              <a:off x="6010821" y="3277108"/>
              <a:ext cx="2762494" cy="1986272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8" name="Straight Connector 9"/>
            <p:cNvCxnSpPr>
              <a:endCxn id="48" idx="2"/>
            </p:cNvCxnSpPr>
            <p:nvPr/>
          </p:nvCxnSpPr>
          <p:spPr>
            <a:xfrm flipV="1">
              <a:off x="6022661" y="5016509"/>
              <a:ext cx="762432" cy="48644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"/>
            <p:cNvCxnSpPr>
              <a:endCxn id="47" idx="1"/>
            </p:cNvCxnSpPr>
            <p:nvPr/>
          </p:nvCxnSpPr>
          <p:spPr>
            <a:xfrm flipV="1">
              <a:off x="5288211" y="4261485"/>
              <a:ext cx="722610" cy="19019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711" y="4148182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196" y="5244212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Connector 31"/>
            <p:cNvCxnSpPr/>
            <p:nvPr/>
          </p:nvCxnSpPr>
          <p:spPr>
            <a:xfrm flipH="1">
              <a:off x="6299196" y="1112699"/>
              <a:ext cx="775522" cy="30349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4253" y="853960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Connector 33"/>
            <p:cNvCxnSpPr>
              <a:endCxn id="52" idx="1"/>
            </p:cNvCxnSpPr>
            <p:nvPr/>
          </p:nvCxnSpPr>
          <p:spPr>
            <a:xfrm>
              <a:off x="3549128" y="1249823"/>
              <a:ext cx="439874" cy="65564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8663" y="991084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Straight Connector 36"/>
            <p:cNvCxnSpPr>
              <a:endCxn id="59" idx="2"/>
            </p:cNvCxnSpPr>
            <p:nvPr/>
          </p:nvCxnSpPr>
          <p:spPr>
            <a:xfrm flipV="1">
              <a:off x="10045566" y="3309903"/>
              <a:ext cx="55801" cy="64560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101" y="3696768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Connector 38"/>
            <p:cNvCxnSpPr>
              <a:endCxn id="57" idx="0"/>
            </p:cNvCxnSpPr>
            <p:nvPr/>
          </p:nvCxnSpPr>
          <p:spPr>
            <a:xfrm flipH="1">
              <a:off x="11298177" y="1493043"/>
              <a:ext cx="649224" cy="49117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6936" y="1112698"/>
              <a:ext cx="607000" cy="60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Straight Connector 55"/>
            <p:cNvCxnSpPr>
              <a:stCxn id="63" idx="1"/>
              <a:endCxn id="46" idx="3"/>
            </p:cNvCxnSpPr>
            <p:nvPr/>
          </p:nvCxnSpPr>
          <p:spPr>
            <a:xfrm flipH="1">
              <a:off x="6294631" y="1909896"/>
              <a:ext cx="2750725" cy="749809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58"/>
            <p:cNvCxnSpPr>
              <a:stCxn id="62" idx="0"/>
              <a:endCxn id="46" idx="2"/>
            </p:cNvCxnSpPr>
            <p:nvPr/>
          </p:nvCxnSpPr>
          <p:spPr>
            <a:xfrm flipH="1" flipV="1">
              <a:off x="5972074" y="2849902"/>
              <a:ext cx="683863" cy="57562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61"/>
            <p:cNvCxnSpPr>
              <a:stCxn id="60" idx="2"/>
              <a:endCxn id="61" idx="3"/>
            </p:cNvCxnSpPr>
            <p:nvPr/>
          </p:nvCxnSpPr>
          <p:spPr>
            <a:xfrm flipH="1">
              <a:off x="8868678" y="3230297"/>
              <a:ext cx="227195" cy="727688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4"/>
            <p:cNvCxnSpPr>
              <a:stCxn id="55" idx="0"/>
              <a:endCxn id="54" idx="2"/>
            </p:cNvCxnSpPr>
            <p:nvPr/>
          </p:nvCxnSpPr>
          <p:spPr>
            <a:xfrm flipH="1" flipV="1">
              <a:off x="5972074" y="1606395"/>
              <a:ext cx="307373" cy="29906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7"/>
            <p:cNvCxnSpPr>
              <a:stCxn id="53" idx="3"/>
            </p:cNvCxnSpPr>
            <p:nvPr/>
          </p:nvCxnSpPr>
          <p:spPr>
            <a:xfrm flipV="1">
              <a:off x="5288211" y="1460959"/>
              <a:ext cx="361305" cy="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70"/>
            <p:cNvCxnSpPr>
              <a:stCxn id="51" idx="3"/>
              <a:endCxn id="54" idx="2"/>
            </p:cNvCxnSpPr>
            <p:nvPr/>
          </p:nvCxnSpPr>
          <p:spPr>
            <a:xfrm flipV="1">
              <a:off x="5129859" y="1606395"/>
              <a:ext cx="842215" cy="101551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73"/>
            <p:cNvCxnSpPr>
              <a:stCxn id="46" idx="0"/>
              <a:endCxn id="55" idx="2"/>
            </p:cNvCxnSpPr>
            <p:nvPr/>
          </p:nvCxnSpPr>
          <p:spPr>
            <a:xfrm flipV="1">
              <a:off x="5972074" y="2285858"/>
              <a:ext cx="307373" cy="183649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76"/>
            <p:cNvCxnSpPr>
              <a:stCxn id="51" idx="3"/>
              <a:endCxn id="46" idx="1"/>
            </p:cNvCxnSpPr>
            <p:nvPr/>
          </p:nvCxnSpPr>
          <p:spPr>
            <a:xfrm>
              <a:off x="5129859" y="2621907"/>
              <a:ext cx="519657" cy="3779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79"/>
            <p:cNvCxnSpPr>
              <a:stCxn id="52" idx="0"/>
              <a:endCxn id="53" idx="1"/>
            </p:cNvCxnSpPr>
            <p:nvPr/>
          </p:nvCxnSpPr>
          <p:spPr>
            <a:xfrm flipV="1">
              <a:off x="4311560" y="1460960"/>
              <a:ext cx="331536" cy="25430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82"/>
            <p:cNvCxnSpPr>
              <a:stCxn id="51" idx="0"/>
              <a:endCxn id="52" idx="2"/>
            </p:cNvCxnSpPr>
            <p:nvPr/>
          </p:nvCxnSpPr>
          <p:spPr>
            <a:xfrm flipH="1" flipV="1">
              <a:off x="4311560" y="2095661"/>
              <a:ext cx="495742" cy="33604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85"/>
            <p:cNvCxnSpPr>
              <a:stCxn id="62" idx="2"/>
              <a:endCxn id="47" idx="0"/>
            </p:cNvCxnSpPr>
            <p:nvPr/>
          </p:nvCxnSpPr>
          <p:spPr>
            <a:xfrm flipH="1">
              <a:off x="6333379" y="3805917"/>
              <a:ext cx="322558" cy="26537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88"/>
            <p:cNvCxnSpPr>
              <a:stCxn id="50" idx="1"/>
              <a:endCxn id="62" idx="3"/>
            </p:cNvCxnSpPr>
            <p:nvPr/>
          </p:nvCxnSpPr>
          <p:spPr>
            <a:xfrm flipH="1">
              <a:off x="6978494" y="3615720"/>
              <a:ext cx="372759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91"/>
            <p:cNvCxnSpPr>
              <a:endCxn id="61" idx="0"/>
            </p:cNvCxnSpPr>
            <p:nvPr/>
          </p:nvCxnSpPr>
          <p:spPr>
            <a:xfrm>
              <a:off x="7996369" y="3632705"/>
              <a:ext cx="549752" cy="13508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94"/>
            <p:cNvCxnSpPr>
              <a:stCxn id="48" idx="1"/>
              <a:endCxn id="47" idx="2"/>
            </p:cNvCxnSpPr>
            <p:nvPr/>
          </p:nvCxnSpPr>
          <p:spPr>
            <a:xfrm flipH="1" flipV="1">
              <a:off x="6333379" y="4451682"/>
              <a:ext cx="129156" cy="37463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97"/>
            <p:cNvCxnSpPr>
              <a:stCxn id="49" idx="1"/>
              <a:endCxn id="48" idx="3"/>
            </p:cNvCxnSpPr>
            <p:nvPr/>
          </p:nvCxnSpPr>
          <p:spPr>
            <a:xfrm flipH="1">
              <a:off x="7107650" y="4826312"/>
              <a:ext cx="317075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00"/>
            <p:cNvCxnSpPr>
              <a:stCxn id="61" idx="2"/>
              <a:endCxn id="49" idx="3"/>
            </p:cNvCxnSpPr>
            <p:nvPr/>
          </p:nvCxnSpPr>
          <p:spPr>
            <a:xfrm flipH="1">
              <a:off x="8069840" y="4148182"/>
              <a:ext cx="476281" cy="67813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103"/>
            <p:cNvCxnSpPr>
              <a:stCxn id="49" idx="0"/>
              <a:endCxn id="62" idx="2"/>
            </p:cNvCxnSpPr>
            <p:nvPr/>
          </p:nvCxnSpPr>
          <p:spPr>
            <a:xfrm flipH="1" flipV="1">
              <a:off x="6655937" y="3805917"/>
              <a:ext cx="1091346" cy="83019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106"/>
            <p:cNvCxnSpPr>
              <a:stCxn id="59" idx="1"/>
              <a:endCxn id="60" idx="3"/>
            </p:cNvCxnSpPr>
            <p:nvPr/>
          </p:nvCxnSpPr>
          <p:spPr>
            <a:xfrm flipH="1" flipV="1">
              <a:off x="9418430" y="3040100"/>
              <a:ext cx="360379" cy="7960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109"/>
            <p:cNvCxnSpPr>
              <a:stCxn id="63" idx="2"/>
              <a:endCxn id="60" idx="0"/>
            </p:cNvCxnSpPr>
            <p:nvPr/>
          </p:nvCxnSpPr>
          <p:spPr>
            <a:xfrm flipH="1">
              <a:off x="9095873" y="2100093"/>
              <a:ext cx="272041" cy="749809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12"/>
            <p:cNvCxnSpPr>
              <a:stCxn id="56" idx="1"/>
              <a:endCxn id="63" idx="3"/>
            </p:cNvCxnSpPr>
            <p:nvPr/>
          </p:nvCxnSpPr>
          <p:spPr>
            <a:xfrm flipH="1">
              <a:off x="9690471" y="1824261"/>
              <a:ext cx="415506" cy="85635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15"/>
            <p:cNvCxnSpPr>
              <a:stCxn id="56" idx="2"/>
              <a:endCxn id="59" idx="0"/>
            </p:cNvCxnSpPr>
            <p:nvPr/>
          </p:nvCxnSpPr>
          <p:spPr>
            <a:xfrm flipH="1">
              <a:off x="10101367" y="2014458"/>
              <a:ext cx="327168" cy="91505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18"/>
            <p:cNvCxnSpPr>
              <a:stCxn id="56" idx="3"/>
              <a:endCxn id="57" idx="1"/>
            </p:cNvCxnSpPr>
            <p:nvPr/>
          </p:nvCxnSpPr>
          <p:spPr>
            <a:xfrm>
              <a:off x="10751092" y="1824261"/>
              <a:ext cx="224527" cy="35015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21"/>
            <p:cNvCxnSpPr>
              <a:stCxn id="57" idx="2"/>
              <a:endCxn id="58" idx="0"/>
            </p:cNvCxnSpPr>
            <p:nvPr/>
          </p:nvCxnSpPr>
          <p:spPr>
            <a:xfrm flipH="1">
              <a:off x="10972761" y="2364615"/>
              <a:ext cx="325416" cy="42254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25"/>
            <p:cNvCxnSpPr>
              <a:stCxn id="58" idx="1"/>
              <a:endCxn id="59" idx="3"/>
            </p:cNvCxnSpPr>
            <p:nvPr/>
          </p:nvCxnSpPr>
          <p:spPr>
            <a:xfrm flipH="1">
              <a:off x="10423924" y="2977356"/>
              <a:ext cx="226279" cy="14235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128"/>
            <p:cNvSpPr txBox="1"/>
            <p:nvPr/>
          </p:nvSpPr>
          <p:spPr>
            <a:xfrm>
              <a:off x="6893927" y="3862260"/>
              <a:ext cx="1542895" cy="938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</a:rPr>
                <a:t>AS-2</a:t>
              </a:r>
            </a:p>
          </p:txBody>
        </p:sp>
        <p:sp>
          <p:nvSpPr>
            <p:cNvPr id="45" name="TextBox 129"/>
            <p:cNvSpPr txBox="1"/>
            <p:nvPr/>
          </p:nvSpPr>
          <p:spPr>
            <a:xfrm>
              <a:off x="9007360" y="2184303"/>
              <a:ext cx="1542895" cy="938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</a:rPr>
                <a:t>AS-3</a:t>
              </a:r>
            </a:p>
          </p:txBody>
        </p:sp>
        <p:pic>
          <p:nvPicPr>
            <p:cNvPr id="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500"/>
                      </a14:imgEffect>
                      <a14:imgEffect>
                        <a14:saturation sat="10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9516" y="2469507"/>
              <a:ext cx="645115" cy="380395"/>
            </a:xfrm>
            <a:prstGeom prst="rect">
              <a:avLst/>
            </a:prstGeom>
            <a:noFill/>
            <a:extLst/>
          </p:spPr>
        </p:pic>
        <p:pic>
          <p:nvPicPr>
            <p:cNvPr id="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0821" y="4071287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2535" y="4636114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4725" y="4636114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253" y="3425522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4744" y="2431709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002" y="1715266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3096" y="1270762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9516" y="1226000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6889" y="1905463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5977" y="1634063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5619" y="1984220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0203" y="2787158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8809" y="2929508"/>
              <a:ext cx="645115" cy="3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500"/>
                      </a14:imgEffect>
                      <a14:imgEffect>
                        <a14:saturation sat="10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3315" y="2849902"/>
              <a:ext cx="645115" cy="380395"/>
            </a:xfrm>
            <a:prstGeom prst="rect">
              <a:avLst/>
            </a:prstGeom>
            <a:noFill/>
            <a:extLst/>
          </p:spPr>
        </p:pic>
        <p:pic>
          <p:nvPicPr>
            <p:cNvPr id="6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500"/>
                      </a14:imgEffect>
                      <a14:imgEffect>
                        <a14:saturation sat="10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563" y="3767787"/>
              <a:ext cx="645115" cy="380395"/>
            </a:xfrm>
            <a:prstGeom prst="rect">
              <a:avLst/>
            </a:prstGeom>
            <a:noFill/>
            <a:extLst/>
          </p:spPr>
        </p:pic>
        <p:pic>
          <p:nvPicPr>
            <p:cNvPr id="6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500"/>
                      </a14:imgEffect>
                      <a14:imgEffect>
                        <a14:saturation sat="10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3379" y="3425522"/>
              <a:ext cx="645115" cy="380395"/>
            </a:xfrm>
            <a:prstGeom prst="rect">
              <a:avLst/>
            </a:prstGeom>
            <a:noFill/>
            <a:extLst/>
          </p:spPr>
        </p:pic>
        <p:pic>
          <p:nvPicPr>
            <p:cNvPr id="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500"/>
                      </a14:imgEffect>
                      <a14:imgEffect>
                        <a14:saturation sat="10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5356" y="1719698"/>
              <a:ext cx="645115" cy="380395"/>
            </a:xfrm>
            <a:prstGeom prst="rect">
              <a:avLst/>
            </a:prstGeom>
            <a:noFill/>
            <a:extLst/>
          </p:spPr>
        </p:pic>
        <p:grpSp>
          <p:nvGrpSpPr>
            <p:cNvPr id="64" name="Group 147"/>
            <p:cNvGrpSpPr/>
            <p:nvPr/>
          </p:nvGrpSpPr>
          <p:grpSpPr>
            <a:xfrm flipH="1">
              <a:off x="3237000" y="3079902"/>
              <a:ext cx="1582577" cy="3520995"/>
              <a:chOff x="1219200" y="4876799"/>
              <a:chExt cx="5181605" cy="5111126"/>
            </a:xfrm>
          </p:grpSpPr>
          <p:sp>
            <p:nvSpPr>
              <p:cNvPr id="68" name="Rectangular Callout 148"/>
              <p:cNvSpPr/>
              <p:nvPr/>
            </p:nvSpPr>
            <p:spPr>
              <a:xfrm>
                <a:off x="1219200" y="4876799"/>
                <a:ext cx="5181602" cy="1384995"/>
              </a:xfrm>
              <a:prstGeom prst="wedgeRectCallout">
                <a:avLst>
                  <a:gd name="adj1" fmla="val -37261"/>
                  <a:gd name="adj2" fmla="val -87812"/>
                </a:avLst>
              </a:prstGeom>
              <a:solidFill>
                <a:srgbClr val="DA1F28"/>
              </a:solidFill>
              <a:ln w="38100" cap="flat" cmpd="sng" algn="ctr">
                <a:solidFill>
                  <a:srgbClr val="DA1F28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69" name="TextBox 149"/>
              <p:cNvSpPr txBox="1"/>
              <p:nvPr/>
            </p:nvSpPr>
            <p:spPr>
              <a:xfrm>
                <a:off x="1219208" y="4876799"/>
                <a:ext cx="5181597" cy="5111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defRPr/>
                </a:pPr>
                <a:r>
                  <a:rPr lang="en-US" sz="2100" kern="0" dirty="0">
                    <a:solidFill>
                      <a:sysClr val="window" lastClr="FFFFFF"/>
                    </a:solidFill>
                  </a:rPr>
                  <a:t>Interior Routers</a:t>
                </a:r>
              </a:p>
            </p:txBody>
          </p:sp>
        </p:grpSp>
        <p:grpSp>
          <p:nvGrpSpPr>
            <p:cNvPr id="65" name="Group 150"/>
            <p:cNvGrpSpPr/>
            <p:nvPr/>
          </p:nvGrpSpPr>
          <p:grpSpPr>
            <a:xfrm flipH="1">
              <a:off x="8518789" y="4593604"/>
              <a:ext cx="1582577" cy="2699428"/>
              <a:chOff x="1219200" y="4876799"/>
              <a:chExt cx="5181605" cy="3918528"/>
            </a:xfrm>
          </p:grpSpPr>
          <p:sp>
            <p:nvSpPr>
              <p:cNvPr id="66" name="Rectangular Callout 151"/>
              <p:cNvSpPr/>
              <p:nvPr/>
            </p:nvSpPr>
            <p:spPr>
              <a:xfrm>
                <a:off x="1219200" y="4876799"/>
                <a:ext cx="5181602" cy="1384995"/>
              </a:xfrm>
              <a:prstGeom prst="wedgeRectCallout">
                <a:avLst>
                  <a:gd name="adj1" fmla="val 37714"/>
                  <a:gd name="adj2" fmla="val -107208"/>
                </a:avLst>
              </a:prstGeom>
              <a:solidFill>
                <a:srgbClr val="DA1F28"/>
              </a:solidFill>
              <a:ln w="38100" cap="flat" cmpd="sng" algn="ctr">
                <a:solidFill>
                  <a:srgbClr val="DA1F28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defRPr/>
                </a:pPr>
                <a:endParaRPr lang="en-US" sz="1350" kern="0">
                  <a:solidFill>
                    <a:sysClr val="window" lastClr="FFFFFF"/>
                  </a:solidFill>
                  <a:latin typeface="Tw Cen MT"/>
                </a:endParaRPr>
              </a:p>
            </p:txBody>
          </p:sp>
          <p:sp>
            <p:nvSpPr>
              <p:cNvPr id="67" name="TextBox 152"/>
              <p:cNvSpPr txBox="1"/>
              <p:nvPr/>
            </p:nvSpPr>
            <p:spPr>
              <a:xfrm>
                <a:off x="1219208" y="4876799"/>
                <a:ext cx="5181597" cy="3918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>
                  <a:defRPr/>
                </a:pPr>
                <a:r>
                  <a:rPr lang="en-US" sz="2100" kern="0" dirty="0">
                    <a:solidFill>
                      <a:sysClr val="window" lastClr="FFFFFF"/>
                    </a:solidFill>
                  </a:rPr>
                  <a:t>BGP Routers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5294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 az Interneten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hálózati réteg szintjén az internet autonóm rendszerek összekapcsolt együttesének tekinthető</a:t>
            </a:r>
            <a:r>
              <a:rPr lang="hu-HU" sz="1800" dirty="0"/>
              <a:t>. </a:t>
            </a:r>
          </a:p>
          <a:p>
            <a:pPr lvl="1"/>
            <a:r>
              <a:rPr lang="hu-HU" sz="2000" dirty="0"/>
              <a:t>Nincs igazi szerkezete, de számos főbb </a:t>
            </a:r>
            <a:r>
              <a:rPr lang="hu-HU" sz="2000" i="1" dirty="0"/>
              <a:t>gerinchálózata</a:t>
            </a:r>
            <a:r>
              <a:rPr lang="hu-HU" sz="2000" dirty="0"/>
              <a:t> létezik. </a:t>
            </a:r>
          </a:p>
          <a:p>
            <a:pPr lvl="1"/>
            <a:r>
              <a:rPr lang="hu-HU" sz="2000" dirty="0"/>
              <a:t>A gerinchálózatokhoz csatlakoznak a területi illetve regionális hálózatok.</a:t>
            </a:r>
          </a:p>
          <a:p>
            <a:pPr lvl="1"/>
            <a:r>
              <a:rPr lang="hu-HU" sz="2000" dirty="0"/>
              <a:t>A regionális és területi hálózatokhoz csatlakoznak az egyetemeken, vállalatoknál és az internet szolgáltatóknál lévő LAN-ok.</a:t>
            </a:r>
          </a:p>
          <a:p>
            <a:r>
              <a:rPr lang="hu-HU" sz="2800" dirty="0"/>
              <a:t>Az internet protokollja, az 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réteg az Interneten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/>
              <a:t>Az Interneten a kommunikáció az alábbi módon működik: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dirty="0"/>
              <a:t>A szállítási réteg viszi az adatfolyamokat és </a:t>
            </a:r>
            <a:r>
              <a:rPr lang="hu-HU" dirty="0" err="1"/>
              <a:t>datagramokra</a:t>
            </a:r>
            <a:r>
              <a:rPr lang="hu-HU" dirty="0"/>
              <a:t> tördeli azokat.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dirty="0"/>
              <a:t>Minden </a:t>
            </a:r>
            <a:r>
              <a:rPr lang="hu-HU" dirty="0" err="1"/>
              <a:t>datagram</a:t>
            </a:r>
            <a:r>
              <a:rPr lang="hu-HU" dirty="0"/>
              <a:t> átvitelre kerül az Interneten, esetleg menet közben kisebb egységekre darabolva.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dirty="0"/>
              <a:t>A célgép hálózati rétege összeállítja az eredeti </a:t>
            </a:r>
            <a:r>
              <a:rPr lang="hu-HU" dirty="0" err="1"/>
              <a:t>datagramot</a:t>
            </a:r>
            <a:r>
              <a:rPr lang="hu-HU" dirty="0"/>
              <a:t>, majd átadja a szállítási rétegének.</a:t>
            </a:r>
          </a:p>
          <a:p>
            <a:pPr marL="600075" lvl="1" indent="-257175">
              <a:buFont typeface="+mj-lt"/>
              <a:buAutoNum type="arabicPeriod"/>
            </a:pPr>
            <a:r>
              <a:rPr lang="hu-HU" dirty="0"/>
              <a:t>A célgép szállítási rétege beilleszti a </a:t>
            </a:r>
            <a:r>
              <a:rPr lang="hu-HU" dirty="0" err="1"/>
              <a:t>datagramot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vételi folyamat bemeneti adatfolyamába.</a:t>
            </a:r>
          </a:p>
          <a:p>
            <a:endParaRPr lang="hu-HU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4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04360"/>
            <a:ext cx="9144000" cy="994172"/>
          </a:xfr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hu-HU" b="1" cap="small" dirty="0">
                <a:solidFill>
                  <a:schemeClr val="bg1"/>
                </a:solidFill>
              </a:rPr>
              <a:t>Hálózati réteg – Címzés 	</a:t>
            </a:r>
            <a:endParaRPr lang="en-US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623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 flipH="1">
            <a:off x="2988473" y="3686169"/>
            <a:ext cx="1623741" cy="3533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protokoll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IPv4 fejrésze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4775" y="2711224"/>
            <a:ext cx="6480000" cy="49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4775" y="2432121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94775" y="2432121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14775" y="2432121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54775" y="2432121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15979" y="2432120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7727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7977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227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8477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2275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8727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89775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84737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84150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97237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89737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87237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92237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94737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05892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5305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8392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10892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08392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13392" y="2571671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15892" y="2576655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42287" y="2577386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41700" y="2577386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654787" y="2577386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47287" y="2577386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4787" y="2582370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49787" y="2577386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452287" y="2582370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34707" y="2163283"/>
            <a:ext cx="6062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32 bit</a:t>
            </a:r>
            <a:endParaRPr lang="en-US" sz="1350" dirty="0"/>
          </a:p>
        </p:txBody>
      </p:sp>
      <p:cxnSp>
        <p:nvCxnSpPr>
          <p:cNvPr id="48" name="Straight Arrow Connector 47"/>
          <p:cNvCxnSpPr>
            <a:stCxn id="46" idx="3"/>
          </p:cNvCxnSpPr>
          <p:nvPr/>
        </p:nvCxnSpPr>
        <p:spPr>
          <a:xfrm flipV="1">
            <a:off x="4940963" y="2301783"/>
            <a:ext cx="2900365" cy="1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1"/>
          </p:cNvCxnSpPr>
          <p:nvPr/>
        </p:nvCxnSpPr>
        <p:spPr>
          <a:xfrm flipH="1" flipV="1">
            <a:off x="1361329" y="2301783"/>
            <a:ext cx="2973378" cy="1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374775" y="2961948"/>
            <a:ext cx="810000" cy="3815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verzió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184775" y="2967378"/>
            <a:ext cx="810000" cy="3700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IHL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93568" y="2961838"/>
            <a:ext cx="421207" cy="369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14775" y="2964326"/>
            <a:ext cx="3223793" cy="368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teljes hossz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94775" y="2967378"/>
            <a:ext cx="1198793" cy="3663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13" dirty="0">
                <a:solidFill>
                  <a:schemeClr val="tx1"/>
                </a:solidFill>
              </a:rPr>
              <a:t>szolgálat típusa</a:t>
            </a:r>
            <a:endParaRPr lang="en-US" sz="1313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374775" y="3333772"/>
            <a:ext cx="3239999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azonosítás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14775" y="3333041"/>
            <a:ext cx="173165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005892" y="3331964"/>
            <a:ext cx="185137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MF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191029" y="3332247"/>
            <a:ext cx="2647540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darabeltolás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787940" y="3333040"/>
            <a:ext cx="217952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DF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72213" y="3686691"/>
            <a:ext cx="1622561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élettartam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12213" y="3686669"/>
            <a:ext cx="3229115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fejrész ellenőrző összege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372213" y="4035453"/>
            <a:ext cx="6469115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forrás címe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69211" y="4744725"/>
            <a:ext cx="6469357" cy="6668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opciók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59682" y="4890101"/>
            <a:ext cx="3353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≈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28797" y="4890101"/>
            <a:ext cx="3353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≈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369211" y="4388349"/>
            <a:ext cx="6469357" cy="350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cél címe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39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46" grpId="0"/>
      <p:bldP spid="51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1" grpId="0" animBg="1"/>
      <p:bldP spid="73" grpId="0" animBg="1"/>
      <p:bldP spid="75" grpId="0" animBg="1"/>
      <p:bldP spid="76" grpId="0"/>
      <p:bldP spid="78" grpId="0"/>
      <p:bldP spid="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Forgalomirányító algoritmusok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cap="small" dirty="0"/>
              <a:t>Különbségek az egyes adaptív algoritmusokban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Honnan kapják az információt? </a:t>
            </a:r>
          </a:p>
          <a:p>
            <a:pPr lvl="2"/>
            <a:r>
              <a:rPr lang="hu-HU" sz="2400" dirty="0"/>
              <a:t>szomszédok, helyileg, minden </a:t>
            </a:r>
            <a:r>
              <a:rPr lang="hu-HU" sz="2400" dirty="0" err="1"/>
              <a:t>router-től</a:t>
            </a:r>
            <a:endParaRPr lang="hu-HU" sz="2400" dirty="0"/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Mikor változtatják az útvonalakat? </a:t>
            </a:r>
          </a:p>
          <a:p>
            <a:pPr lvl="2"/>
            <a:r>
              <a:rPr lang="hu-HU" sz="2400" dirty="0"/>
              <a:t>meghatározott másodpercenként, terhelés változásra, topológia változásra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Milyen mértékeket használnak az optimalizáláshoz?</a:t>
            </a:r>
          </a:p>
          <a:p>
            <a:pPr lvl="2"/>
            <a:r>
              <a:rPr lang="hu-HU" sz="2400" dirty="0"/>
              <a:t>távolság, ugrások (</a:t>
            </a:r>
            <a:r>
              <a:rPr lang="hu-HU" sz="2400" i="1" dirty="0" err="1"/>
              <a:t>hops</a:t>
            </a:r>
            <a:r>
              <a:rPr lang="hu-HU" sz="2400" dirty="0"/>
              <a:t>) száma, becsült késleltetés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4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6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IP fejrésze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dirty="0"/>
              <a:t>verzió:</a:t>
            </a:r>
            <a:r>
              <a:rPr lang="hu-HU" sz="1800" dirty="0"/>
              <a:t> IP melyik verzióját használja (jelenleg 4 és 6 közötti átmenet zajlik)</a:t>
            </a:r>
          </a:p>
          <a:p>
            <a:r>
              <a:rPr lang="hu-HU" sz="1800" b="1" dirty="0"/>
              <a:t>IHL</a:t>
            </a:r>
            <a:r>
              <a:rPr lang="hu-HU" sz="1800" dirty="0"/>
              <a:t>: a fejléc hosszát határozza meg 32-bites szavakban mérve, legkisebb értéke 5.</a:t>
            </a:r>
          </a:p>
          <a:p>
            <a:r>
              <a:rPr lang="hu-HU" sz="1800" b="1" dirty="0"/>
              <a:t>szolgálat típusa</a:t>
            </a:r>
            <a:r>
              <a:rPr lang="hu-HU" sz="1800" dirty="0"/>
              <a:t>: szolgálati osztályt jelöl (3-bites </a:t>
            </a:r>
            <a:r>
              <a:rPr lang="hu-HU" sz="1800" dirty="0" err="1"/>
              <a:t>precedencia</a:t>
            </a:r>
            <a:r>
              <a:rPr lang="hu-HU" sz="1800" dirty="0"/>
              <a:t>, 3 jelzőbit [D,T,R])</a:t>
            </a:r>
          </a:p>
          <a:p>
            <a:r>
              <a:rPr lang="hu-HU" sz="1800" b="1" dirty="0"/>
              <a:t>teljes hossz:</a:t>
            </a:r>
            <a:r>
              <a:rPr lang="hu-HU" sz="1800" dirty="0"/>
              <a:t> fejléc és adatrész együttes hossza bájtokban</a:t>
            </a:r>
          </a:p>
          <a:p>
            <a:r>
              <a:rPr lang="hu-HU" sz="1800" b="1" dirty="0"/>
              <a:t>azonosítás:</a:t>
            </a:r>
            <a:r>
              <a:rPr lang="hu-HU" sz="1800" dirty="0"/>
              <a:t> egy </a:t>
            </a:r>
            <a:r>
              <a:rPr lang="hu-HU" sz="1800" dirty="0" err="1"/>
              <a:t>datagram</a:t>
            </a:r>
            <a:r>
              <a:rPr lang="hu-HU" sz="1800" dirty="0"/>
              <a:t> minden darabja ugyanazt az </a:t>
            </a:r>
            <a:r>
              <a:rPr lang="hu-HU" sz="1800" i="1" dirty="0"/>
              <a:t>azonosítás</a:t>
            </a:r>
            <a:r>
              <a:rPr lang="hu-HU" sz="1800" dirty="0"/>
              <a:t> értéket hordozza.</a:t>
            </a:r>
          </a:p>
          <a:p>
            <a:r>
              <a:rPr lang="hu-HU" sz="1800" b="1" dirty="0"/>
              <a:t>DF:</a:t>
            </a:r>
            <a:r>
              <a:rPr lang="hu-HU" sz="1800" dirty="0"/>
              <a:t> „ne darabold” </a:t>
            </a:r>
            <a:r>
              <a:rPr lang="hu-HU" sz="1800" dirty="0" err="1"/>
              <a:t>flag</a:t>
            </a:r>
            <a:r>
              <a:rPr lang="hu-HU" sz="1800" dirty="0"/>
              <a:t> a </a:t>
            </a:r>
            <a:r>
              <a:rPr lang="hu-HU" sz="1800" dirty="0" err="1"/>
              <a:t>router-eknek</a:t>
            </a:r>
            <a:endParaRPr lang="hu-HU" sz="1800" dirty="0"/>
          </a:p>
          <a:p>
            <a:r>
              <a:rPr lang="hu-HU" sz="1800" b="1" dirty="0"/>
              <a:t>MF</a:t>
            </a:r>
            <a:r>
              <a:rPr lang="hu-HU" sz="1800" dirty="0"/>
              <a:t>: „több darab” </a:t>
            </a:r>
            <a:r>
              <a:rPr lang="hu-HU" sz="1800" dirty="0" err="1"/>
              <a:t>flag</a:t>
            </a:r>
            <a:r>
              <a:rPr lang="hu-HU" sz="1800" dirty="0"/>
              <a:t> minden darabban be kell legyen állítva, kivéve az utolsót.</a:t>
            </a:r>
          </a:p>
          <a:p>
            <a:r>
              <a:rPr lang="hu-HU" sz="1800" b="1" dirty="0"/>
              <a:t>darabeltolás</a:t>
            </a:r>
            <a:r>
              <a:rPr lang="hu-HU" sz="1800" dirty="0"/>
              <a:t>: a darab helyét mutatja a </a:t>
            </a:r>
            <a:r>
              <a:rPr lang="hu-HU" sz="1800" dirty="0" err="1"/>
              <a:t>datagramon</a:t>
            </a:r>
            <a:r>
              <a:rPr lang="hu-HU" sz="1800" dirty="0"/>
              <a:t> belül. (elemi darab méret 8 bájt)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40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IP fejrésze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33087"/>
          </a:xfrm>
        </p:spPr>
        <p:txBody>
          <a:bodyPr>
            <a:normAutofit/>
          </a:bodyPr>
          <a:lstStyle/>
          <a:p>
            <a:r>
              <a:rPr lang="hu-HU" sz="1800" b="1" dirty="0"/>
              <a:t>élettartam</a:t>
            </a:r>
            <a:r>
              <a:rPr lang="hu-HU" sz="1800" dirty="0"/>
              <a:t>: másodpercenként kellene csökkenteni a mező értékét, minden ugrásnál csökkentik eggyel az értékét</a:t>
            </a:r>
          </a:p>
          <a:p>
            <a:r>
              <a:rPr lang="hu-HU" sz="1800" b="1" dirty="0"/>
              <a:t>protokoll:</a:t>
            </a:r>
            <a:r>
              <a:rPr lang="hu-HU" sz="1800" dirty="0"/>
              <a:t> szállítási réteg protokolljának azonosítóját tartalmazza</a:t>
            </a:r>
          </a:p>
          <a:p>
            <a:r>
              <a:rPr lang="hu-HU" sz="1800" b="1" dirty="0"/>
              <a:t>ellenőrző összeg:</a:t>
            </a:r>
            <a:r>
              <a:rPr lang="hu-HU" sz="1800" dirty="0"/>
              <a:t> a </a:t>
            </a:r>
            <a:r>
              <a:rPr lang="hu-HU" sz="1800" dirty="0" err="1"/>
              <a:t>router-eken</a:t>
            </a:r>
            <a:r>
              <a:rPr lang="hu-HU" sz="1800" dirty="0"/>
              <a:t> belüli rossz memóriaszavak által előállított hibák kezelésére használt ellenőrző összeg a fejrészre, amelyet minden ugrásnál újra kell számolni</a:t>
            </a:r>
          </a:p>
          <a:p>
            <a:r>
              <a:rPr lang="hu-HU" sz="1800" b="1" dirty="0"/>
              <a:t>forrás cím</a:t>
            </a:r>
            <a:r>
              <a:rPr lang="hu-HU" sz="1800" dirty="0"/>
              <a:t> és </a:t>
            </a:r>
            <a:r>
              <a:rPr lang="hu-HU" sz="1800" b="1" dirty="0"/>
              <a:t>cél cím</a:t>
            </a:r>
            <a:r>
              <a:rPr lang="hu-HU" sz="1800" dirty="0"/>
              <a:t>: IP cím (később tárgyaljuk részletesen)</a:t>
            </a:r>
          </a:p>
          <a:p>
            <a:r>
              <a:rPr lang="hu-HU" sz="1800" b="1" dirty="0"/>
              <a:t>opciók:</a:t>
            </a:r>
            <a:r>
              <a:rPr lang="hu-HU" sz="1800" dirty="0"/>
              <a:t> következő verzió bővíthetősége miatt hagyták benne. Eredetileg 5 opció volt. (</a:t>
            </a:r>
            <a:r>
              <a:rPr lang="hu-HU" sz="1800" dirty="0" err="1"/>
              <a:t>router-ek</a:t>
            </a:r>
            <a:r>
              <a:rPr lang="hu-HU" sz="1800" dirty="0"/>
              <a:t> általában figyelmen kívül hagyják)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41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5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EFEB66-2625-4F5B-A045-2D5E6547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Címzés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EC02D2FD-64BC-4190-91EB-72E59CAB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E5A8B766-440C-40B4-95B5-2EC683B2CFB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367" y="1600200"/>
            <a:ext cx="4149265" cy="5105400"/>
          </a:xfrm>
        </p:spPr>
      </p:pic>
    </p:spTree>
    <p:extLst>
      <p:ext uri="{BB962C8B-B14F-4D97-AF65-F5344CB8AC3E}">
        <p14:creationId xmlns:p14="http://schemas.microsoft.com/office/powerpoint/2010/main" val="24299314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IP cím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1254239"/>
          </a:xfrm>
        </p:spPr>
        <p:txBody>
          <a:bodyPr>
            <a:normAutofit/>
          </a:bodyPr>
          <a:lstStyle/>
          <a:p>
            <a:r>
              <a:rPr lang="hu-HU" sz="1500" dirty="0"/>
              <a:t>Minden </a:t>
            </a:r>
            <a:r>
              <a:rPr lang="hu-HU" sz="1500" dirty="0" err="1"/>
              <a:t>hoszt</a:t>
            </a:r>
            <a:r>
              <a:rPr lang="hu-HU" sz="1500" dirty="0"/>
              <a:t> és minden router az Interneten rendelkezik egy IP-címmel, amely a hálózat számát és a </a:t>
            </a:r>
            <a:r>
              <a:rPr lang="hu-HU" sz="1500" dirty="0" err="1"/>
              <a:t>hoszt</a:t>
            </a:r>
            <a:r>
              <a:rPr lang="hu-HU" sz="1500" dirty="0"/>
              <a:t> számát kódolja. (</a:t>
            </a:r>
            <a:r>
              <a:rPr lang="hu-HU" sz="1500" i="1" dirty="0"/>
              <a:t>egyedi kombináció</a:t>
            </a:r>
            <a:r>
              <a:rPr lang="hu-HU" sz="1500" dirty="0"/>
              <a:t>)</a:t>
            </a:r>
          </a:p>
          <a:p>
            <a:r>
              <a:rPr lang="hu-HU" sz="1500" dirty="0"/>
              <a:t>4 bájton ábrázolják az IP-címet.</a:t>
            </a:r>
          </a:p>
          <a:p>
            <a:r>
              <a:rPr lang="hu-HU" sz="1500" dirty="0"/>
              <a:t>Több évtizeden keresztül 5 osztályos címzést használtak: A,B, C, D és 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48203" y="3809931"/>
            <a:ext cx="6480000" cy="49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048203" y="3530828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8203" y="3530828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8203" y="3530828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28203" y="3530828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89407" y="3530827"/>
            <a:ext cx="0" cy="2791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070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5320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6570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5820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55703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6070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63203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8166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78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70666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63166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60666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65666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68166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79321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78733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91821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84321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81821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86821" y="3670378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9321" y="3675362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315716" y="3676093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15128" y="3676093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28216" y="3676093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20716" y="3676093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8216" y="3681077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3216" y="3676093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5716" y="3681077"/>
            <a:ext cx="0" cy="1395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08135" y="3325628"/>
            <a:ext cx="6062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32 bit</a:t>
            </a:r>
            <a:endParaRPr lang="en-US" sz="135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50591" y="3459605"/>
            <a:ext cx="29641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034757" y="3459605"/>
            <a:ext cx="29733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48204" y="3896298"/>
            <a:ext cx="202500" cy="232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0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50704" y="3896298"/>
            <a:ext cx="1417499" cy="2324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Hálózat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68204" y="3896581"/>
            <a:ext cx="4830347" cy="23216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</a:rPr>
              <a:t>hoszt</a:t>
            </a:r>
            <a:r>
              <a:rPr lang="hu-HU" sz="1350" dirty="0">
                <a:solidFill>
                  <a:schemeClr val="tx1"/>
                </a:solidFill>
              </a:rPr>
              <a:t> 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48203" y="4250136"/>
            <a:ext cx="405000" cy="237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dirty="0">
                <a:solidFill>
                  <a:schemeClr val="tx1"/>
                </a:solidFill>
              </a:rPr>
              <a:t>1  0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53203" y="4250136"/>
            <a:ext cx="2848634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Hálózat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92930" y="4252590"/>
            <a:ext cx="3205621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</a:rPr>
              <a:t>hoszt</a:t>
            </a:r>
            <a:r>
              <a:rPr lang="hu-HU" sz="1350" dirty="0">
                <a:solidFill>
                  <a:schemeClr val="tx1"/>
                </a:solidFill>
              </a:rPr>
              <a:t> 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51151" y="4611599"/>
            <a:ext cx="614363" cy="237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1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65514" y="4611599"/>
            <a:ext cx="4230585" cy="234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Hálózat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896099" y="4614055"/>
            <a:ext cx="1605400" cy="23216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</a:rPr>
              <a:t>hoszt</a:t>
            </a:r>
            <a:r>
              <a:rPr lang="hu-HU" sz="1350" dirty="0">
                <a:solidFill>
                  <a:schemeClr val="tx1"/>
                </a:solidFill>
              </a:rPr>
              <a:t> 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2" name="Rectangle 48"/>
          <p:cNvSpPr/>
          <p:nvPr/>
        </p:nvSpPr>
        <p:spPr>
          <a:xfrm>
            <a:off x="1049668" y="4938011"/>
            <a:ext cx="793976" cy="243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1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Rectangle 50"/>
          <p:cNvSpPr/>
          <p:nvPr/>
        </p:nvSpPr>
        <p:spPr>
          <a:xfrm>
            <a:off x="1843645" y="4944371"/>
            <a:ext cx="5656371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</a:rPr>
              <a:t>többesküldéses</a:t>
            </a:r>
            <a:r>
              <a:rPr lang="hu-HU" sz="1350" dirty="0">
                <a:solidFill>
                  <a:schemeClr val="tx1"/>
                </a:solidFill>
              </a:rPr>
              <a:t> cím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5" name="Rectangle 48"/>
          <p:cNvSpPr/>
          <p:nvPr/>
        </p:nvSpPr>
        <p:spPr>
          <a:xfrm>
            <a:off x="1048183" y="5321150"/>
            <a:ext cx="793976" cy="232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1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ectangle 50"/>
          <p:cNvSpPr/>
          <p:nvPr/>
        </p:nvSpPr>
        <p:spPr>
          <a:xfrm>
            <a:off x="1842161" y="5316959"/>
            <a:ext cx="5656371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jövőbeni felhasználásra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7" name="TextBox 37"/>
          <p:cNvSpPr txBox="1"/>
          <p:nvPr/>
        </p:nvSpPr>
        <p:spPr>
          <a:xfrm>
            <a:off x="0" y="3887786"/>
            <a:ext cx="10509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50" b="1" dirty="0"/>
              <a:t>A</a:t>
            </a:r>
            <a:endParaRPr lang="en-US" sz="1350" b="1" dirty="0"/>
          </a:p>
        </p:txBody>
      </p:sp>
      <p:sp>
        <p:nvSpPr>
          <p:cNvPr id="58" name="TextBox 37"/>
          <p:cNvSpPr txBox="1"/>
          <p:nvPr/>
        </p:nvSpPr>
        <p:spPr>
          <a:xfrm>
            <a:off x="0" y="4232012"/>
            <a:ext cx="10509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50" b="1" dirty="0"/>
              <a:t>B</a:t>
            </a:r>
            <a:endParaRPr lang="en-US" sz="1350" b="1" dirty="0"/>
          </a:p>
        </p:txBody>
      </p:sp>
      <p:sp>
        <p:nvSpPr>
          <p:cNvPr id="59" name="TextBox 37"/>
          <p:cNvSpPr txBox="1"/>
          <p:nvPr/>
        </p:nvSpPr>
        <p:spPr>
          <a:xfrm>
            <a:off x="0" y="4597176"/>
            <a:ext cx="1042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50" b="1" dirty="0"/>
              <a:t>C</a:t>
            </a:r>
            <a:endParaRPr lang="en-US" sz="1350" b="1" dirty="0"/>
          </a:p>
        </p:txBody>
      </p:sp>
      <p:sp>
        <p:nvSpPr>
          <p:cNvPr id="60" name="TextBox 37"/>
          <p:cNvSpPr txBox="1"/>
          <p:nvPr/>
        </p:nvSpPr>
        <p:spPr>
          <a:xfrm>
            <a:off x="0" y="4914522"/>
            <a:ext cx="10598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50" b="1" dirty="0"/>
              <a:t>D</a:t>
            </a:r>
            <a:endParaRPr lang="en-US" sz="1350" b="1" dirty="0"/>
          </a:p>
        </p:txBody>
      </p:sp>
      <p:sp>
        <p:nvSpPr>
          <p:cNvPr id="61" name="TextBox 37"/>
          <p:cNvSpPr txBox="1"/>
          <p:nvPr/>
        </p:nvSpPr>
        <p:spPr>
          <a:xfrm>
            <a:off x="-1" y="5309695"/>
            <a:ext cx="1042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50" b="1" dirty="0"/>
              <a:t>E</a:t>
            </a:r>
            <a:endParaRPr lang="en-US" sz="135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43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1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/>
      <p:bldP spid="41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IP cím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685804"/>
          </a:xfrm>
        </p:spPr>
        <p:txBody>
          <a:bodyPr>
            <a:normAutofit/>
          </a:bodyPr>
          <a:lstStyle/>
          <a:p>
            <a:r>
              <a:rPr lang="hu-HU" sz="1500" dirty="0"/>
              <a:t>Az IP-t pontokkal elválasztott decimális rendszerben írják. Például: </a:t>
            </a:r>
            <a:r>
              <a:rPr lang="hu-HU" sz="1500" i="1" dirty="0"/>
              <a:t>192.168.0.1</a:t>
            </a:r>
          </a:p>
          <a:p>
            <a:r>
              <a:rPr lang="hu-HU" sz="1500" dirty="0"/>
              <a:t>Van pár speciális cím. Lásd az alábbiakban.</a:t>
            </a:r>
          </a:p>
        </p:txBody>
      </p:sp>
      <p:sp>
        <p:nvSpPr>
          <p:cNvPr id="40" name="Rectangle 40"/>
          <p:cNvSpPr/>
          <p:nvPr/>
        </p:nvSpPr>
        <p:spPr>
          <a:xfrm>
            <a:off x="869005" y="3071394"/>
            <a:ext cx="5424053" cy="2267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0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0</a:t>
            </a:r>
            <a:r>
              <a:rPr lang="hu-HU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ectangle 45"/>
          <p:cNvSpPr/>
          <p:nvPr/>
        </p:nvSpPr>
        <p:spPr>
          <a:xfrm>
            <a:off x="869004" y="3425232"/>
            <a:ext cx="2547257" cy="237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0..0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5" name="Rectangle 47"/>
          <p:cNvSpPr/>
          <p:nvPr/>
        </p:nvSpPr>
        <p:spPr>
          <a:xfrm>
            <a:off x="3416261" y="3427687"/>
            <a:ext cx="2876798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</a:rPr>
              <a:t>hoszt</a:t>
            </a:r>
            <a:r>
              <a:rPr lang="hu-HU" sz="1350" dirty="0">
                <a:solidFill>
                  <a:schemeClr val="tx1"/>
                </a:solidFill>
              </a:rPr>
              <a:t> 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7" name="Rectangle 49"/>
          <p:cNvSpPr/>
          <p:nvPr/>
        </p:nvSpPr>
        <p:spPr>
          <a:xfrm>
            <a:off x="869004" y="4107329"/>
            <a:ext cx="2538351" cy="234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Hálózat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8" name="Rectangle 50"/>
          <p:cNvSpPr/>
          <p:nvPr/>
        </p:nvSpPr>
        <p:spPr>
          <a:xfrm>
            <a:off x="3407355" y="4097538"/>
            <a:ext cx="2885703" cy="23216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1..1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60097" y="4444292"/>
            <a:ext cx="1425039" cy="237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dirty="0">
                <a:solidFill>
                  <a:schemeClr val="tx1"/>
                </a:solidFill>
              </a:rPr>
              <a:t>0  1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r>
              <a:rPr lang="hu-HU" sz="1100" dirty="0">
                <a:solidFill>
                  <a:schemeClr val="tx1"/>
                </a:solidFill>
              </a:rPr>
              <a:t>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r>
              <a:rPr lang="hu-HU" sz="1100" dirty="0">
                <a:solidFill>
                  <a:schemeClr val="tx1"/>
                </a:solidFill>
              </a:rPr>
              <a:t>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r>
              <a:rPr lang="hu-HU" sz="1100" dirty="0">
                <a:solidFill>
                  <a:schemeClr val="tx1"/>
                </a:solidFill>
              </a:rPr>
              <a:t>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r>
              <a:rPr lang="hu-HU" sz="1100" dirty="0">
                <a:solidFill>
                  <a:schemeClr val="tx1"/>
                </a:solidFill>
              </a:rPr>
              <a:t>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r>
              <a:rPr lang="hu-HU" sz="1100" dirty="0">
                <a:solidFill>
                  <a:schemeClr val="tx1"/>
                </a:solidFill>
              </a:rPr>
              <a:t>  </a:t>
            </a:r>
            <a:r>
              <a:rPr lang="hu-HU" sz="1100" dirty="0" err="1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ectangle 50"/>
          <p:cNvSpPr/>
          <p:nvPr/>
        </p:nvSpPr>
        <p:spPr>
          <a:xfrm>
            <a:off x="2285136" y="4449125"/>
            <a:ext cx="3999016" cy="237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</a:rPr>
              <a:t>(bármi)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53" name="TextBox 37"/>
          <p:cNvSpPr txBox="1"/>
          <p:nvPr/>
        </p:nvSpPr>
        <p:spPr>
          <a:xfrm>
            <a:off x="6301964" y="3041827"/>
            <a:ext cx="10772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Ez egy </a:t>
            </a:r>
            <a:r>
              <a:rPr lang="hu-HU" sz="1350" dirty="0" err="1"/>
              <a:t>hoszt</a:t>
            </a:r>
            <a:r>
              <a:rPr lang="hu-HU" sz="1350" dirty="0"/>
              <a:t>.</a:t>
            </a:r>
            <a:endParaRPr lang="en-US" sz="1350" dirty="0"/>
          </a:p>
        </p:txBody>
      </p:sp>
      <p:sp>
        <p:nvSpPr>
          <p:cNvPr id="54" name="Rectangle 40"/>
          <p:cNvSpPr/>
          <p:nvPr/>
        </p:nvSpPr>
        <p:spPr>
          <a:xfrm>
            <a:off x="867520" y="3791336"/>
            <a:ext cx="5424053" cy="2267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1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 </a:t>
            </a:r>
            <a:r>
              <a:rPr lang="hu-HU" sz="1200" dirty="0" err="1">
                <a:solidFill>
                  <a:schemeClr val="tx1"/>
                </a:solidFill>
              </a:rPr>
              <a:t>1</a:t>
            </a:r>
            <a:r>
              <a:rPr lang="hu-HU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37"/>
          <p:cNvSpPr txBox="1"/>
          <p:nvPr/>
        </p:nvSpPr>
        <p:spPr>
          <a:xfrm>
            <a:off x="6309390" y="3396604"/>
            <a:ext cx="217373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Ez egy </a:t>
            </a:r>
            <a:r>
              <a:rPr lang="hu-HU" sz="1350" dirty="0" err="1"/>
              <a:t>hoszt</a:t>
            </a:r>
            <a:r>
              <a:rPr lang="hu-HU" sz="1350" dirty="0"/>
              <a:t> ezen hálózaton.</a:t>
            </a:r>
            <a:endParaRPr lang="en-US" sz="1350" dirty="0"/>
          </a:p>
        </p:txBody>
      </p:sp>
      <p:sp>
        <p:nvSpPr>
          <p:cNvPr id="56" name="TextBox 37"/>
          <p:cNvSpPr txBox="1"/>
          <p:nvPr/>
        </p:nvSpPr>
        <p:spPr>
          <a:xfrm>
            <a:off x="6298998" y="3760285"/>
            <a:ext cx="223971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Adatszórás a helyi hálózaton.</a:t>
            </a:r>
            <a:endParaRPr lang="en-US" sz="1350" dirty="0"/>
          </a:p>
        </p:txBody>
      </p:sp>
      <p:sp>
        <p:nvSpPr>
          <p:cNvPr id="57" name="TextBox 37"/>
          <p:cNvSpPr txBox="1"/>
          <p:nvPr/>
        </p:nvSpPr>
        <p:spPr>
          <a:xfrm>
            <a:off x="6297511" y="4088341"/>
            <a:ext cx="24620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Adatszórás egy távoli hálózaton.</a:t>
            </a:r>
            <a:endParaRPr lang="en-US" sz="1350" dirty="0"/>
          </a:p>
        </p:txBody>
      </p:sp>
      <p:sp>
        <p:nvSpPr>
          <p:cNvPr id="58" name="TextBox 37"/>
          <p:cNvSpPr txBox="1"/>
          <p:nvPr/>
        </p:nvSpPr>
        <p:spPr>
          <a:xfrm>
            <a:off x="6287120" y="4425304"/>
            <a:ext cx="11977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/>
              <a:t>Visszacsatolás.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44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4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3" grpId="0"/>
      <p:bldP spid="54" grpId="0" animBg="1"/>
      <p:bldP spid="55" grpId="0"/>
      <p:bldP spid="56" grpId="0"/>
      <p:bldP spid="57" grpId="0"/>
      <p:bldP spid="5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IP cím – alhálózatok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209944"/>
            <a:ext cx="8185963" cy="1508120"/>
          </a:xfrm>
        </p:spPr>
        <p:txBody>
          <a:bodyPr>
            <a:noAutofit/>
          </a:bodyPr>
          <a:lstStyle/>
          <a:p>
            <a:r>
              <a:rPr lang="hu-HU" sz="1800" dirty="0"/>
              <a:t>Az azonos hálózatban lévő </a:t>
            </a:r>
            <a:r>
              <a:rPr lang="hu-HU" sz="1800" dirty="0" err="1"/>
              <a:t>hosztok</a:t>
            </a:r>
            <a:r>
              <a:rPr lang="hu-HU" sz="1800" dirty="0"/>
              <a:t> ugyanazzal a hálózatszámmal rendelkeznek. </a:t>
            </a:r>
          </a:p>
          <a:p>
            <a:r>
              <a:rPr lang="hu-HU" sz="1800" dirty="0"/>
              <a:t>Egy hálózat belső felhasználás szempontjából több részre osztódhat, de a külvilág számára egyetlen hálózatként jelenik meg. </a:t>
            </a:r>
          </a:p>
          <a:p>
            <a:pPr lvl="1"/>
            <a:r>
              <a:rPr lang="hu-HU" dirty="0"/>
              <a:t>Alhálózat (avagy angolul </a:t>
            </a:r>
            <a:r>
              <a:rPr lang="hu-HU" i="1" dirty="0" err="1"/>
              <a:t>subnet</a:t>
            </a:r>
            <a:r>
              <a:rPr lang="hu-HU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3018" y="2125266"/>
            <a:ext cx="3817227" cy="184456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37"/>
          <p:cNvSpPr txBox="1"/>
          <p:nvPr/>
        </p:nvSpPr>
        <p:spPr>
          <a:xfrm>
            <a:off x="3111436" y="3734589"/>
            <a:ext cx="14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cap="small" dirty="0">
                <a:solidFill>
                  <a:schemeClr val="accent1">
                    <a:lumMod val="75000"/>
                  </a:schemeClr>
                </a:solidFill>
              </a:rPr>
              <a:t>Forrás: </a:t>
            </a:r>
            <a:r>
              <a:rPr lang="hu-HU" sz="1200" b="1" cap="small" dirty="0" err="1">
                <a:solidFill>
                  <a:schemeClr val="accent1">
                    <a:lumMod val="75000"/>
                  </a:schemeClr>
                </a:solidFill>
              </a:rPr>
              <a:t>Tanenbaum</a:t>
            </a:r>
            <a:endParaRPr lang="en-US" sz="12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45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IP cím – alhálózatok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1755"/>
            <a:ext cx="7886700" cy="19664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725" b="1" cap="small" dirty="0"/>
              <a:t>Azonosítás</a:t>
            </a:r>
          </a:p>
          <a:p>
            <a:pPr marL="171450" lvl="1">
              <a:spcBef>
                <a:spcPts val="0"/>
              </a:spcBef>
            </a:pPr>
            <a:r>
              <a:rPr lang="hu-HU" sz="1725" dirty="0"/>
              <a:t>alhálózati maszk (avagy angolul </a:t>
            </a:r>
            <a:r>
              <a:rPr lang="hu-HU" sz="1725" i="1" dirty="0" err="1"/>
              <a:t>subnet</a:t>
            </a:r>
            <a:r>
              <a:rPr lang="hu-HU" sz="1725" i="1" dirty="0"/>
              <a:t> </a:t>
            </a:r>
            <a:r>
              <a:rPr lang="hu-HU" sz="1725" i="1" dirty="0" err="1"/>
              <a:t>mask</a:t>
            </a:r>
            <a:r>
              <a:rPr lang="hu-HU" sz="1725" dirty="0"/>
              <a:t>) ismerete kell a </a:t>
            </a:r>
            <a:r>
              <a:rPr lang="hu-HU" sz="1725" dirty="0" err="1"/>
              <a:t>routernek</a:t>
            </a:r>
            <a:endParaRPr lang="hu-HU" sz="1725" dirty="0"/>
          </a:p>
          <a:p>
            <a:pPr marL="514350" lvl="2">
              <a:spcBef>
                <a:spcPts val="750"/>
              </a:spcBef>
            </a:pPr>
            <a:r>
              <a:rPr lang="hu-HU" sz="1725" dirty="0"/>
              <a:t>Két féle jelölés </a:t>
            </a:r>
            <a:r>
              <a:rPr lang="hu-HU" sz="1725" i="1" dirty="0"/>
              <a:t>IP-cím jellegű</a:t>
            </a:r>
            <a:r>
              <a:rPr lang="hu-HU" sz="1725" dirty="0"/>
              <a:t> vagy  a </a:t>
            </a:r>
            <a:r>
              <a:rPr lang="hu-HU" sz="1725" i="1" dirty="0"/>
              <a:t>fix pozíciók száma.</a:t>
            </a:r>
          </a:p>
          <a:p>
            <a:pPr marL="171450" lvl="1">
              <a:spcBef>
                <a:spcPts val="750"/>
              </a:spcBef>
            </a:pPr>
            <a:r>
              <a:rPr lang="hu-HU" sz="1725" dirty="0"/>
              <a:t>A forgalomirányító táblázatba a </a:t>
            </a:r>
            <a:r>
              <a:rPr lang="hu-HU" sz="1725" dirty="0" err="1"/>
              <a:t>router-eknél</a:t>
            </a:r>
            <a:r>
              <a:rPr lang="hu-HU" sz="1725" dirty="0"/>
              <a:t> </a:t>
            </a:r>
            <a:r>
              <a:rPr lang="hu-HU" sz="1725" i="1" dirty="0"/>
              <a:t>(hálózat,0)</a:t>
            </a:r>
            <a:r>
              <a:rPr lang="hu-HU" sz="1725" dirty="0"/>
              <a:t> és </a:t>
            </a:r>
            <a:r>
              <a:rPr lang="hu-HU" sz="1725" i="1" dirty="0"/>
              <a:t>(saját hálózat, </a:t>
            </a:r>
            <a:r>
              <a:rPr lang="hu-HU" sz="1725" i="1" dirty="0" err="1"/>
              <a:t>hoszt</a:t>
            </a:r>
            <a:r>
              <a:rPr lang="hu-HU" sz="1725" i="1" dirty="0"/>
              <a:t>)</a:t>
            </a:r>
            <a:r>
              <a:rPr lang="hu-HU" sz="1725" dirty="0"/>
              <a:t> alakú bejegyzések. </a:t>
            </a:r>
          </a:p>
          <a:p>
            <a:pPr marL="171450" lvl="1">
              <a:spcBef>
                <a:spcPts val="750"/>
              </a:spcBef>
            </a:pPr>
            <a:r>
              <a:rPr lang="hu-HU" sz="1725" dirty="0"/>
              <a:t>Ha nincs találat, akkor az alapértelmezett </a:t>
            </a:r>
            <a:r>
              <a:rPr lang="hu-HU" sz="1725" dirty="0" err="1"/>
              <a:t>router</a:t>
            </a:r>
            <a:r>
              <a:rPr lang="hu-HU" sz="1725" dirty="0"/>
              <a:t> felé továbbítják a csomagot.</a:t>
            </a:r>
            <a:endParaRPr lang="en-US" sz="1725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356" y="4190928"/>
            <a:ext cx="3817227" cy="184456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TextBox 37"/>
          <p:cNvSpPr txBox="1"/>
          <p:nvPr/>
        </p:nvSpPr>
        <p:spPr>
          <a:xfrm>
            <a:off x="2651356" y="5619380"/>
            <a:ext cx="14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cap="small" dirty="0">
                <a:solidFill>
                  <a:schemeClr val="accent1">
                    <a:lumMod val="75000"/>
                  </a:schemeClr>
                </a:solidFill>
              </a:rPr>
              <a:t>Forrás: </a:t>
            </a:r>
            <a:r>
              <a:rPr lang="hu-HU" sz="1200" b="1" cap="small" dirty="0" err="1">
                <a:solidFill>
                  <a:schemeClr val="accent1">
                    <a:lumMod val="75000"/>
                  </a:schemeClr>
                </a:solidFill>
              </a:rPr>
              <a:t>Tanenbaum</a:t>
            </a:r>
            <a:endParaRPr lang="en-US" sz="12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IP cím – CIDR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1650" dirty="0"/>
              <a:t>IP címek gyorsan fogytak. 1996-ban  kötötték be a 100.000-edik hálózatot.</a:t>
            </a:r>
          </a:p>
          <a:p>
            <a:pPr lvl="1"/>
            <a:r>
              <a:rPr lang="hu-HU" sz="1650" dirty="0"/>
              <a:t>Az osztályok használata sok címet elpazarolt. (B osztályú címek népszerűsége)</a:t>
            </a:r>
          </a:p>
          <a:p>
            <a:r>
              <a:rPr lang="hu-HU" sz="1650" b="1" i="1" dirty="0"/>
              <a:t>Megoldás</a:t>
            </a:r>
            <a:r>
              <a:rPr lang="hu-HU" sz="1650" dirty="0"/>
              <a:t>: osztályok nélküli környezetek közötti forgalomirányítás (CIDR).</a:t>
            </a:r>
          </a:p>
          <a:p>
            <a:pPr lvl="1"/>
            <a:r>
              <a:rPr lang="hu-HU" sz="1650" dirty="0"/>
              <a:t>Például 2000 cím igénylése esetén 2048 méretű blokk kiadása. </a:t>
            </a:r>
          </a:p>
          <a:p>
            <a:r>
              <a:rPr lang="hu-HU" sz="1650" dirty="0"/>
              <a:t>Forgalomirányítás megbonyolódik:</a:t>
            </a:r>
          </a:p>
          <a:p>
            <a:pPr lvl="1"/>
            <a:r>
              <a:rPr lang="hu-HU" sz="1650" dirty="0"/>
              <a:t>Minden bejegyzés egy 32-bites maszkkal egészül ki. </a:t>
            </a:r>
          </a:p>
          <a:p>
            <a:pPr lvl="1"/>
            <a:r>
              <a:rPr lang="hu-HU" sz="1650" dirty="0"/>
              <a:t>Egy bejegyzés innentől  egy hármassal jellemezhető: (</a:t>
            </a:r>
            <a:r>
              <a:rPr lang="hu-HU" sz="1650" i="1" dirty="0" err="1"/>
              <a:t>ip-cím</a:t>
            </a:r>
            <a:r>
              <a:rPr lang="hu-HU" sz="1650" dirty="0"/>
              <a:t>, </a:t>
            </a:r>
            <a:r>
              <a:rPr lang="hu-HU" sz="1650" i="1" dirty="0"/>
              <a:t>alhálózati maszk</a:t>
            </a:r>
            <a:r>
              <a:rPr lang="hu-HU" sz="1650" dirty="0"/>
              <a:t>, </a:t>
            </a:r>
            <a:r>
              <a:rPr lang="hu-HU" sz="1650" i="1" dirty="0"/>
              <a:t>kimeneti vonal</a:t>
            </a:r>
            <a:r>
              <a:rPr lang="hu-HU" sz="1650" dirty="0"/>
              <a:t>)</a:t>
            </a:r>
          </a:p>
          <a:p>
            <a:pPr lvl="1"/>
            <a:r>
              <a:rPr lang="hu-HU" sz="1650" dirty="0"/>
              <a:t>Új csomag esetén a cél címből </a:t>
            </a:r>
            <a:r>
              <a:rPr lang="hu-HU" sz="1650" dirty="0" err="1"/>
              <a:t>kimaszkolják</a:t>
            </a:r>
            <a:r>
              <a:rPr lang="hu-HU" sz="1650" dirty="0"/>
              <a:t> az alhálózati címet, és találat esetén a leghosszabb illeszkedés felé továbbítják. </a:t>
            </a:r>
          </a:p>
          <a:p>
            <a:r>
              <a:rPr lang="hu-HU" sz="1650" dirty="0"/>
              <a:t>Túl sok bejegyzés keletkezik.</a:t>
            </a:r>
          </a:p>
          <a:p>
            <a:pPr lvl="1"/>
            <a:r>
              <a:rPr lang="hu-HU" sz="1650" dirty="0"/>
              <a:t>Csoportos bejegyzések használata.</a:t>
            </a:r>
            <a:endParaRPr lang="en-US" sz="16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47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4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CIDR címzés példa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2241550"/>
            <a:ext cx="5032717" cy="3384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350" dirty="0"/>
              <a:t>Mi történik, ha a router egy 135.46.57.14 IP cím felé tartó csomagot kap?</a:t>
            </a:r>
          </a:p>
          <a:p>
            <a:pPr marL="0" indent="0">
              <a:buNone/>
            </a:pPr>
            <a:r>
              <a:rPr lang="hu-HU" sz="1350" cap="small" dirty="0"/>
              <a:t>/22-es cím esetén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	</a:t>
            </a:r>
            <a:r>
              <a:rPr lang="hu-HU" sz="1350" dirty="0">
                <a:solidFill>
                  <a:srgbClr val="00B0F0"/>
                </a:solidFill>
              </a:rPr>
              <a:t>10001011 00101110 00111001 00001110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          AND  </a:t>
            </a:r>
            <a:r>
              <a:rPr lang="hu-HU" sz="1350" u="sng" dirty="0">
                <a:solidFill>
                  <a:srgbClr val="00B050"/>
                </a:solidFill>
              </a:rPr>
              <a:t>11111111 11111111 11111100 00000000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	10001011 00101110 00111000 00000000</a:t>
            </a:r>
          </a:p>
          <a:p>
            <a:pPr marL="0" indent="0">
              <a:buNone/>
            </a:pPr>
            <a:r>
              <a:rPr lang="hu-HU" sz="1350" cap="small" dirty="0"/>
              <a:t>/23-es cím esetén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	</a:t>
            </a:r>
            <a:r>
              <a:rPr lang="hu-HU" sz="1350" dirty="0">
                <a:solidFill>
                  <a:srgbClr val="00B0F0"/>
                </a:solidFill>
              </a:rPr>
              <a:t>10001011 00101110 00111001 00001110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          AND  </a:t>
            </a:r>
            <a:r>
              <a:rPr lang="hu-HU" sz="1350" u="sng" dirty="0">
                <a:solidFill>
                  <a:srgbClr val="00B050"/>
                </a:solidFill>
              </a:rPr>
              <a:t>11111111 11111111 11111110 00000000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50" dirty="0"/>
              <a:t>	10001011 00101110 00111000 00000000</a:t>
            </a:r>
          </a:p>
          <a:p>
            <a:r>
              <a:rPr lang="hu-HU" sz="1350" dirty="0"/>
              <a:t>Vagyis </a:t>
            </a:r>
            <a:r>
              <a:rPr lang="hu-HU" sz="1350" i="1" dirty="0"/>
              <a:t>135.46.56.0/22</a:t>
            </a:r>
            <a:r>
              <a:rPr lang="hu-HU" sz="1350" dirty="0"/>
              <a:t>-as vagy </a:t>
            </a:r>
            <a:r>
              <a:rPr lang="hu-HU" sz="1350" i="1" dirty="0"/>
              <a:t>135.46.56.0/23</a:t>
            </a:r>
            <a:r>
              <a:rPr lang="hu-HU" sz="1350" dirty="0"/>
              <a:t>-as bejegyzést kell találni, azaz jelen esetben a </a:t>
            </a:r>
            <a:r>
              <a:rPr lang="hu-HU" sz="1350" i="1" dirty="0"/>
              <a:t>0.interface</a:t>
            </a:r>
            <a:r>
              <a:rPr lang="hu-HU" sz="1350" dirty="0"/>
              <a:t> felé történik a továbbítás.</a:t>
            </a:r>
          </a:p>
          <a:p>
            <a:pPr marL="0" indent="0">
              <a:buNone/>
            </a:pPr>
            <a:endParaRPr lang="en-US" sz="135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5940246" y="4083590"/>
          <a:ext cx="2996474" cy="14097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98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Cím/maszk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Következő</a:t>
                      </a:r>
                      <a:r>
                        <a:rPr lang="hu-HU" sz="1400" baseline="0" dirty="0"/>
                        <a:t> ugrás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/>
                        <a:t>135.46.56.0/22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0.interface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/>
                        <a:t>135.46.60.0/23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hu-HU" sz="1400" dirty="0" err="1"/>
                        <a:t>interface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192.53.40.0/23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1400" dirty="0"/>
                        <a:t>1.router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Alapértelmezett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2.router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endCxn id="11" idx="1"/>
          </p:cNvCxnSpPr>
          <p:nvPr/>
        </p:nvCxnSpPr>
        <p:spPr>
          <a:xfrm>
            <a:off x="4505325" y="3382842"/>
            <a:ext cx="2025602" cy="1154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05325" y="3464121"/>
            <a:ext cx="2025602" cy="75545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30927" y="3244341"/>
            <a:ext cx="18335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50" dirty="0" err="1"/>
              <a:t>Kimaszkolás</a:t>
            </a:r>
            <a:r>
              <a:rPr lang="hu-HU" sz="1350" dirty="0"/>
              <a:t> eredménye</a:t>
            </a:r>
            <a:endParaRPr lang="en-US" sz="13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48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CIDR bejegyzés aggregálás példa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350" dirty="0"/>
              <a:t>Lehet-e csoportosítani a következő bejegyzéseket, ha feltesszük, hogy a </a:t>
            </a:r>
            <a:r>
              <a:rPr lang="hu-HU" sz="1350" i="1" dirty="0"/>
              <a:t>következő ugrás</a:t>
            </a:r>
            <a:r>
              <a:rPr lang="hu-HU" sz="1350" dirty="0"/>
              <a:t> mindegyiknél az </a:t>
            </a:r>
            <a:r>
              <a:rPr lang="hu-HU" sz="1350" i="1" dirty="0"/>
              <a:t>1.router</a:t>
            </a:r>
            <a:r>
              <a:rPr lang="hu-HU" sz="1350" dirty="0"/>
              <a:t>: 57.6.96.0/21, 57.6.104.0/21, 57.6.112.0/21, 57.6.120.0/21?</a:t>
            </a:r>
          </a:p>
          <a:p>
            <a:endParaRPr lang="hu-HU" sz="1350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1350" b="1" dirty="0">
                <a:solidFill>
                  <a:srgbClr val="00B0F0"/>
                </a:solidFill>
              </a:rPr>
              <a:t>00111001 00000110 01100 </a:t>
            </a:r>
            <a:r>
              <a:rPr lang="hu-HU" sz="1350" b="1" dirty="0">
                <a:solidFill>
                  <a:srgbClr val="92D050"/>
                </a:solidFill>
              </a:rPr>
              <a:t>000 00000000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350" b="1" dirty="0">
                <a:solidFill>
                  <a:srgbClr val="00B0F0"/>
                </a:solidFill>
              </a:rPr>
              <a:t>00111001 00000110 01101 </a:t>
            </a:r>
            <a:r>
              <a:rPr lang="hu-HU" sz="1350" b="1" dirty="0">
                <a:solidFill>
                  <a:srgbClr val="92D050"/>
                </a:solidFill>
              </a:rPr>
              <a:t>000 00000000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350" b="1" dirty="0">
                <a:solidFill>
                  <a:srgbClr val="00B0F0"/>
                </a:solidFill>
              </a:rPr>
              <a:t>00111001 00000110 01110 </a:t>
            </a:r>
            <a:r>
              <a:rPr lang="hu-HU" sz="1350" b="1" dirty="0">
                <a:solidFill>
                  <a:srgbClr val="92D050"/>
                </a:solidFill>
              </a:rPr>
              <a:t>000 00000000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1350" b="1" dirty="0">
                <a:solidFill>
                  <a:srgbClr val="00B0F0"/>
                </a:solidFill>
              </a:rPr>
              <a:t>00111001 00000110 01111 </a:t>
            </a:r>
            <a:r>
              <a:rPr lang="hu-HU" sz="1350" b="1" dirty="0">
                <a:solidFill>
                  <a:srgbClr val="92D050"/>
                </a:solidFill>
              </a:rPr>
              <a:t>000 00000000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350" b="1" dirty="0">
              <a:solidFill>
                <a:srgbClr val="92D050"/>
              </a:solidFill>
            </a:endParaRPr>
          </a:p>
          <a:p>
            <a:r>
              <a:rPr lang="hu-HU" sz="1350" dirty="0"/>
              <a:t>Azaz az (57.6.96.0/19, 1.router) bejegyzés megfelelően csoportba fogja a 4 bejegyzést.</a:t>
            </a:r>
          </a:p>
          <a:p>
            <a:pPr marL="0" indent="0" algn="ctr">
              <a:buNone/>
            </a:pPr>
            <a:endParaRPr lang="hu-HU" sz="1350" dirty="0">
              <a:solidFill>
                <a:srgbClr val="00B0F0"/>
              </a:solidFill>
            </a:endParaRPr>
          </a:p>
          <a:p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3008666" y="2372040"/>
            <a:ext cx="1834639" cy="80323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49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5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Optimalitási</a:t>
            </a:r>
            <a:r>
              <a:rPr lang="hu-HU" dirty="0"/>
              <a:t> elv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0346"/>
            <a:ext cx="7886700" cy="18472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/>
              <a:t>Ha </a:t>
            </a:r>
            <a:r>
              <a:rPr lang="hu-HU" sz="2000" b="1" i="1" dirty="0"/>
              <a:t>J</a:t>
            </a:r>
            <a:r>
              <a:rPr lang="hu-HU" sz="2000" dirty="0"/>
              <a:t> router az </a:t>
            </a:r>
            <a:r>
              <a:rPr lang="hu-HU" sz="2000" b="1" i="1" dirty="0"/>
              <a:t>I</a:t>
            </a:r>
            <a:r>
              <a:rPr lang="hu-HU" sz="2000" dirty="0"/>
              <a:t> </a:t>
            </a:r>
            <a:r>
              <a:rPr lang="hu-HU" sz="2000" dirty="0" err="1"/>
              <a:t>router-től</a:t>
            </a:r>
            <a:r>
              <a:rPr lang="hu-HU" sz="2000" dirty="0"/>
              <a:t> </a:t>
            </a:r>
            <a:r>
              <a:rPr lang="hu-HU" sz="2000" b="1" i="1" dirty="0"/>
              <a:t>K</a:t>
            </a:r>
            <a:r>
              <a:rPr lang="hu-HU" sz="2000" dirty="0"/>
              <a:t> router felé vezető </a:t>
            </a:r>
            <a:r>
              <a:rPr lang="hu-HU" sz="2000" i="1" dirty="0"/>
              <a:t>optimális útvonalon</a:t>
            </a:r>
            <a:r>
              <a:rPr lang="hu-HU" sz="2000" dirty="0"/>
              <a:t> helyezkedik el, akkor a J-től a K-ig vezető útvonal ugyanerre esik.</a:t>
            </a:r>
          </a:p>
          <a:p>
            <a:pPr lvl="1">
              <a:spcBef>
                <a:spcPts val="0"/>
              </a:spcBef>
            </a:pPr>
            <a:r>
              <a:rPr lang="hu-HU" sz="2000" b="1" dirty="0"/>
              <a:t>Következmény</a:t>
            </a:r>
          </a:p>
          <a:p>
            <a:pPr marL="684000" lvl="1" indent="0">
              <a:spcBef>
                <a:spcPts val="0"/>
              </a:spcBef>
              <a:buNone/>
            </a:pPr>
            <a:r>
              <a:rPr lang="hu-HU" sz="2000" dirty="0"/>
              <a:t>Az összes forrásból egy célba tartó optimális utak egy olyan fát alkotnak, melynek a gyökere a cél. Ezt nevezzük </a:t>
            </a:r>
            <a:r>
              <a:rPr lang="hu-HU" sz="2000" b="1" i="1" dirty="0" err="1"/>
              <a:t>nyelőfá</a:t>
            </a:r>
            <a:r>
              <a:rPr lang="hu-HU" sz="2000" dirty="0" err="1"/>
              <a:t>nak</a:t>
            </a:r>
            <a:r>
              <a:rPr lang="hu-HU" sz="2000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2008823" y="413766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J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14650" y="376428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74420" y="4739640"/>
            <a:ext cx="205740" cy="289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08860" y="35052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86050" y="44577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20165" y="40386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B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1708785" y="493776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 flipV="1">
            <a:off x="2480310" y="3655377"/>
            <a:ext cx="434340" cy="25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H="1">
            <a:off x="2204435" y="3726339"/>
            <a:ext cx="132881" cy="482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10" idx="6"/>
          </p:cNvCxnSpPr>
          <p:nvPr/>
        </p:nvCxnSpPr>
        <p:spPr>
          <a:xfrm flipH="1" flipV="1">
            <a:off x="1514475" y="4168140"/>
            <a:ext cx="494348" cy="11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5"/>
            <a:endCxn id="11" idx="1"/>
          </p:cNvCxnSpPr>
          <p:nvPr/>
        </p:nvCxnSpPr>
        <p:spPr>
          <a:xfrm>
            <a:off x="1486019" y="4259739"/>
            <a:ext cx="251222" cy="71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5" idx="6"/>
          </p:cNvCxnSpPr>
          <p:nvPr/>
        </p:nvCxnSpPr>
        <p:spPr>
          <a:xfrm flipH="1" flipV="1">
            <a:off x="1280160" y="4884420"/>
            <a:ext cx="428625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3886200" y="4038600"/>
            <a:ext cx="1440299" cy="89916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cap="small" dirty="0">
                <a:solidFill>
                  <a:schemeClr val="tx1"/>
                </a:solidFill>
              </a:rPr>
              <a:t>K</a:t>
            </a:r>
            <a:r>
              <a:rPr lang="hu-HU" sz="1600" b="1" cap="small" dirty="0">
                <a:solidFill>
                  <a:schemeClr val="tx1"/>
                </a:solidFill>
              </a:rPr>
              <a:t> </a:t>
            </a:r>
            <a:r>
              <a:rPr lang="hu-HU" sz="1600" b="1" cap="small" dirty="0" err="1">
                <a:solidFill>
                  <a:schemeClr val="tx1"/>
                </a:solidFill>
              </a:rPr>
              <a:t>nyelőfája</a:t>
            </a:r>
            <a:endParaRPr lang="en-US" sz="1600" b="1" cap="small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595110" y="3310890"/>
            <a:ext cx="205740" cy="28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K</a:t>
            </a:r>
            <a:endParaRPr lang="en-US" b="1" dirty="0"/>
          </a:p>
        </p:txBody>
      </p:sp>
      <p:cxnSp>
        <p:nvCxnSpPr>
          <p:cNvPr id="32" name="Straight Arrow Connector 31"/>
          <p:cNvCxnSpPr>
            <a:stCxn id="9" idx="2"/>
            <a:endCxn id="11" idx="7"/>
          </p:cNvCxnSpPr>
          <p:nvPr/>
        </p:nvCxnSpPr>
        <p:spPr>
          <a:xfrm flipH="1">
            <a:off x="1874640" y="4587241"/>
            <a:ext cx="811411" cy="388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595110" y="39168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263640" y="44121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955155" y="441213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949434" y="4934109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898119" y="6020118"/>
            <a:ext cx="205740" cy="28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606534" y="5486400"/>
            <a:ext cx="194310" cy="259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D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1"/>
            <a:endCxn id="38" idx="5"/>
          </p:cNvCxnSpPr>
          <p:nvPr/>
        </p:nvCxnSpPr>
        <p:spPr>
          <a:xfrm flipH="1" flipV="1">
            <a:off x="5772389" y="5707539"/>
            <a:ext cx="155860" cy="35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7"/>
            <a:endCxn id="36" idx="3"/>
          </p:cNvCxnSpPr>
          <p:nvPr/>
        </p:nvCxnSpPr>
        <p:spPr>
          <a:xfrm flipV="1">
            <a:off x="5772388" y="5155249"/>
            <a:ext cx="205502" cy="36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6" idx="7"/>
            <a:endCxn id="34" idx="3"/>
          </p:cNvCxnSpPr>
          <p:nvPr/>
        </p:nvCxnSpPr>
        <p:spPr>
          <a:xfrm flipV="1">
            <a:off x="6115289" y="4633278"/>
            <a:ext cx="176807" cy="33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7"/>
            <a:endCxn id="33" idx="3"/>
          </p:cNvCxnSpPr>
          <p:nvPr/>
        </p:nvCxnSpPr>
        <p:spPr>
          <a:xfrm flipV="1">
            <a:off x="6429494" y="4137978"/>
            <a:ext cx="194072" cy="31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1"/>
            <a:endCxn id="33" idx="5"/>
          </p:cNvCxnSpPr>
          <p:nvPr/>
        </p:nvCxnSpPr>
        <p:spPr>
          <a:xfrm flipH="1" flipV="1">
            <a:off x="6760964" y="4137978"/>
            <a:ext cx="222647" cy="31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3" idx="0"/>
            <a:endCxn id="30" idx="4"/>
          </p:cNvCxnSpPr>
          <p:nvPr/>
        </p:nvCxnSpPr>
        <p:spPr>
          <a:xfrm flipV="1">
            <a:off x="6692265" y="3600450"/>
            <a:ext cx="5715" cy="31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5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  <p:bldP spid="9" grpId="0" animBg="1"/>
      <p:bldP spid="10" grpId="0" animBg="1"/>
      <p:bldP spid="11" grpId="0" animBg="1"/>
      <p:bldP spid="28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Forgalomirányítási tábla példa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722" y="2824639"/>
          <a:ext cx="7543800" cy="1905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Network Destination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Netmask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Gateway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Interface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Metric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0.0.0.0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0.0.0.0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127.0.0.0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255.0.0.0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127.0.0.1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127.0.0.1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255.255.255.0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255.255.255.255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127.0.0.1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127.0.0.1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192.168.0.255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255.255.255.255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192.168.0.100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50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7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1725" dirty="0"/>
              <a:t>Gyors javítás az IP címek elfogyásának problémájára. (hálózati címfordítás)</a:t>
            </a:r>
          </a:p>
          <a:p>
            <a:pPr>
              <a:buNone/>
            </a:pPr>
            <a:r>
              <a:rPr lang="hu-HU" sz="1725" b="1" cap="small" dirty="0"/>
              <a:t>Alapelvek</a:t>
            </a:r>
          </a:p>
          <a:p>
            <a:r>
              <a:rPr lang="hu-HU" sz="1725" dirty="0"/>
              <a:t>Az internet forgalomhoz minden cégnek egy vagy legalábbis kevés IP-címet adnak. A vállalaton belül minden számítógéphez egyedi IP-címet használnak a belső forgalomirányításra.</a:t>
            </a:r>
          </a:p>
          <a:p>
            <a:r>
              <a:rPr lang="hu-HU" sz="1725" dirty="0"/>
              <a:t>A vállalaton kívüli csomagokban a címfordítást végzünk. </a:t>
            </a:r>
          </a:p>
          <a:p>
            <a:r>
              <a:rPr lang="hu-HU" sz="1725" dirty="0"/>
              <a:t>3 IP-címtartományt használunk:</a:t>
            </a:r>
          </a:p>
          <a:p>
            <a:pPr lvl="1"/>
            <a:r>
              <a:rPr lang="hu-HU" sz="1725" dirty="0"/>
              <a:t>10.0.0.0/8, azaz 16 777 216 lehetséges </a:t>
            </a:r>
            <a:r>
              <a:rPr lang="hu-HU" sz="1725" dirty="0" err="1"/>
              <a:t>hoszt</a:t>
            </a:r>
            <a:r>
              <a:rPr lang="hu-HU" sz="1725" dirty="0"/>
              <a:t>;</a:t>
            </a:r>
          </a:p>
          <a:p>
            <a:pPr lvl="1"/>
            <a:r>
              <a:rPr lang="hu-HU" sz="1725" dirty="0"/>
              <a:t>172.16.0.0/12, azaz 1 084 576 lehetséges </a:t>
            </a:r>
            <a:r>
              <a:rPr lang="hu-HU" sz="1725" dirty="0" err="1"/>
              <a:t>hoszt</a:t>
            </a:r>
            <a:r>
              <a:rPr lang="hu-HU" sz="1725" dirty="0"/>
              <a:t>;</a:t>
            </a:r>
          </a:p>
          <a:p>
            <a:pPr lvl="1"/>
            <a:r>
              <a:rPr lang="hu-HU" sz="1725" dirty="0"/>
              <a:t>192.168.0.0/16, azaz 65 536 lehetséges </a:t>
            </a:r>
            <a:r>
              <a:rPr lang="hu-HU" sz="1725" dirty="0" err="1"/>
              <a:t>hoszt</a:t>
            </a:r>
            <a:r>
              <a:rPr lang="hu-HU" sz="1725" dirty="0"/>
              <a:t>;</a:t>
            </a:r>
            <a:endParaRPr lang="en-US" sz="1725" dirty="0"/>
          </a:p>
          <a:p>
            <a:r>
              <a:rPr lang="hu-HU" sz="1725" i="1" dirty="0"/>
              <a:t>NAT </a:t>
            </a:r>
            <a:r>
              <a:rPr lang="hu-HU" sz="1725" i="1" dirty="0" err="1"/>
              <a:t>box</a:t>
            </a:r>
            <a:r>
              <a:rPr lang="hu-HU" sz="1725" dirty="0"/>
              <a:t> végzi a címfordítást</a:t>
            </a:r>
            <a:endParaRPr lang="en-US" sz="172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51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132286" y="2571750"/>
            <a:ext cx="1741571" cy="21747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cxnSp>
        <p:nvCxnSpPr>
          <p:cNvPr id="71" name="Straight Arrow Connector 70"/>
          <p:cNvCxnSpPr>
            <a:stCxn id="55" idx="3"/>
            <a:endCxn id="62" idx="1"/>
          </p:cNvCxnSpPr>
          <p:nvPr/>
        </p:nvCxnSpPr>
        <p:spPr>
          <a:xfrm flipV="1">
            <a:off x="7347487" y="3382692"/>
            <a:ext cx="619631" cy="21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5326982" cy="3263504"/>
          </a:xfrm>
        </p:spPr>
        <p:txBody>
          <a:bodyPr>
            <a:normAutofit fontScale="92500" lnSpcReduction="10000"/>
          </a:bodyPr>
          <a:lstStyle/>
          <a:p>
            <a:r>
              <a:rPr lang="hu-HU" sz="1725" dirty="0"/>
              <a:t>Hogyan fogadja a választ?</a:t>
            </a:r>
          </a:p>
          <a:p>
            <a:pPr lvl="1"/>
            <a:r>
              <a:rPr lang="hu-HU" sz="1725" dirty="0"/>
              <a:t>A </a:t>
            </a:r>
            <a:r>
              <a:rPr lang="hu-HU" sz="1725" i="1" dirty="0"/>
              <a:t>port</a:t>
            </a:r>
            <a:r>
              <a:rPr lang="hu-HU" sz="1725" dirty="0"/>
              <a:t> mezők használata, ami mind a TCP, mind az UDP fejlécben van</a:t>
            </a:r>
          </a:p>
          <a:p>
            <a:pPr lvl="1"/>
            <a:r>
              <a:rPr lang="hu-HU" sz="1725" dirty="0"/>
              <a:t>Kimenő csomagnál egy mutatót tárolunk le, amit beírunk a </a:t>
            </a:r>
            <a:r>
              <a:rPr lang="hu-HU" sz="1725" i="1" dirty="0"/>
              <a:t>forrás port</a:t>
            </a:r>
            <a:r>
              <a:rPr lang="hu-HU" sz="1725" dirty="0"/>
              <a:t> mezőbe. </a:t>
            </a:r>
            <a:r>
              <a:rPr lang="hu-HU" sz="1725" i="1" dirty="0"/>
              <a:t>65536</a:t>
            </a:r>
            <a:r>
              <a:rPr lang="hu-HU" sz="1725" dirty="0"/>
              <a:t> bejegyzésből álló fordítási táblázatot kell a </a:t>
            </a:r>
            <a:r>
              <a:rPr lang="hu-HU" sz="1725" i="1" dirty="0"/>
              <a:t>NAT </a:t>
            </a:r>
            <a:r>
              <a:rPr lang="hu-HU" sz="1725" i="1" dirty="0" err="1"/>
              <a:t>box</a:t>
            </a:r>
            <a:r>
              <a:rPr lang="hu-HU" sz="1725" dirty="0" err="1"/>
              <a:t>-nak</a:t>
            </a:r>
            <a:r>
              <a:rPr lang="hu-HU" sz="1725" dirty="0"/>
              <a:t> kezelni. </a:t>
            </a:r>
          </a:p>
          <a:p>
            <a:pPr lvl="1"/>
            <a:r>
              <a:rPr lang="hu-HU" sz="1725" dirty="0"/>
              <a:t>A fordítási táblázatban benne van az eredeti IP és forrás port.</a:t>
            </a:r>
          </a:p>
          <a:p>
            <a:r>
              <a:rPr lang="hu-HU" sz="1725" b="1" dirty="0"/>
              <a:t>Ellenérvek</a:t>
            </a:r>
            <a:r>
              <a:rPr lang="hu-HU" sz="1725" dirty="0"/>
              <a:t>: sérti az IP </a:t>
            </a:r>
            <a:r>
              <a:rPr lang="hu-HU" sz="1725" dirty="0" err="1"/>
              <a:t>architekturális</a:t>
            </a:r>
            <a:r>
              <a:rPr lang="hu-HU" sz="1725" dirty="0"/>
              <a:t> modelljét, összeköttetés alapú hálózatot képez, rétegmodell alapelveit sérti, kötöttség a TCP és UDP fejléchez, szöveg törzsében is lehet az IP, szűkös port tartomány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484212" y="2975437"/>
            <a:ext cx="9024" cy="1383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93236" y="3113171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96244" y="3272589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95506" y="3207920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2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95506" y="3044054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1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490229" y="3444038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93236" y="3612480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592498" y="3374921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3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490229" y="3778103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93236" y="3937521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592498" y="3872852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6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92498" y="3708986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5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490229" y="4103144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93236" y="4262561"/>
            <a:ext cx="114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92498" y="4197892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8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92498" y="4034026"/>
            <a:ext cx="135355" cy="135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b="1" dirty="0">
                <a:solidFill>
                  <a:schemeClr val="tx1"/>
                </a:solidFill>
              </a:rPr>
              <a:t>7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98512" y="3527072"/>
            <a:ext cx="162427" cy="1624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4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7" idx="6"/>
            <a:endCxn id="40" idx="2"/>
          </p:cNvCxnSpPr>
          <p:nvPr/>
        </p:nvCxnSpPr>
        <p:spPr>
          <a:xfrm>
            <a:off x="6760939" y="3608285"/>
            <a:ext cx="2162679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923618" y="3527072"/>
            <a:ext cx="162427" cy="1624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0569" y="3111730"/>
            <a:ext cx="180473" cy="10282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900" b="1" dirty="0">
                <a:solidFill>
                  <a:schemeClr val="bg1"/>
                </a:solidFill>
              </a:rPr>
              <a:t>NAT</a:t>
            </a:r>
          </a:p>
          <a:p>
            <a:pPr algn="ctr"/>
            <a:r>
              <a:rPr lang="hu-HU" sz="900" b="1" dirty="0">
                <a:solidFill>
                  <a:schemeClr val="bg1"/>
                </a:solidFill>
              </a:rPr>
              <a:t> </a:t>
            </a:r>
            <a:r>
              <a:rPr lang="hu-HU" sz="900" b="1" dirty="0" err="1">
                <a:solidFill>
                  <a:schemeClr val="bg1"/>
                </a:solidFill>
              </a:rPr>
              <a:t>box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94037" y="3210991"/>
            <a:ext cx="553450" cy="347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800" b="1" dirty="0">
                <a:solidFill>
                  <a:schemeClr val="tx1"/>
                </a:solidFill>
              </a:rPr>
              <a:t>10.0.0.1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6794037" y="3312632"/>
            <a:ext cx="553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794037" y="3438966"/>
            <a:ext cx="553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967117" y="3208860"/>
            <a:ext cx="848217" cy="347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900" b="1" dirty="0">
                <a:solidFill>
                  <a:schemeClr val="tx1"/>
                </a:solidFill>
              </a:rPr>
              <a:t>192.60.42.12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967117" y="3310502"/>
            <a:ext cx="8482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67117" y="3436835"/>
            <a:ext cx="8482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4" idx="3"/>
            <a:endCxn id="55" idx="0"/>
          </p:cNvCxnSpPr>
          <p:nvPr/>
        </p:nvCxnSpPr>
        <p:spPr>
          <a:xfrm>
            <a:off x="6730861" y="3111731"/>
            <a:ext cx="339902" cy="9926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68580" tIns="34290" rIns="68580" bIns="34290" rtlCol="0" anchor="ctr" anchorCtr="0">
            <a:normAutofit/>
          </a:bodyPr>
          <a:lstStyle/>
          <a:p>
            <a:fld id="{629637A9-119A-49DA-BD12-AAC58B377D80}" type="slidenum">
              <a:rPr lang="en-US" sz="1200">
                <a:solidFill>
                  <a:schemeClr val="tx1"/>
                </a:solidFill>
              </a:rPr>
              <a:pPr/>
              <a:t>52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8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55" grpId="0" animBg="1"/>
      <p:bldP spid="6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IP</a:t>
            </a:r>
            <a:r>
              <a:rPr lang="en-US" dirty="0"/>
              <a:t> Fr</a:t>
            </a:r>
            <a:r>
              <a:rPr lang="hu-HU" dirty="0" err="1"/>
              <a:t>agmentation</a:t>
            </a:r>
            <a:r>
              <a:rPr lang="hu-HU" dirty="0"/>
              <a:t> – IP </a:t>
            </a:r>
            <a:r>
              <a:rPr lang="hu-HU" dirty="0" err="1"/>
              <a:t>Fragmentáció</a:t>
            </a:r>
            <a:r>
              <a:rPr lang="hu-HU" dirty="0"/>
              <a:t> (darabolás)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99840"/>
            <a:ext cx="8839200" cy="2905760"/>
          </a:xfrm>
        </p:spPr>
        <p:txBody>
          <a:bodyPr>
            <a:normAutofit fontScale="92500" lnSpcReduction="20000"/>
          </a:bodyPr>
          <a:lstStyle/>
          <a:p>
            <a:r>
              <a:rPr lang="hu-HU" sz="2800" dirty="0"/>
              <a:t>Probléma</a:t>
            </a:r>
            <a:r>
              <a:rPr lang="en-US" sz="2800" dirty="0"/>
              <a:t>: </a:t>
            </a:r>
            <a:r>
              <a:rPr lang="hu-HU" sz="2800" dirty="0"/>
              <a:t>minden hálózatnak megvan a maga</a:t>
            </a:r>
            <a:r>
              <a:rPr lang="en-US" sz="2800" dirty="0"/>
              <a:t> MTU</a:t>
            </a:r>
            <a:r>
              <a:rPr lang="hu-HU" sz="2800" dirty="0" err="1"/>
              <a:t>-ja</a:t>
            </a:r>
            <a:endParaRPr lang="hu-HU" sz="2800" dirty="0"/>
          </a:p>
          <a:p>
            <a:pPr lvl="1"/>
            <a:r>
              <a:rPr lang="hu-HU" sz="2500" dirty="0"/>
              <a:t>MTU: Maximum </a:t>
            </a:r>
            <a:r>
              <a:rPr lang="hu-HU" sz="2500" dirty="0" err="1"/>
              <a:t>Transmission</a:t>
            </a:r>
            <a:r>
              <a:rPr lang="hu-HU" sz="2500" dirty="0"/>
              <a:t> Unit – lényegében a maximális használható csomag méret egy hálózatban</a:t>
            </a:r>
            <a:endParaRPr lang="en-US" sz="2500" dirty="0"/>
          </a:p>
          <a:p>
            <a:pPr lvl="1"/>
            <a:r>
              <a:rPr lang="en-US" sz="2400" dirty="0"/>
              <a:t>DARPA</a:t>
            </a:r>
            <a:r>
              <a:rPr lang="hu-HU" sz="2400" dirty="0"/>
              <a:t>/Internet</a:t>
            </a:r>
            <a:r>
              <a:rPr lang="en-US" sz="2400" dirty="0"/>
              <a:t> </a:t>
            </a:r>
            <a:r>
              <a:rPr lang="hu-HU" sz="2400" dirty="0"/>
              <a:t>alapelv</a:t>
            </a:r>
            <a:r>
              <a:rPr lang="en-US" sz="2400" dirty="0"/>
              <a:t>: </a:t>
            </a:r>
            <a:r>
              <a:rPr lang="hu-HU" sz="2400" dirty="0"/>
              <a:t>hálózatok heterogének lehetnek</a:t>
            </a:r>
            <a:endParaRPr lang="en-US" sz="2400" dirty="0"/>
          </a:p>
          <a:p>
            <a:pPr lvl="1"/>
            <a:r>
              <a:rPr lang="hu-HU" sz="2400" dirty="0"/>
              <a:t>A minimális MTU nem ismert egy adott útvonalhoz</a:t>
            </a:r>
            <a:endParaRPr lang="en-US" sz="2400" dirty="0"/>
          </a:p>
          <a:p>
            <a:r>
              <a:rPr lang="en-US" sz="2700" dirty="0"/>
              <a:t>IP </a:t>
            </a:r>
            <a:r>
              <a:rPr lang="hu-HU" sz="2700" dirty="0"/>
              <a:t>esetén</a:t>
            </a:r>
            <a:r>
              <a:rPr lang="en-US" sz="2700" dirty="0"/>
              <a:t>: </a:t>
            </a:r>
            <a:r>
              <a:rPr lang="en-US" sz="2700" dirty="0" err="1"/>
              <a:t>fragm</a:t>
            </a:r>
            <a:r>
              <a:rPr lang="hu-HU" sz="2700" dirty="0" err="1"/>
              <a:t>entáció</a:t>
            </a:r>
            <a:endParaRPr lang="en-US" sz="2700" dirty="0"/>
          </a:p>
          <a:p>
            <a:pPr lvl="1"/>
            <a:r>
              <a:rPr lang="hu-HU" sz="2400" dirty="0"/>
              <a:t>Vágjuk szét az IP csomagot, amikor az MTU csökken</a:t>
            </a:r>
            <a:endParaRPr lang="en-US" sz="2400" dirty="0"/>
          </a:p>
          <a:p>
            <a:pPr lvl="1"/>
            <a:r>
              <a:rPr lang="hu-HU" sz="2400" dirty="0"/>
              <a:t>Állítsuk helyre a darabokból a csomagot a fogadó állomásnál</a:t>
            </a:r>
            <a:endParaRPr lang="en-US" sz="2400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5" idx="3"/>
            <a:endCxn id="13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3"/>
            <a:endCxn id="16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4000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>
            <a:stCxn id="22" idx="3"/>
            <a:endCxn id="15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14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3"/>
            <a:endCxn id="27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02834" y="2981032"/>
            <a:ext cx="18326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16096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Dgram1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43120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Dgram2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58736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108062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49240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98566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305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hu-HU" dirty="0"/>
              <a:t>fejléc</a:t>
            </a:r>
            <a:r>
              <a:rPr lang="en-US" dirty="0"/>
              <a:t>: </a:t>
            </a:r>
            <a:r>
              <a:rPr lang="hu-HU" dirty="0"/>
              <a:t>2. szó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54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17072"/>
            <a:ext cx="9144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Identifier</a:t>
            </a:r>
            <a:r>
              <a:rPr lang="hu-HU" sz="2800" dirty="0"/>
              <a:t> (azonosító)</a:t>
            </a:r>
            <a:r>
              <a:rPr lang="en-US" sz="2800" dirty="0"/>
              <a:t>: </a:t>
            </a:r>
            <a:endParaRPr lang="hu-HU" sz="2800" dirty="0"/>
          </a:p>
          <a:p>
            <a:pPr lvl="1"/>
            <a:r>
              <a:rPr lang="hu-HU" sz="2500" dirty="0"/>
              <a:t>egyedi azonosító minden IP </a:t>
            </a:r>
            <a:r>
              <a:rPr lang="hu-HU" sz="2500" dirty="0" err="1"/>
              <a:t>datagramhoz</a:t>
            </a:r>
            <a:r>
              <a:rPr lang="hu-HU" sz="2500" dirty="0"/>
              <a:t> (csomaghoz)</a:t>
            </a:r>
            <a:endParaRPr lang="en-US" sz="2500" dirty="0"/>
          </a:p>
          <a:p>
            <a:r>
              <a:rPr lang="en-US" sz="2800" dirty="0"/>
              <a:t>Flags</a:t>
            </a:r>
            <a:r>
              <a:rPr lang="hu-HU" sz="2800" dirty="0"/>
              <a:t> (jelölő bitek)</a:t>
            </a:r>
            <a:r>
              <a:rPr lang="en-US" sz="2800" dirty="0"/>
              <a:t>: </a:t>
            </a:r>
            <a:endParaRPr lang="hu-HU" sz="2800" dirty="0"/>
          </a:p>
          <a:p>
            <a:pPr lvl="1"/>
            <a:r>
              <a:rPr lang="en-US" sz="2500" dirty="0"/>
              <a:t>M flag, </a:t>
            </a:r>
            <a:r>
              <a:rPr lang="hu-HU" sz="2500" dirty="0"/>
              <a:t>értéke 0, ha ez az utolsó darab/</a:t>
            </a:r>
            <a:r>
              <a:rPr lang="hu-HU" sz="2500" dirty="0" err="1"/>
              <a:t>fragment</a:t>
            </a:r>
            <a:r>
              <a:rPr lang="hu-HU" sz="2500" dirty="0"/>
              <a:t>, különben 1</a:t>
            </a:r>
            <a:endParaRPr lang="en-US" sz="2500" dirty="0"/>
          </a:p>
          <a:p>
            <a:r>
              <a:rPr lang="en-US" sz="2800" dirty="0"/>
              <a:t>Offset</a:t>
            </a:r>
            <a:r>
              <a:rPr lang="hu-HU" sz="2800" dirty="0"/>
              <a:t> (eltolás)</a:t>
            </a:r>
            <a:r>
              <a:rPr lang="en-US" sz="2800" dirty="0"/>
              <a:t>: </a:t>
            </a:r>
            <a:endParaRPr lang="hu-HU" sz="2800" dirty="0"/>
          </a:p>
          <a:p>
            <a:pPr lvl="1"/>
            <a:r>
              <a:rPr lang="hu-HU" sz="2500" dirty="0"/>
              <a:t>A darab/</a:t>
            </a:r>
            <a:r>
              <a:rPr lang="hu-HU" sz="2500" dirty="0" err="1"/>
              <a:t>fragment</a:t>
            </a:r>
            <a:r>
              <a:rPr lang="hu-HU" sz="2500" dirty="0"/>
              <a:t> első bájtjának pozíciója</a:t>
            </a:r>
            <a:endParaRPr lang="en-US" sz="2200" dirty="0"/>
          </a:p>
          <a:p>
            <a:pPr lvl="1"/>
            <a:endParaRPr lang="en-US" sz="2500" dirty="0"/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Datagram 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Identifier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Flags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Offset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TTL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Protocol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Checksum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Source IP Address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Destination IP Address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Options (if any, usually not)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1162640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2" idx="3"/>
            <a:endCxn id="10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4000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>
            <a:stCxn id="17" idx="3"/>
            <a:endCxn id="12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29172" y="4448224"/>
            <a:ext cx="17356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48504" y="377640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48504" y="576595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6717" y="4448224"/>
            <a:ext cx="120245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 </a:t>
            </a:r>
            <a:r>
              <a:rPr lang="en-US" sz="2400" dirty="0" err="1"/>
              <a:t>Hdr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147277" y="37764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47277" y="576595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7995" y="403045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3820, M =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19336" y="481121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3800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2944" y="48318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26084" y="3102776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2000,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26085" y="5058068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1840, M = 0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58148" y="4165424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1980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12890" y="416546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58148" y="614960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1820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12890" y="614965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0" name="Up Arrow 59"/>
          <p:cNvSpPr/>
          <p:nvPr/>
        </p:nvSpPr>
        <p:spPr>
          <a:xfrm rot="10345480">
            <a:off x="5122364" y="4533696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 Arrow 61"/>
          <p:cNvSpPr/>
          <p:nvPr/>
        </p:nvSpPr>
        <p:spPr>
          <a:xfrm rot="16200000">
            <a:off x="6389049" y="284671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 rot="16200000">
            <a:off x="6389049" y="4806698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p Arrow 63"/>
          <p:cNvSpPr/>
          <p:nvPr/>
        </p:nvSpPr>
        <p:spPr>
          <a:xfrm rot="16200000">
            <a:off x="2888263" y="379882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>
            <a:stCxn id="49" idx="3"/>
          </p:cNvCxnSpPr>
          <p:nvPr/>
        </p:nvCxnSpPr>
        <p:spPr>
          <a:xfrm>
            <a:off x="5813484" y="4365479"/>
            <a:ext cx="1588537" cy="88682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</p:cNvCxnSpPr>
          <p:nvPr/>
        </p:nvCxnSpPr>
        <p:spPr>
          <a:xfrm flipV="1">
            <a:off x="5813484" y="5404705"/>
            <a:ext cx="1588537" cy="9449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17601" y="467685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1980</a:t>
            </a:r>
          </a:p>
          <a:p>
            <a:pPr algn="r"/>
            <a:r>
              <a:rPr lang="en-US" sz="2400" dirty="0"/>
              <a:t>+ 1820</a:t>
            </a:r>
          </a:p>
          <a:p>
            <a:pPr algn="r"/>
            <a:r>
              <a:rPr lang="en-US" sz="2400" dirty="0"/>
              <a:t>= 3800</a:t>
            </a:r>
          </a:p>
        </p:txBody>
      </p:sp>
    </p:spTree>
    <p:extLst>
      <p:ext uri="{BB962C8B-B14F-4D97-AF65-F5344CB8AC3E}">
        <p14:creationId xmlns:p14="http://schemas.microsoft.com/office/powerpoint/2010/main" val="20790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2" grpId="0"/>
      <p:bldP spid="60" grpId="0" animBg="1"/>
      <p:bldP spid="60" grpId="1" animBg="1"/>
      <p:bldP spid="62" grpId="0" animBg="1"/>
      <p:bldP spid="63" grpId="0" animBg="1"/>
      <p:bldP spid="64" grpId="0" animBg="1"/>
      <p:bldP spid="71" grpId="0"/>
      <p:bldP spid="71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975019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90181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10" idx="1"/>
          </p:cNvCxnSpPr>
          <p:nvPr/>
        </p:nvCxnSpPr>
        <p:spPr>
          <a:xfrm flipV="1">
            <a:off x="11596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3084681" y="2101035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1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71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8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7326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2000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9188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MTU = 1500</a:t>
            </a:r>
          </a:p>
        </p:txBody>
      </p:sp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50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1132321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5564308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38872" y="365610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38872" y="568918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7645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7645" y="568918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86235" y="3656104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48573" y="5265006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85008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47346" y="52650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6452" y="2982474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2000,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6453" y="4981300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1840, M = 0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48516" y="4045122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1980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3258" y="404516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48516" y="6072838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1820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3258" y="60728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09966" y="565231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58658" y="40397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60016" y="403975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1480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85867" y="56486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500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53988" y="4557120"/>
            <a:ext cx="2263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520, M = 1</a:t>
            </a:r>
          </a:p>
          <a:p>
            <a:pPr algn="ctr"/>
            <a:r>
              <a:rPr lang="en-US" sz="2000" dirty="0"/>
              <a:t>Offset = 1480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83457" y="2982474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1500, M = 1</a:t>
            </a:r>
          </a:p>
          <a:p>
            <a:pPr algn="ctr"/>
            <a:r>
              <a:rPr lang="en-US" sz="2000" dirty="0"/>
              <a:t>Offset = 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30451" y="4300497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492789" y="5909399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29224" y="4300497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891562" y="5909399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54182" y="629670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02874" y="468414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04232" y="4684149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1480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30083" y="629305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340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98204" y="5201513"/>
            <a:ext cx="2263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360, M = 0</a:t>
            </a:r>
          </a:p>
          <a:p>
            <a:pPr algn="ctr"/>
            <a:r>
              <a:rPr lang="en-US" sz="2000" dirty="0"/>
              <a:t>Offset = 3460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27673" y="3626867"/>
            <a:ext cx="2404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/>
              <a:t>Hossz </a:t>
            </a:r>
            <a:r>
              <a:rPr lang="en-US" sz="2000" dirty="0"/>
              <a:t>= 1500, M = 1</a:t>
            </a:r>
          </a:p>
          <a:p>
            <a:pPr algn="ctr"/>
            <a:r>
              <a:rPr lang="en-US" sz="2000" dirty="0"/>
              <a:t>Offset = 1980</a:t>
            </a:r>
          </a:p>
        </p:txBody>
      </p:sp>
      <p:cxnSp>
        <p:nvCxnSpPr>
          <p:cNvPr id="69" name="Straight Arrow Connector 68"/>
          <p:cNvCxnSpPr>
            <a:stCxn id="57" idx="3"/>
          </p:cNvCxnSpPr>
          <p:nvPr/>
        </p:nvCxnSpPr>
        <p:spPr>
          <a:xfrm>
            <a:off x="5415352" y="4239811"/>
            <a:ext cx="1622166" cy="8804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3"/>
          </p:cNvCxnSpPr>
          <p:nvPr/>
        </p:nvCxnSpPr>
        <p:spPr>
          <a:xfrm flipV="1">
            <a:off x="5298535" y="5272667"/>
            <a:ext cx="1738983" cy="57604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53098" y="4544816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1480</a:t>
            </a:r>
          </a:p>
          <a:p>
            <a:pPr algn="r"/>
            <a:r>
              <a:rPr lang="en-US" sz="2400" dirty="0"/>
              <a:t>+ 500</a:t>
            </a:r>
          </a:p>
          <a:p>
            <a:pPr algn="r"/>
            <a:r>
              <a:rPr lang="en-US" sz="2400" dirty="0"/>
              <a:t>= 1980</a:t>
            </a:r>
          </a:p>
        </p:txBody>
      </p:sp>
      <p:sp>
        <p:nvSpPr>
          <p:cNvPr id="72" name="Up Arrow 71"/>
          <p:cNvSpPr/>
          <p:nvPr/>
        </p:nvSpPr>
        <p:spPr>
          <a:xfrm rot="10345480">
            <a:off x="4708362" y="4400697"/>
            <a:ext cx="846247" cy="51139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 rot="16200000">
            <a:off x="5972178" y="2732431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Up Arrow 73"/>
          <p:cNvSpPr/>
          <p:nvPr/>
        </p:nvSpPr>
        <p:spPr>
          <a:xfrm rot="16200000">
            <a:off x="5898749" y="4312269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 rot="16200000">
            <a:off x="2775520" y="272794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Up Arrow 75"/>
          <p:cNvSpPr/>
          <p:nvPr/>
        </p:nvSpPr>
        <p:spPr>
          <a:xfrm rot="10800000">
            <a:off x="8255048" y="435193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Up Arrow 76"/>
          <p:cNvSpPr/>
          <p:nvPr/>
        </p:nvSpPr>
        <p:spPr>
          <a:xfrm rot="10800000">
            <a:off x="8246953" y="279914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 rot="16200000">
            <a:off x="2819078" y="473539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55" grpId="0"/>
      <p:bldP spid="56" grpId="0"/>
      <p:bldP spid="57" grpId="0"/>
      <p:bldP spid="58" grpId="0"/>
      <p:bldP spid="59" grpId="0"/>
      <p:bldP spid="53" grpId="0"/>
      <p:bldP spid="54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</a:t>
            </a:r>
            <a:r>
              <a:rPr lang="hu-HU" dirty="0"/>
              <a:t> csomag helyreállítása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66291" y="1580394"/>
            <a:ext cx="4625309" cy="5125205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A végponton történik</a:t>
            </a:r>
            <a:endParaRPr lang="en-US" dirty="0"/>
          </a:p>
          <a:p>
            <a:r>
              <a:rPr lang="en-US" dirty="0"/>
              <a:t>M = 0</a:t>
            </a:r>
            <a:r>
              <a:rPr lang="hu-HU" dirty="0"/>
              <a:t>, akkor ebből a darabból tudjuk a teljes adatmennyiséget</a:t>
            </a:r>
          </a:p>
          <a:p>
            <a:pPr lvl="1"/>
            <a:r>
              <a:rPr lang="hu-HU" dirty="0"/>
              <a:t>Hossz – IPHDR_hossz + </a:t>
            </a:r>
            <a:r>
              <a:rPr lang="hu-HU" dirty="0" err="1"/>
              <a:t>Offset</a:t>
            </a:r>
            <a:endParaRPr lang="en-US" dirty="0"/>
          </a:p>
          <a:p>
            <a:pPr lvl="1"/>
            <a:r>
              <a:rPr lang="en-US" dirty="0"/>
              <a:t>360 – 20 + 3460 = 3800</a:t>
            </a:r>
          </a:p>
          <a:p>
            <a:r>
              <a:rPr lang="hu-HU" dirty="0"/>
              <a:t>Kihívások</a:t>
            </a:r>
            <a:r>
              <a:rPr lang="en-US" dirty="0"/>
              <a:t>:</a:t>
            </a:r>
          </a:p>
          <a:p>
            <a:pPr lvl="1"/>
            <a:r>
              <a:rPr lang="hu-HU" dirty="0"/>
              <a:t>Nem sorrendben beérkező darabok</a:t>
            </a:r>
            <a:endParaRPr lang="en-US" dirty="0"/>
          </a:p>
          <a:p>
            <a:pPr lvl="1"/>
            <a:r>
              <a:rPr lang="hu-HU" dirty="0"/>
              <a:t>Duplikátumok</a:t>
            </a:r>
            <a:endParaRPr lang="en-US" dirty="0"/>
          </a:p>
          <a:p>
            <a:pPr lvl="1"/>
            <a:r>
              <a:rPr lang="hu-HU" dirty="0"/>
              <a:t>Hiányzó darabok</a:t>
            </a:r>
            <a:endParaRPr lang="en-US" dirty="0"/>
          </a:p>
          <a:p>
            <a:r>
              <a:rPr lang="hu-HU" dirty="0"/>
              <a:t>Memória kezelés szempontjából egy rémálom…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1333" y="1969544"/>
            <a:ext cx="1711556" cy="783762"/>
            <a:chOff x="507351" y="2355624"/>
            <a:chExt cx="1711556" cy="783762"/>
          </a:xfrm>
        </p:grpSpPr>
        <p:sp>
          <p:nvSpPr>
            <p:cNvPr id="5" name="Rectangle 4"/>
            <p:cNvSpPr/>
            <p:nvPr/>
          </p:nvSpPr>
          <p:spPr>
            <a:xfrm>
              <a:off x="1108578" y="2355624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7351" y="2355624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001" y="273927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2359" y="2739276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1480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1333" y="3253326"/>
            <a:ext cx="1488484" cy="787415"/>
            <a:chOff x="569689" y="3964526"/>
            <a:chExt cx="1488484" cy="787415"/>
          </a:xfrm>
        </p:grpSpPr>
        <p:sp>
          <p:nvSpPr>
            <p:cNvPr id="6" name="Rectangle 5"/>
            <p:cNvSpPr/>
            <p:nvPr/>
          </p:nvSpPr>
          <p:spPr>
            <a:xfrm>
              <a:off x="1170916" y="3964526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9689" y="3964526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2309" y="4351831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8210" y="4348178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500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33" y="2840080"/>
            <a:ext cx="3916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Hossz </a:t>
            </a:r>
            <a:r>
              <a:rPr lang="en-US" sz="2000" dirty="0"/>
              <a:t>= 520, M = 1, Offset = 1480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33" y="1580394"/>
            <a:ext cx="363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Hossz </a:t>
            </a:r>
            <a:r>
              <a:rPr lang="en-US" sz="2000" dirty="0"/>
              <a:t>= 1500, M = 1, Offset = 0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1333" y="4559991"/>
            <a:ext cx="1711556" cy="783762"/>
            <a:chOff x="3451567" y="3000017"/>
            <a:chExt cx="1711556" cy="783762"/>
          </a:xfrm>
        </p:grpSpPr>
        <p:sp>
          <p:nvSpPr>
            <p:cNvPr id="15" name="Rectangle 14"/>
            <p:cNvSpPr/>
            <p:nvPr/>
          </p:nvSpPr>
          <p:spPr>
            <a:xfrm>
              <a:off x="4052794" y="3000017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51567" y="3000017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5217" y="3383669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6575" y="3383669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1480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333" y="5889079"/>
            <a:ext cx="1488484" cy="787415"/>
            <a:chOff x="3513905" y="4608919"/>
            <a:chExt cx="1488484" cy="787415"/>
          </a:xfrm>
        </p:grpSpPr>
        <p:sp>
          <p:nvSpPr>
            <p:cNvPr id="16" name="Rectangle 15"/>
            <p:cNvSpPr/>
            <p:nvPr/>
          </p:nvSpPr>
          <p:spPr>
            <a:xfrm>
              <a:off x="4115132" y="4608919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Data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13905" y="4608919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IP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6525" y="4996224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20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52426" y="4992571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340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1333" y="5475833"/>
            <a:ext cx="3916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Hossz </a:t>
            </a:r>
            <a:r>
              <a:rPr lang="en-US" sz="2000" dirty="0"/>
              <a:t>= 360, M = 0, Offset = 3460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333" y="4159451"/>
            <a:ext cx="4057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Hossz </a:t>
            </a:r>
            <a:r>
              <a:rPr lang="en-US" sz="2000" dirty="0"/>
              <a:t>= 1500, M = 1, Offset = 1980</a:t>
            </a:r>
          </a:p>
        </p:txBody>
      </p:sp>
    </p:spTree>
    <p:extLst>
      <p:ext uri="{BB962C8B-B14F-4D97-AF65-F5344CB8AC3E}">
        <p14:creationId xmlns:p14="http://schemas.microsoft.com/office/powerpoint/2010/main" val="40106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Fragmentáció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Az Internet esetén</a:t>
            </a:r>
            <a:endParaRPr lang="en-US" dirty="0"/>
          </a:p>
          <a:p>
            <a:pPr lvl="1"/>
            <a:r>
              <a:rPr lang="hu-HU" dirty="0"/>
              <a:t>Elosztott és heterogén</a:t>
            </a:r>
            <a:endParaRPr lang="en-US" dirty="0"/>
          </a:p>
          <a:p>
            <a:pPr lvl="2"/>
            <a:r>
              <a:rPr lang="hu-HU" dirty="0"/>
              <a:t>Minden hálózat maga választ </a:t>
            </a:r>
            <a:r>
              <a:rPr lang="hu-HU" dirty="0" err="1"/>
              <a:t>MTU-t</a:t>
            </a:r>
            <a:endParaRPr lang="en-US" dirty="0"/>
          </a:p>
          <a:p>
            <a:pPr lvl="1"/>
            <a:r>
              <a:rPr lang="hu-HU" dirty="0"/>
              <a:t>Kapcsolat nélküli </a:t>
            </a:r>
            <a:r>
              <a:rPr lang="hu-HU" dirty="0" err="1"/>
              <a:t>datagram</a:t>
            </a:r>
            <a:r>
              <a:rPr lang="hu-HU" dirty="0"/>
              <a:t>/csomag alapú protokoll</a:t>
            </a:r>
            <a:endParaRPr lang="en-US" dirty="0"/>
          </a:p>
          <a:p>
            <a:pPr lvl="2"/>
            <a:r>
              <a:rPr lang="hu-HU" dirty="0"/>
              <a:t>Minden darab tartalmazza a továbbításhoz szükséges összes információt</a:t>
            </a:r>
            <a:endParaRPr lang="en-US" dirty="0"/>
          </a:p>
          <a:p>
            <a:pPr lvl="2"/>
            <a:r>
              <a:rPr lang="hu-HU" dirty="0"/>
              <a:t>A darabok függetlenül kerülnek leszállításra, akár különböző útvonalon keresztül</a:t>
            </a:r>
            <a:endParaRPr lang="en-US" dirty="0"/>
          </a:p>
          <a:p>
            <a:pPr lvl="1"/>
            <a:r>
              <a:rPr lang="hu-HU" dirty="0"/>
              <a:t>Legjobb szándék elve szerint (</a:t>
            </a:r>
            <a:r>
              <a:rPr lang="hu-HU" dirty="0" err="1"/>
              <a:t>best</a:t>
            </a:r>
            <a:r>
              <a:rPr lang="hu-HU" dirty="0"/>
              <a:t> </a:t>
            </a:r>
            <a:r>
              <a:rPr lang="hu-HU" dirty="0" err="1"/>
              <a:t>effort</a:t>
            </a:r>
            <a:r>
              <a:rPr lang="hu-HU" dirty="0"/>
              <a:t>)</a:t>
            </a:r>
            <a:endParaRPr lang="en-US" dirty="0"/>
          </a:p>
          <a:p>
            <a:pPr lvl="2"/>
            <a:r>
              <a:rPr lang="hu-HU" dirty="0"/>
              <a:t>A r</a:t>
            </a:r>
            <a:r>
              <a:rPr lang="en-US" dirty="0"/>
              <a:t>outer</a:t>
            </a:r>
            <a:r>
              <a:rPr lang="hu-HU" dirty="0" err="1"/>
              <a:t>-ek</a:t>
            </a:r>
            <a:r>
              <a:rPr lang="hu-HU" dirty="0"/>
              <a:t> és a fogadó is eldobhat darabokat</a:t>
            </a:r>
            <a:endParaRPr lang="en-US" dirty="0"/>
          </a:p>
          <a:p>
            <a:pPr lvl="2"/>
            <a:r>
              <a:rPr lang="hu-HU" dirty="0"/>
              <a:t>Nem követelmény a küldő értesítése a „hibáról”</a:t>
            </a:r>
            <a:endParaRPr lang="en-US" dirty="0"/>
          </a:p>
          <a:p>
            <a:pPr lvl="1"/>
            <a:r>
              <a:rPr lang="hu-HU" dirty="0"/>
              <a:t>A legtöbb feladat a végpontra hárul</a:t>
            </a:r>
            <a:endParaRPr lang="en-US" dirty="0"/>
          </a:p>
          <a:p>
            <a:pPr lvl="2"/>
            <a:r>
              <a:rPr lang="hu-HU" dirty="0"/>
              <a:t>Csomag helyreállítása a darabokból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638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Fregmantáció</a:t>
            </a:r>
            <a:r>
              <a:rPr lang="hu-HU" dirty="0"/>
              <a:t> a valóságban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f</a:t>
            </a:r>
            <a:r>
              <a:rPr lang="en-US" dirty="0" err="1"/>
              <a:t>ragment</a:t>
            </a:r>
            <a:r>
              <a:rPr lang="hu-HU" dirty="0" err="1"/>
              <a:t>áció</a:t>
            </a:r>
            <a:r>
              <a:rPr lang="hu-HU" dirty="0"/>
              <a:t> költséges</a:t>
            </a:r>
            <a:endParaRPr lang="en-US" dirty="0"/>
          </a:p>
          <a:p>
            <a:pPr lvl="1"/>
            <a:r>
              <a:rPr lang="hu-HU" dirty="0"/>
              <a:t>Memória és CPU költés a csomag visszaállításához</a:t>
            </a:r>
            <a:endParaRPr lang="en-US" dirty="0"/>
          </a:p>
          <a:p>
            <a:pPr lvl="1"/>
            <a:r>
              <a:rPr lang="hu-HU" dirty="0"/>
              <a:t>Ha lehetséges, el kell kerülni</a:t>
            </a:r>
            <a:endParaRPr lang="en-US" dirty="0"/>
          </a:p>
          <a:p>
            <a:r>
              <a:rPr lang="en-US" dirty="0"/>
              <a:t>MTU </a:t>
            </a:r>
            <a:r>
              <a:rPr lang="hu-HU" dirty="0"/>
              <a:t>felderítő protokoll</a:t>
            </a:r>
            <a:endParaRPr lang="en-US" dirty="0"/>
          </a:p>
          <a:p>
            <a:pPr lvl="1"/>
            <a:r>
              <a:rPr lang="hu-HU" dirty="0"/>
              <a:t>Csomagküldés a</a:t>
            </a:r>
            <a:r>
              <a:rPr lang="en-US" dirty="0"/>
              <a:t> “don’t fragment” </a:t>
            </a:r>
            <a:r>
              <a:rPr lang="hu-HU" dirty="0" err="1"/>
              <a:t>flag</a:t>
            </a:r>
            <a:r>
              <a:rPr lang="hu-HU" dirty="0"/>
              <a:t> bittel</a:t>
            </a:r>
            <a:endParaRPr lang="en-US" dirty="0"/>
          </a:p>
          <a:p>
            <a:pPr lvl="1"/>
            <a:r>
              <a:rPr lang="hu-HU" dirty="0"/>
              <a:t>Folyamatosan csökkentjük a csomag méretét, amíg egy meg nem érkezik</a:t>
            </a:r>
            <a:endParaRPr lang="en-US" dirty="0"/>
          </a:p>
          <a:p>
            <a:pPr lvl="1"/>
            <a:r>
              <a:rPr lang="hu-HU" dirty="0"/>
              <a:t>Lehetséges</a:t>
            </a:r>
            <a:r>
              <a:rPr lang="en-US" dirty="0"/>
              <a:t> “can’t fragment” </a:t>
            </a:r>
            <a:r>
              <a:rPr lang="hu-HU" dirty="0"/>
              <a:t>hiba egy </a:t>
            </a:r>
            <a:r>
              <a:rPr lang="hu-HU" dirty="0" err="1"/>
              <a:t>routertől</a:t>
            </a:r>
            <a:r>
              <a:rPr lang="en-US" dirty="0"/>
              <a:t>, </a:t>
            </a:r>
            <a:r>
              <a:rPr lang="hu-HU" dirty="0"/>
              <a:t>ami közvetlenül tartalmazza az adott hálózatban használt </a:t>
            </a:r>
            <a:r>
              <a:rPr lang="hu-HU" dirty="0" err="1"/>
              <a:t>MTU-t</a:t>
            </a:r>
            <a:endParaRPr lang="en-US" dirty="0"/>
          </a:p>
          <a:p>
            <a:r>
              <a:rPr lang="hu-HU" dirty="0"/>
              <a:t>Darabok kezelését végző </a:t>
            </a:r>
            <a:r>
              <a:rPr lang="hu-HU" dirty="0" err="1"/>
              <a:t>router</a:t>
            </a:r>
            <a:endParaRPr lang="en-US" dirty="0"/>
          </a:p>
          <a:p>
            <a:pPr lvl="1"/>
            <a:r>
              <a:rPr lang="hu-HU" dirty="0"/>
              <a:t>Gyors, specializált hardver megoldás</a:t>
            </a:r>
            <a:endParaRPr lang="en-US" dirty="0"/>
          </a:p>
          <a:p>
            <a:pPr lvl="1"/>
            <a:r>
              <a:rPr lang="hu-HU" dirty="0"/>
              <a:t>Dedikált erőforrás a darabok kezeléséhez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Legrövidebb út alapú forgalomirányítás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u-HU" sz="2000" b="1" cap="small" dirty="0"/>
                  <a:t>Alhálózat reprezentációja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hu-HU" sz="2000" dirty="0"/>
                  <a:t>Az alhálózat tekinthető egy gráfnak, amelyben minden router egy csomópontnak és minden él egy kommunikációs vonalnak (link) felel meg. Az éleken értelmezünk egy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hu-H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hu-HU" sz="2000" dirty="0"/>
                  <a:t> nem-negatív súlyfüggvényt, amelyek a legrövidebb utak meghatározásánál használunk.</a:t>
                </a:r>
              </a:p>
              <a:p>
                <a:r>
                  <a:rPr lang="hu-HU" sz="2000" i="1" dirty="0"/>
                  <a:t>G=(V,E)</a:t>
                </a:r>
                <a:r>
                  <a:rPr lang="hu-HU" sz="2000" dirty="0"/>
                  <a:t> gráf reprezentálja az alhálózatot</a:t>
                </a:r>
              </a:p>
              <a:p>
                <a:r>
                  <a:rPr lang="hu-HU" sz="2000" i="1" dirty="0"/>
                  <a:t>P</a:t>
                </a:r>
                <a:r>
                  <a:rPr lang="hu-HU" sz="2000" dirty="0"/>
                  <a:t> útvonal súlya: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2129130"/>
              </a:xfrm>
              <a:blipFill rotWithShape="1">
                <a:blip r:embed="rId2"/>
                <a:stretch>
                  <a:fillRect l="-696" t="-2857" b="-311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129590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65784" y="4114802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6578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51734" y="4078708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51734" y="5819277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48087" y="4932950"/>
            <a:ext cx="342900" cy="3970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7"/>
            <a:endCxn id="5" idx="3"/>
          </p:cNvCxnSpPr>
          <p:nvPr/>
        </p:nvCxnSpPr>
        <p:spPr>
          <a:xfrm flipV="1">
            <a:off x="2422274" y="4453699"/>
            <a:ext cx="593727" cy="5373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  <a:endCxn id="6" idx="1"/>
          </p:cNvCxnSpPr>
          <p:nvPr/>
        </p:nvCxnSpPr>
        <p:spPr>
          <a:xfrm>
            <a:off x="2422274" y="5271848"/>
            <a:ext cx="593727" cy="60557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  <a:endCxn id="7" idx="2"/>
          </p:cNvCxnSpPr>
          <p:nvPr/>
        </p:nvCxnSpPr>
        <p:spPr>
          <a:xfrm flipV="1">
            <a:off x="3308684" y="4277229"/>
            <a:ext cx="1543050" cy="36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6"/>
            <a:endCxn id="8" idx="2"/>
          </p:cNvCxnSpPr>
          <p:nvPr/>
        </p:nvCxnSpPr>
        <p:spPr>
          <a:xfrm>
            <a:off x="3308684" y="6017798"/>
            <a:ext cx="1543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7"/>
            <a:endCxn id="9" idx="3"/>
          </p:cNvCxnSpPr>
          <p:nvPr/>
        </p:nvCxnSpPr>
        <p:spPr>
          <a:xfrm flipV="1">
            <a:off x="5144419" y="5271848"/>
            <a:ext cx="653885" cy="6055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5"/>
            <a:endCxn id="9" idx="1"/>
          </p:cNvCxnSpPr>
          <p:nvPr/>
        </p:nvCxnSpPr>
        <p:spPr>
          <a:xfrm>
            <a:off x="5144419" y="4417605"/>
            <a:ext cx="653885" cy="5734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5"/>
            <a:endCxn id="8" idx="1"/>
          </p:cNvCxnSpPr>
          <p:nvPr/>
        </p:nvCxnSpPr>
        <p:spPr>
          <a:xfrm>
            <a:off x="3258468" y="4453700"/>
            <a:ext cx="1643483" cy="1423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7"/>
            <a:endCxn id="7" idx="3"/>
          </p:cNvCxnSpPr>
          <p:nvPr/>
        </p:nvCxnSpPr>
        <p:spPr>
          <a:xfrm flipV="1">
            <a:off x="3258468" y="4417606"/>
            <a:ext cx="1643483" cy="145981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4"/>
            <a:endCxn id="6" idx="0"/>
          </p:cNvCxnSpPr>
          <p:nvPr/>
        </p:nvCxnSpPr>
        <p:spPr>
          <a:xfrm>
            <a:off x="3137234" y="4511845"/>
            <a:ext cx="0" cy="1307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5023184" y="4475751"/>
            <a:ext cx="0" cy="134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1"/>
          </p:cNvCxnSpPr>
          <p:nvPr/>
        </p:nvCxnSpPr>
        <p:spPr>
          <a:xfrm flipH="1">
            <a:off x="5591006" y="4081367"/>
            <a:ext cx="904330" cy="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95336" y="3896701"/>
            <a:ext cx="257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kommunikációs vonal (link)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46" idx="0"/>
            <a:endCxn id="4" idx="3"/>
          </p:cNvCxnSpPr>
          <p:nvPr/>
        </p:nvCxnSpPr>
        <p:spPr>
          <a:xfrm flipV="1">
            <a:off x="1377249" y="5271847"/>
            <a:ext cx="802558" cy="42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13111" y="5700612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router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54747" y="44536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86751" y="395400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495673" y="522773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51990" y="5450309"/>
            <a:ext cx="17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600199" y="44984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590" y="549287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345694" y="429472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68118" y="60739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60" idx="1"/>
            <a:endCxn id="54" idx="3"/>
          </p:cNvCxnSpPr>
          <p:nvPr/>
        </p:nvCxnSpPr>
        <p:spPr>
          <a:xfrm flipH="1" flipV="1">
            <a:off x="5752894" y="5677539"/>
            <a:ext cx="984791" cy="13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37685" y="562513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súly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6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6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1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Távolságvektor alapú forgalomirányítás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Dinamikus algoritmusoknak 2 csoportja van:</a:t>
            </a:r>
          </a:p>
          <a:p>
            <a:pPr lvl="1"/>
            <a:r>
              <a:rPr lang="hu-HU" sz="2000" dirty="0"/>
              <a:t>távolságvektor alapú illetve (</a:t>
            </a:r>
            <a:r>
              <a:rPr lang="hu-HU" sz="2000" dirty="0" err="1"/>
              <a:t>distance</a:t>
            </a:r>
            <a:r>
              <a:rPr lang="hu-HU" sz="2000" dirty="0"/>
              <a:t> </a:t>
            </a:r>
            <a:r>
              <a:rPr lang="hu-HU" sz="2000" dirty="0" err="1"/>
              <a:t>vector</a:t>
            </a:r>
            <a:r>
              <a:rPr lang="hu-HU" sz="2000" dirty="0"/>
              <a:t> </a:t>
            </a:r>
            <a:r>
              <a:rPr lang="hu-HU" sz="2000" dirty="0" err="1"/>
              <a:t>routing</a:t>
            </a:r>
            <a:r>
              <a:rPr lang="hu-HU" sz="2000" dirty="0"/>
              <a:t>)</a:t>
            </a:r>
          </a:p>
          <a:p>
            <a:pPr lvl="1"/>
            <a:r>
              <a:rPr lang="hu-HU" sz="2000" dirty="0"/>
              <a:t>kapcsolatállapot alapú (</a:t>
            </a:r>
            <a:r>
              <a:rPr lang="hu-HU" sz="2000" dirty="0" err="1"/>
              <a:t>link-state</a:t>
            </a:r>
            <a:r>
              <a:rPr lang="hu-HU" sz="2000" dirty="0"/>
              <a:t> </a:t>
            </a:r>
            <a:r>
              <a:rPr lang="hu-HU" sz="2000" dirty="0" err="1"/>
              <a:t>routing</a:t>
            </a:r>
            <a:r>
              <a:rPr lang="hu-HU" sz="2000" dirty="0"/>
              <a:t>)</a:t>
            </a:r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r>
              <a:rPr lang="hu-HU" sz="2000" b="1" u="sng" dirty="0"/>
              <a:t>Távolságvektor alapú</a:t>
            </a:r>
            <a:r>
              <a:rPr lang="hu-HU" sz="2000" dirty="0"/>
              <a:t>: Minden </a:t>
            </a:r>
            <a:r>
              <a:rPr lang="hu-HU" sz="2000" dirty="0" err="1"/>
              <a:t>router-nek</a:t>
            </a:r>
            <a:r>
              <a:rPr lang="hu-HU" sz="2000" dirty="0"/>
              <a:t> egy táblázatot kell karbantartania, amelyben minden célhoz szerepel a legrövidebb ismert távolság, és annak a vonalnak az azonosítója, amelyiken a célhoz lehet eljutni. A táblázatokat a szomszédoktól származó információk alapján frissítik.</a:t>
            </a:r>
          </a:p>
          <a:p>
            <a:pPr lvl="1"/>
            <a:r>
              <a:rPr lang="hu-HU" sz="2000" dirty="0"/>
              <a:t>Elosztott Bellman-Ford forgalomirányítási algoritmusként is nevezik.</a:t>
            </a:r>
          </a:p>
          <a:p>
            <a:pPr lvl="1"/>
            <a:r>
              <a:rPr lang="hu-HU" sz="2000" dirty="0"/>
              <a:t>ARPANET eredeti forgalomirányító algoritmusa ez volt. RIP (</a:t>
            </a:r>
            <a:r>
              <a:rPr lang="hu-HU" sz="2000" dirty="0" err="1"/>
              <a:t>Routing</a:t>
            </a:r>
            <a:r>
              <a:rPr lang="hu-HU" sz="2000" dirty="0"/>
              <a:t> </a:t>
            </a:r>
            <a:r>
              <a:rPr lang="hu-HU" sz="2000" dirty="0" err="1"/>
              <a:t>Information</a:t>
            </a:r>
            <a:r>
              <a:rPr lang="hu-HU" sz="2000" dirty="0"/>
              <a:t> </a:t>
            </a:r>
            <a:r>
              <a:rPr lang="hu-HU" sz="2000" dirty="0" err="1"/>
              <a:t>Protocol</a:t>
            </a:r>
            <a:r>
              <a:rPr lang="hu-HU" sz="2000" dirty="0"/>
              <a:t>) néven is ezt használták.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7</a:t>
            </a:fld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4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Távolságvektor alapú forgalomirányítás</a:t>
            </a:r>
            <a:br>
              <a:rPr lang="hu-HU" dirty="0"/>
            </a:br>
            <a:r>
              <a:rPr lang="hu-HU" dirty="0"/>
              <a:t>	Elosztott Bellman-Ford algoritmus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cap="small" dirty="0"/>
              <a:t>Környezet és működés</a:t>
            </a:r>
          </a:p>
          <a:p>
            <a:r>
              <a:rPr lang="hu-HU" sz="2000" dirty="0"/>
              <a:t>Minden csomópont csak a közvetlen szomszédjaival kommunikálhat. </a:t>
            </a:r>
          </a:p>
          <a:p>
            <a:r>
              <a:rPr lang="hu-HU" sz="2000" dirty="0"/>
              <a:t>Aszinkron működés.</a:t>
            </a:r>
          </a:p>
          <a:p>
            <a:r>
              <a:rPr lang="hu-HU" sz="2000" dirty="0"/>
              <a:t>Minden állomásnak van saját távolság vektora. Ezt </a:t>
            </a:r>
            <a:r>
              <a:rPr lang="hu-HU" sz="2000" dirty="0" err="1"/>
              <a:t>periodikusan</a:t>
            </a:r>
            <a:r>
              <a:rPr lang="hu-HU" sz="2000" dirty="0"/>
              <a:t> elküldi a direkt szomszédoknak.</a:t>
            </a:r>
          </a:p>
          <a:p>
            <a:r>
              <a:rPr lang="hu-HU" sz="2000" dirty="0"/>
              <a:t>A kapott távolság vektorok alapján minden csomópont új táblázatot állít elő.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92500" lnSpcReduction="10000"/>
          </a:bodyPr>
          <a:lstStyle/>
          <a:p>
            <a:fld id="{629637A9-119A-49DA-BD12-AAC58B377D80}" type="slidenum">
              <a:rPr lang="en-US" sz="1600">
                <a:solidFill>
                  <a:schemeClr val="tx1"/>
                </a:solidFill>
              </a:rPr>
              <a:pPr/>
              <a:t>8</a:t>
            </a:fld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42347" y="4498465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560122" y="4860251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92915" y="43132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584569" y="5607273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01262" y="5341850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9933" y="5393838"/>
            <a:ext cx="333877" cy="4268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5" idx="4"/>
            <a:endCxn id="30" idx="0"/>
          </p:cNvCxnSpPr>
          <p:nvPr/>
        </p:nvCxnSpPr>
        <p:spPr>
          <a:xfrm flipH="1">
            <a:off x="746872" y="4925336"/>
            <a:ext cx="62414" cy="468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6"/>
            <a:endCxn id="28" idx="2"/>
          </p:cNvCxnSpPr>
          <p:nvPr/>
        </p:nvCxnSpPr>
        <p:spPr>
          <a:xfrm>
            <a:off x="913809" y="5607274"/>
            <a:ext cx="670760" cy="21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6"/>
            <a:endCxn id="29" idx="2"/>
          </p:cNvCxnSpPr>
          <p:nvPr/>
        </p:nvCxnSpPr>
        <p:spPr>
          <a:xfrm flipV="1">
            <a:off x="1918446" y="5555286"/>
            <a:ext cx="882817" cy="265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9" idx="1"/>
            <a:endCxn id="27" idx="5"/>
          </p:cNvCxnSpPr>
          <p:nvPr/>
        </p:nvCxnSpPr>
        <p:spPr>
          <a:xfrm flipH="1" flipV="1">
            <a:off x="2477897" y="4677606"/>
            <a:ext cx="372260" cy="72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0"/>
            <a:endCxn id="26" idx="4"/>
          </p:cNvCxnSpPr>
          <p:nvPr/>
        </p:nvCxnSpPr>
        <p:spPr>
          <a:xfrm flipH="1" flipV="1">
            <a:off x="1727060" y="5287121"/>
            <a:ext cx="24447" cy="320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6"/>
            <a:endCxn id="26" idx="2"/>
          </p:cNvCxnSpPr>
          <p:nvPr/>
        </p:nvCxnSpPr>
        <p:spPr>
          <a:xfrm>
            <a:off x="976224" y="4711900"/>
            <a:ext cx="583898" cy="361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6" idx="7"/>
            <a:endCxn id="27" idx="3"/>
          </p:cNvCxnSpPr>
          <p:nvPr/>
        </p:nvCxnSpPr>
        <p:spPr>
          <a:xfrm flipV="1">
            <a:off x="1845104" y="4677607"/>
            <a:ext cx="396706" cy="2451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30028" y="56648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3624" y="455343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142" y="495703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67091" y="52566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33786" y="44799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0182" y="563604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644834" y="48001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</a:t>
            </a:r>
            <a:endParaRPr lang="en-US" dirty="0"/>
          </a:p>
        </p:txBody>
      </p:sp>
      <p:graphicFrame>
        <p:nvGraphicFramePr>
          <p:cNvPr id="45" name="Table 7"/>
          <p:cNvGraphicFramePr>
            <a:graphicFrameLocks noGrp="1"/>
          </p:cNvGraphicFramePr>
          <p:nvPr>
            <p:extLst/>
          </p:nvPr>
        </p:nvGraphicFramePr>
        <p:xfrm>
          <a:off x="4267200" y="4313385"/>
          <a:ext cx="1630555" cy="226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Cél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Ktsg</a:t>
                      </a:r>
                      <a:r>
                        <a:rPr lang="hu-HU" dirty="0"/>
                        <a:t>.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1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TextBox 8"/>
          <p:cNvSpPr txBox="1"/>
          <p:nvPr/>
        </p:nvSpPr>
        <p:spPr>
          <a:xfrm>
            <a:off x="2806141" y="4213029"/>
            <a:ext cx="1533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/>
              <a:t>C állomás </a:t>
            </a:r>
          </a:p>
          <a:p>
            <a:pPr algn="ctr"/>
            <a:r>
              <a:rPr lang="en-US" sz="2400" dirty="0"/>
              <a:t>DV </a:t>
            </a:r>
            <a:r>
              <a:rPr lang="hu-HU" sz="2400" dirty="0"/>
              <a:t>táblája</a:t>
            </a:r>
            <a:endParaRPr lang="en-US" sz="2400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>
          <a:xfrm>
            <a:off x="6004436" y="4090737"/>
            <a:ext cx="2995186" cy="231521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/>
              <a:t>Nincs bejegyzés </a:t>
            </a:r>
            <a:r>
              <a:rPr lang="en-US" sz="2000" dirty="0"/>
              <a:t>C</a:t>
            </a:r>
            <a:r>
              <a:rPr lang="hu-HU" sz="2000" dirty="0" err="1"/>
              <a:t>-hez</a:t>
            </a:r>
            <a:endParaRPr lang="en-US" sz="2000" dirty="0"/>
          </a:p>
          <a:p>
            <a:r>
              <a:rPr lang="hu-HU" sz="2000" dirty="0"/>
              <a:t>Kezdetben csak a közvetlen szomszédokhoz van </a:t>
            </a:r>
            <a:r>
              <a:rPr lang="hu-HU" sz="2000" dirty="0" err="1"/>
              <a:t>info</a:t>
            </a:r>
            <a:endParaRPr lang="en-US" sz="2000" dirty="0"/>
          </a:p>
          <a:p>
            <a:pPr lvl="1"/>
            <a:r>
              <a:rPr lang="hu-HU" sz="1800" dirty="0"/>
              <a:t>Más célállomások költsége</a:t>
            </a:r>
            <a:r>
              <a:rPr lang="en-US" sz="1800" dirty="0"/>
              <a:t> =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hu-HU" sz="2000" dirty="0">
                <a:cs typeface="Consolas" pitchFamily="49" charset="0"/>
              </a:rPr>
              <a:t>Végül kitöltött vektort kapunk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19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8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90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8" y="2360844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4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4" y="2360844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811" y="22645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561" y="17702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4134" y="2353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3073" y="25083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8564" y="30008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22151" y="157598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/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444486" y="15369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/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622151" y="454122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/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28456" y="4511011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5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5568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73474</TotalTime>
  <Words>5326</Words>
  <Application>Microsoft Office PowerPoint</Application>
  <PresentationFormat>Diavetítés a képernyőre (4:3 oldalarány)</PresentationFormat>
  <Paragraphs>1525</Paragraphs>
  <Slides>60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60</vt:i4>
      </vt:variant>
    </vt:vector>
  </HeadingPairs>
  <TitlesOfParts>
    <vt:vector size="69" baseType="lpstr">
      <vt:lpstr>Arial</vt:lpstr>
      <vt:lpstr>Calibri</vt:lpstr>
      <vt:lpstr>Cambria Math</vt:lpstr>
      <vt:lpstr>Consolas</vt:lpstr>
      <vt:lpstr>Courier New</vt:lpstr>
      <vt:lpstr>Tw Cen MT</vt:lpstr>
      <vt:lpstr>Wingdings</vt:lpstr>
      <vt:lpstr>Wingdings 2</vt:lpstr>
      <vt:lpstr>Median</vt:lpstr>
      <vt:lpstr>Számítógépes Hálózatok</vt:lpstr>
      <vt:lpstr>Hálózati réteg</vt:lpstr>
      <vt:lpstr>Forgalomirányító algoritmusok</vt:lpstr>
      <vt:lpstr>Forgalomirányító algoritmusok</vt:lpstr>
      <vt:lpstr>Optimalitási elv</vt:lpstr>
      <vt:lpstr>Legrövidebb út alapú forgalomirányítás</vt:lpstr>
      <vt:lpstr>Távolságvektor alapú forgalomirányítás</vt:lpstr>
      <vt:lpstr>Távolságvektor alapú forgalomirányítás  Elosztott Bellman-Ford algoritmus</vt:lpstr>
      <vt:lpstr>Distance Vector Initialization</vt:lpstr>
      <vt:lpstr>Distance Vector: 1st Iteration</vt:lpstr>
      <vt:lpstr>Distance Vector: End of 3rd Iteration</vt:lpstr>
      <vt:lpstr>Elosztott Bellman-Ford algoritmus – példa </vt:lpstr>
      <vt:lpstr>PowerPoint-bemutató</vt:lpstr>
      <vt:lpstr>Távolság vektor protokoll – Végtelenig számolás problémája (count to infinity)</vt:lpstr>
      <vt:lpstr>Példa - Count to Infinity Problem</vt:lpstr>
      <vt:lpstr>Elosztott Bellman-Ford algoritmus – Végtelenig számolás problémája</vt:lpstr>
      <vt:lpstr>Split horizon with Poisoned Reverse</vt:lpstr>
      <vt:lpstr>Kapcsolatállapot alapú forgalomirányítás  Link-state routing</vt:lpstr>
      <vt:lpstr>Kapcsolatállapot alapú forgalomirányítás működése</vt:lpstr>
      <vt:lpstr>Kapcsolatállapot alapú forgalomirányítás működése</vt:lpstr>
      <vt:lpstr>Kapcsolatállapot alapú forgalomirányítás működése</vt:lpstr>
      <vt:lpstr>Dijkstra algoritmus (1959)</vt:lpstr>
      <vt:lpstr>Dijkstra algoritmus pszeudo-kód</vt:lpstr>
      <vt:lpstr>OSPF vs. IS-IS</vt:lpstr>
      <vt:lpstr>Eltérő felépítés</vt:lpstr>
      <vt:lpstr>Hálózati réteg protokolljai - Környezet</vt:lpstr>
      <vt:lpstr>Szállítási réteg felé nyújtott szolgálatok</vt:lpstr>
      <vt:lpstr>Hálózati réteg – forgalomirányítás </vt:lpstr>
      <vt:lpstr>Hierarchikus forgalomirányítás</vt:lpstr>
      <vt:lpstr>Hierarchikus forgalomirányítás</vt:lpstr>
      <vt:lpstr>Adatszóró forgalomirányítás</vt:lpstr>
      <vt:lpstr>Adatszóró forgalomirányítás</vt:lpstr>
      <vt:lpstr>Adatszóró forgalomirányítás 2/2</vt:lpstr>
      <vt:lpstr>Többes-küldéses forgalomirányítás</vt:lpstr>
      <vt:lpstr>Hierarchikus forgalomirányítás IP</vt:lpstr>
      <vt:lpstr>Hálózati réteg az Interneten</vt:lpstr>
      <vt:lpstr>Hálózati réteg az Interneten</vt:lpstr>
      <vt:lpstr>Hálózati réteg – Címzés  </vt:lpstr>
      <vt:lpstr>Az IPv4 fejrésze</vt:lpstr>
      <vt:lpstr>Az IP fejrésze</vt:lpstr>
      <vt:lpstr>Az IP fejrésze</vt:lpstr>
      <vt:lpstr>Címzés</vt:lpstr>
      <vt:lpstr>IP cím</vt:lpstr>
      <vt:lpstr>IP cím</vt:lpstr>
      <vt:lpstr>IP cím – alhálózatok</vt:lpstr>
      <vt:lpstr>IP cím – alhálózatok</vt:lpstr>
      <vt:lpstr>IP cím – CIDR</vt:lpstr>
      <vt:lpstr>CIDR címzés példa</vt:lpstr>
      <vt:lpstr>CIDR bejegyzés aggregálás példa</vt:lpstr>
      <vt:lpstr>Forgalomirányítási tábla példa</vt:lpstr>
      <vt:lpstr>NAT</vt:lpstr>
      <vt:lpstr>NAT</vt:lpstr>
      <vt:lpstr>IP Fragmentation – IP Fragmentáció (darabolás)</vt:lpstr>
      <vt:lpstr>IP fejléc: 2. szó</vt:lpstr>
      <vt:lpstr>Példa</vt:lpstr>
      <vt:lpstr>Példa</vt:lpstr>
      <vt:lpstr>IP csomag helyreállítása</vt:lpstr>
      <vt:lpstr>Fragmentáció</vt:lpstr>
      <vt:lpstr>Fregmantáció a valóságban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</cp:lastModifiedBy>
  <cp:revision>968</cp:revision>
  <cp:lastPrinted>2012-08-22T04:00:45Z</cp:lastPrinted>
  <dcterms:created xsi:type="dcterms:W3CDTF">2012-01-03T02:22:46Z</dcterms:created>
  <dcterms:modified xsi:type="dcterms:W3CDTF">2019-03-26T11:36:51Z</dcterms:modified>
</cp:coreProperties>
</file>