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67"/>
  </p:notesMasterIdLst>
  <p:handoutMasterIdLst>
    <p:handoutMasterId r:id="rId68"/>
  </p:handoutMasterIdLst>
  <p:sldIdLst>
    <p:sldId id="388" r:id="rId2"/>
    <p:sldId id="398" r:id="rId3"/>
    <p:sldId id="490" r:id="rId4"/>
    <p:sldId id="460" r:id="rId5"/>
    <p:sldId id="462" r:id="rId6"/>
    <p:sldId id="463" r:id="rId7"/>
    <p:sldId id="480" r:id="rId8"/>
    <p:sldId id="464" r:id="rId9"/>
    <p:sldId id="465" r:id="rId10"/>
    <p:sldId id="466" r:id="rId11"/>
    <p:sldId id="467" r:id="rId12"/>
    <p:sldId id="481" r:id="rId13"/>
    <p:sldId id="482" r:id="rId14"/>
    <p:sldId id="483" r:id="rId15"/>
    <p:sldId id="485" r:id="rId16"/>
    <p:sldId id="468" r:id="rId17"/>
    <p:sldId id="469" r:id="rId18"/>
    <p:sldId id="470" r:id="rId19"/>
    <p:sldId id="471" r:id="rId20"/>
    <p:sldId id="473" r:id="rId21"/>
    <p:sldId id="474" r:id="rId22"/>
    <p:sldId id="475" r:id="rId23"/>
    <p:sldId id="476" r:id="rId24"/>
    <p:sldId id="477" r:id="rId25"/>
    <p:sldId id="513" r:id="rId26"/>
    <p:sldId id="514" r:id="rId27"/>
    <p:sldId id="478" r:id="rId28"/>
    <p:sldId id="479" r:id="rId29"/>
    <p:sldId id="489" r:id="rId30"/>
    <p:sldId id="486" r:id="rId31"/>
    <p:sldId id="487" r:id="rId32"/>
    <p:sldId id="488" r:id="rId33"/>
    <p:sldId id="491" r:id="rId34"/>
    <p:sldId id="492" r:id="rId35"/>
    <p:sldId id="493" r:id="rId36"/>
    <p:sldId id="494" r:id="rId37"/>
    <p:sldId id="496" r:id="rId38"/>
    <p:sldId id="499" r:id="rId39"/>
    <p:sldId id="497" r:id="rId40"/>
    <p:sldId id="498" r:id="rId41"/>
    <p:sldId id="500" r:id="rId42"/>
    <p:sldId id="512" r:id="rId43"/>
    <p:sldId id="503" r:id="rId44"/>
    <p:sldId id="504" r:id="rId45"/>
    <p:sldId id="505" r:id="rId46"/>
    <p:sldId id="502" r:id="rId47"/>
    <p:sldId id="506" r:id="rId48"/>
    <p:sldId id="507" r:id="rId49"/>
    <p:sldId id="515" r:id="rId50"/>
    <p:sldId id="508" r:id="rId51"/>
    <p:sldId id="509" r:id="rId52"/>
    <p:sldId id="510" r:id="rId53"/>
    <p:sldId id="516" r:id="rId54"/>
    <p:sldId id="527" r:id="rId55"/>
    <p:sldId id="517" r:id="rId56"/>
    <p:sldId id="518" r:id="rId57"/>
    <p:sldId id="519" r:id="rId58"/>
    <p:sldId id="520" r:id="rId59"/>
    <p:sldId id="521" r:id="rId60"/>
    <p:sldId id="522" r:id="rId61"/>
    <p:sldId id="523" r:id="rId62"/>
    <p:sldId id="524" r:id="rId63"/>
    <p:sldId id="525" r:id="rId64"/>
    <p:sldId id="526" r:id="rId65"/>
    <p:sldId id="459" r:id="rId6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398"/>
            <p14:sldId id="490"/>
            <p14:sldId id="460"/>
            <p14:sldId id="462"/>
            <p14:sldId id="463"/>
            <p14:sldId id="480"/>
            <p14:sldId id="464"/>
            <p14:sldId id="465"/>
            <p14:sldId id="466"/>
            <p14:sldId id="467"/>
            <p14:sldId id="481"/>
            <p14:sldId id="482"/>
            <p14:sldId id="483"/>
            <p14:sldId id="485"/>
            <p14:sldId id="468"/>
            <p14:sldId id="469"/>
            <p14:sldId id="470"/>
            <p14:sldId id="471"/>
            <p14:sldId id="473"/>
            <p14:sldId id="474"/>
            <p14:sldId id="475"/>
            <p14:sldId id="476"/>
            <p14:sldId id="477"/>
            <p14:sldId id="513"/>
            <p14:sldId id="514"/>
            <p14:sldId id="478"/>
            <p14:sldId id="479"/>
            <p14:sldId id="489"/>
            <p14:sldId id="486"/>
            <p14:sldId id="487"/>
            <p14:sldId id="488"/>
            <p14:sldId id="491"/>
            <p14:sldId id="492"/>
            <p14:sldId id="493"/>
            <p14:sldId id="494"/>
            <p14:sldId id="496"/>
            <p14:sldId id="499"/>
            <p14:sldId id="497"/>
            <p14:sldId id="498"/>
            <p14:sldId id="500"/>
            <p14:sldId id="512"/>
            <p14:sldId id="503"/>
            <p14:sldId id="504"/>
            <p14:sldId id="505"/>
            <p14:sldId id="502"/>
            <p14:sldId id="506"/>
            <p14:sldId id="507"/>
            <p14:sldId id="515"/>
            <p14:sldId id="508"/>
            <p14:sldId id="509"/>
            <p14:sldId id="510"/>
            <p14:sldId id="516"/>
            <p14:sldId id="527"/>
            <p14:sldId id="517"/>
            <p14:sldId id="518"/>
            <p14:sldId id="519"/>
            <p14:sldId id="520"/>
            <p14:sldId id="521"/>
            <p14:sldId id="522"/>
            <p14:sldId id="523"/>
            <p14:sldId id="524"/>
            <p14:sldId id="525"/>
            <p14:sldId id="526"/>
            <p14:sldId id="4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4" autoAdjust="0"/>
    <p:restoredTop sz="89587" autoAdjust="0"/>
  </p:normalViewPr>
  <p:slideViewPr>
    <p:cSldViewPr snapToGrid="0">
      <p:cViewPr varScale="1">
        <p:scale>
          <a:sx n="99" d="100"/>
          <a:sy n="99" d="100"/>
        </p:scale>
        <p:origin x="18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HATALMAS</a:t>
            </a:r>
            <a:r>
              <a:rPr lang="hu-HU" baseline="0" dirty="0"/>
              <a:t> MIKROHULLÁMÚ ISMÉTLŐ AZ ŰRBEN</a:t>
            </a:r>
            <a:endParaRPr lang="hu-HU" dirty="0"/>
          </a:p>
          <a:p>
            <a:endParaRPr lang="hu-HU" dirty="0"/>
          </a:p>
          <a:p>
            <a:r>
              <a:rPr lang="hu-HU" dirty="0"/>
              <a:t>18000 GPS</a:t>
            </a:r>
          </a:p>
          <a:p>
            <a:endParaRPr lang="hu-HU" dirty="0"/>
          </a:p>
          <a:p>
            <a:r>
              <a:rPr lang="hu-HU" dirty="0"/>
              <a:t>LEO</a:t>
            </a:r>
            <a:r>
              <a:rPr lang="hu-HU" baseline="0" dirty="0"/>
              <a:t> (</a:t>
            </a:r>
            <a:r>
              <a:rPr lang="hu-HU" baseline="0" dirty="0" err="1"/>
              <a:t>Irridium</a:t>
            </a:r>
            <a:r>
              <a:rPr lang="hu-HU" baseline="0" dirty="0"/>
              <a:t>, </a:t>
            </a:r>
            <a:r>
              <a:rPr lang="hu-HU" baseline="0" dirty="0" err="1"/>
              <a:t>GlobalStar</a:t>
            </a:r>
            <a:r>
              <a:rPr lang="hu-HU" baseline="0" dirty="0"/>
              <a:t>, </a:t>
            </a:r>
            <a:r>
              <a:rPr lang="hu-HU" baseline="0" dirty="0" err="1"/>
              <a:t>Teledesic</a:t>
            </a:r>
            <a:r>
              <a:rPr lang="hu-HU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56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HATALMAS</a:t>
            </a:r>
            <a:r>
              <a:rPr lang="hu-HU" baseline="0" dirty="0"/>
              <a:t> MIKROHULLÁMÚ ISMÉTLŐ AZ ŰRBEN</a:t>
            </a:r>
            <a:endParaRPr lang="hu-HU" dirty="0"/>
          </a:p>
          <a:p>
            <a:endParaRPr lang="hu-HU" dirty="0"/>
          </a:p>
          <a:p>
            <a:r>
              <a:rPr lang="hu-HU" dirty="0"/>
              <a:t>18000 km GPS</a:t>
            </a:r>
          </a:p>
          <a:p>
            <a:r>
              <a:rPr lang="hu-HU" dirty="0"/>
              <a:t>LEO</a:t>
            </a:r>
            <a:r>
              <a:rPr lang="hu-HU" baseline="0" dirty="0"/>
              <a:t> (</a:t>
            </a:r>
            <a:r>
              <a:rPr lang="hu-HU" baseline="0" dirty="0" err="1"/>
              <a:t>Irridium</a:t>
            </a:r>
            <a:r>
              <a:rPr lang="hu-HU" baseline="0" dirty="0"/>
              <a:t>, </a:t>
            </a:r>
            <a:r>
              <a:rPr lang="hu-HU" baseline="0" dirty="0" err="1"/>
              <a:t>GlobalStar</a:t>
            </a:r>
            <a:r>
              <a:rPr lang="hu-HU" baseline="0" dirty="0"/>
              <a:t>, </a:t>
            </a:r>
            <a:r>
              <a:rPr lang="hu-HU" baseline="0" dirty="0" err="1"/>
              <a:t>Teledesic</a:t>
            </a:r>
            <a:r>
              <a:rPr lang="hu-HU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01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28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10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84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80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csatorna kapacitás</a:t>
            </a:r>
            <a:r>
              <a:rPr lang="hu-HU" baseline="0" dirty="0"/>
              <a:t> </a:t>
            </a:r>
            <a:r>
              <a:rPr lang="hu-HU" dirty="0"/>
              <a:t>80%-a érhető el, mivel 5 bitbe kódolunk 4 bitnyi információt!</a:t>
            </a:r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04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A csatorna kapacitás</a:t>
            </a:r>
            <a:r>
              <a:rPr lang="hu-HU" baseline="0" dirty="0"/>
              <a:t> </a:t>
            </a:r>
            <a:r>
              <a:rPr lang="hu-HU" dirty="0"/>
              <a:t>80%-a érhető el, mivel 5 bitbe kódolunk 4 bitnyi információt!</a:t>
            </a:r>
          </a:p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76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defRPr/>
            </a:pPr>
            <a:r>
              <a:rPr lang="hu-HU" dirty="0"/>
              <a:t>Több szignált kombinál össze lézersugarakkal különféle infravörös hullámhosszokon az optikai kábelen történő átvitelhez, </a:t>
            </a:r>
          </a:p>
          <a:p>
            <a:pPr defTabSz="924458">
              <a:defRPr/>
            </a:pPr>
            <a:r>
              <a:rPr lang="hu-HU" dirty="0"/>
              <a:t>míg a fogadó oldalon különféle filterek használ a </a:t>
            </a:r>
          </a:p>
          <a:p>
            <a:pPr defTabSz="924458">
              <a:defRPr/>
            </a:pPr>
            <a:r>
              <a:rPr lang="hu-HU" dirty="0"/>
              <a:t>hullámhosszok elkülönítésére.</a:t>
            </a:r>
          </a:p>
          <a:p>
            <a:pPr defTabSz="924458">
              <a:defRPr/>
            </a:pPr>
            <a:r>
              <a:rPr lang="hu-HU" dirty="0"/>
              <a:t>MINDEN EGYES LÉZER önálló</a:t>
            </a:r>
            <a:r>
              <a:rPr lang="hu-HU" baseline="0" dirty="0"/>
              <a:t> szignál halmazt alkalmaz</a:t>
            </a:r>
            <a:endParaRPr lang="hu-HU" dirty="0"/>
          </a:p>
          <a:p>
            <a:endParaRPr lang="hu-HU" dirty="0"/>
          </a:p>
          <a:p>
            <a:r>
              <a:rPr lang="hu-HU" dirty="0"/>
              <a:t>Jeladó (TR)</a:t>
            </a:r>
          </a:p>
          <a:p>
            <a:r>
              <a:rPr lang="hu-HU" dirty="0"/>
              <a:t>Klasszikus</a:t>
            </a:r>
            <a:r>
              <a:rPr lang="hu-HU" baseline="0" dirty="0"/>
              <a:t> változatban 2 hullámhossz volt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59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FHSS gyors/lassú váltás</a:t>
            </a:r>
            <a:r>
              <a:rPr lang="hu-HU" baseline="0" dirty="0"/>
              <a:t> </a:t>
            </a:r>
            <a:r>
              <a:rPr lang="hu-HU" baseline="0"/>
              <a:t>átviteli bitenként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5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Digitális</a:t>
            </a:r>
            <a:r>
              <a:rPr lang="hu-HU" baseline="0" dirty="0"/>
              <a:t> jel és </a:t>
            </a:r>
            <a:r>
              <a:rPr lang="hu-HU" baseline="0" dirty="0" err="1"/>
              <a:t>fourier</a:t>
            </a:r>
            <a:r>
              <a:rPr lang="hu-HU" baseline="0" dirty="0"/>
              <a:t> együtthatók </a:t>
            </a:r>
            <a:r>
              <a:rPr lang="hu-HU" baseline="0" dirty="0" err="1"/>
              <a:t>középéértéke</a:t>
            </a:r>
            <a:r>
              <a:rPr lang="hu-HU" baseline="0" dirty="0"/>
              <a:t> (bal felső)</a:t>
            </a:r>
          </a:p>
          <a:p>
            <a:endParaRPr lang="hu-HU" baseline="0" dirty="0"/>
          </a:p>
          <a:p>
            <a:r>
              <a:rPr lang="hu-HU" baseline="0" dirty="0"/>
              <a:t>Eredeti jelsorozatok közelítése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27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Véges</a:t>
            </a:r>
            <a:r>
              <a:rPr lang="hu-HU" baseline="0" dirty="0"/>
              <a:t> átvitel még tökéletes csatornán is!</a:t>
            </a:r>
            <a:endParaRPr lang="hu-HU" dirty="0"/>
          </a:p>
          <a:p>
            <a:r>
              <a:rPr lang="hu-HU" dirty="0"/>
              <a:t>H a</a:t>
            </a:r>
            <a:r>
              <a:rPr lang="hu-HU" baseline="0" dirty="0"/>
              <a:t> sávszélesség</a:t>
            </a:r>
            <a:endParaRPr lang="hu-HU" dirty="0"/>
          </a:p>
          <a:p>
            <a:r>
              <a:rPr lang="hu-HU" dirty="0"/>
              <a:t>V a jel szintek száma (diszkrét)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14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Sodort (</a:t>
            </a:r>
            <a:r>
              <a:rPr lang="hu-HU" dirty="0" err="1"/>
              <a:t>dns</a:t>
            </a:r>
            <a:r>
              <a:rPr lang="hu-HU" dirty="0"/>
              <a:t> szerűen, 2 rézhuzal), hosszabb</a:t>
            </a:r>
            <a:r>
              <a:rPr lang="hu-HU" baseline="0" dirty="0"/>
              <a:t> távnál jelerősítőkre van szükség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76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VEZETÉKES</a:t>
            </a:r>
            <a:r>
              <a:rPr lang="hu-HU" baseline="0" dirty="0"/>
              <a:t> NEHÉZKES LEHET BIZONYOS TEREPEK ESETÉN </a:t>
            </a:r>
          </a:p>
          <a:p>
            <a:r>
              <a:rPr lang="hu-HU" baseline="0" dirty="0" err="1"/>
              <a:t>Hawai-szigetekről</a:t>
            </a:r>
            <a:r>
              <a:rPr lang="hu-HU" baseline="0" dirty="0"/>
              <a:t> indult a történet, mivel a telefonrendszer a szigetek között nem volt lehetséges</a:t>
            </a:r>
          </a:p>
          <a:p>
            <a:r>
              <a:rPr lang="hu-HU" baseline="0" dirty="0"/>
              <a:t>ELEKTONOK MOZGÁSA HULLÁMOKAT KELT (1865 Maxwell, 1887 Hertz)</a:t>
            </a:r>
          </a:p>
          <a:p>
            <a:r>
              <a:rPr lang="hu-HU" baseline="0" dirty="0"/>
              <a:t>MEGFELELŐ MÉRETŰ ANTENNA ÁRAMKÖRHÖZ CSATOLÁSÁVAL A HULLÁMOK SZÉTSZÓRHATÓAK.</a:t>
            </a:r>
          </a:p>
          <a:p>
            <a:r>
              <a:rPr lang="hu-HU" dirty="0"/>
              <a:t>VÁKUMBAN A FREKVENCIÁTÓL</a:t>
            </a:r>
            <a:r>
              <a:rPr lang="hu-HU" baseline="0" dirty="0"/>
              <a:t> FÜGGETLENÜL MINDEN EH azonos SEBESSÉGGEL TERJED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62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LÁTHATÓIG</a:t>
            </a:r>
            <a:r>
              <a:rPr lang="hu-HU" baseline="0" dirty="0"/>
              <a:t> (AMPITUDÓ,FÁZIS,FREKVENCIA MODULÁCIÓ RÉVÉN ADAT TOVÁBBÍTHATÓ)</a:t>
            </a:r>
          </a:p>
          <a:p>
            <a:r>
              <a:rPr lang="hu-HU" baseline="0" dirty="0"/>
              <a:t>TOVÁBBIAK NEM TERJEDNEK JÓL ÉPÜLETEKBEN, NEHÉZ ELŐÁLLÍTANI, MODULÁLNI, VESZÉLYESEK AZ ÉLŐVILÁGRA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08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http://kids.britannica.com/eb/art-62280</a:t>
            </a:r>
            <a:endParaRPr lang="hu-HU" dirty="0"/>
          </a:p>
          <a:p>
            <a:endParaRPr lang="hu-HU" dirty="0"/>
          </a:p>
          <a:p>
            <a:r>
              <a:rPr lang="hu-HU" dirty="0"/>
              <a:t>+EXTRA</a:t>
            </a:r>
            <a:r>
              <a:rPr lang="hu-HU" baseline="0" dirty="0"/>
              <a:t> HIGH, UV, </a:t>
            </a:r>
            <a:r>
              <a:rPr lang="hu-HU" baseline="0" dirty="0" err="1"/>
              <a:t>X-ray</a:t>
            </a:r>
            <a:endParaRPr lang="hu-HU" baseline="0" dirty="0"/>
          </a:p>
          <a:p>
            <a:r>
              <a:rPr lang="hu-HU" baseline="0" dirty="0" err="1"/>
              <a:t>MF-ig</a:t>
            </a:r>
            <a:r>
              <a:rPr lang="hu-HU" baseline="0" dirty="0"/>
              <a:t> követik a föld görbületét, áthatolnak az épületeken</a:t>
            </a:r>
          </a:p>
          <a:p>
            <a:r>
              <a:rPr lang="hu-HU" baseline="0" dirty="0"/>
              <a:t>VHF és HF talajban elnyelődik (ionoszféra)</a:t>
            </a:r>
          </a:p>
          <a:p>
            <a:r>
              <a:rPr lang="hu-HU" baseline="0" dirty="0"/>
              <a:t>8GHZ felett az eső elnyeli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80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továbbítható</a:t>
            </a:r>
            <a:r>
              <a:rPr lang="hu-HU" baseline="0" dirty="0"/>
              <a:t> információ mennyisége a sávszélességtől függ. 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hu-HU" baseline="0" dirty="0"/>
              <a:t>ALACSONY FR. néhány bit/sec</a:t>
            </a:r>
          </a:p>
          <a:p>
            <a:pPr marL="173336" indent="-173336" defTabSz="924458">
              <a:buFont typeface="Arial" panose="020B0604020202020204" pitchFamily="34" charset="0"/>
              <a:buChar char="•"/>
              <a:defRPr/>
            </a:pPr>
            <a:r>
              <a:rPr lang="hu-HU" baseline="0" dirty="0"/>
              <a:t>MAGAS FREKVENCIA FR. több mint 40 bit/sec</a:t>
            </a:r>
          </a:p>
          <a:p>
            <a:r>
              <a:rPr lang="hu-HU" dirty="0"/>
              <a:t>FREKVENCIA UGRÁSOS</a:t>
            </a:r>
            <a:r>
              <a:rPr lang="hu-HU" baseline="0" dirty="0"/>
              <a:t> SZÓRT SPEKTRUMÚ átvitel (BLUETOOTH)</a:t>
            </a:r>
          </a:p>
          <a:p>
            <a:pPr defTabSz="924458">
              <a:defRPr/>
            </a:pPr>
            <a:r>
              <a:rPr lang="hu-HU" baseline="0" dirty="0"/>
              <a:t>KÖZVETLEN SOROZATÚ SZÓRT SPEKTRUMÚ átvitel (LAN-ok egy része)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8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[CADILLAC] Teljesítmény</a:t>
            </a:r>
            <a:r>
              <a:rPr lang="hu-HU" baseline="0" dirty="0"/>
              <a:t> csökkenés </a:t>
            </a:r>
            <a:r>
              <a:rPr lang="hu-HU" dirty="0"/>
              <a:t>1/r^3 rádió hullám esetén</a:t>
            </a:r>
          </a:p>
          <a:p>
            <a:r>
              <a:rPr lang="hu-HU" b="1" dirty="0"/>
              <a:t>(A)</a:t>
            </a:r>
            <a:r>
              <a:rPr lang="hu-HU" dirty="0"/>
              <a:t> VLF, LF, MF       </a:t>
            </a:r>
            <a:r>
              <a:rPr lang="hu-HU" b="1" dirty="0"/>
              <a:t>(B) </a:t>
            </a:r>
            <a:r>
              <a:rPr lang="hu-HU" b="0" dirty="0"/>
              <a:t>HF</a:t>
            </a:r>
          </a:p>
          <a:p>
            <a:r>
              <a:rPr lang="hu-HU" b="0" dirty="0"/>
              <a:t>--------------------------</a:t>
            </a:r>
          </a:p>
          <a:p>
            <a:r>
              <a:rPr lang="hu-HU" b="0" dirty="0"/>
              <a:t>ISMÉTLŐK</a:t>
            </a:r>
            <a:r>
              <a:rPr lang="hu-HU" b="0" baseline="0" dirty="0"/>
              <a:t> KELLENEK AZ EGYENES VONALÚ TERJEDÉS MIATT</a:t>
            </a:r>
          </a:p>
          <a:p>
            <a:r>
              <a:rPr lang="hu-HU" b="0" baseline="0" dirty="0"/>
              <a:t>ÉPÜLET FALAK GONDOT OKOZNAK </a:t>
            </a:r>
          </a:p>
          <a:p>
            <a:r>
              <a:rPr lang="hu-HU" b="1" dirty="0"/>
              <a:t>Több utas gyengülés (</a:t>
            </a:r>
            <a:r>
              <a:rPr lang="hu-HU" b="0" dirty="0"/>
              <a:t>időjárás, frekvencia</a:t>
            </a:r>
            <a:r>
              <a:rPr lang="hu-HU" b="1" dirty="0"/>
              <a:t>) </a:t>
            </a:r>
            <a:r>
              <a:rPr lang="hu-HU" b="0" i="1" dirty="0"/>
              <a:t>ált. 10% backup</a:t>
            </a:r>
          </a:p>
          <a:p>
            <a:r>
              <a:rPr lang="hu-HU" b="0" dirty="0"/>
              <a:t>4GHZ-&gt;víz</a:t>
            </a:r>
            <a:r>
              <a:rPr lang="hu-HU" b="0" baseline="0" dirty="0"/>
              <a:t> elnyel</a:t>
            </a:r>
            <a:endParaRPr lang="hu-HU" b="0" dirty="0"/>
          </a:p>
          <a:p>
            <a:r>
              <a:rPr lang="hu-HU" dirty="0"/>
              <a:t>-------------------------</a:t>
            </a:r>
          </a:p>
          <a:p>
            <a:r>
              <a:rPr lang="hu-HU" dirty="0"/>
              <a:t>-------------------------</a:t>
            </a:r>
          </a:p>
          <a:p>
            <a:r>
              <a:rPr lang="hu-HU" dirty="0"/>
              <a:t>KONFERENCIA</a:t>
            </a:r>
            <a:r>
              <a:rPr lang="hu-HU" baseline="0" dirty="0"/>
              <a:t> PÉLDA (eső baj, napsütés se mindig jó)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53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3.jpeg"/><Relationship Id="rId4" Type="http://schemas.openxmlformats.org/officeDocument/2006/relationships/image" Target="../media/image42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5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 fontScale="90000"/>
          </a:bodyPr>
          <a:lstStyle/>
          <a:p>
            <a:r>
              <a:rPr lang="hu-HU" sz="6000" cap="none" dirty="0"/>
              <a:t>Számítógépes Hálózatok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9" y="3496235"/>
            <a:ext cx="6662784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dirty="0">
                <a:solidFill>
                  <a:schemeClr val="tx1"/>
                </a:solidFill>
              </a:rPr>
              <a:t>3</a:t>
            </a:r>
            <a:r>
              <a:rPr lang="hu-HU" sz="3600" b="1">
                <a:solidFill>
                  <a:schemeClr val="tx1"/>
                </a:solidFill>
              </a:rPr>
              <a:t>. </a:t>
            </a:r>
            <a:r>
              <a:rPr lang="hu-HU" sz="3600" b="1" dirty="0">
                <a:solidFill>
                  <a:schemeClr val="tx1"/>
                </a:solidFill>
              </a:rPr>
              <a:t>Előadás</a:t>
            </a:r>
            <a:r>
              <a:rPr lang="en-US" sz="3600" b="1" dirty="0">
                <a:solidFill>
                  <a:schemeClr val="tx1"/>
                </a:solidFill>
              </a:rPr>
              <a:t>: </a:t>
            </a:r>
            <a:r>
              <a:rPr lang="hu-HU" sz="3600" b="1" dirty="0">
                <a:solidFill>
                  <a:schemeClr val="tx1"/>
                </a:solidFill>
              </a:rPr>
              <a:t>Fizikai réteg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Based on slides from </a:t>
            </a:r>
            <a:r>
              <a:rPr lang="hu-HU" b="1" dirty="0"/>
              <a:t>Zoltán Ács ELTE</a:t>
            </a:r>
            <a:r>
              <a:rPr lang="hu-HU" dirty="0"/>
              <a:t> and </a:t>
            </a:r>
            <a:r>
              <a:rPr lang="en-US" dirty="0"/>
              <a:t>D. </a:t>
            </a:r>
            <a:r>
              <a:rPr lang="en-US" dirty="0" err="1"/>
              <a:t>Choffnes</a:t>
            </a:r>
            <a:r>
              <a:rPr lang="en-US" dirty="0"/>
              <a:t> Northeastern U.</a:t>
            </a:r>
            <a:r>
              <a:rPr lang="hu-HU" dirty="0"/>
              <a:t>, </a:t>
            </a:r>
            <a:r>
              <a:rPr lang="hu-HU" dirty="0" err="1"/>
              <a:t>Philippa</a:t>
            </a:r>
            <a:r>
              <a:rPr lang="hu-HU" dirty="0"/>
              <a:t> </a:t>
            </a:r>
            <a:r>
              <a:rPr lang="hu-HU" dirty="0" err="1"/>
              <a:t>Gill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StonyBrook</a:t>
            </a:r>
            <a:r>
              <a:rPr lang="hu-HU" dirty="0"/>
              <a:t> University , </a:t>
            </a:r>
            <a:r>
              <a:rPr lang="en-US" dirty="0"/>
              <a:t>Revised </a:t>
            </a:r>
            <a:r>
              <a:rPr lang="hu-HU" dirty="0"/>
              <a:t>Spring</a:t>
            </a:r>
            <a:r>
              <a:rPr lang="en-US" dirty="0"/>
              <a:t> 201</a:t>
            </a:r>
            <a:r>
              <a:rPr lang="hu-HU" dirty="0"/>
              <a:t>6</a:t>
            </a:r>
            <a:r>
              <a:rPr lang="en-US" dirty="0"/>
              <a:t> by </a:t>
            </a:r>
            <a:r>
              <a:rPr lang="hu-HU" dirty="0"/>
              <a:t>S</a:t>
            </a:r>
            <a:r>
              <a:rPr lang="en-US" dirty="0"/>
              <a:t>. </a:t>
            </a:r>
            <a:r>
              <a:rPr lang="hu-HU" dirty="0"/>
              <a:t>Laki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Elméleti alapok – </a:t>
            </a:r>
            <a:r>
              <a:rPr lang="hu-HU" sz="4400" dirty="0"/>
              <a:t>adatátvitel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u-HU" sz="2200" b="1" dirty="0"/>
                  <a:t>Példa</a:t>
                </a:r>
              </a:p>
              <a:p>
                <a:pPr lvl="1"/>
                <a:r>
                  <a:rPr lang="hu-HU" sz="2200" dirty="0"/>
                  <a:t>Tegyük fel, hogy az ASCII „b” karaktert küldjük, amely 8 biten ábrázolható, azaz a bitminta </a:t>
                </a:r>
                <a:r>
                  <a:rPr lang="hu-HU" sz="2200" i="1" dirty="0"/>
                  <a:t>01100010</a:t>
                </a:r>
                <a:r>
                  <a:rPr lang="hu-HU" sz="2200" dirty="0"/>
                  <a:t>.</a:t>
                </a:r>
              </a:p>
              <a:p>
                <a:pPr lvl="1"/>
                <a:r>
                  <a:rPr lang="hu-HU" sz="2200" dirty="0"/>
                  <a:t>A jel Fourier-sora az alábbi együtthatókat tartalmazza:</a:t>
                </a:r>
              </a:p>
              <a:p>
                <a:pPr marL="10339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hu-H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hu-HU" sz="2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2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hu-HU" sz="2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2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2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hu-HU" sz="220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⁡(7</m:t>
                          </m:r>
                          <m:r>
                            <a:rPr lang="hu-H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f>
                            <m:fPr>
                              <m:ctrlP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hu-HU" sz="2200" dirty="0">
                  <a:ea typeface="Cambria Math" panose="02040503050406030204" pitchFamily="18" charset="0"/>
                </a:endParaRPr>
              </a:p>
              <a:p>
                <a:pPr marL="10339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hu-H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hu-HU" sz="2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2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hu-HU" sz="2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2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2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hu-HU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hu-HU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hu-HU" sz="220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⁡(6</m:t>
                          </m:r>
                          <m:r>
                            <a:rPr lang="hu-HU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f>
                            <m:fPr>
                              <m:ctrlP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hu-HU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hu-HU" sz="2200" dirty="0"/>
              </a:p>
              <a:p>
                <a:pPr marL="10339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2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hu-HU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u-HU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hu-HU" sz="2200" dirty="0"/>
              </a:p>
              <a:p>
                <a:pPr lvl="1"/>
                <a:r>
                  <a:rPr lang="hu-HU" sz="2200" dirty="0"/>
                  <a:t>A harmonikus amplitúdók négyzetösszege arányos a frekvencián továbbított energiával</a:t>
                </a:r>
              </a:p>
              <a:p>
                <a:pPr lvl="1"/>
                <a:r>
                  <a:rPr lang="hu-HU" sz="2200" dirty="0"/>
                  <a:t>(energiaveszteség lehetséges)</a:t>
                </a:r>
              </a:p>
              <a:p>
                <a:pPr marL="103392" lvl="1" indent="0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:endParaRPr lang="hu-HU" sz="22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9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Elméleti alapok – </a:t>
            </a:r>
            <a:r>
              <a:rPr lang="hu-HU" sz="4400" dirty="0"/>
              <a:t>adatátvitel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41" y="1915509"/>
            <a:ext cx="4039485" cy="4230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240" y="1915508"/>
            <a:ext cx="3963269" cy="2997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34887" y="1915509"/>
            <a:ext cx="1088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solidFill>
                  <a:srgbClr val="C00000"/>
                </a:solidFill>
              </a:rPr>
              <a:t>(</a:t>
            </a:r>
            <a:r>
              <a:rPr lang="hu-HU" sz="1400" dirty="0" err="1">
                <a:solidFill>
                  <a:srgbClr val="C00000"/>
                </a:solidFill>
              </a:rPr>
              <a:t>Tanenbaum</a:t>
            </a:r>
            <a:r>
              <a:rPr lang="hu-HU" sz="1400" dirty="0">
                <a:solidFill>
                  <a:srgbClr val="C00000"/>
                </a:solidFill>
              </a:rPr>
              <a:t>)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1852" y="5835752"/>
            <a:ext cx="1088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solidFill>
                  <a:srgbClr val="C00000"/>
                </a:solidFill>
              </a:rPr>
              <a:t>(</a:t>
            </a:r>
            <a:r>
              <a:rPr lang="hu-HU" sz="1400" dirty="0" err="1">
                <a:solidFill>
                  <a:srgbClr val="C00000"/>
                </a:solidFill>
              </a:rPr>
              <a:t>Tanenbaum</a:t>
            </a:r>
            <a:r>
              <a:rPr lang="hu-HU" sz="1400" dirty="0">
                <a:solidFill>
                  <a:srgbClr val="C00000"/>
                </a:solidFill>
              </a:rPr>
              <a:t>)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8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Fourier sor felhasználása</a:t>
            </a:r>
            <a:endParaRPr 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5569131" cy="5105400"/>
          </a:xfrm>
        </p:spPr>
        <p:txBody>
          <a:bodyPr/>
          <a:lstStyle/>
          <a:p>
            <a:r>
              <a:rPr lang="hu-HU" dirty="0"/>
              <a:t>A digitális szignál nem periodikus</a:t>
            </a:r>
          </a:p>
          <a:p>
            <a:pPr lvl="1"/>
            <a:r>
              <a:rPr lang="hu-HU" dirty="0"/>
              <a:t>Pl. „b” ASCII kódja 8 bit hosszú</a:t>
            </a:r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…de elképzelhetjük, hogy végtelen sokszor ismétlődik, ami egy periodikus függvényt ad</a:t>
            </a:r>
          </a:p>
          <a:p>
            <a:pPr lvl="1"/>
            <a:r>
              <a:rPr lang="hu-HU" dirty="0"/>
              <a:t>Pl. „b” esetén a periódus 8 bit hosszú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531" y="1541690"/>
            <a:ext cx="3422469" cy="51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492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Elméleti alapok - Elnyelődés</a:t>
            </a:r>
            <a:endParaRPr 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hu-HU" dirty="0"/>
                  <a:t>Elnyelődés (</a:t>
                </a:r>
                <a:r>
                  <a:rPr lang="hu-HU" dirty="0" err="1"/>
                  <a:t>attenuation</a:t>
                </a:r>
                <a:r>
                  <a:rPr lang="hu-HU" dirty="0"/>
                  <a:t>): </a:t>
                </a:r>
                <a:r>
                  <a:rPr lang="hu-HU" dirty="0">
                    <a:sym typeface="Symbol"/>
                  </a:rPr>
                  <a:t></a:t>
                </a:r>
              </a:p>
              <a:p>
                <a:pPr lvl="1"/>
                <a:r>
                  <a:rPr lang="hu-HU" dirty="0"/>
                  <a:t>Lényegében a küldési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hu-HU" dirty="0"/>
                  <a:t>) és vételi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dirty="0"/>
                  <a:t>) energiák hányadosa</a:t>
                </a:r>
              </a:p>
              <a:p>
                <a:pPr lvl="1"/>
                <a:r>
                  <a:rPr lang="hu-HU" dirty="0"/>
                  <a:t>Nagy elnyelődés esetén kevés energia éri el a fogadót</a:t>
                </a:r>
              </a:p>
              <a:p>
                <a:pPr lvl="2"/>
                <a:r>
                  <a:rPr lang="hu-HU" dirty="0"/>
                  <a:t>A jel helyreállítása lehetetlen</a:t>
                </a:r>
              </a:p>
              <a:p>
                <a:pPr lvl="1"/>
                <a:r>
                  <a:rPr lang="hu-HU" dirty="0"/>
                  <a:t>Mértékegysége </a:t>
                </a:r>
                <a:r>
                  <a:rPr lang="hu-HU" dirty="0" err="1"/>
                  <a:t>deciBel</a:t>
                </a:r>
                <a:endParaRPr lang="hu-HU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𝛼</m:t>
                    </m:r>
                    <m:d>
                      <m:dPr>
                        <m:begChr m:val="["/>
                        <m:endChr m:val="]"/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𝑖𝑛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𝑑𝐵</m:t>
                        </m:r>
                      </m:e>
                    </m:d>
                    <m:r>
                      <a:rPr lang="hu-HU" b="0" i="1" smtClean="0">
                        <a:latin typeface="Cambria Math"/>
                        <a:ea typeface="Cambria Math"/>
                      </a:rPr>
                      <m:t>=10×</m:t>
                    </m:r>
                    <m:func>
                      <m:func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u-HU" b="0" i="0" smtClean="0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sub>
                        </m:sSub>
                      </m:fName>
                      <m:e>
                        <m:box>
                          <m:boxPr>
                            <m:ctrlPr>
                              <a:rPr lang="hu-HU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hu-HU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hu-HU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b="0" i="1" smtClean="0">
                                        <a:latin typeface="Cambria Math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hu-HU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hu-HU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b="0" i="1" smtClean="0">
                                        <a:latin typeface="Cambria Math"/>
                                        <a:ea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hu-HU" b="0" i="1" smtClean="0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e>
                    </m:func>
                    <m:r>
                      <a:rPr lang="hu-HU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hu-HU" i="1" dirty="0"/>
                  <a:t>(deciBel [dB])</a:t>
                </a:r>
              </a:p>
              <a:p>
                <a:endParaRPr lang="hu-HU" dirty="0"/>
              </a:p>
              <a:p>
                <a:r>
                  <a:rPr lang="hu-HU" dirty="0"/>
                  <a:t>Az elnyelődést befolyásoló </a:t>
                </a:r>
                <a:br>
                  <a:rPr lang="hu-HU" dirty="0"/>
                </a:br>
                <a:r>
                  <a:rPr lang="hu-HU" dirty="0"/>
                  <a:t>tényezők</a:t>
                </a:r>
              </a:p>
              <a:p>
                <a:pPr lvl="1"/>
                <a:r>
                  <a:rPr lang="hu-HU" dirty="0"/>
                  <a:t>Átviteli közeg</a:t>
                </a:r>
              </a:p>
              <a:p>
                <a:pPr lvl="1"/>
                <a:r>
                  <a:rPr lang="hu-HU" dirty="0"/>
                  <a:t>Adó és vevő távolsága</a:t>
                </a:r>
              </a:p>
              <a:p>
                <a:pPr lvl="1"/>
                <a:r>
                  <a:rPr lang="hu-HU" dirty="0"/>
                  <a:t>…</a:t>
                </a:r>
                <a:endParaRPr lang="en-US" dirty="0"/>
              </a:p>
            </p:txBody>
          </p:sp>
        </mc:Choice>
        <mc:Fallback xmlns="">
          <p:sp>
            <p:nvSpPr>
              <p:cNvPr id="4" name="Tartalom hely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276" t="-2031"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Csoportba foglalás 4"/>
          <p:cNvGrpSpPr/>
          <p:nvPr/>
        </p:nvGrpSpPr>
        <p:grpSpPr>
          <a:xfrm>
            <a:off x="5094514" y="4206239"/>
            <a:ext cx="3871709" cy="2612571"/>
            <a:chOff x="4591028" y="3858007"/>
            <a:chExt cx="4375195" cy="296080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159" y="3918857"/>
              <a:ext cx="4066064" cy="265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Szövegdoboz 5"/>
            <p:cNvSpPr txBox="1"/>
            <p:nvPr/>
          </p:nvSpPr>
          <p:spPr>
            <a:xfrm rot="16200000">
              <a:off x="3407542" y="5041493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/>
                <a:t>Feszültség</a:t>
              </a:r>
              <a:endParaRPr lang="en-US" b="1" dirty="0"/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5908508" y="6449479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/>
                <a:t>Idő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97813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Elméleti alapok - Elnyelődés</a:t>
            </a:r>
            <a:endParaRPr 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Valódi közegben</a:t>
            </a:r>
          </a:p>
          <a:p>
            <a:pPr lvl="1"/>
            <a:r>
              <a:rPr lang="hu-HU" dirty="0"/>
              <a:t>Frekvenciafüggő elnyelődés</a:t>
            </a:r>
          </a:p>
          <a:p>
            <a:pPr lvl="1"/>
            <a:r>
              <a:rPr lang="hu-HU" dirty="0"/>
              <a:t>Fáziseltolódás</a:t>
            </a:r>
          </a:p>
          <a:p>
            <a:pPr lvl="2"/>
            <a:r>
              <a:rPr lang="hu-HU" dirty="0"/>
              <a:t>Különböző frekvenciáknak különböző a terjedési sebessége</a:t>
            </a:r>
          </a:p>
          <a:p>
            <a:pPr lvl="2"/>
            <a:r>
              <a:rPr lang="hu-HU" dirty="0"/>
              <a:t>Frekvenciafüggő torzítás</a:t>
            </a:r>
          </a:p>
          <a:p>
            <a:pPr lvl="1"/>
            <a:r>
              <a:rPr lang="hu-HU" dirty="0"/>
              <a:t>Zaj</a:t>
            </a:r>
          </a:p>
          <a:p>
            <a:pPr lvl="2"/>
            <a:r>
              <a:rPr lang="hu-HU" dirty="0"/>
              <a:t>Hő, más rendszerek zavarása…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54926"/>
            <a:ext cx="5085348" cy="195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2-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9" y="4854925"/>
            <a:ext cx="3376621" cy="178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21895" y="5128868"/>
            <a:ext cx="248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Optikai kábel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85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388" y="1276600"/>
            <a:ext cx="4700786" cy="343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Szimbólumok és bitek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00200"/>
            <a:ext cx="4320480" cy="4525963"/>
          </a:xfrm>
        </p:spPr>
        <p:txBody>
          <a:bodyPr>
            <a:normAutofit/>
          </a:bodyPr>
          <a:lstStyle/>
          <a:p>
            <a:r>
              <a:rPr lang="hu-HU" sz="2800" dirty="0"/>
              <a:t>Bitek helyett szimbólumok használata az átvitelhez</a:t>
            </a:r>
          </a:p>
          <a:p>
            <a:r>
              <a:rPr lang="hu-HU" sz="2800" dirty="0"/>
              <a:t>Példa:</a:t>
            </a:r>
          </a:p>
          <a:p>
            <a:pPr lvl="1"/>
            <a:r>
              <a:rPr lang="hu-HU" sz="2400" dirty="0"/>
              <a:t>Vezessünk be 4 szimbólumot: A(00),B(01),C(10),D(11)</a:t>
            </a:r>
          </a:p>
          <a:p>
            <a:pPr lvl="1"/>
            <a:r>
              <a:rPr lang="hu-HU" sz="2400" dirty="0"/>
              <a:t>Szimbólum ráta: (BAUD)</a:t>
            </a:r>
          </a:p>
          <a:p>
            <a:pPr lvl="2"/>
            <a:r>
              <a:rPr lang="hu-HU" sz="2000" dirty="0"/>
              <a:t>Elküldött szimbólumok száma másodpercenként</a:t>
            </a:r>
          </a:p>
          <a:p>
            <a:pPr lvl="1"/>
            <a:r>
              <a:rPr lang="hu-HU" sz="2400" dirty="0"/>
              <a:t>Adat ráta (</a:t>
            </a:r>
            <a:r>
              <a:rPr lang="hu-HU" sz="2400" dirty="0" err="1"/>
              <a:t>bps</a:t>
            </a:r>
            <a:r>
              <a:rPr lang="hu-HU" sz="2400" dirty="0"/>
              <a:t>):</a:t>
            </a:r>
          </a:p>
          <a:p>
            <a:pPr lvl="2"/>
            <a:r>
              <a:rPr lang="hu-HU" sz="2000" dirty="0"/>
              <a:t>Elküldött bitek száma másodpercenként</a:t>
            </a:r>
            <a:endParaRPr lang="en-US" sz="2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932040" y="4799128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Példa: </a:t>
            </a:r>
          </a:p>
          <a:p>
            <a:r>
              <a:rPr lang="hu-HU" sz="2000" dirty="0"/>
              <a:t>Egy 600 </a:t>
            </a:r>
            <a:r>
              <a:rPr lang="hu-HU" sz="2000" dirty="0" err="1"/>
              <a:t>Baudos</a:t>
            </a:r>
            <a:r>
              <a:rPr lang="hu-HU" sz="2000" dirty="0"/>
              <a:t> modemmel, ami 16 szimbólumot különböztet meg 2400 </a:t>
            </a:r>
            <a:r>
              <a:rPr lang="hu-HU" sz="2000" dirty="0" err="1"/>
              <a:t>bps</a:t>
            </a:r>
            <a:r>
              <a:rPr lang="hu-HU" sz="2000" dirty="0"/>
              <a:t> adatráta érhető el.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9073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Elméleti alapok – </a:t>
            </a:r>
            <a:r>
              <a:rPr lang="hu-HU" sz="4400" dirty="0"/>
              <a:t>adatátvitel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7516" y="1636295"/>
            <a:ext cx="4412225" cy="2485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8548" y="4379760"/>
                <a:ext cx="8775032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000" dirty="0"/>
                  <a:t>A </a:t>
                </a:r>
                <a:r>
                  <a:rPr lang="hu-HU" sz="2000" b="1" dirty="0"/>
                  <a:t>sávszélesség</a:t>
                </a:r>
                <a:r>
                  <a:rPr lang="hu-HU" sz="2000" dirty="0"/>
                  <a:t> (angolul „</a:t>
                </a:r>
                <a:r>
                  <a:rPr lang="hu-HU" sz="2000" i="1" dirty="0" err="1"/>
                  <a:t>bandwidth</a:t>
                </a:r>
                <a:r>
                  <a:rPr lang="hu-HU" sz="2000" i="1" dirty="0"/>
                  <a:t>”, jelölés: H</a:t>
                </a:r>
                <a:r>
                  <a:rPr lang="hu-HU" sz="2000" dirty="0"/>
                  <a:t>) az a frekvencia tartományt, amelyen belül a csillapítás mértéke nem túl nagy.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hu-HU" sz="2000" dirty="0"/>
                  <a:t> vágási frekvencia]</a:t>
                </a:r>
              </a:p>
              <a:p>
                <a:r>
                  <a:rPr lang="hu-HU" sz="2000" b="1" dirty="0"/>
                  <a:t>Szimbólumok száma:</a:t>
                </a:r>
                <a:r>
                  <a:rPr lang="hu-HU" sz="2000" dirty="0"/>
                  <a:t> V, bináris esetben V=2 (0-s bit vagy 1-es bit)</a:t>
                </a:r>
              </a:p>
              <a:p>
                <a:r>
                  <a:rPr lang="hu-HU" sz="2000" b="1" dirty="0"/>
                  <a:t>Zaj mentes csatorna:</a:t>
                </a:r>
                <a:r>
                  <a:rPr lang="hu-HU" sz="2000" dirty="0"/>
                  <a:t> Maximális adatsebesség =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hu-HU" sz="2000" dirty="0"/>
                  <a:t> (</a:t>
                </a:r>
                <a:r>
                  <a:rPr lang="hu-HU" sz="2000" i="1" dirty="0" err="1"/>
                  <a:t>Nyquist-tétel</a:t>
                </a:r>
                <a:r>
                  <a:rPr lang="hu-HU" sz="2000" i="1" dirty="0"/>
                  <a:t>, 1924</a:t>
                </a:r>
                <a:r>
                  <a:rPr lang="hu-HU" sz="2000" dirty="0"/>
                  <a:t>)</a:t>
                </a:r>
              </a:p>
              <a:p>
                <a:r>
                  <a:rPr lang="hu-HU" sz="2000" b="1" dirty="0"/>
                  <a:t>Jel-zaj arány:</a:t>
                </a:r>
                <a:r>
                  <a:rPr lang="hu-HU" sz="2000" dirty="0"/>
                  <a:t> S/N, a jel és a zaj teljesítményének hányadosa</a:t>
                </a:r>
              </a:p>
              <a:p>
                <a:r>
                  <a:rPr lang="hu-HU" sz="2000" b="1" dirty="0"/>
                  <a:t>Zajos csatorna:</a:t>
                </a:r>
                <a:r>
                  <a:rPr lang="hu-HU" sz="2000" dirty="0"/>
                  <a:t> Maximális adatsebesség = </a:t>
                </a:r>
                <a14:m>
                  <m:oMath xmlns:m="http://schemas.openxmlformats.org/officeDocument/2006/math">
                    <m:r>
                      <a:rPr lang="hu-HU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00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hu-HU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hu-HU" sz="2000" dirty="0"/>
                  <a:t> (</a:t>
                </a:r>
                <a:r>
                  <a:rPr lang="hu-HU" sz="2000" dirty="0" err="1"/>
                  <a:t>S</a:t>
                </a:r>
                <a:r>
                  <a:rPr lang="hu-HU" sz="2000" i="1" dirty="0" err="1"/>
                  <a:t>hannon-tétel</a:t>
                </a:r>
                <a:r>
                  <a:rPr lang="hu-HU" sz="2000" dirty="0"/>
                  <a:t>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8" y="4379760"/>
                <a:ext cx="8775032" cy="2246769"/>
              </a:xfrm>
              <a:prstGeom prst="rect">
                <a:avLst/>
              </a:prstGeom>
              <a:blipFill rotWithShape="1">
                <a:blip r:embed="rId4"/>
                <a:stretch>
                  <a:fillRect l="-694" t="-1355" b="-3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5325979" y="1491917"/>
                <a:ext cx="381802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/>
                  <a:t>Példa: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u-HU" b="1" dirty="0"/>
                  <a:t>Telefon vonal: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hu-HU" b="1" i="1" smtClean="0">
                            <a:latin typeface="Cambria Math"/>
                          </a:rPr>
                          <m:t>𝒄</m:t>
                        </m:r>
                      </m:sub>
                    </m:sSub>
                    <m:r>
                      <a:rPr lang="hu-HU" b="1" i="1" smtClean="0">
                        <a:latin typeface="Cambria Math"/>
                      </a:rPr>
                      <m:t>=</m:t>
                    </m:r>
                    <m:r>
                      <a:rPr lang="hu-HU" b="1" i="1" smtClean="0">
                        <a:latin typeface="Cambria Math"/>
                      </a:rPr>
                      <m:t>𝟑𝟎𝟎𝟎</m:t>
                    </m:r>
                    <m:r>
                      <a:rPr lang="hu-HU" b="1" i="1" smtClean="0">
                        <a:latin typeface="Cambria Math"/>
                      </a:rPr>
                      <m:t> </m:t>
                    </m:r>
                    <m:r>
                      <a:rPr lang="hu-HU" b="1" i="1" smtClean="0">
                        <a:latin typeface="Cambria Math"/>
                      </a:rPr>
                      <m:t>𝑯𝒛</m:t>
                    </m:r>
                  </m:oMath>
                </a14:m>
                <a:r>
                  <a:rPr lang="hu-HU" b="1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u-HU" b="1" dirty="0"/>
                  <a:t>B </a:t>
                </a:r>
                <a:r>
                  <a:rPr lang="hu-HU" b="1" dirty="0" err="1"/>
                  <a:t>bps</a:t>
                </a:r>
                <a:r>
                  <a:rPr lang="hu-HU" b="1" dirty="0"/>
                  <a:t> adatsebesség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u-HU" b="1" dirty="0"/>
                  <a:t>8 bit átvitele</a:t>
                </a:r>
              </a:p>
              <a:p>
                <a:r>
                  <a:rPr lang="hu-HU" dirty="0"/>
                  <a:t>Ekkor: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u-HU" dirty="0"/>
                  <a:t>8 bit átviteléhez 8/B mp szükséges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u-HU" dirty="0"/>
                  <a:t>Első harmonikus frekvenciája: </a:t>
                </a:r>
                <a:br>
                  <a:rPr lang="hu-HU" dirty="0"/>
                </a:br>
                <a:r>
                  <a:rPr lang="hu-HU" dirty="0"/>
                  <a:t>B/8 Hz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u-HU" dirty="0"/>
                  <a:t>Legmagasabb átvitt harmonikus száma: 3000/(B/8)= 24000/B</a:t>
                </a:r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979" y="1491917"/>
                <a:ext cx="3818021" cy="2862322"/>
              </a:xfrm>
              <a:prstGeom prst="rect">
                <a:avLst/>
              </a:prstGeom>
              <a:blipFill rotWithShape="1">
                <a:blip r:embed="rId5"/>
                <a:stretch>
                  <a:fillRect l="-1438" t="-1066" b="-255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69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Átviteli közegek – vezetékes 1/3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b="1" dirty="0"/>
              <a:t>mágneses adathordozók </a:t>
            </a:r>
            <a:r>
              <a:rPr lang="hu-HU" sz="2000" dirty="0"/>
              <a:t>– sávszélesség jó, késleltetés nagy (nem on-line kapcsolat)</a:t>
            </a:r>
          </a:p>
          <a:p>
            <a:r>
              <a:rPr lang="hu-HU" sz="2000" b="1" dirty="0"/>
              <a:t>Sodort érpár</a:t>
            </a:r>
            <a:r>
              <a:rPr lang="hu-HU" sz="2000" dirty="0"/>
              <a:t> (angolul „</a:t>
            </a:r>
            <a:r>
              <a:rPr lang="hu-HU" sz="2000" i="1" dirty="0"/>
              <a:t>twisted </a:t>
            </a:r>
            <a:r>
              <a:rPr lang="hu-HU" sz="2000" i="1" dirty="0" err="1"/>
              <a:t>pair</a:t>
            </a:r>
            <a:r>
              <a:rPr lang="hu-HU" sz="2000" i="1" dirty="0"/>
              <a:t>”</a:t>
            </a:r>
            <a:r>
              <a:rPr lang="hu-HU" sz="2000" dirty="0"/>
              <a:t>) – főként távbeszélőrendszerekben használatos; dupla rézhuzal; analóg és digitális jelátvitel; UTP és STP</a:t>
            </a:r>
          </a:p>
          <a:p>
            <a:r>
              <a:rPr lang="hu-HU" sz="2000" b="1" dirty="0" err="1"/>
              <a:t>Koaxális</a:t>
            </a:r>
            <a:r>
              <a:rPr lang="hu-HU" sz="2000" b="1" dirty="0"/>
              <a:t> kábel</a:t>
            </a:r>
            <a:r>
              <a:rPr lang="hu-HU" sz="2000" dirty="0"/>
              <a:t> – nagyobb sebesség és távolság érhető el, mint a sodorttal; analóg (</a:t>
            </a:r>
            <a:r>
              <a:rPr lang="hu-HU" sz="2000" i="1" dirty="0"/>
              <a:t>75 </a:t>
            </a:r>
            <a:r>
              <a:rPr lang="el-GR" sz="2000" i="1" dirty="0"/>
              <a:t>Ω</a:t>
            </a:r>
            <a:r>
              <a:rPr lang="hu-HU" sz="2000" dirty="0"/>
              <a:t>) és digitális (</a:t>
            </a:r>
            <a:r>
              <a:rPr lang="hu-HU" sz="2000" i="1" dirty="0"/>
              <a:t>50 </a:t>
            </a:r>
            <a:r>
              <a:rPr lang="el-GR" sz="2000" i="1" dirty="0"/>
              <a:t>Ω</a:t>
            </a:r>
            <a:r>
              <a:rPr lang="hu-HU" sz="2000" dirty="0"/>
              <a:t>) jelátvitel</a:t>
            </a:r>
          </a:p>
          <a:p>
            <a:endParaRPr lang="hu-HU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951" y="3857414"/>
            <a:ext cx="5210336" cy="1917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1636" y="5454398"/>
            <a:ext cx="1088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(</a:t>
            </a:r>
            <a:r>
              <a:rPr lang="hu-HU" sz="1400" dirty="0" err="1">
                <a:solidFill>
                  <a:schemeClr val="bg1"/>
                </a:solidFill>
              </a:rPr>
              <a:t>Tanenbaum</a:t>
            </a:r>
            <a:r>
              <a:rPr lang="hu-HU" sz="1400" dirty="0">
                <a:solidFill>
                  <a:schemeClr val="bg1"/>
                </a:solidFill>
              </a:rPr>
              <a:t>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3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Átviteli közegek – vezetékes 2/3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b="1" dirty="0"/>
              <a:t>Fényvezető szálak </a:t>
            </a:r>
            <a:r>
              <a:rPr lang="hu-HU" sz="2000" dirty="0"/>
              <a:t>– részei: fényforrás, átviteli közeg és detektor; fényimpulzus 1-es bit, nincs fényimpulzus 0-s bit; sugaraknak más-más </a:t>
            </a:r>
            <a:r>
              <a:rPr lang="hu-HU" sz="2000" dirty="0" err="1"/>
              <a:t>módusa</a:t>
            </a:r>
            <a:r>
              <a:rPr lang="hu-HU" sz="2000" dirty="0"/>
              <a:t> van (határszög ≤ beeső sugár szöge)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r>
              <a:rPr lang="hu-HU" sz="2000" b="1" dirty="0"/>
              <a:t>Fénykábelek</a:t>
            </a:r>
            <a:r>
              <a:rPr lang="hu-HU" sz="2000" dirty="0"/>
              <a:t> felépítése:</a:t>
            </a:r>
          </a:p>
          <a:p>
            <a:pPr marL="0" indent="0">
              <a:buNone/>
            </a:pPr>
            <a:endParaRPr lang="hu-HU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902" y="2448514"/>
            <a:ext cx="4275651" cy="1674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1788" y="3888490"/>
            <a:ext cx="1088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solidFill>
                  <a:srgbClr val="FF0000"/>
                </a:solidFill>
              </a:rPr>
              <a:t>(</a:t>
            </a:r>
            <a:r>
              <a:rPr lang="hu-HU" sz="1400" dirty="0" err="1">
                <a:solidFill>
                  <a:srgbClr val="FF0000"/>
                </a:solidFill>
              </a:rPr>
              <a:t>Tanenbaum</a:t>
            </a:r>
            <a:r>
              <a:rPr lang="hu-HU" sz="1400" dirty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339" y="4767206"/>
            <a:ext cx="3640776" cy="16702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3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Átviteli közegek – vezetékes 3/</a:t>
            </a:r>
            <a:r>
              <a:rPr lang="hu-HU" dirty="0" err="1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b="1" dirty="0"/>
              <a:t>Fénykábelek</a:t>
            </a:r>
            <a:r>
              <a:rPr lang="hu-HU" sz="2000" dirty="0"/>
              <a:t> összevetése fényimpulzus típusa alapján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006" y="2297498"/>
            <a:ext cx="4661657" cy="195394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Fizikai réteg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38985" y="1600200"/>
            <a:ext cx="5852614" cy="5105400"/>
          </a:xfrm>
        </p:spPr>
        <p:txBody>
          <a:bodyPr anchor="ctr">
            <a:normAutofit fontScale="92500" lnSpcReduction="20000"/>
          </a:bodyPr>
          <a:lstStyle/>
          <a:p>
            <a:r>
              <a:rPr lang="hu-HU" dirty="0"/>
              <a:t>Szolgáltatás</a:t>
            </a:r>
            <a:endParaRPr lang="en-US" dirty="0"/>
          </a:p>
          <a:p>
            <a:pPr lvl="1"/>
            <a:r>
              <a:rPr lang="hu-HU" dirty="0"/>
              <a:t>Információt visz át két fizikailag összekötött eszköz között</a:t>
            </a:r>
          </a:p>
          <a:p>
            <a:pPr lvl="1"/>
            <a:r>
              <a:rPr lang="en-US" dirty="0" err="1"/>
              <a:t>definiálja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eszköz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fizikai</a:t>
            </a:r>
            <a:r>
              <a:rPr lang="en-US" dirty="0"/>
              <a:t> </a:t>
            </a:r>
            <a:r>
              <a:rPr lang="en-US" dirty="0" err="1"/>
              <a:t>átviteli</a:t>
            </a:r>
            <a:r>
              <a:rPr lang="en-US" dirty="0"/>
              <a:t> </a:t>
            </a:r>
            <a:r>
              <a:rPr lang="en-US" dirty="0" err="1"/>
              <a:t>közeg</a:t>
            </a:r>
            <a:r>
              <a:rPr lang="en-US" dirty="0"/>
              <a:t> </a:t>
            </a:r>
            <a:r>
              <a:rPr lang="en-US" dirty="0" err="1"/>
              <a:t>kapcsolatát</a:t>
            </a:r>
            <a:endParaRPr lang="en-US" dirty="0"/>
          </a:p>
          <a:p>
            <a:r>
              <a:rPr lang="hu-HU" dirty="0"/>
              <a:t>Interfész</a:t>
            </a:r>
            <a:endParaRPr lang="en-US" dirty="0"/>
          </a:p>
          <a:p>
            <a:pPr lvl="1"/>
            <a:r>
              <a:rPr lang="hu-HU" dirty="0"/>
              <a:t>Specifikálja egy bit átvitelét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hu-HU" dirty="0"/>
              <a:t>Protokoll</a:t>
            </a:r>
            <a:endParaRPr lang="en-US" dirty="0"/>
          </a:p>
          <a:p>
            <a:pPr lvl="1"/>
            <a:r>
              <a:rPr lang="hu-HU" dirty="0"/>
              <a:t>Egy bit kódolásának sémája</a:t>
            </a:r>
            <a:endParaRPr lang="en-US" dirty="0"/>
          </a:p>
          <a:p>
            <a:pPr lvl="1"/>
            <a:r>
              <a:rPr lang="hu-HU" dirty="0"/>
              <a:t>Feszültség szintek</a:t>
            </a:r>
            <a:endParaRPr lang="en-US" dirty="0"/>
          </a:p>
          <a:p>
            <a:pPr lvl="1"/>
            <a:r>
              <a:rPr lang="hu-HU" dirty="0"/>
              <a:t>Jelek időzítése</a:t>
            </a:r>
            <a:endParaRPr lang="en-US" dirty="0"/>
          </a:p>
          <a:p>
            <a:r>
              <a:rPr lang="hu-HU" dirty="0"/>
              <a:t>Példák</a:t>
            </a:r>
            <a:r>
              <a:rPr lang="en-US" dirty="0"/>
              <a:t>: </a:t>
            </a:r>
            <a:r>
              <a:rPr lang="hu-HU" dirty="0"/>
              <a:t>koaxiális kábel</a:t>
            </a:r>
            <a:r>
              <a:rPr lang="en-US" dirty="0"/>
              <a:t>, </a:t>
            </a:r>
            <a:r>
              <a:rPr lang="hu-HU" dirty="0"/>
              <a:t>optikai kábel</a:t>
            </a:r>
            <a:r>
              <a:rPr lang="en-US" dirty="0"/>
              <a:t>, </a:t>
            </a:r>
            <a:r>
              <a:rPr lang="hu-HU" dirty="0"/>
              <a:t>rádió frekvenciás adó</a:t>
            </a:r>
            <a:endParaRPr lang="en-US" dirty="0"/>
          </a:p>
        </p:txBody>
      </p:sp>
      <p:sp>
        <p:nvSpPr>
          <p:cNvPr id="19" name="Left Brace 18"/>
          <p:cNvSpPr/>
          <p:nvPr/>
        </p:nvSpPr>
        <p:spPr>
          <a:xfrm>
            <a:off x="2579425" y="1842448"/>
            <a:ext cx="559559" cy="4653886"/>
          </a:xfrm>
          <a:prstGeom prst="leftBrace">
            <a:avLst>
              <a:gd name="adj1" fmla="val 8333"/>
              <a:gd name="adj2" fmla="val 8619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/>
          <p:cNvSpPr/>
          <p:nvPr/>
        </p:nvSpPr>
        <p:spPr>
          <a:xfrm>
            <a:off x="184492" y="2088136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57070" y="208813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Alkalmazási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Rectangle 6"/>
          <p:cNvSpPr/>
          <p:nvPr/>
        </p:nvSpPr>
        <p:spPr>
          <a:xfrm>
            <a:off x="173252" y="266362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45694" y="26636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Megjelenítési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4" name="Rectangle 8"/>
          <p:cNvSpPr/>
          <p:nvPr/>
        </p:nvSpPr>
        <p:spPr>
          <a:xfrm>
            <a:off x="173383" y="323680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45825" y="323680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Munkamenet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6" name="Rectangle 10"/>
          <p:cNvSpPr/>
          <p:nvPr/>
        </p:nvSpPr>
        <p:spPr>
          <a:xfrm>
            <a:off x="173383" y="380997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45825" y="380997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Szállítói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8" name="Rectangle 12"/>
          <p:cNvSpPr/>
          <p:nvPr/>
        </p:nvSpPr>
        <p:spPr>
          <a:xfrm>
            <a:off x="173383" y="438315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45825" y="438315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Hálózati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173383" y="496088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45825" y="496088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Adatkapcsolati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2" name="Rectangle 16"/>
          <p:cNvSpPr/>
          <p:nvPr/>
        </p:nvSpPr>
        <p:spPr>
          <a:xfrm>
            <a:off x="173514" y="553406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45956" y="553406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Fizikai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69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Elméleti alapok – </a:t>
            </a:r>
            <a:r>
              <a:rPr lang="hu-HU" sz="4400" dirty="0"/>
              <a:t>vezeték nélküli</a:t>
            </a:r>
            <a:r>
              <a:rPr lang="hu-HU" dirty="0"/>
              <a:t> </a:t>
            </a:r>
            <a:r>
              <a:rPr lang="hu-HU" sz="4400" dirty="0"/>
              <a:t>adatátvitel</a:t>
            </a:r>
            <a:r>
              <a:rPr lang="hu-HU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u-HU" sz="2000" b="1" dirty="0"/>
                  <a:t>Frekvencia</a:t>
                </a:r>
                <a:r>
                  <a:rPr lang="hu-HU" sz="2000" dirty="0"/>
                  <a:t>: elektromágneses hullám másodpercenkénti rezgésszáma. </a:t>
                </a:r>
              </a:p>
              <a:p>
                <a:pPr lvl="1"/>
                <a:r>
                  <a:rPr lang="hu-HU" sz="2000" dirty="0"/>
                  <a:t>Jelölés: 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hu-HU" sz="2000" dirty="0"/>
              </a:p>
              <a:p>
                <a:pPr lvl="1"/>
                <a:r>
                  <a:rPr lang="hu-HU" sz="2000" dirty="0"/>
                  <a:t>Mértékegység: Hertz (</a:t>
                </a:r>
                <a14:m>
                  <m:oMath xmlns:m="http://schemas.openxmlformats.org/officeDocument/2006/math">
                    <m:r>
                      <a:rPr lang="hu-HU" sz="2000" i="1" dirty="0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hu-HU" sz="2000" dirty="0"/>
                  <a:t>)</a:t>
                </a:r>
              </a:p>
              <a:p>
                <a:pPr lvl="1"/>
                <a:endParaRPr lang="hu-HU" sz="2000" dirty="0"/>
              </a:p>
              <a:p>
                <a:r>
                  <a:rPr lang="hu-HU" sz="2000" b="1" dirty="0"/>
                  <a:t>Hullámhossz</a:t>
                </a:r>
                <a:r>
                  <a:rPr lang="hu-HU" sz="2000" dirty="0"/>
                  <a:t>: két egymást követő hullámcsúcs (vagy hullámvölgy) közötti távolság</a:t>
                </a:r>
              </a:p>
              <a:p>
                <a:pPr lvl="1"/>
                <a:r>
                  <a:rPr lang="hu-HU" sz="2000" dirty="0"/>
                  <a:t>Jelölés: </a:t>
                </a:r>
                <a:r>
                  <a:rPr lang="el-GR" sz="2000" dirty="0"/>
                  <a:t>λ</a:t>
                </a:r>
                <a:endParaRPr lang="hu-HU" sz="2000" dirty="0"/>
              </a:p>
              <a:p>
                <a:pPr lvl="1"/>
                <a:endParaRPr lang="hu-HU" sz="2000" dirty="0"/>
              </a:p>
              <a:p>
                <a:r>
                  <a:rPr lang="hu-HU" sz="2000" b="1" dirty="0"/>
                  <a:t>Fénysebesség</a:t>
                </a:r>
                <a:r>
                  <a:rPr lang="hu-HU" sz="2000" dirty="0"/>
                  <a:t>: az elektromágneses hullámok terjedési sebessége vákuumban </a:t>
                </a:r>
              </a:p>
              <a:p>
                <a:pPr lvl="1"/>
                <a:r>
                  <a:rPr lang="hu-HU" sz="2000" dirty="0"/>
                  <a:t>Jelölés: </a:t>
                </a:r>
                <a14:m>
                  <m:oMath xmlns:m="http://schemas.openxmlformats.org/officeDocument/2006/math">
                    <m:r>
                      <a:rPr lang="hu-HU" sz="2000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hu-HU" sz="2000" dirty="0"/>
              </a:p>
              <a:p>
                <a:pPr lvl="1"/>
                <a:r>
                  <a:rPr lang="hu-HU" sz="2000" dirty="0"/>
                  <a:t>Értéke: kb. </a:t>
                </a:r>
                <a14:m>
                  <m:oMath xmlns:m="http://schemas.openxmlformats.org/officeDocument/2006/math">
                    <m:r>
                      <a:rPr lang="hu-HU" sz="2000" b="0" i="1" dirty="0" smtClean="0">
                        <a:latin typeface="Cambria Math" panose="02040503050406030204" pitchFamily="18" charset="0"/>
                      </a:rPr>
                      <m:t>3∗</m:t>
                    </m:r>
                    <m:sSup>
                      <m:sSupPr>
                        <m:ctrlPr>
                          <a:rPr lang="hu-HU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hu-HU" sz="20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f>
                      <m:fPr>
                        <m:ctrlPr>
                          <a:rPr lang="hu-HU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hu-HU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hu-HU" sz="2000" dirty="0"/>
              </a:p>
              <a:p>
                <a:pPr lvl="1"/>
                <a:r>
                  <a:rPr lang="hu-HU" sz="2000" dirty="0"/>
                  <a:t>Rézben és üvegszálban ez a sebesség nagyjából a 2/3-adára csökken</a:t>
                </a:r>
              </a:p>
              <a:p>
                <a:r>
                  <a:rPr lang="hu-HU" sz="2000" dirty="0"/>
                  <a:t>Összefüggés a fenti mennyiségek között: </a:t>
                </a:r>
                <a:r>
                  <a:rPr lang="el-GR" sz="2000" i="0" dirty="0">
                    <a:latin typeface="+mj-lt"/>
                  </a:rPr>
                  <a:t>λ</a:t>
                </a:r>
                <a:r>
                  <a:rPr lang="hu-HU" sz="2000" i="1" dirty="0"/>
                  <a:t>f</a:t>
                </a:r>
                <a:r>
                  <a:rPr lang="hu-HU" sz="2000" dirty="0"/>
                  <a:t> = </a:t>
                </a:r>
                <a:r>
                  <a:rPr lang="hu-HU" sz="2000" i="1" dirty="0"/>
                  <a:t>c</a:t>
                </a:r>
                <a:endParaRPr lang="en-US" sz="20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597" r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9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Elméleti alapok – </a:t>
            </a:r>
            <a:r>
              <a:rPr lang="hu-HU" sz="3600" dirty="0"/>
              <a:t>elektromágneses spektrum</a:t>
            </a:r>
            <a:endParaRPr lang="en-US" sz="5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122714"/>
              </p:ext>
            </p:extLst>
          </p:nvPr>
        </p:nvGraphicFramePr>
        <p:xfrm>
          <a:off x="2300522" y="1589418"/>
          <a:ext cx="4727685" cy="5029200"/>
        </p:xfrm>
        <a:graphic>
          <a:graphicData uri="http://schemas.openxmlformats.org/drawingml/2006/table">
            <a:tbl>
              <a:tblPr/>
              <a:tblGrid>
                <a:gridCol w="1239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7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Tartomány  neve</a:t>
                      </a:r>
                      <a:endParaRPr lang="en-US" b="1" dirty="0"/>
                    </a:p>
                  </a:txBody>
                  <a:tcPr marL="42863" marR="42863" marT="57150" marB="5715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Hullámhossz</a:t>
                      </a:r>
                      <a:br>
                        <a:rPr lang="en-US" b="1" dirty="0"/>
                      </a:br>
                      <a:r>
                        <a:rPr lang="en-US" b="1" dirty="0"/>
                        <a:t>(</a:t>
                      </a:r>
                      <a:r>
                        <a:rPr lang="hu-HU" b="0" i="1" noProof="0" dirty="0"/>
                        <a:t>centiméter</a:t>
                      </a:r>
                      <a:r>
                        <a:rPr lang="en-US" b="1" dirty="0"/>
                        <a:t>)</a:t>
                      </a:r>
                      <a:endParaRPr lang="en-US" dirty="0"/>
                    </a:p>
                  </a:txBody>
                  <a:tcPr marL="42863" marR="42863" marT="57150" marB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/>
                        <a:t>Frekvencia</a:t>
                      </a:r>
                      <a:br>
                        <a:rPr lang="en-US" b="1" dirty="0"/>
                      </a:br>
                      <a:r>
                        <a:rPr lang="en-US" b="1" dirty="0"/>
                        <a:t>(</a:t>
                      </a:r>
                      <a:r>
                        <a:rPr lang="en-US" b="0" i="1" dirty="0"/>
                        <a:t>H</a:t>
                      </a:r>
                      <a:r>
                        <a:rPr lang="hu-HU" b="0" i="1" dirty="0" err="1"/>
                        <a:t>ert</a:t>
                      </a:r>
                      <a:r>
                        <a:rPr lang="en-US" b="0" i="1" dirty="0"/>
                        <a:t>z</a:t>
                      </a:r>
                      <a:r>
                        <a:rPr lang="en-US" b="1" dirty="0"/>
                        <a:t>)</a:t>
                      </a:r>
                      <a:endParaRPr lang="en-US" dirty="0"/>
                    </a:p>
                  </a:txBody>
                  <a:tcPr marL="42863" marR="42863" marT="57150" marB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Rádió</a:t>
                      </a:r>
                      <a:endParaRPr lang="en-US" dirty="0"/>
                    </a:p>
                  </a:txBody>
                  <a:tcPr marL="42863" marR="42863" marT="57150" marB="57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/>
                        <a:t>&gt;</a:t>
                      </a:r>
                      <a:r>
                        <a:rPr lang="en-US"/>
                        <a:t>10</a:t>
                      </a:r>
                      <a:endParaRPr lang="en-US" dirty="0"/>
                    </a:p>
                  </a:txBody>
                  <a:tcPr marL="42863" marR="42863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 3 </a:t>
                      </a:r>
                      <a:r>
                        <a:rPr lang="hu-HU" dirty="0"/>
                        <a:t>*</a:t>
                      </a:r>
                      <a:r>
                        <a:rPr lang="en-US" dirty="0"/>
                        <a:t> 10</a:t>
                      </a:r>
                      <a:r>
                        <a:rPr lang="en-US" baseline="30000" dirty="0"/>
                        <a:t>9</a:t>
                      </a:r>
                      <a:endParaRPr lang="en-US" dirty="0"/>
                    </a:p>
                  </a:txBody>
                  <a:tcPr marL="42863" marR="42863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Mikrohullám</a:t>
                      </a:r>
                      <a:endParaRPr lang="en-US" dirty="0"/>
                    </a:p>
                  </a:txBody>
                  <a:tcPr marL="42863" marR="42863" marT="57150" marB="57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10 - 0.01</a:t>
                      </a:r>
                    </a:p>
                  </a:txBody>
                  <a:tcPr marL="42863" marR="42863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</a:t>
                      </a:r>
                      <a:r>
                        <a:rPr lang="hu-HU" dirty="0"/>
                        <a:t>*</a:t>
                      </a:r>
                      <a:r>
                        <a:rPr lang="en-US" dirty="0"/>
                        <a:t> 10</a:t>
                      </a:r>
                      <a:r>
                        <a:rPr lang="en-US" baseline="30000" dirty="0"/>
                        <a:t>9</a:t>
                      </a:r>
                      <a:r>
                        <a:rPr lang="en-US" dirty="0"/>
                        <a:t> - 3 </a:t>
                      </a:r>
                      <a:r>
                        <a:rPr lang="hu-HU" dirty="0"/>
                        <a:t>*</a:t>
                      </a:r>
                      <a:r>
                        <a:rPr lang="en-US" dirty="0"/>
                        <a:t> 10</a:t>
                      </a:r>
                      <a:r>
                        <a:rPr lang="en-US" baseline="30000" dirty="0"/>
                        <a:t>12</a:t>
                      </a:r>
                      <a:endParaRPr lang="en-US" dirty="0"/>
                    </a:p>
                  </a:txBody>
                  <a:tcPr marL="42863" marR="42863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Infravörös</a:t>
                      </a:r>
                      <a:endParaRPr lang="en-US" dirty="0"/>
                    </a:p>
                  </a:txBody>
                  <a:tcPr marL="42863" marR="42863" marT="57150" marB="57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0.01 - 7 x 10</a:t>
                      </a:r>
                      <a:r>
                        <a:rPr lang="en-US" baseline="30000" dirty="0"/>
                        <a:t>-5</a:t>
                      </a:r>
                      <a:endParaRPr lang="en-US" dirty="0"/>
                    </a:p>
                  </a:txBody>
                  <a:tcPr marL="42863" marR="42863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x 10</a:t>
                      </a:r>
                      <a:r>
                        <a:rPr lang="en-US" baseline="30000" dirty="0"/>
                        <a:t>12</a:t>
                      </a:r>
                      <a:r>
                        <a:rPr lang="en-US" dirty="0"/>
                        <a:t> - 4.3 x 10</a:t>
                      </a:r>
                      <a:r>
                        <a:rPr lang="en-US" baseline="30000" dirty="0"/>
                        <a:t>14</a:t>
                      </a:r>
                      <a:endParaRPr lang="en-US" dirty="0"/>
                    </a:p>
                  </a:txBody>
                  <a:tcPr marL="42863" marR="42863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Látható</a:t>
                      </a:r>
                      <a:endParaRPr lang="en-US" dirty="0"/>
                    </a:p>
                  </a:txBody>
                  <a:tcPr marL="42863" marR="42863" marT="57150" marB="57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 x 10</a:t>
                      </a:r>
                      <a:r>
                        <a:rPr lang="en-US" baseline="30000" dirty="0"/>
                        <a:t>-5</a:t>
                      </a:r>
                      <a:r>
                        <a:rPr lang="en-US" dirty="0"/>
                        <a:t> - 4 x 10</a:t>
                      </a:r>
                      <a:r>
                        <a:rPr lang="en-US" baseline="30000" dirty="0"/>
                        <a:t>-5</a:t>
                      </a:r>
                      <a:endParaRPr lang="en-US" dirty="0"/>
                    </a:p>
                  </a:txBody>
                  <a:tcPr marL="42863" marR="42863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 </a:t>
                      </a:r>
                      <a:r>
                        <a:rPr lang="hu-HU" dirty="0"/>
                        <a:t>*</a:t>
                      </a:r>
                      <a:r>
                        <a:rPr lang="en-US" dirty="0"/>
                        <a:t> 10</a:t>
                      </a:r>
                      <a:r>
                        <a:rPr lang="en-US" baseline="30000" dirty="0"/>
                        <a:t>14</a:t>
                      </a:r>
                      <a:r>
                        <a:rPr lang="en-US" dirty="0"/>
                        <a:t> - 7.5 </a:t>
                      </a:r>
                      <a:r>
                        <a:rPr lang="hu-HU" dirty="0"/>
                        <a:t>*</a:t>
                      </a:r>
                      <a:r>
                        <a:rPr lang="en-US" dirty="0"/>
                        <a:t> 10</a:t>
                      </a:r>
                      <a:r>
                        <a:rPr lang="en-US" baseline="30000" dirty="0"/>
                        <a:t>14</a:t>
                      </a:r>
                      <a:endParaRPr lang="en-US" dirty="0"/>
                    </a:p>
                  </a:txBody>
                  <a:tcPr marL="42863" marR="42863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Ultraibolya</a:t>
                      </a:r>
                      <a:endParaRPr lang="en-US" dirty="0"/>
                    </a:p>
                  </a:txBody>
                  <a:tcPr marL="42863" marR="42863" marT="57150" marB="57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x 10</a:t>
                      </a:r>
                      <a:r>
                        <a:rPr lang="en-US" baseline="30000" dirty="0"/>
                        <a:t>-5</a:t>
                      </a:r>
                      <a:r>
                        <a:rPr lang="en-US" dirty="0"/>
                        <a:t> - 10</a:t>
                      </a:r>
                      <a:r>
                        <a:rPr lang="en-US" baseline="30000" dirty="0"/>
                        <a:t>-7</a:t>
                      </a:r>
                      <a:endParaRPr lang="en-US" dirty="0"/>
                    </a:p>
                  </a:txBody>
                  <a:tcPr marL="42863" marR="42863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7.5 </a:t>
                      </a:r>
                      <a:r>
                        <a:rPr lang="hu-HU" dirty="0"/>
                        <a:t>*</a:t>
                      </a:r>
                      <a:r>
                        <a:rPr lang="en-US" dirty="0"/>
                        <a:t> 10</a:t>
                      </a:r>
                      <a:r>
                        <a:rPr lang="en-US" baseline="30000" dirty="0"/>
                        <a:t>14</a:t>
                      </a:r>
                      <a:r>
                        <a:rPr lang="en-US" dirty="0"/>
                        <a:t> - 3 </a:t>
                      </a:r>
                      <a:r>
                        <a:rPr lang="hu-HU" dirty="0"/>
                        <a:t>*</a:t>
                      </a:r>
                      <a:r>
                        <a:rPr lang="en-US" dirty="0"/>
                        <a:t> 10</a:t>
                      </a:r>
                      <a:r>
                        <a:rPr lang="en-US" baseline="30000" dirty="0"/>
                        <a:t>17</a:t>
                      </a:r>
                      <a:endParaRPr lang="en-US" dirty="0"/>
                    </a:p>
                  </a:txBody>
                  <a:tcPr marL="42863" marR="42863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Röntgen sugarak</a:t>
                      </a:r>
                      <a:endParaRPr lang="en-US" dirty="0"/>
                    </a:p>
                  </a:txBody>
                  <a:tcPr marL="42863" marR="42863" marT="57150" marB="57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-7</a:t>
                      </a:r>
                      <a:r>
                        <a:rPr lang="en-US" dirty="0"/>
                        <a:t> - 10</a:t>
                      </a:r>
                      <a:r>
                        <a:rPr lang="en-US" baseline="30000" dirty="0"/>
                        <a:t>-9</a:t>
                      </a:r>
                      <a:endParaRPr lang="en-US" dirty="0"/>
                    </a:p>
                  </a:txBody>
                  <a:tcPr marL="42863" marR="42863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</a:t>
                      </a:r>
                      <a:r>
                        <a:rPr lang="hu-HU" dirty="0"/>
                        <a:t>*</a:t>
                      </a:r>
                      <a:r>
                        <a:rPr lang="en-US" dirty="0"/>
                        <a:t> 10</a:t>
                      </a:r>
                      <a:r>
                        <a:rPr lang="en-US" baseline="30000" dirty="0"/>
                        <a:t>17</a:t>
                      </a:r>
                      <a:r>
                        <a:rPr lang="en-US" dirty="0"/>
                        <a:t> - 3 </a:t>
                      </a:r>
                      <a:r>
                        <a:rPr lang="hu-HU" dirty="0"/>
                        <a:t>*</a:t>
                      </a:r>
                      <a:r>
                        <a:rPr lang="en-US" dirty="0"/>
                        <a:t> 10</a:t>
                      </a:r>
                      <a:r>
                        <a:rPr lang="en-US" baseline="30000" dirty="0"/>
                        <a:t>19</a:t>
                      </a:r>
                      <a:endParaRPr lang="en-US" dirty="0"/>
                    </a:p>
                  </a:txBody>
                  <a:tcPr marL="42863" marR="42863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Gamma </a:t>
                      </a:r>
                      <a:r>
                        <a:rPr lang="hu-HU" dirty="0"/>
                        <a:t>sugarak</a:t>
                      </a:r>
                      <a:endParaRPr lang="en-US" dirty="0"/>
                    </a:p>
                  </a:txBody>
                  <a:tcPr marL="42863" marR="42863" marT="57150" marB="5715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 10</a:t>
                      </a:r>
                      <a:r>
                        <a:rPr lang="en-US" baseline="30000" dirty="0"/>
                        <a:t>-9</a:t>
                      </a:r>
                      <a:endParaRPr lang="en-US" dirty="0"/>
                    </a:p>
                  </a:txBody>
                  <a:tcPr marL="42863" marR="42863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 3 </a:t>
                      </a:r>
                      <a:r>
                        <a:rPr lang="hu-HU" dirty="0"/>
                        <a:t>*</a:t>
                      </a:r>
                      <a:r>
                        <a:rPr lang="en-US" dirty="0"/>
                        <a:t> 10</a:t>
                      </a:r>
                      <a:r>
                        <a:rPr lang="en-US" baseline="30000" dirty="0"/>
                        <a:t>19</a:t>
                      </a:r>
                      <a:endParaRPr lang="en-US" dirty="0"/>
                    </a:p>
                  </a:txBody>
                  <a:tcPr marL="42863" marR="42863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79634" y="-945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04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Elméleti alapok – </a:t>
            </a:r>
            <a:r>
              <a:rPr lang="hu-HU" sz="3600" dirty="0"/>
              <a:t>elektromágneses spektrum</a:t>
            </a:r>
            <a:endParaRPr lang="en-US" sz="5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79634" y="-945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82567" y="4840013"/>
            <a:ext cx="685312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08385" y="4611415"/>
            <a:ext cx="0" cy="488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44785" y="4595649"/>
            <a:ext cx="0" cy="488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62938" y="4595649"/>
            <a:ext cx="0" cy="488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03823" y="4595649"/>
            <a:ext cx="0" cy="488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07566" y="4579883"/>
            <a:ext cx="0" cy="488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25720" y="4579883"/>
            <a:ext cx="0" cy="488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19546" y="4601888"/>
            <a:ext cx="0" cy="488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48203" y="5175109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/>
              <a:t>30 </a:t>
            </a:r>
          </a:p>
          <a:p>
            <a:pPr algn="ctr"/>
            <a:r>
              <a:rPr lang="hu-HU" sz="1600" b="1" dirty="0"/>
              <a:t>KHz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143831" y="5144079"/>
            <a:ext cx="566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/>
              <a:t>300 </a:t>
            </a:r>
          </a:p>
          <a:p>
            <a:pPr algn="ctr"/>
            <a:r>
              <a:rPr lang="hu-HU" sz="1600" b="1" dirty="0"/>
              <a:t>KHz</a:t>
            </a:r>
            <a:endParaRPr lang="en-US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172722" y="5150100"/>
            <a:ext cx="574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/>
              <a:t>3</a:t>
            </a:r>
          </a:p>
          <a:p>
            <a:pPr algn="ctr"/>
            <a:r>
              <a:rPr lang="hu-HU" sz="1600" b="1" dirty="0"/>
              <a:t>MHz</a:t>
            </a:r>
            <a:endParaRPr lang="en-US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217642" y="5135586"/>
            <a:ext cx="574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/>
              <a:t>30</a:t>
            </a:r>
          </a:p>
          <a:p>
            <a:pPr algn="ctr"/>
            <a:r>
              <a:rPr lang="hu-HU" sz="1600" b="1" dirty="0"/>
              <a:t>MHz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198697" y="5126702"/>
            <a:ext cx="574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/>
              <a:t>300</a:t>
            </a:r>
          </a:p>
          <a:p>
            <a:pPr algn="ctr"/>
            <a:r>
              <a:rPr lang="hu-HU" sz="1600" b="1" dirty="0"/>
              <a:t>MHz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221718" y="5100146"/>
            <a:ext cx="553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/>
              <a:t>3</a:t>
            </a:r>
          </a:p>
          <a:p>
            <a:pPr algn="ctr"/>
            <a:r>
              <a:rPr lang="hu-HU" sz="1600" b="1" dirty="0" err="1"/>
              <a:t>GHz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216288" y="5129094"/>
            <a:ext cx="553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/>
              <a:t>30</a:t>
            </a:r>
          </a:p>
          <a:p>
            <a:pPr algn="ctr"/>
            <a:r>
              <a:rPr lang="hu-HU" sz="1600" b="1" dirty="0" err="1"/>
              <a:t>GHz</a:t>
            </a:r>
            <a:endParaRPr lang="en-US" sz="1600" b="1" dirty="0"/>
          </a:p>
        </p:txBody>
      </p:sp>
      <p:sp>
        <p:nvSpPr>
          <p:cNvPr id="31" name="Left Brace 30"/>
          <p:cNvSpPr/>
          <p:nvPr/>
        </p:nvSpPr>
        <p:spPr>
          <a:xfrm rot="5400000">
            <a:off x="793539" y="3898704"/>
            <a:ext cx="208689" cy="1003744"/>
          </a:xfrm>
          <a:prstGeom prst="lef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rot="5400000">
            <a:off x="1833464" y="3543104"/>
            <a:ext cx="208689" cy="1003744"/>
          </a:xfrm>
          <a:prstGeom prst="lef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 rot="5400000">
            <a:off x="2858979" y="3894060"/>
            <a:ext cx="208689" cy="1003744"/>
          </a:xfrm>
          <a:prstGeom prst="lef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 rot="5400000">
            <a:off x="3896178" y="3543104"/>
            <a:ext cx="208689" cy="1003744"/>
          </a:xfrm>
          <a:prstGeom prst="lef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/>
          <p:cNvSpPr/>
          <p:nvPr/>
        </p:nvSpPr>
        <p:spPr>
          <a:xfrm rot="5400000">
            <a:off x="4903607" y="3904737"/>
            <a:ext cx="208689" cy="1003744"/>
          </a:xfrm>
          <a:prstGeom prst="lef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/>
          <p:cNvSpPr/>
          <p:nvPr/>
        </p:nvSpPr>
        <p:spPr>
          <a:xfrm rot="5400000">
            <a:off x="5905322" y="3540369"/>
            <a:ext cx="208689" cy="1003744"/>
          </a:xfrm>
          <a:prstGeom prst="lef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19176" y="3881001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VLF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816982" y="3529851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LF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805719" y="3930334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MF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854929" y="350536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HF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824311" y="393033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VHF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791336" y="350536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UHF</a:t>
            </a:r>
            <a:endParaRPr lang="en-US" dirty="0"/>
          </a:p>
        </p:txBody>
      </p:sp>
      <p:sp>
        <p:nvSpPr>
          <p:cNvPr id="43" name="Left Brace 42"/>
          <p:cNvSpPr/>
          <p:nvPr/>
        </p:nvSpPr>
        <p:spPr>
          <a:xfrm rot="5400000">
            <a:off x="6916761" y="3888470"/>
            <a:ext cx="208689" cy="1003744"/>
          </a:xfrm>
          <a:prstGeom prst="lef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837465" y="3914067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SHF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45490" y="1836365"/>
            <a:ext cx="993452" cy="688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/>
              <a:t>Például: </a:t>
            </a:r>
            <a:r>
              <a:rPr lang="hu-HU" sz="1750" i="1" dirty="0"/>
              <a:t>órajelek</a:t>
            </a:r>
            <a:endParaRPr lang="en-US" sz="1750" i="1" dirty="0"/>
          </a:p>
        </p:txBody>
      </p:sp>
      <p:sp>
        <p:nvSpPr>
          <p:cNvPr id="49" name="Rectangle 48"/>
          <p:cNvSpPr/>
          <p:nvPr/>
        </p:nvSpPr>
        <p:spPr>
          <a:xfrm>
            <a:off x="1408385" y="1832956"/>
            <a:ext cx="981972" cy="1446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/>
              <a:t>Például: </a:t>
            </a:r>
            <a:r>
              <a:rPr lang="hu-HU" sz="1750" i="1" dirty="0"/>
              <a:t>tengerészeti mobil, rádió adatszórás</a:t>
            </a:r>
            <a:endParaRPr lang="en-US" sz="1750" i="1" dirty="0"/>
          </a:p>
        </p:txBody>
      </p:sp>
      <p:sp>
        <p:nvSpPr>
          <p:cNvPr id="50" name="Rectangle 49"/>
          <p:cNvSpPr/>
          <p:nvPr/>
        </p:nvSpPr>
        <p:spPr>
          <a:xfrm>
            <a:off x="3457155" y="1822957"/>
            <a:ext cx="1003743" cy="1468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/>
              <a:t>Például: </a:t>
            </a:r>
            <a:r>
              <a:rPr lang="hu-HU" i="1" dirty="0"/>
              <a:t>légforgalmi</a:t>
            </a:r>
            <a:r>
              <a:rPr lang="hu-HU" sz="1750" i="1" dirty="0"/>
              <a:t> mobil, rádió adatszórás (amatőr)</a:t>
            </a:r>
            <a:endParaRPr lang="en-US" sz="1750" i="1" dirty="0"/>
          </a:p>
        </p:txBody>
      </p:sp>
      <p:sp>
        <p:nvSpPr>
          <p:cNvPr id="51" name="Rectangle 50"/>
          <p:cNvSpPr/>
          <p:nvPr/>
        </p:nvSpPr>
        <p:spPr>
          <a:xfrm>
            <a:off x="4508570" y="1830276"/>
            <a:ext cx="1003743" cy="1468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/>
              <a:t>Például: </a:t>
            </a:r>
            <a:r>
              <a:rPr lang="hu-HU" i="1" dirty="0"/>
              <a:t>televízió</a:t>
            </a:r>
            <a:r>
              <a:rPr lang="hu-HU" sz="1750" i="1" dirty="0"/>
              <a:t>, rádió navigáció</a:t>
            </a:r>
            <a:endParaRPr lang="en-US" sz="1750" i="1" dirty="0"/>
          </a:p>
        </p:txBody>
      </p:sp>
      <p:sp>
        <p:nvSpPr>
          <p:cNvPr id="52" name="Rectangle 51"/>
          <p:cNvSpPr/>
          <p:nvPr/>
        </p:nvSpPr>
        <p:spPr>
          <a:xfrm>
            <a:off x="5559986" y="1822957"/>
            <a:ext cx="1003743" cy="1468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/>
              <a:t>Például: </a:t>
            </a:r>
            <a:r>
              <a:rPr lang="hu-HU" sz="1750" i="1" dirty="0"/>
              <a:t>televíziós adatszórás,  navigáció</a:t>
            </a:r>
            <a:endParaRPr lang="en-US" sz="1750" i="1" dirty="0"/>
          </a:p>
        </p:txBody>
      </p:sp>
      <p:sp>
        <p:nvSpPr>
          <p:cNvPr id="53" name="Rectangle 52"/>
          <p:cNvSpPr/>
          <p:nvPr/>
        </p:nvSpPr>
        <p:spPr>
          <a:xfrm>
            <a:off x="2438030" y="1828384"/>
            <a:ext cx="981972" cy="1446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/>
              <a:t>Például: </a:t>
            </a:r>
            <a:r>
              <a:rPr lang="hu-HU" sz="1750" i="1" dirty="0"/>
              <a:t>szárazföldi mobil, rádió adatszórás</a:t>
            </a:r>
            <a:endParaRPr lang="en-US" sz="1750" i="1" dirty="0"/>
          </a:p>
        </p:txBody>
      </p:sp>
      <p:sp>
        <p:nvSpPr>
          <p:cNvPr id="54" name="Rectangle 53"/>
          <p:cNvSpPr/>
          <p:nvPr/>
        </p:nvSpPr>
        <p:spPr>
          <a:xfrm>
            <a:off x="6611401" y="1826765"/>
            <a:ext cx="981972" cy="147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dirty="0"/>
              <a:t>Például: </a:t>
            </a:r>
            <a:r>
              <a:rPr lang="hu-HU" sz="1750" i="1" dirty="0"/>
              <a:t>szatellit kommunikáció</a:t>
            </a:r>
            <a:endParaRPr lang="en-US" sz="175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50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Elméleti alapok – </a:t>
            </a:r>
            <a:r>
              <a:rPr lang="hu-HU" sz="3600" dirty="0"/>
              <a:t>elektromágneses spektrum</a:t>
            </a:r>
            <a:endParaRPr lang="en-US" sz="5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79634" y="-945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40" y="1879943"/>
            <a:ext cx="5724333" cy="4053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7513" y="5938030"/>
            <a:ext cx="219258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dirty="0">
                <a:solidFill>
                  <a:schemeClr val="bg2">
                    <a:lumMod val="50000"/>
                  </a:schemeClr>
                </a:solidFill>
              </a:rPr>
              <a:t>[Forrás: T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anenbaum</a:t>
            </a:r>
            <a:r>
              <a:rPr lang="hu-HU" b="1" dirty="0">
                <a:solidFill>
                  <a:schemeClr val="bg2">
                    <a:lumMod val="50000"/>
                  </a:schemeClr>
                </a:solidFill>
              </a:rPr>
              <a:t>]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41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Átviteli közegek – vezeték nélküli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b="1" dirty="0"/>
              <a:t>Rádiófrekvenciás átvitel</a:t>
            </a:r>
            <a:r>
              <a:rPr lang="hu-HU" sz="2000" dirty="0"/>
              <a:t> – egyszerűen előállíthatóak; nagy távolság; kültéri és beltéri alkalmazhatóság; frekvenciafüggő terjedési jellemzők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b="1" dirty="0"/>
              <a:t>Mikrohullámú átvitel</a:t>
            </a:r>
            <a:r>
              <a:rPr lang="hu-HU" sz="2000" dirty="0"/>
              <a:t> – egyenes vonal mentén terjed; elhalkulás problémája; nem drága</a:t>
            </a:r>
          </a:p>
          <a:p>
            <a:r>
              <a:rPr lang="hu-HU" sz="2000" b="1" dirty="0"/>
              <a:t>Infravörös és milliméteres hullámú átvitel </a:t>
            </a:r>
            <a:r>
              <a:rPr lang="hu-HU" sz="2000" dirty="0"/>
              <a:t>– kistávolságú átvitel esetén; szilárd tárgyakon nem hatol át</a:t>
            </a:r>
          </a:p>
          <a:p>
            <a:r>
              <a:rPr lang="hu-HU" sz="2000" b="1" dirty="0"/>
              <a:t>Látható fényhullámú átvitel</a:t>
            </a:r>
            <a:r>
              <a:rPr lang="hu-HU" sz="2000" dirty="0"/>
              <a:t> – lézerforrás + fényérzékelő; nagy sávszélesség, olcsó, nem engedélyköteles; időjárás erősen befolyásolhatja;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496" y="2591630"/>
            <a:ext cx="3772727" cy="14100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9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Internet a kábel TV hálózaton</a:t>
            </a:r>
            <a:endParaRPr lang="en-US" dirty="0"/>
          </a:p>
        </p:txBody>
      </p:sp>
      <p:pic>
        <p:nvPicPr>
          <p:cNvPr id="4" name="Picture 4" descr="2-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02"/>
          <a:stretch>
            <a:fillRect/>
          </a:stretch>
        </p:blipFill>
        <p:spPr bwMode="auto">
          <a:xfrm>
            <a:off x="835025" y="1556792"/>
            <a:ext cx="7473950" cy="43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622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Internet a kábel TV hálózaton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0" y="5715000"/>
            <a:ext cx="6626225" cy="838200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hu-HU" dirty="0"/>
              <a:t>Frekvencia kiosztás egy tipikus kábel TV alapú Internet elérés esetén</a:t>
            </a:r>
            <a:endParaRPr lang="en-US" dirty="0"/>
          </a:p>
        </p:txBody>
      </p:sp>
      <p:pic>
        <p:nvPicPr>
          <p:cNvPr id="61444" name="Picture 4" descr="2-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154238"/>
            <a:ext cx="8220075" cy="25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24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Átviteli közegek – </a:t>
            </a:r>
            <a:r>
              <a:rPr lang="hu-HU" sz="4400" dirty="0"/>
              <a:t>kommunikáció műholdak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3383281" cy="40233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000" b="1" cap="small" dirty="0"/>
              <a:t>Jellemzők</a:t>
            </a:r>
            <a:r>
              <a:rPr lang="hu-HU" sz="2000" b="1" dirty="0"/>
              <a:t> </a:t>
            </a:r>
          </a:p>
          <a:p>
            <a:pPr>
              <a:spcBef>
                <a:spcPts val="0"/>
              </a:spcBef>
            </a:pPr>
            <a:r>
              <a:rPr lang="hu-HU" sz="2000" i="1" dirty="0" err="1"/>
              <a:t>Transzpondereket</a:t>
            </a:r>
            <a:r>
              <a:rPr lang="hu-HU" sz="2000" dirty="0"/>
              <a:t> tartalmaz a spektrum részek figyelésére</a:t>
            </a:r>
          </a:p>
          <a:p>
            <a:pPr>
              <a:spcBef>
                <a:spcPts val="0"/>
              </a:spcBef>
            </a:pPr>
            <a:r>
              <a:rPr lang="hu-HU" sz="2000" dirty="0"/>
              <a:t>Jeleket felerősíti és továbbítja egy másik frekvencián</a:t>
            </a:r>
          </a:p>
          <a:p>
            <a:pPr lvl="1">
              <a:spcBef>
                <a:spcPts val="0"/>
              </a:spcBef>
            </a:pPr>
            <a:r>
              <a:rPr lang="hu-HU" sz="2000" dirty="0"/>
              <a:t>széles területen vagy</a:t>
            </a:r>
          </a:p>
          <a:p>
            <a:pPr lvl="1">
              <a:spcBef>
                <a:spcPts val="0"/>
              </a:spcBef>
            </a:pPr>
            <a:r>
              <a:rPr lang="hu-HU" sz="2000" dirty="0"/>
              <a:t>keskeny területen</a:t>
            </a:r>
          </a:p>
          <a:p>
            <a:pPr>
              <a:spcBef>
                <a:spcPts val="0"/>
              </a:spcBef>
            </a:pPr>
            <a:r>
              <a:rPr lang="hu-HU" sz="2000" dirty="0"/>
              <a:t>Magassággal nő a keringési idő 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161" y="2954642"/>
            <a:ext cx="5206840" cy="33445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4473" y="6299200"/>
            <a:ext cx="219258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hu-HU" dirty="0">
                <a:solidFill>
                  <a:schemeClr val="bg2">
                    <a:lumMod val="50000"/>
                  </a:schemeClr>
                </a:solidFill>
              </a:rPr>
              <a:t>[Forrás: T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anenbaum</a:t>
            </a:r>
            <a:r>
              <a:rPr lang="hu-HU" b="1" dirty="0">
                <a:solidFill>
                  <a:schemeClr val="bg2">
                    <a:lumMod val="50000"/>
                  </a:schemeClr>
                </a:solidFill>
              </a:rPr>
              <a:t>]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69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Átviteli közegek – </a:t>
            </a:r>
            <a:r>
              <a:rPr lang="hu-HU" sz="4400" dirty="0"/>
              <a:t>kommunikáció műholdak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692391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b="1" cap="small" dirty="0"/>
              <a:t>Fajtái</a:t>
            </a:r>
            <a:r>
              <a:rPr lang="hu-HU" sz="2000" b="1" dirty="0"/>
              <a:t> </a:t>
            </a:r>
          </a:p>
          <a:p>
            <a:pPr>
              <a:spcBef>
                <a:spcPts val="0"/>
              </a:spcBef>
            </a:pPr>
            <a:r>
              <a:rPr lang="hu-HU" sz="2000" b="1" dirty="0" err="1"/>
              <a:t>Geoszinkron</a:t>
            </a:r>
            <a:r>
              <a:rPr lang="hu-HU" sz="2000" b="1" dirty="0"/>
              <a:t> műholdak</a:t>
            </a:r>
            <a:r>
              <a:rPr lang="hu-HU" sz="2000" dirty="0"/>
              <a:t> – 270 milliszekundum késleltetés, 3 műhold szükséges a föld lefedésére, 35800 kilométeres magasságban keringenek</a:t>
            </a:r>
          </a:p>
          <a:p>
            <a:r>
              <a:rPr lang="hu-HU" sz="2000" b="1" dirty="0"/>
              <a:t>Közepes röppályás műholdak – </a:t>
            </a:r>
            <a:r>
              <a:rPr lang="hu-HU" sz="2000" dirty="0"/>
              <a:t>35-85 milliszekundum késleltetés, 10 műhold szükséges a föld lefedésére, a két Van Allen-öv közötti magasságban keringenek</a:t>
            </a:r>
            <a:endParaRPr lang="hu-HU" sz="2000" b="1" dirty="0"/>
          </a:p>
          <a:p>
            <a:r>
              <a:rPr lang="hu-HU" sz="2000" b="1" dirty="0"/>
              <a:t>Alacsony röppályás műholdak – </a:t>
            </a:r>
            <a:r>
              <a:rPr lang="hu-HU" sz="2000" dirty="0"/>
              <a:t>1-7 milliszekundum késleltetés, 50 műhold szükséges a föld lefedésére, az alsó Van Allen-öv alatti tartományban keringenek</a:t>
            </a:r>
            <a:endParaRPr lang="hu-HU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6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Adatátvitel</a:t>
            </a:r>
            <a:endParaRPr lang="en-US" sz="4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6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Alapfogalmak</a:t>
            </a:r>
            <a:endParaRPr lang="en-US" sz="4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0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Kiinduló feltételek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52074"/>
            <a:ext cx="8991600" cy="5105400"/>
          </a:xfrm>
        </p:spPr>
        <p:txBody>
          <a:bodyPr>
            <a:normAutofit/>
          </a:bodyPr>
          <a:lstStyle/>
          <a:p>
            <a:r>
              <a:rPr lang="hu-HU" sz="2400" dirty="0"/>
              <a:t>Két diszkrét jelünk van, ahol magas érték kódolja az 1-et és alacsony a 0-át.</a:t>
            </a:r>
          </a:p>
          <a:p>
            <a:r>
              <a:rPr lang="hu-HU" sz="2400" dirty="0"/>
              <a:t>Szinkron átvitel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r>
              <a:rPr lang="hu-HU" sz="2400" dirty="0"/>
              <a:t>pl. adott egy óra, ami a jel mintavételezését vezérli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r>
              <a:rPr lang="hu-HU" sz="2400" dirty="0"/>
              <a:t>A jel amplitúdója és az időbeli kiterjedése a fontos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14399" y="4588085"/>
            <a:ext cx="712413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968991" y="3141419"/>
            <a:ext cx="7055892" cy="1284281"/>
          </a:xfrm>
          <a:custGeom>
            <a:avLst/>
            <a:gdLst>
              <a:gd name="connsiteX0" fmla="*/ 0 w 7788185"/>
              <a:gd name="connsiteY0" fmla="*/ 1160060 h 1420626"/>
              <a:gd name="connsiteX1" fmla="*/ 1132764 w 7788185"/>
              <a:gd name="connsiteY1" fmla="*/ 354842 h 1420626"/>
              <a:gd name="connsiteX2" fmla="*/ 1746913 w 7788185"/>
              <a:gd name="connsiteY2" fmla="*/ 1419367 h 1420626"/>
              <a:gd name="connsiteX3" fmla="*/ 2224585 w 7788185"/>
              <a:gd name="connsiteY3" fmla="*/ 586854 h 1420626"/>
              <a:gd name="connsiteX4" fmla="*/ 2811439 w 7788185"/>
              <a:gd name="connsiteY4" fmla="*/ 1378424 h 1420626"/>
              <a:gd name="connsiteX5" fmla="*/ 3835021 w 7788185"/>
              <a:gd name="connsiteY5" fmla="*/ 0 h 1420626"/>
              <a:gd name="connsiteX6" fmla="*/ 4749421 w 7788185"/>
              <a:gd name="connsiteY6" fmla="*/ 1378424 h 1420626"/>
              <a:gd name="connsiteX7" fmla="*/ 5622878 w 7788185"/>
              <a:gd name="connsiteY7" fmla="*/ 504967 h 1420626"/>
              <a:gd name="connsiteX8" fmla="*/ 6400800 w 7788185"/>
              <a:gd name="connsiteY8" fmla="*/ 1337481 h 1420626"/>
              <a:gd name="connsiteX9" fmla="*/ 7192370 w 7788185"/>
              <a:gd name="connsiteY9" fmla="*/ 163773 h 1420626"/>
              <a:gd name="connsiteX10" fmla="*/ 7779224 w 7788185"/>
              <a:gd name="connsiteY10" fmla="*/ 887105 h 1420626"/>
              <a:gd name="connsiteX11" fmla="*/ 7492621 w 7788185"/>
              <a:gd name="connsiteY11" fmla="*/ 955344 h 1420626"/>
              <a:gd name="connsiteX0" fmla="*/ 0 w 7779224"/>
              <a:gd name="connsiteY0" fmla="*/ 1160060 h 1420626"/>
              <a:gd name="connsiteX1" fmla="*/ 1132764 w 7779224"/>
              <a:gd name="connsiteY1" fmla="*/ 354842 h 1420626"/>
              <a:gd name="connsiteX2" fmla="*/ 1746913 w 7779224"/>
              <a:gd name="connsiteY2" fmla="*/ 1419367 h 1420626"/>
              <a:gd name="connsiteX3" fmla="*/ 2224585 w 7779224"/>
              <a:gd name="connsiteY3" fmla="*/ 586854 h 1420626"/>
              <a:gd name="connsiteX4" fmla="*/ 2811439 w 7779224"/>
              <a:gd name="connsiteY4" fmla="*/ 1378424 h 1420626"/>
              <a:gd name="connsiteX5" fmla="*/ 3835021 w 7779224"/>
              <a:gd name="connsiteY5" fmla="*/ 0 h 1420626"/>
              <a:gd name="connsiteX6" fmla="*/ 4749421 w 7779224"/>
              <a:gd name="connsiteY6" fmla="*/ 1378424 h 1420626"/>
              <a:gd name="connsiteX7" fmla="*/ 5622878 w 7779224"/>
              <a:gd name="connsiteY7" fmla="*/ 504967 h 1420626"/>
              <a:gd name="connsiteX8" fmla="*/ 6400800 w 7779224"/>
              <a:gd name="connsiteY8" fmla="*/ 1337481 h 1420626"/>
              <a:gd name="connsiteX9" fmla="*/ 7192370 w 7779224"/>
              <a:gd name="connsiteY9" fmla="*/ 163773 h 1420626"/>
              <a:gd name="connsiteX10" fmla="*/ 7779224 w 7779224"/>
              <a:gd name="connsiteY10" fmla="*/ 887105 h 1420626"/>
              <a:gd name="connsiteX0" fmla="*/ 0 w 7192370"/>
              <a:gd name="connsiteY0" fmla="*/ 1160060 h 1420626"/>
              <a:gd name="connsiteX1" fmla="*/ 1132764 w 7192370"/>
              <a:gd name="connsiteY1" fmla="*/ 354842 h 1420626"/>
              <a:gd name="connsiteX2" fmla="*/ 1746913 w 7192370"/>
              <a:gd name="connsiteY2" fmla="*/ 1419367 h 1420626"/>
              <a:gd name="connsiteX3" fmla="*/ 2224585 w 7192370"/>
              <a:gd name="connsiteY3" fmla="*/ 586854 h 1420626"/>
              <a:gd name="connsiteX4" fmla="*/ 2811439 w 7192370"/>
              <a:gd name="connsiteY4" fmla="*/ 1378424 h 1420626"/>
              <a:gd name="connsiteX5" fmla="*/ 3835021 w 7192370"/>
              <a:gd name="connsiteY5" fmla="*/ 0 h 1420626"/>
              <a:gd name="connsiteX6" fmla="*/ 4749421 w 7192370"/>
              <a:gd name="connsiteY6" fmla="*/ 1378424 h 1420626"/>
              <a:gd name="connsiteX7" fmla="*/ 5622878 w 7192370"/>
              <a:gd name="connsiteY7" fmla="*/ 504967 h 1420626"/>
              <a:gd name="connsiteX8" fmla="*/ 6400800 w 7192370"/>
              <a:gd name="connsiteY8" fmla="*/ 1337481 h 1420626"/>
              <a:gd name="connsiteX9" fmla="*/ 7192370 w 7192370"/>
              <a:gd name="connsiteY9" fmla="*/ 163773 h 1420626"/>
              <a:gd name="connsiteX0" fmla="*/ 0 w 7192370"/>
              <a:gd name="connsiteY0" fmla="*/ 1160060 h 1420773"/>
              <a:gd name="connsiteX1" fmla="*/ 600501 w 7192370"/>
              <a:gd name="connsiteY1" fmla="*/ 341194 h 1420773"/>
              <a:gd name="connsiteX2" fmla="*/ 1746913 w 7192370"/>
              <a:gd name="connsiteY2" fmla="*/ 1419367 h 1420773"/>
              <a:gd name="connsiteX3" fmla="*/ 2224585 w 7192370"/>
              <a:gd name="connsiteY3" fmla="*/ 586854 h 1420773"/>
              <a:gd name="connsiteX4" fmla="*/ 2811439 w 7192370"/>
              <a:gd name="connsiteY4" fmla="*/ 1378424 h 1420773"/>
              <a:gd name="connsiteX5" fmla="*/ 3835021 w 7192370"/>
              <a:gd name="connsiteY5" fmla="*/ 0 h 1420773"/>
              <a:gd name="connsiteX6" fmla="*/ 4749421 w 7192370"/>
              <a:gd name="connsiteY6" fmla="*/ 1378424 h 1420773"/>
              <a:gd name="connsiteX7" fmla="*/ 5622878 w 7192370"/>
              <a:gd name="connsiteY7" fmla="*/ 504967 h 1420773"/>
              <a:gd name="connsiteX8" fmla="*/ 6400800 w 7192370"/>
              <a:gd name="connsiteY8" fmla="*/ 1337481 h 1420773"/>
              <a:gd name="connsiteX9" fmla="*/ 7192370 w 7192370"/>
              <a:gd name="connsiteY9" fmla="*/ 163773 h 1420773"/>
              <a:gd name="connsiteX0" fmla="*/ 0 w 7192370"/>
              <a:gd name="connsiteY0" fmla="*/ 1160060 h 1434403"/>
              <a:gd name="connsiteX1" fmla="*/ 600501 w 7192370"/>
              <a:gd name="connsiteY1" fmla="*/ 341194 h 1434403"/>
              <a:gd name="connsiteX2" fmla="*/ 1351128 w 7192370"/>
              <a:gd name="connsiteY2" fmla="*/ 1433015 h 1434403"/>
              <a:gd name="connsiteX3" fmla="*/ 2224585 w 7192370"/>
              <a:gd name="connsiteY3" fmla="*/ 586854 h 1434403"/>
              <a:gd name="connsiteX4" fmla="*/ 2811439 w 7192370"/>
              <a:gd name="connsiteY4" fmla="*/ 1378424 h 1434403"/>
              <a:gd name="connsiteX5" fmla="*/ 3835021 w 7192370"/>
              <a:gd name="connsiteY5" fmla="*/ 0 h 1434403"/>
              <a:gd name="connsiteX6" fmla="*/ 4749421 w 7192370"/>
              <a:gd name="connsiteY6" fmla="*/ 1378424 h 1434403"/>
              <a:gd name="connsiteX7" fmla="*/ 5622878 w 7192370"/>
              <a:gd name="connsiteY7" fmla="*/ 504967 h 1434403"/>
              <a:gd name="connsiteX8" fmla="*/ 6400800 w 7192370"/>
              <a:gd name="connsiteY8" fmla="*/ 1337481 h 1434403"/>
              <a:gd name="connsiteX9" fmla="*/ 7192370 w 7192370"/>
              <a:gd name="connsiteY9" fmla="*/ 163773 h 1434403"/>
              <a:gd name="connsiteX0" fmla="*/ 0 w 7192370"/>
              <a:gd name="connsiteY0" fmla="*/ 1009935 h 1284278"/>
              <a:gd name="connsiteX1" fmla="*/ 600501 w 7192370"/>
              <a:gd name="connsiteY1" fmla="*/ 191069 h 1284278"/>
              <a:gd name="connsiteX2" fmla="*/ 1351128 w 7192370"/>
              <a:gd name="connsiteY2" fmla="*/ 1282890 h 1284278"/>
              <a:gd name="connsiteX3" fmla="*/ 2224585 w 7192370"/>
              <a:gd name="connsiteY3" fmla="*/ 436729 h 1284278"/>
              <a:gd name="connsiteX4" fmla="*/ 2811439 w 7192370"/>
              <a:gd name="connsiteY4" fmla="*/ 1228299 h 1284278"/>
              <a:gd name="connsiteX5" fmla="*/ 4230806 w 7192370"/>
              <a:gd name="connsiteY5" fmla="*/ 0 h 1284278"/>
              <a:gd name="connsiteX6" fmla="*/ 4749421 w 7192370"/>
              <a:gd name="connsiteY6" fmla="*/ 1228299 h 1284278"/>
              <a:gd name="connsiteX7" fmla="*/ 5622878 w 7192370"/>
              <a:gd name="connsiteY7" fmla="*/ 354842 h 1284278"/>
              <a:gd name="connsiteX8" fmla="*/ 6400800 w 7192370"/>
              <a:gd name="connsiteY8" fmla="*/ 1187356 h 1284278"/>
              <a:gd name="connsiteX9" fmla="*/ 7192370 w 7192370"/>
              <a:gd name="connsiteY9" fmla="*/ 13648 h 1284278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558352 w 7192370"/>
              <a:gd name="connsiteY6" fmla="*/ 1241950 h 1284281"/>
              <a:gd name="connsiteX7" fmla="*/ 5622878 w 7192370"/>
              <a:gd name="connsiteY7" fmla="*/ 354845 h 1284281"/>
              <a:gd name="connsiteX8" fmla="*/ 6400800 w 7192370"/>
              <a:gd name="connsiteY8" fmla="*/ 1187359 h 1284281"/>
              <a:gd name="connsiteX9" fmla="*/ 7192370 w 7192370"/>
              <a:gd name="connsiteY9" fmla="*/ 13651 h 1284281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558352 w 7192370"/>
              <a:gd name="connsiteY6" fmla="*/ 1241950 h 1284281"/>
              <a:gd name="connsiteX7" fmla="*/ 5663821 w 7192370"/>
              <a:gd name="connsiteY7" fmla="*/ 368493 h 1284281"/>
              <a:gd name="connsiteX8" fmla="*/ 6400800 w 7192370"/>
              <a:gd name="connsiteY8" fmla="*/ 1187359 h 1284281"/>
              <a:gd name="connsiteX9" fmla="*/ 7192370 w 7192370"/>
              <a:gd name="connsiteY9" fmla="*/ 13651 h 1284281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558352 w 7192370"/>
              <a:gd name="connsiteY6" fmla="*/ 1241950 h 1284281"/>
              <a:gd name="connsiteX7" fmla="*/ 5663821 w 7192370"/>
              <a:gd name="connsiteY7" fmla="*/ 368493 h 1284281"/>
              <a:gd name="connsiteX8" fmla="*/ 6400800 w 7192370"/>
              <a:gd name="connsiteY8" fmla="*/ 1187359 h 1284281"/>
              <a:gd name="connsiteX9" fmla="*/ 7192370 w 7192370"/>
              <a:gd name="connsiteY9" fmla="*/ 13651 h 1284281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558352 w 7192370"/>
              <a:gd name="connsiteY6" fmla="*/ 1241950 h 1284281"/>
              <a:gd name="connsiteX7" fmla="*/ 5663821 w 7192370"/>
              <a:gd name="connsiteY7" fmla="*/ 368493 h 1284281"/>
              <a:gd name="connsiteX8" fmla="*/ 6264322 w 7192370"/>
              <a:gd name="connsiteY8" fmla="*/ 1201007 h 1284281"/>
              <a:gd name="connsiteX9" fmla="*/ 7192370 w 7192370"/>
              <a:gd name="connsiteY9" fmla="*/ 13651 h 1284281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694829 w 7192370"/>
              <a:gd name="connsiteY6" fmla="*/ 1241950 h 1284281"/>
              <a:gd name="connsiteX7" fmla="*/ 5663821 w 7192370"/>
              <a:gd name="connsiteY7" fmla="*/ 368493 h 1284281"/>
              <a:gd name="connsiteX8" fmla="*/ 6264322 w 7192370"/>
              <a:gd name="connsiteY8" fmla="*/ 1201007 h 1284281"/>
              <a:gd name="connsiteX9" fmla="*/ 7192370 w 7192370"/>
              <a:gd name="connsiteY9" fmla="*/ 13651 h 1284281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694829 w 7192370"/>
              <a:gd name="connsiteY6" fmla="*/ 1241950 h 1284281"/>
              <a:gd name="connsiteX7" fmla="*/ 5663821 w 7192370"/>
              <a:gd name="connsiteY7" fmla="*/ 368493 h 1284281"/>
              <a:gd name="connsiteX8" fmla="*/ 6264322 w 7192370"/>
              <a:gd name="connsiteY8" fmla="*/ 1201007 h 1284281"/>
              <a:gd name="connsiteX9" fmla="*/ 7192370 w 7192370"/>
              <a:gd name="connsiteY9" fmla="*/ 13651 h 1284281"/>
              <a:gd name="connsiteX0" fmla="*/ 0 w 7055892"/>
              <a:gd name="connsiteY0" fmla="*/ 1009938 h 1284281"/>
              <a:gd name="connsiteX1" fmla="*/ 600501 w 7055892"/>
              <a:gd name="connsiteY1" fmla="*/ 191072 h 1284281"/>
              <a:gd name="connsiteX2" fmla="*/ 1351128 w 7055892"/>
              <a:gd name="connsiteY2" fmla="*/ 1282893 h 1284281"/>
              <a:gd name="connsiteX3" fmla="*/ 2224585 w 7055892"/>
              <a:gd name="connsiteY3" fmla="*/ 436732 h 1284281"/>
              <a:gd name="connsiteX4" fmla="*/ 2811439 w 7055892"/>
              <a:gd name="connsiteY4" fmla="*/ 1228302 h 1284281"/>
              <a:gd name="connsiteX5" fmla="*/ 4230806 w 7055892"/>
              <a:gd name="connsiteY5" fmla="*/ 3 h 1284281"/>
              <a:gd name="connsiteX6" fmla="*/ 4694829 w 7055892"/>
              <a:gd name="connsiteY6" fmla="*/ 1241950 h 1284281"/>
              <a:gd name="connsiteX7" fmla="*/ 5663821 w 7055892"/>
              <a:gd name="connsiteY7" fmla="*/ 368493 h 1284281"/>
              <a:gd name="connsiteX8" fmla="*/ 6264322 w 7055892"/>
              <a:gd name="connsiteY8" fmla="*/ 1201007 h 1284281"/>
              <a:gd name="connsiteX9" fmla="*/ 7055892 w 7055892"/>
              <a:gd name="connsiteY9" fmla="*/ 54594 h 128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55892" h="1284281">
                <a:moveTo>
                  <a:pt x="0" y="1009938"/>
                </a:moveTo>
                <a:cubicBezTo>
                  <a:pt x="420806" y="585720"/>
                  <a:pt x="375313" y="145580"/>
                  <a:pt x="600501" y="191072"/>
                </a:cubicBezTo>
                <a:cubicBezTo>
                  <a:pt x="825689" y="236565"/>
                  <a:pt x="1080447" y="1241950"/>
                  <a:pt x="1351128" y="1282893"/>
                </a:cubicBezTo>
                <a:cubicBezTo>
                  <a:pt x="1621809" y="1323836"/>
                  <a:pt x="1981200" y="445830"/>
                  <a:pt x="2224585" y="436732"/>
                </a:cubicBezTo>
                <a:cubicBezTo>
                  <a:pt x="2467970" y="427634"/>
                  <a:pt x="2477069" y="1301090"/>
                  <a:pt x="2811439" y="1228302"/>
                </a:cubicBezTo>
                <a:cubicBezTo>
                  <a:pt x="3145809" y="1155514"/>
                  <a:pt x="3916908" y="-2272"/>
                  <a:pt x="4230806" y="3"/>
                </a:cubicBezTo>
                <a:cubicBezTo>
                  <a:pt x="4544704" y="2278"/>
                  <a:pt x="4087503" y="1248774"/>
                  <a:pt x="4694829" y="1241950"/>
                </a:cubicBezTo>
                <a:cubicBezTo>
                  <a:pt x="5302155" y="1235126"/>
                  <a:pt x="5402239" y="375317"/>
                  <a:pt x="5663821" y="368493"/>
                </a:cubicBezTo>
                <a:cubicBezTo>
                  <a:pt x="5925403" y="361669"/>
                  <a:pt x="6032310" y="1253323"/>
                  <a:pt x="6264322" y="1201007"/>
                </a:cubicBezTo>
                <a:cubicBezTo>
                  <a:pt x="6496334" y="1148691"/>
                  <a:pt x="6826155" y="129657"/>
                  <a:pt x="7055892" y="54594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33068" y="4626723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Idő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766122" y="4888333"/>
            <a:ext cx="444199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14399" y="3163356"/>
            <a:ext cx="0" cy="139207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339225" y="3201994"/>
            <a:ext cx="0" cy="139207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764051" y="3201994"/>
            <a:ext cx="0" cy="139207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038530" y="3201993"/>
            <a:ext cx="0" cy="139207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613703" y="3163356"/>
            <a:ext cx="0" cy="139207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188877" y="3201992"/>
            <a:ext cx="0" cy="139207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1339946" y="6310254"/>
            <a:ext cx="4507493" cy="192012"/>
          </a:xfrm>
          <a:custGeom>
            <a:avLst/>
            <a:gdLst>
              <a:gd name="connsiteX0" fmla="*/ 0 w 7788185"/>
              <a:gd name="connsiteY0" fmla="*/ 1160060 h 1420626"/>
              <a:gd name="connsiteX1" fmla="*/ 1132764 w 7788185"/>
              <a:gd name="connsiteY1" fmla="*/ 354842 h 1420626"/>
              <a:gd name="connsiteX2" fmla="*/ 1746913 w 7788185"/>
              <a:gd name="connsiteY2" fmla="*/ 1419367 h 1420626"/>
              <a:gd name="connsiteX3" fmla="*/ 2224585 w 7788185"/>
              <a:gd name="connsiteY3" fmla="*/ 586854 h 1420626"/>
              <a:gd name="connsiteX4" fmla="*/ 2811439 w 7788185"/>
              <a:gd name="connsiteY4" fmla="*/ 1378424 h 1420626"/>
              <a:gd name="connsiteX5" fmla="*/ 3835021 w 7788185"/>
              <a:gd name="connsiteY5" fmla="*/ 0 h 1420626"/>
              <a:gd name="connsiteX6" fmla="*/ 4749421 w 7788185"/>
              <a:gd name="connsiteY6" fmla="*/ 1378424 h 1420626"/>
              <a:gd name="connsiteX7" fmla="*/ 5622878 w 7788185"/>
              <a:gd name="connsiteY7" fmla="*/ 504967 h 1420626"/>
              <a:gd name="connsiteX8" fmla="*/ 6400800 w 7788185"/>
              <a:gd name="connsiteY8" fmla="*/ 1337481 h 1420626"/>
              <a:gd name="connsiteX9" fmla="*/ 7192370 w 7788185"/>
              <a:gd name="connsiteY9" fmla="*/ 163773 h 1420626"/>
              <a:gd name="connsiteX10" fmla="*/ 7779224 w 7788185"/>
              <a:gd name="connsiteY10" fmla="*/ 887105 h 1420626"/>
              <a:gd name="connsiteX11" fmla="*/ 7492621 w 7788185"/>
              <a:gd name="connsiteY11" fmla="*/ 955344 h 1420626"/>
              <a:gd name="connsiteX0" fmla="*/ 0 w 7779224"/>
              <a:gd name="connsiteY0" fmla="*/ 1160060 h 1420626"/>
              <a:gd name="connsiteX1" fmla="*/ 1132764 w 7779224"/>
              <a:gd name="connsiteY1" fmla="*/ 354842 h 1420626"/>
              <a:gd name="connsiteX2" fmla="*/ 1746913 w 7779224"/>
              <a:gd name="connsiteY2" fmla="*/ 1419367 h 1420626"/>
              <a:gd name="connsiteX3" fmla="*/ 2224585 w 7779224"/>
              <a:gd name="connsiteY3" fmla="*/ 586854 h 1420626"/>
              <a:gd name="connsiteX4" fmla="*/ 2811439 w 7779224"/>
              <a:gd name="connsiteY4" fmla="*/ 1378424 h 1420626"/>
              <a:gd name="connsiteX5" fmla="*/ 3835021 w 7779224"/>
              <a:gd name="connsiteY5" fmla="*/ 0 h 1420626"/>
              <a:gd name="connsiteX6" fmla="*/ 4749421 w 7779224"/>
              <a:gd name="connsiteY6" fmla="*/ 1378424 h 1420626"/>
              <a:gd name="connsiteX7" fmla="*/ 5622878 w 7779224"/>
              <a:gd name="connsiteY7" fmla="*/ 504967 h 1420626"/>
              <a:gd name="connsiteX8" fmla="*/ 6400800 w 7779224"/>
              <a:gd name="connsiteY8" fmla="*/ 1337481 h 1420626"/>
              <a:gd name="connsiteX9" fmla="*/ 7192370 w 7779224"/>
              <a:gd name="connsiteY9" fmla="*/ 163773 h 1420626"/>
              <a:gd name="connsiteX10" fmla="*/ 7779224 w 7779224"/>
              <a:gd name="connsiteY10" fmla="*/ 887105 h 1420626"/>
              <a:gd name="connsiteX0" fmla="*/ 0 w 7192370"/>
              <a:gd name="connsiteY0" fmla="*/ 1160060 h 1420626"/>
              <a:gd name="connsiteX1" fmla="*/ 1132764 w 7192370"/>
              <a:gd name="connsiteY1" fmla="*/ 354842 h 1420626"/>
              <a:gd name="connsiteX2" fmla="*/ 1746913 w 7192370"/>
              <a:gd name="connsiteY2" fmla="*/ 1419367 h 1420626"/>
              <a:gd name="connsiteX3" fmla="*/ 2224585 w 7192370"/>
              <a:gd name="connsiteY3" fmla="*/ 586854 h 1420626"/>
              <a:gd name="connsiteX4" fmla="*/ 2811439 w 7192370"/>
              <a:gd name="connsiteY4" fmla="*/ 1378424 h 1420626"/>
              <a:gd name="connsiteX5" fmla="*/ 3835021 w 7192370"/>
              <a:gd name="connsiteY5" fmla="*/ 0 h 1420626"/>
              <a:gd name="connsiteX6" fmla="*/ 4749421 w 7192370"/>
              <a:gd name="connsiteY6" fmla="*/ 1378424 h 1420626"/>
              <a:gd name="connsiteX7" fmla="*/ 5622878 w 7192370"/>
              <a:gd name="connsiteY7" fmla="*/ 504967 h 1420626"/>
              <a:gd name="connsiteX8" fmla="*/ 6400800 w 7192370"/>
              <a:gd name="connsiteY8" fmla="*/ 1337481 h 1420626"/>
              <a:gd name="connsiteX9" fmla="*/ 7192370 w 7192370"/>
              <a:gd name="connsiteY9" fmla="*/ 163773 h 1420626"/>
              <a:gd name="connsiteX0" fmla="*/ 0 w 7192370"/>
              <a:gd name="connsiteY0" fmla="*/ 1160060 h 1420773"/>
              <a:gd name="connsiteX1" fmla="*/ 600501 w 7192370"/>
              <a:gd name="connsiteY1" fmla="*/ 341194 h 1420773"/>
              <a:gd name="connsiteX2" fmla="*/ 1746913 w 7192370"/>
              <a:gd name="connsiteY2" fmla="*/ 1419367 h 1420773"/>
              <a:gd name="connsiteX3" fmla="*/ 2224585 w 7192370"/>
              <a:gd name="connsiteY3" fmla="*/ 586854 h 1420773"/>
              <a:gd name="connsiteX4" fmla="*/ 2811439 w 7192370"/>
              <a:gd name="connsiteY4" fmla="*/ 1378424 h 1420773"/>
              <a:gd name="connsiteX5" fmla="*/ 3835021 w 7192370"/>
              <a:gd name="connsiteY5" fmla="*/ 0 h 1420773"/>
              <a:gd name="connsiteX6" fmla="*/ 4749421 w 7192370"/>
              <a:gd name="connsiteY6" fmla="*/ 1378424 h 1420773"/>
              <a:gd name="connsiteX7" fmla="*/ 5622878 w 7192370"/>
              <a:gd name="connsiteY7" fmla="*/ 504967 h 1420773"/>
              <a:gd name="connsiteX8" fmla="*/ 6400800 w 7192370"/>
              <a:gd name="connsiteY8" fmla="*/ 1337481 h 1420773"/>
              <a:gd name="connsiteX9" fmla="*/ 7192370 w 7192370"/>
              <a:gd name="connsiteY9" fmla="*/ 163773 h 1420773"/>
              <a:gd name="connsiteX0" fmla="*/ 0 w 7192370"/>
              <a:gd name="connsiteY0" fmla="*/ 1160060 h 1434403"/>
              <a:gd name="connsiteX1" fmla="*/ 600501 w 7192370"/>
              <a:gd name="connsiteY1" fmla="*/ 341194 h 1434403"/>
              <a:gd name="connsiteX2" fmla="*/ 1351128 w 7192370"/>
              <a:gd name="connsiteY2" fmla="*/ 1433015 h 1434403"/>
              <a:gd name="connsiteX3" fmla="*/ 2224585 w 7192370"/>
              <a:gd name="connsiteY3" fmla="*/ 586854 h 1434403"/>
              <a:gd name="connsiteX4" fmla="*/ 2811439 w 7192370"/>
              <a:gd name="connsiteY4" fmla="*/ 1378424 h 1434403"/>
              <a:gd name="connsiteX5" fmla="*/ 3835021 w 7192370"/>
              <a:gd name="connsiteY5" fmla="*/ 0 h 1434403"/>
              <a:gd name="connsiteX6" fmla="*/ 4749421 w 7192370"/>
              <a:gd name="connsiteY6" fmla="*/ 1378424 h 1434403"/>
              <a:gd name="connsiteX7" fmla="*/ 5622878 w 7192370"/>
              <a:gd name="connsiteY7" fmla="*/ 504967 h 1434403"/>
              <a:gd name="connsiteX8" fmla="*/ 6400800 w 7192370"/>
              <a:gd name="connsiteY8" fmla="*/ 1337481 h 1434403"/>
              <a:gd name="connsiteX9" fmla="*/ 7192370 w 7192370"/>
              <a:gd name="connsiteY9" fmla="*/ 163773 h 1434403"/>
              <a:gd name="connsiteX0" fmla="*/ 0 w 7192370"/>
              <a:gd name="connsiteY0" fmla="*/ 1009935 h 1284278"/>
              <a:gd name="connsiteX1" fmla="*/ 600501 w 7192370"/>
              <a:gd name="connsiteY1" fmla="*/ 191069 h 1284278"/>
              <a:gd name="connsiteX2" fmla="*/ 1351128 w 7192370"/>
              <a:gd name="connsiteY2" fmla="*/ 1282890 h 1284278"/>
              <a:gd name="connsiteX3" fmla="*/ 2224585 w 7192370"/>
              <a:gd name="connsiteY3" fmla="*/ 436729 h 1284278"/>
              <a:gd name="connsiteX4" fmla="*/ 2811439 w 7192370"/>
              <a:gd name="connsiteY4" fmla="*/ 1228299 h 1284278"/>
              <a:gd name="connsiteX5" fmla="*/ 4230806 w 7192370"/>
              <a:gd name="connsiteY5" fmla="*/ 0 h 1284278"/>
              <a:gd name="connsiteX6" fmla="*/ 4749421 w 7192370"/>
              <a:gd name="connsiteY6" fmla="*/ 1228299 h 1284278"/>
              <a:gd name="connsiteX7" fmla="*/ 5622878 w 7192370"/>
              <a:gd name="connsiteY7" fmla="*/ 354842 h 1284278"/>
              <a:gd name="connsiteX8" fmla="*/ 6400800 w 7192370"/>
              <a:gd name="connsiteY8" fmla="*/ 1187356 h 1284278"/>
              <a:gd name="connsiteX9" fmla="*/ 7192370 w 7192370"/>
              <a:gd name="connsiteY9" fmla="*/ 13648 h 1284278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558352 w 7192370"/>
              <a:gd name="connsiteY6" fmla="*/ 1241950 h 1284281"/>
              <a:gd name="connsiteX7" fmla="*/ 5622878 w 7192370"/>
              <a:gd name="connsiteY7" fmla="*/ 354845 h 1284281"/>
              <a:gd name="connsiteX8" fmla="*/ 6400800 w 7192370"/>
              <a:gd name="connsiteY8" fmla="*/ 1187359 h 1284281"/>
              <a:gd name="connsiteX9" fmla="*/ 7192370 w 7192370"/>
              <a:gd name="connsiteY9" fmla="*/ 13651 h 1284281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558352 w 7192370"/>
              <a:gd name="connsiteY6" fmla="*/ 1241950 h 1284281"/>
              <a:gd name="connsiteX7" fmla="*/ 5663821 w 7192370"/>
              <a:gd name="connsiteY7" fmla="*/ 368493 h 1284281"/>
              <a:gd name="connsiteX8" fmla="*/ 6400800 w 7192370"/>
              <a:gd name="connsiteY8" fmla="*/ 1187359 h 1284281"/>
              <a:gd name="connsiteX9" fmla="*/ 7192370 w 7192370"/>
              <a:gd name="connsiteY9" fmla="*/ 13651 h 1284281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558352 w 7192370"/>
              <a:gd name="connsiteY6" fmla="*/ 1241950 h 1284281"/>
              <a:gd name="connsiteX7" fmla="*/ 5663821 w 7192370"/>
              <a:gd name="connsiteY7" fmla="*/ 368493 h 1284281"/>
              <a:gd name="connsiteX8" fmla="*/ 6400800 w 7192370"/>
              <a:gd name="connsiteY8" fmla="*/ 1187359 h 1284281"/>
              <a:gd name="connsiteX9" fmla="*/ 7192370 w 7192370"/>
              <a:gd name="connsiteY9" fmla="*/ 13651 h 1284281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558352 w 7192370"/>
              <a:gd name="connsiteY6" fmla="*/ 1241950 h 1284281"/>
              <a:gd name="connsiteX7" fmla="*/ 5663821 w 7192370"/>
              <a:gd name="connsiteY7" fmla="*/ 368493 h 1284281"/>
              <a:gd name="connsiteX8" fmla="*/ 6264322 w 7192370"/>
              <a:gd name="connsiteY8" fmla="*/ 1201007 h 1284281"/>
              <a:gd name="connsiteX9" fmla="*/ 7192370 w 7192370"/>
              <a:gd name="connsiteY9" fmla="*/ 13651 h 1284281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694829 w 7192370"/>
              <a:gd name="connsiteY6" fmla="*/ 1241950 h 1284281"/>
              <a:gd name="connsiteX7" fmla="*/ 5663821 w 7192370"/>
              <a:gd name="connsiteY7" fmla="*/ 368493 h 1284281"/>
              <a:gd name="connsiteX8" fmla="*/ 6264322 w 7192370"/>
              <a:gd name="connsiteY8" fmla="*/ 1201007 h 1284281"/>
              <a:gd name="connsiteX9" fmla="*/ 7192370 w 7192370"/>
              <a:gd name="connsiteY9" fmla="*/ 13651 h 1284281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694829 w 7192370"/>
              <a:gd name="connsiteY6" fmla="*/ 1241950 h 1284281"/>
              <a:gd name="connsiteX7" fmla="*/ 5663821 w 7192370"/>
              <a:gd name="connsiteY7" fmla="*/ 368493 h 1284281"/>
              <a:gd name="connsiteX8" fmla="*/ 6264322 w 7192370"/>
              <a:gd name="connsiteY8" fmla="*/ 1201007 h 1284281"/>
              <a:gd name="connsiteX9" fmla="*/ 7192370 w 7192370"/>
              <a:gd name="connsiteY9" fmla="*/ 13651 h 1284281"/>
              <a:gd name="connsiteX0" fmla="*/ 0 w 7055892"/>
              <a:gd name="connsiteY0" fmla="*/ 1009938 h 1284281"/>
              <a:gd name="connsiteX1" fmla="*/ 600501 w 7055892"/>
              <a:gd name="connsiteY1" fmla="*/ 191072 h 1284281"/>
              <a:gd name="connsiteX2" fmla="*/ 1351128 w 7055892"/>
              <a:gd name="connsiteY2" fmla="*/ 1282893 h 1284281"/>
              <a:gd name="connsiteX3" fmla="*/ 2224585 w 7055892"/>
              <a:gd name="connsiteY3" fmla="*/ 436732 h 1284281"/>
              <a:gd name="connsiteX4" fmla="*/ 2811439 w 7055892"/>
              <a:gd name="connsiteY4" fmla="*/ 1228302 h 1284281"/>
              <a:gd name="connsiteX5" fmla="*/ 4230806 w 7055892"/>
              <a:gd name="connsiteY5" fmla="*/ 3 h 1284281"/>
              <a:gd name="connsiteX6" fmla="*/ 4694829 w 7055892"/>
              <a:gd name="connsiteY6" fmla="*/ 1241950 h 1284281"/>
              <a:gd name="connsiteX7" fmla="*/ 5663821 w 7055892"/>
              <a:gd name="connsiteY7" fmla="*/ 368493 h 1284281"/>
              <a:gd name="connsiteX8" fmla="*/ 6264322 w 7055892"/>
              <a:gd name="connsiteY8" fmla="*/ 1201007 h 1284281"/>
              <a:gd name="connsiteX9" fmla="*/ 7055892 w 7055892"/>
              <a:gd name="connsiteY9" fmla="*/ 54594 h 128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55892" h="1284281">
                <a:moveTo>
                  <a:pt x="0" y="1009938"/>
                </a:moveTo>
                <a:cubicBezTo>
                  <a:pt x="420806" y="585720"/>
                  <a:pt x="375313" y="145580"/>
                  <a:pt x="600501" y="191072"/>
                </a:cubicBezTo>
                <a:cubicBezTo>
                  <a:pt x="825689" y="236565"/>
                  <a:pt x="1080447" y="1241950"/>
                  <a:pt x="1351128" y="1282893"/>
                </a:cubicBezTo>
                <a:cubicBezTo>
                  <a:pt x="1621809" y="1323836"/>
                  <a:pt x="1981200" y="445830"/>
                  <a:pt x="2224585" y="436732"/>
                </a:cubicBezTo>
                <a:cubicBezTo>
                  <a:pt x="2467970" y="427634"/>
                  <a:pt x="2477069" y="1301090"/>
                  <a:pt x="2811439" y="1228302"/>
                </a:cubicBezTo>
                <a:cubicBezTo>
                  <a:pt x="3145809" y="1155514"/>
                  <a:pt x="3916908" y="-2272"/>
                  <a:pt x="4230806" y="3"/>
                </a:cubicBezTo>
                <a:cubicBezTo>
                  <a:pt x="4544704" y="2278"/>
                  <a:pt x="4087503" y="1248774"/>
                  <a:pt x="4694829" y="1241950"/>
                </a:cubicBezTo>
                <a:cubicBezTo>
                  <a:pt x="5302155" y="1235126"/>
                  <a:pt x="5402239" y="375317"/>
                  <a:pt x="5663821" y="368493"/>
                </a:cubicBezTo>
                <a:cubicBezTo>
                  <a:pt x="5925403" y="361669"/>
                  <a:pt x="6032310" y="1253323"/>
                  <a:pt x="6264322" y="1201007"/>
                </a:cubicBezTo>
                <a:cubicBezTo>
                  <a:pt x="6496334" y="1148691"/>
                  <a:pt x="6826155" y="129657"/>
                  <a:pt x="7055892" y="54594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323206" y="6614661"/>
            <a:ext cx="452423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6291638" y="5611500"/>
            <a:ext cx="1212376" cy="918062"/>
          </a:xfrm>
          <a:custGeom>
            <a:avLst/>
            <a:gdLst>
              <a:gd name="connsiteX0" fmla="*/ 0 w 7788185"/>
              <a:gd name="connsiteY0" fmla="*/ 1160060 h 1420626"/>
              <a:gd name="connsiteX1" fmla="*/ 1132764 w 7788185"/>
              <a:gd name="connsiteY1" fmla="*/ 354842 h 1420626"/>
              <a:gd name="connsiteX2" fmla="*/ 1746913 w 7788185"/>
              <a:gd name="connsiteY2" fmla="*/ 1419367 h 1420626"/>
              <a:gd name="connsiteX3" fmla="*/ 2224585 w 7788185"/>
              <a:gd name="connsiteY3" fmla="*/ 586854 h 1420626"/>
              <a:gd name="connsiteX4" fmla="*/ 2811439 w 7788185"/>
              <a:gd name="connsiteY4" fmla="*/ 1378424 h 1420626"/>
              <a:gd name="connsiteX5" fmla="*/ 3835021 w 7788185"/>
              <a:gd name="connsiteY5" fmla="*/ 0 h 1420626"/>
              <a:gd name="connsiteX6" fmla="*/ 4749421 w 7788185"/>
              <a:gd name="connsiteY6" fmla="*/ 1378424 h 1420626"/>
              <a:gd name="connsiteX7" fmla="*/ 5622878 w 7788185"/>
              <a:gd name="connsiteY7" fmla="*/ 504967 h 1420626"/>
              <a:gd name="connsiteX8" fmla="*/ 6400800 w 7788185"/>
              <a:gd name="connsiteY8" fmla="*/ 1337481 h 1420626"/>
              <a:gd name="connsiteX9" fmla="*/ 7192370 w 7788185"/>
              <a:gd name="connsiteY9" fmla="*/ 163773 h 1420626"/>
              <a:gd name="connsiteX10" fmla="*/ 7779224 w 7788185"/>
              <a:gd name="connsiteY10" fmla="*/ 887105 h 1420626"/>
              <a:gd name="connsiteX11" fmla="*/ 7492621 w 7788185"/>
              <a:gd name="connsiteY11" fmla="*/ 955344 h 1420626"/>
              <a:gd name="connsiteX0" fmla="*/ 0 w 7779224"/>
              <a:gd name="connsiteY0" fmla="*/ 1160060 h 1420626"/>
              <a:gd name="connsiteX1" fmla="*/ 1132764 w 7779224"/>
              <a:gd name="connsiteY1" fmla="*/ 354842 h 1420626"/>
              <a:gd name="connsiteX2" fmla="*/ 1746913 w 7779224"/>
              <a:gd name="connsiteY2" fmla="*/ 1419367 h 1420626"/>
              <a:gd name="connsiteX3" fmla="*/ 2224585 w 7779224"/>
              <a:gd name="connsiteY3" fmla="*/ 586854 h 1420626"/>
              <a:gd name="connsiteX4" fmla="*/ 2811439 w 7779224"/>
              <a:gd name="connsiteY4" fmla="*/ 1378424 h 1420626"/>
              <a:gd name="connsiteX5" fmla="*/ 3835021 w 7779224"/>
              <a:gd name="connsiteY5" fmla="*/ 0 h 1420626"/>
              <a:gd name="connsiteX6" fmla="*/ 4749421 w 7779224"/>
              <a:gd name="connsiteY6" fmla="*/ 1378424 h 1420626"/>
              <a:gd name="connsiteX7" fmla="*/ 5622878 w 7779224"/>
              <a:gd name="connsiteY7" fmla="*/ 504967 h 1420626"/>
              <a:gd name="connsiteX8" fmla="*/ 6400800 w 7779224"/>
              <a:gd name="connsiteY8" fmla="*/ 1337481 h 1420626"/>
              <a:gd name="connsiteX9" fmla="*/ 7192370 w 7779224"/>
              <a:gd name="connsiteY9" fmla="*/ 163773 h 1420626"/>
              <a:gd name="connsiteX10" fmla="*/ 7779224 w 7779224"/>
              <a:gd name="connsiteY10" fmla="*/ 887105 h 1420626"/>
              <a:gd name="connsiteX0" fmla="*/ 0 w 7192370"/>
              <a:gd name="connsiteY0" fmla="*/ 1160060 h 1420626"/>
              <a:gd name="connsiteX1" fmla="*/ 1132764 w 7192370"/>
              <a:gd name="connsiteY1" fmla="*/ 354842 h 1420626"/>
              <a:gd name="connsiteX2" fmla="*/ 1746913 w 7192370"/>
              <a:gd name="connsiteY2" fmla="*/ 1419367 h 1420626"/>
              <a:gd name="connsiteX3" fmla="*/ 2224585 w 7192370"/>
              <a:gd name="connsiteY3" fmla="*/ 586854 h 1420626"/>
              <a:gd name="connsiteX4" fmla="*/ 2811439 w 7192370"/>
              <a:gd name="connsiteY4" fmla="*/ 1378424 h 1420626"/>
              <a:gd name="connsiteX5" fmla="*/ 3835021 w 7192370"/>
              <a:gd name="connsiteY5" fmla="*/ 0 h 1420626"/>
              <a:gd name="connsiteX6" fmla="*/ 4749421 w 7192370"/>
              <a:gd name="connsiteY6" fmla="*/ 1378424 h 1420626"/>
              <a:gd name="connsiteX7" fmla="*/ 5622878 w 7192370"/>
              <a:gd name="connsiteY7" fmla="*/ 504967 h 1420626"/>
              <a:gd name="connsiteX8" fmla="*/ 6400800 w 7192370"/>
              <a:gd name="connsiteY8" fmla="*/ 1337481 h 1420626"/>
              <a:gd name="connsiteX9" fmla="*/ 7192370 w 7192370"/>
              <a:gd name="connsiteY9" fmla="*/ 163773 h 1420626"/>
              <a:gd name="connsiteX0" fmla="*/ 0 w 7192370"/>
              <a:gd name="connsiteY0" fmla="*/ 1160060 h 1420773"/>
              <a:gd name="connsiteX1" fmla="*/ 600501 w 7192370"/>
              <a:gd name="connsiteY1" fmla="*/ 341194 h 1420773"/>
              <a:gd name="connsiteX2" fmla="*/ 1746913 w 7192370"/>
              <a:gd name="connsiteY2" fmla="*/ 1419367 h 1420773"/>
              <a:gd name="connsiteX3" fmla="*/ 2224585 w 7192370"/>
              <a:gd name="connsiteY3" fmla="*/ 586854 h 1420773"/>
              <a:gd name="connsiteX4" fmla="*/ 2811439 w 7192370"/>
              <a:gd name="connsiteY4" fmla="*/ 1378424 h 1420773"/>
              <a:gd name="connsiteX5" fmla="*/ 3835021 w 7192370"/>
              <a:gd name="connsiteY5" fmla="*/ 0 h 1420773"/>
              <a:gd name="connsiteX6" fmla="*/ 4749421 w 7192370"/>
              <a:gd name="connsiteY6" fmla="*/ 1378424 h 1420773"/>
              <a:gd name="connsiteX7" fmla="*/ 5622878 w 7192370"/>
              <a:gd name="connsiteY7" fmla="*/ 504967 h 1420773"/>
              <a:gd name="connsiteX8" fmla="*/ 6400800 w 7192370"/>
              <a:gd name="connsiteY8" fmla="*/ 1337481 h 1420773"/>
              <a:gd name="connsiteX9" fmla="*/ 7192370 w 7192370"/>
              <a:gd name="connsiteY9" fmla="*/ 163773 h 1420773"/>
              <a:gd name="connsiteX0" fmla="*/ 0 w 7192370"/>
              <a:gd name="connsiteY0" fmla="*/ 1160060 h 1434403"/>
              <a:gd name="connsiteX1" fmla="*/ 600501 w 7192370"/>
              <a:gd name="connsiteY1" fmla="*/ 341194 h 1434403"/>
              <a:gd name="connsiteX2" fmla="*/ 1351128 w 7192370"/>
              <a:gd name="connsiteY2" fmla="*/ 1433015 h 1434403"/>
              <a:gd name="connsiteX3" fmla="*/ 2224585 w 7192370"/>
              <a:gd name="connsiteY3" fmla="*/ 586854 h 1434403"/>
              <a:gd name="connsiteX4" fmla="*/ 2811439 w 7192370"/>
              <a:gd name="connsiteY4" fmla="*/ 1378424 h 1434403"/>
              <a:gd name="connsiteX5" fmla="*/ 3835021 w 7192370"/>
              <a:gd name="connsiteY5" fmla="*/ 0 h 1434403"/>
              <a:gd name="connsiteX6" fmla="*/ 4749421 w 7192370"/>
              <a:gd name="connsiteY6" fmla="*/ 1378424 h 1434403"/>
              <a:gd name="connsiteX7" fmla="*/ 5622878 w 7192370"/>
              <a:gd name="connsiteY7" fmla="*/ 504967 h 1434403"/>
              <a:gd name="connsiteX8" fmla="*/ 6400800 w 7192370"/>
              <a:gd name="connsiteY8" fmla="*/ 1337481 h 1434403"/>
              <a:gd name="connsiteX9" fmla="*/ 7192370 w 7192370"/>
              <a:gd name="connsiteY9" fmla="*/ 163773 h 1434403"/>
              <a:gd name="connsiteX0" fmla="*/ 0 w 7192370"/>
              <a:gd name="connsiteY0" fmla="*/ 1009935 h 1284278"/>
              <a:gd name="connsiteX1" fmla="*/ 600501 w 7192370"/>
              <a:gd name="connsiteY1" fmla="*/ 191069 h 1284278"/>
              <a:gd name="connsiteX2" fmla="*/ 1351128 w 7192370"/>
              <a:gd name="connsiteY2" fmla="*/ 1282890 h 1284278"/>
              <a:gd name="connsiteX3" fmla="*/ 2224585 w 7192370"/>
              <a:gd name="connsiteY3" fmla="*/ 436729 h 1284278"/>
              <a:gd name="connsiteX4" fmla="*/ 2811439 w 7192370"/>
              <a:gd name="connsiteY4" fmla="*/ 1228299 h 1284278"/>
              <a:gd name="connsiteX5" fmla="*/ 4230806 w 7192370"/>
              <a:gd name="connsiteY5" fmla="*/ 0 h 1284278"/>
              <a:gd name="connsiteX6" fmla="*/ 4749421 w 7192370"/>
              <a:gd name="connsiteY6" fmla="*/ 1228299 h 1284278"/>
              <a:gd name="connsiteX7" fmla="*/ 5622878 w 7192370"/>
              <a:gd name="connsiteY7" fmla="*/ 354842 h 1284278"/>
              <a:gd name="connsiteX8" fmla="*/ 6400800 w 7192370"/>
              <a:gd name="connsiteY8" fmla="*/ 1187356 h 1284278"/>
              <a:gd name="connsiteX9" fmla="*/ 7192370 w 7192370"/>
              <a:gd name="connsiteY9" fmla="*/ 13648 h 1284278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558352 w 7192370"/>
              <a:gd name="connsiteY6" fmla="*/ 1241950 h 1284281"/>
              <a:gd name="connsiteX7" fmla="*/ 5622878 w 7192370"/>
              <a:gd name="connsiteY7" fmla="*/ 354845 h 1284281"/>
              <a:gd name="connsiteX8" fmla="*/ 6400800 w 7192370"/>
              <a:gd name="connsiteY8" fmla="*/ 1187359 h 1284281"/>
              <a:gd name="connsiteX9" fmla="*/ 7192370 w 7192370"/>
              <a:gd name="connsiteY9" fmla="*/ 13651 h 1284281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558352 w 7192370"/>
              <a:gd name="connsiteY6" fmla="*/ 1241950 h 1284281"/>
              <a:gd name="connsiteX7" fmla="*/ 5663821 w 7192370"/>
              <a:gd name="connsiteY7" fmla="*/ 368493 h 1284281"/>
              <a:gd name="connsiteX8" fmla="*/ 6400800 w 7192370"/>
              <a:gd name="connsiteY8" fmla="*/ 1187359 h 1284281"/>
              <a:gd name="connsiteX9" fmla="*/ 7192370 w 7192370"/>
              <a:gd name="connsiteY9" fmla="*/ 13651 h 1284281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558352 w 7192370"/>
              <a:gd name="connsiteY6" fmla="*/ 1241950 h 1284281"/>
              <a:gd name="connsiteX7" fmla="*/ 5663821 w 7192370"/>
              <a:gd name="connsiteY7" fmla="*/ 368493 h 1284281"/>
              <a:gd name="connsiteX8" fmla="*/ 6400800 w 7192370"/>
              <a:gd name="connsiteY8" fmla="*/ 1187359 h 1284281"/>
              <a:gd name="connsiteX9" fmla="*/ 7192370 w 7192370"/>
              <a:gd name="connsiteY9" fmla="*/ 13651 h 1284281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558352 w 7192370"/>
              <a:gd name="connsiteY6" fmla="*/ 1241950 h 1284281"/>
              <a:gd name="connsiteX7" fmla="*/ 5663821 w 7192370"/>
              <a:gd name="connsiteY7" fmla="*/ 368493 h 1284281"/>
              <a:gd name="connsiteX8" fmla="*/ 6264322 w 7192370"/>
              <a:gd name="connsiteY8" fmla="*/ 1201007 h 1284281"/>
              <a:gd name="connsiteX9" fmla="*/ 7192370 w 7192370"/>
              <a:gd name="connsiteY9" fmla="*/ 13651 h 1284281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694829 w 7192370"/>
              <a:gd name="connsiteY6" fmla="*/ 1241950 h 1284281"/>
              <a:gd name="connsiteX7" fmla="*/ 5663821 w 7192370"/>
              <a:gd name="connsiteY7" fmla="*/ 368493 h 1284281"/>
              <a:gd name="connsiteX8" fmla="*/ 6264322 w 7192370"/>
              <a:gd name="connsiteY8" fmla="*/ 1201007 h 1284281"/>
              <a:gd name="connsiteX9" fmla="*/ 7192370 w 7192370"/>
              <a:gd name="connsiteY9" fmla="*/ 13651 h 1284281"/>
              <a:gd name="connsiteX0" fmla="*/ 0 w 7192370"/>
              <a:gd name="connsiteY0" fmla="*/ 1009938 h 1284281"/>
              <a:gd name="connsiteX1" fmla="*/ 600501 w 7192370"/>
              <a:gd name="connsiteY1" fmla="*/ 191072 h 1284281"/>
              <a:gd name="connsiteX2" fmla="*/ 1351128 w 7192370"/>
              <a:gd name="connsiteY2" fmla="*/ 1282893 h 1284281"/>
              <a:gd name="connsiteX3" fmla="*/ 2224585 w 7192370"/>
              <a:gd name="connsiteY3" fmla="*/ 436732 h 1284281"/>
              <a:gd name="connsiteX4" fmla="*/ 2811439 w 7192370"/>
              <a:gd name="connsiteY4" fmla="*/ 1228302 h 1284281"/>
              <a:gd name="connsiteX5" fmla="*/ 4230806 w 7192370"/>
              <a:gd name="connsiteY5" fmla="*/ 3 h 1284281"/>
              <a:gd name="connsiteX6" fmla="*/ 4694829 w 7192370"/>
              <a:gd name="connsiteY6" fmla="*/ 1241950 h 1284281"/>
              <a:gd name="connsiteX7" fmla="*/ 5663821 w 7192370"/>
              <a:gd name="connsiteY7" fmla="*/ 368493 h 1284281"/>
              <a:gd name="connsiteX8" fmla="*/ 6264322 w 7192370"/>
              <a:gd name="connsiteY8" fmla="*/ 1201007 h 1284281"/>
              <a:gd name="connsiteX9" fmla="*/ 7192370 w 7192370"/>
              <a:gd name="connsiteY9" fmla="*/ 13651 h 1284281"/>
              <a:gd name="connsiteX0" fmla="*/ 0 w 7055892"/>
              <a:gd name="connsiteY0" fmla="*/ 1009938 h 1284281"/>
              <a:gd name="connsiteX1" fmla="*/ 600501 w 7055892"/>
              <a:gd name="connsiteY1" fmla="*/ 191072 h 1284281"/>
              <a:gd name="connsiteX2" fmla="*/ 1351128 w 7055892"/>
              <a:gd name="connsiteY2" fmla="*/ 1282893 h 1284281"/>
              <a:gd name="connsiteX3" fmla="*/ 2224585 w 7055892"/>
              <a:gd name="connsiteY3" fmla="*/ 436732 h 1284281"/>
              <a:gd name="connsiteX4" fmla="*/ 2811439 w 7055892"/>
              <a:gd name="connsiteY4" fmla="*/ 1228302 h 1284281"/>
              <a:gd name="connsiteX5" fmla="*/ 4230806 w 7055892"/>
              <a:gd name="connsiteY5" fmla="*/ 3 h 1284281"/>
              <a:gd name="connsiteX6" fmla="*/ 4694829 w 7055892"/>
              <a:gd name="connsiteY6" fmla="*/ 1241950 h 1284281"/>
              <a:gd name="connsiteX7" fmla="*/ 5663821 w 7055892"/>
              <a:gd name="connsiteY7" fmla="*/ 368493 h 1284281"/>
              <a:gd name="connsiteX8" fmla="*/ 6264322 w 7055892"/>
              <a:gd name="connsiteY8" fmla="*/ 1201007 h 1284281"/>
              <a:gd name="connsiteX9" fmla="*/ 7055892 w 7055892"/>
              <a:gd name="connsiteY9" fmla="*/ 54594 h 128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55892" h="1284281">
                <a:moveTo>
                  <a:pt x="0" y="1009938"/>
                </a:moveTo>
                <a:cubicBezTo>
                  <a:pt x="420806" y="585720"/>
                  <a:pt x="375313" y="145580"/>
                  <a:pt x="600501" y="191072"/>
                </a:cubicBezTo>
                <a:cubicBezTo>
                  <a:pt x="825689" y="236565"/>
                  <a:pt x="1080447" y="1241950"/>
                  <a:pt x="1351128" y="1282893"/>
                </a:cubicBezTo>
                <a:cubicBezTo>
                  <a:pt x="1621809" y="1323836"/>
                  <a:pt x="1981200" y="445830"/>
                  <a:pt x="2224585" y="436732"/>
                </a:cubicBezTo>
                <a:cubicBezTo>
                  <a:pt x="2467970" y="427634"/>
                  <a:pt x="2477069" y="1301090"/>
                  <a:pt x="2811439" y="1228302"/>
                </a:cubicBezTo>
                <a:cubicBezTo>
                  <a:pt x="3145809" y="1155514"/>
                  <a:pt x="3916908" y="-2272"/>
                  <a:pt x="4230806" y="3"/>
                </a:cubicBezTo>
                <a:cubicBezTo>
                  <a:pt x="4544704" y="2278"/>
                  <a:pt x="4087503" y="1248774"/>
                  <a:pt x="4694829" y="1241950"/>
                </a:cubicBezTo>
                <a:cubicBezTo>
                  <a:pt x="5302155" y="1235126"/>
                  <a:pt x="5402239" y="375317"/>
                  <a:pt x="5663821" y="368493"/>
                </a:cubicBezTo>
                <a:cubicBezTo>
                  <a:pt x="5925403" y="361669"/>
                  <a:pt x="6032310" y="1253323"/>
                  <a:pt x="6264322" y="1201007"/>
                </a:cubicBezTo>
                <a:cubicBezTo>
                  <a:pt x="6496334" y="1148691"/>
                  <a:pt x="6826155" y="129657"/>
                  <a:pt x="7055892" y="54594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6291638" y="6613721"/>
            <a:ext cx="121237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 flipH="1">
            <a:off x="6591144" y="2745400"/>
            <a:ext cx="1414006" cy="523220"/>
            <a:chOff x="1219200" y="4876799"/>
            <a:chExt cx="5181605" cy="1384995"/>
          </a:xfrm>
        </p:grpSpPr>
        <p:sp>
          <p:nvSpPr>
            <p:cNvPr id="26" name="Rectangular Callout 25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46587"/>
                <a:gd name="adj2" fmla="val 8535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Minta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05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1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Non-Return to Zero (NRZ)</a:t>
            </a:r>
            <a:r>
              <a:rPr lang="hu-HU" dirty="0"/>
              <a:t> kódolás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614273"/>
          </a:xfrm>
        </p:spPr>
        <p:txBody>
          <a:bodyPr/>
          <a:lstStyle/>
          <a:p>
            <a:r>
              <a:rPr lang="en-US" dirty="0"/>
              <a:t>1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hu-HU" dirty="0">
                <a:sym typeface="Wingdings" pitchFamily="2" charset="2"/>
              </a:rPr>
              <a:t>magas jel</a:t>
            </a:r>
            <a:r>
              <a:rPr lang="en-US" dirty="0">
                <a:sym typeface="Wingdings" pitchFamily="2" charset="2"/>
              </a:rPr>
              <a:t>, 0  </a:t>
            </a:r>
            <a:r>
              <a:rPr lang="hu-HU" dirty="0">
                <a:sym typeface="Wingdings" pitchFamily="2" charset="2"/>
              </a:rPr>
              <a:t>alacsony jel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867928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8856946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527276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303834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080392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091370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644486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421044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197602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974160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750718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91370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487606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487606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867928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867928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2264164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264164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644486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657228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053464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53464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433786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417869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3814105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814105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194427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185777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4582013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82013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962335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974160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5370396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370396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750718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5758916" y="4674352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6155152" y="4114793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155152" y="4114793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535474" y="4114793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527276" y="4674351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6923512" y="4114792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923512" y="4114792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303834" y="4114792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298384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94620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694620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8074942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8080388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8476624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8476624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8856946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09182" y="4163738"/>
            <a:ext cx="851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Clock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85997" y="30367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NRZ</a:t>
            </a:r>
          </a:p>
        </p:txBody>
      </p:sp>
      <p:cxnSp>
        <p:nvCxnSpPr>
          <p:cNvPr id="99" name="Straight Connector 98"/>
          <p:cNvCxnSpPr/>
          <p:nvPr/>
        </p:nvCxnSpPr>
        <p:spPr>
          <a:xfrm>
            <a:off x="1091370" y="3498365"/>
            <a:ext cx="1565858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2657228" y="2920614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644486" y="2920614"/>
            <a:ext cx="776558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433786" y="2920614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433786" y="3498365"/>
            <a:ext cx="763816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4197602" y="2920614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4197602" y="2920614"/>
            <a:ext cx="764733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4962335" y="2920614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974160" y="3498365"/>
            <a:ext cx="784756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5758916" y="2920614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750718" y="2920614"/>
            <a:ext cx="1553116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7303834" y="2920614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7303834" y="3498365"/>
            <a:ext cx="1553112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1310314" y="2214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086872" y="2214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3636813" y="221447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193104" y="221447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517328" y="2214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299332" y="2214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746220" y="22144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977860" y="2214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402676" y="2214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876172" y="221446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34" name="Content Placeholder 3"/>
          <p:cNvSpPr txBox="1">
            <a:spLocks/>
          </p:cNvSpPr>
          <p:nvPr/>
        </p:nvSpPr>
        <p:spPr>
          <a:xfrm>
            <a:off x="0" y="5246427"/>
            <a:ext cx="9143999" cy="1611573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Probléma</a:t>
            </a:r>
            <a:r>
              <a:rPr lang="en-US" dirty="0"/>
              <a:t>: </a:t>
            </a:r>
            <a:r>
              <a:rPr lang="hu-HU" dirty="0"/>
              <a:t>0-ákból vagy 1-esekből álló hosszú sorozatok a </a:t>
            </a:r>
            <a:r>
              <a:rPr lang="hu-HU" dirty="0" err="1"/>
              <a:t>szinkronizáció</a:t>
            </a:r>
            <a:r>
              <a:rPr lang="hu-HU" dirty="0"/>
              <a:t> megszűnéséhez vezetnek</a:t>
            </a:r>
            <a:endParaRPr lang="en-US" dirty="0"/>
          </a:p>
          <a:p>
            <a:pPr lvl="1"/>
            <a:r>
              <a:rPr lang="hu-HU" dirty="0"/>
              <a:t>Hogyan különböztessünk meg sok nullát attól az állapottól, amikor nincs jel?</a:t>
            </a:r>
            <a:endParaRPr lang="en-US" dirty="0"/>
          </a:p>
          <a:p>
            <a:pPr lvl="1"/>
            <a:r>
              <a:rPr lang="hu-HU" dirty="0"/>
              <a:t>Hogyan hozzuk szinkronba az órákat egy hosszú egyeseket tartalmazó sorozat után?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36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/>
          <p:cNvCxnSpPr/>
          <p:nvPr/>
        </p:nvCxnSpPr>
        <p:spPr>
          <a:xfrm flipV="1">
            <a:off x="7232561" y="3220440"/>
            <a:ext cx="0" cy="1416878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2805471" y="3220440"/>
            <a:ext cx="0" cy="1416878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3723547" y="3220440"/>
            <a:ext cx="0" cy="1416878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4598079" y="3220440"/>
            <a:ext cx="0" cy="1416878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494383" y="3220440"/>
            <a:ext cx="0" cy="1416878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6379801" y="3220440"/>
            <a:ext cx="0" cy="1416878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Szinkronizáció</a:t>
            </a:r>
            <a:r>
              <a:rPr lang="hu-HU" dirty="0"/>
              <a:t> megszűnése 								(„</a:t>
            </a:r>
            <a:r>
              <a:rPr lang="hu-HU" dirty="0" err="1"/>
              <a:t>deszinkronizáció</a:t>
            </a:r>
            <a:r>
              <a:rPr lang="hu-HU" dirty="0"/>
              <a:t>”)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Probléma: mikén állítsuk vissza az órát hosszú egyes vagy nullás sorozat után: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867928" y="3133352"/>
            <a:ext cx="0" cy="119916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856946" y="3133351"/>
            <a:ext cx="0" cy="137333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527276" y="3133352"/>
            <a:ext cx="0" cy="119916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303834" y="3133352"/>
            <a:ext cx="0" cy="119916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080392" y="3133351"/>
            <a:ext cx="0" cy="137333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91370" y="3133351"/>
            <a:ext cx="0" cy="137333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644486" y="3133352"/>
            <a:ext cx="0" cy="119916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421044" y="3133352"/>
            <a:ext cx="0" cy="119916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197602" y="3133352"/>
            <a:ext cx="0" cy="119916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974160" y="3133352"/>
            <a:ext cx="0" cy="119916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750718" y="3133352"/>
            <a:ext cx="0" cy="119916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85997" y="3493912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NRZ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091370" y="3955577"/>
            <a:ext cx="782929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887041" y="3377826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874299" y="3377826"/>
            <a:ext cx="6200643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092209" y="3366940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092209" y="3944691"/>
            <a:ext cx="764737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310314" y="267168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299332" y="267168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746220" y="267168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977860" y="267168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402676" y="267168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876172" y="267168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108326" y="267168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615987" y="267168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205973" y="267168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496502" y="267168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grpSp>
        <p:nvGrpSpPr>
          <p:cNvPr id="99" name="Group 98"/>
          <p:cNvGrpSpPr/>
          <p:nvPr/>
        </p:nvGrpSpPr>
        <p:grpSpPr>
          <a:xfrm flipH="1">
            <a:off x="117145" y="5365793"/>
            <a:ext cx="2222287" cy="1384995"/>
            <a:chOff x="1219200" y="4876799"/>
            <a:chExt cx="5181605" cy="1414784"/>
          </a:xfrm>
        </p:grpSpPr>
        <p:sp>
          <p:nvSpPr>
            <p:cNvPr id="100" name="Rectangular Callout 99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29029"/>
                <a:gd name="adj2" fmla="val -11988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219202" y="4876799"/>
              <a:ext cx="5181603" cy="1414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Az </a:t>
              </a:r>
              <a:r>
                <a:rPr lang="hu-HU" sz="2800" kern="0" dirty="0">
                  <a:solidFill>
                    <a:sysClr val="window" lastClr="FFFFFF"/>
                  </a:solidFill>
                </a:rPr>
                <a:t>á</a:t>
              </a:r>
              <a:r>
                <a:rPr kumimoji="0" lang="hu-HU" sz="2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tmenetek</a:t>
              </a: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jelzik az óra ütemét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1310314" y="455023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8299332" y="455023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673353" y="454380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785247" y="454380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970571" y="454380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107703" y="455022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184528" y="455023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871842" y="454380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521609" y="454380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138" name="Group 137"/>
          <p:cNvGrpSpPr/>
          <p:nvPr/>
        </p:nvGrpSpPr>
        <p:grpSpPr>
          <a:xfrm flipH="1">
            <a:off x="3970570" y="5351209"/>
            <a:ext cx="4574273" cy="2677656"/>
            <a:chOff x="1219200" y="4876799"/>
            <a:chExt cx="5181605" cy="2735249"/>
          </a:xfrm>
        </p:grpSpPr>
        <p:sp>
          <p:nvSpPr>
            <p:cNvPr id="139" name="Rectangular Callout 138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29380"/>
                <a:gd name="adj2" fmla="val -7826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219202" y="4876799"/>
              <a:ext cx="5181603" cy="273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A fogadó kihagy egy egyes bitet</a:t>
              </a:r>
              <a:r>
                <a:rPr kumimoji="0" lang="hu-HU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az órák elcsúszása miatt!!!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552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7" grpId="0"/>
      <p:bldP spid="1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Szinkronizációs</a:t>
            </a:r>
            <a:r>
              <a:rPr lang="hu-HU" dirty="0"/>
              <a:t> megoldás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Felügyelet szükséges a szinkron működéshez</a:t>
            </a:r>
          </a:p>
          <a:p>
            <a:pPr marL="749808" lvl="1" indent="-457200">
              <a:buFont typeface="+mj-lt"/>
              <a:buAutoNum type="arabicPeriod"/>
            </a:pPr>
            <a:r>
              <a:rPr lang="hu-HU" sz="2000" dirty="0"/>
              <a:t>Explicit órajel</a:t>
            </a:r>
          </a:p>
          <a:p>
            <a:pPr marL="932688" lvl="2" indent="-457200"/>
            <a:r>
              <a:rPr lang="hu-HU" dirty="0"/>
              <a:t>párhuzamos átviteli csatornák használata,</a:t>
            </a:r>
          </a:p>
          <a:p>
            <a:pPr marL="932688" lvl="2" indent="-457200"/>
            <a:r>
              <a:rPr lang="hu-HU" dirty="0"/>
              <a:t>szinkronizált adatok,</a:t>
            </a:r>
          </a:p>
          <a:p>
            <a:pPr marL="932688" lvl="2" indent="-457200"/>
            <a:r>
              <a:rPr lang="hu-HU" dirty="0"/>
              <a:t>rövid átvitel esetén alkalmas.</a:t>
            </a:r>
          </a:p>
          <a:p>
            <a:pPr marL="749808" lvl="1" indent="-457200">
              <a:buFont typeface="+mj-lt"/>
              <a:buAutoNum type="arabicPeriod"/>
            </a:pPr>
            <a:r>
              <a:rPr lang="hu-HU" sz="2000" dirty="0"/>
              <a:t>Kritikus időpontok</a:t>
            </a:r>
          </a:p>
          <a:p>
            <a:pPr marL="932688" lvl="2" indent="-457200"/>
            <a:r>
              <a:rPr lang="hu-HU" dirty="0"/>
              <a:t>szinkronizáljunk például egy szimbólum vagy blokk kezdetén,</a:t>
            </a:r>
          </a:p>
          <a:p>
            <a:pPr marL="932688" lvl="2" indent="-457200"/>
            <a:r>
              <a:rPr lang="hu-HU" dirty="0"/>
              <a:t>a kritikus időpontokon kívül szabadon futnak az órák,</a:t>
            </a:r>
          </a:p>
          <a:p>
            <a:pPr marL="932688" lvl="2" indent="-457200"/>
            <a:r>
              <a:rPr lang="hu-HU" dirty="0"/>
              <a:t>feltesszük, hogy az órák rövid ideig szinkronban futnak</a:t>
            </a:r>
          </a:p>
          <a:p>
            <a:pPr marL="749808" lvl="1" indent="-457200">
              <a:buFont typeface="+mj-lt"/>
              <a:buAutoNum type="arabicPeriod"/>
            </a:pPr>
            <a:r>
              <a:rPr lang="hu-HU" sz="2000" dirty="0"/>
              <a:t>Szimbólum kódok</a:t>
            </a:r>
          </a:p>
          <a:p>
            <a:pPr marL="932688" lvl="2" indent="-457200"/>
            <a:r>
              <a:rPr lang="hu-HU" i="1" dirty="0"/>
              <a:t>önütemező jel</a:t>
            </a:r>
            <a:r>
              <a:rPr lang="hu-HU" dirty="0"/>
              <a:t> – külön órajel </a:t>
            </a:r>
            <a:r>
              <a:rPr lang="hu-HU" dirty="0" err="1"/>
              <a:t>szinkronizáció</a:t>
            </a:r>
            <a:r>
              <a:rPr lang="hu-HU" dirty="0"/>
              <a:t> nélkül dekódolható jel,</a:t>
            </a:r>
          </a:p>
          <a:p>
            <a:pPr marL="932688" lvl="2" indent="-457200"/>
            <a:r>
              <a:rPr lang="hu-HU" dirty="0"/>
              <a:t>a</a:t>
            </a:r>
            <a:r>
              <a:rPr lang="pt-BR" dirty="0"/>
              <a:t> szignál tartalmazza a szinkronizáláshoz szükséges információt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5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Digitális kódok 1/3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A digitális kódok 3 lényeges momentumban térnek el:</a:t>
            </a:r>
          </a:p>
          <a:p>
            <a:pPr marL="601218" lvl="1" indent="-400050">
              <a:buFont typeface="+mj-lt"/>
              <a:buAutoNum type="romanLcPeriod"/>
            </a:pPr>
            <a:r>
              <a:rPr lang="hu-HU" sz="2000" dirty="0"/>
              <a:t>Mi történik egy szignál intervallum elején?</a:t>
            </a:r>
          </a:p>
          <a:p>
            <a:pPr marL="601218" lvl="1" indent="-400050">
              <a:buFont typeface="+mj-lt"/>
              <a:buAutoNum type="romanLcPeriod"/>
            </a:pPr>
            <a:r>
              <a:rPr lang="hu-HU" sz="2000" dirty="0"/>
              <a:t>Mi történik egy szignál intervallum közepén?</a:t>
            </a:r>
          </a:p>
          <a:p>
            <a:pPr marL="601218" lvl="1" indent="-400050">
              <a:buFont typeface="+mj-lt"/>
              <a:buAutoNum type="romanLcPeriod"/>
            </a:pPr>
            <a:r>
              <a:rPr lang="hu-HU" sz="2000" dirty="0"/>
              <a:t>Mi történik egy szignál intervallum végén?</a:t>
            </a:r>
          </a:p>
          <a:p>
            <a:pPr marL="0" indent="0">
              <a:buNone/>
            </a:pPr>
            <a:r>
              <a:rPr lang="hu-HU" sz="2000" b="1" dirty="0"/>
              <a:t>Néhány konkrét digitális kód</a:t>
            </a:r>
          </a:p>
          <a:p>
            <a:r>
              <a:rPr lang="hu-HU" sz="2000" i="1" dirty="0" err="1"/>
              <a:t>Biphase-Mark</a:t>
            </a:r>
            <a:r>
              <a:rPr lang="hu-HU" sz="2000" dirty="0"/>
              <a:t> (váltás, 1-es bit esetén váltás, semmi)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i="1" dirty="0" err="1"/>
              <a:t>Biphase-Space</a:t>
            </a:r>
            <a:r>
              <a:rPr lang="hu-HU" sz="2000" dirty="0"/>
              <a:t> (váltás, 0-ás bit esetén váltás, semmi)</a:t>
            </a:r>
          </a:p>
          <a:p>
            <a:pPr marL="0">
              <a:buNone/>
            </a:pPr>
            <a:endParaRPr lang="hu-HU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846473" y="4215772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01405" y="4215772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50320" y="4215772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84197" y="4215772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18073" y="4215772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51948" y="4215772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88728" y="4215772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37434" y="4215772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81409" y="4215772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1846473" y="4348117"/>
            <a:ext cx="354932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01405" y="4348116"/>
            <a:ext cx="34891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01405" y="4348117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flipV="1">
            <a:off x="2550321" y="4348117"/>
            <a:ext cx="333877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flipV="1">
            <a:off x="2882316" y="4348117"/>
            <a:ext cx="333877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550320" y="4348117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887732" y="4342102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209049" y="4727112"/>
            <a:ext cx="34891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545985" y="4342101"/>
            <a:ext cx="34891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218073" y="4342102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551400" y="4342101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37607" y="3918581"/>
            <a:ext cx="4098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Calibri" panose="020F0502020204030204" pitchFamily="34" charset="0"/>
              </a:rPr>
              <a:t>  1      0      1     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     0       </a:t>
            </a:r>
            <a:r>
              <a:rPr lang="hu-HU" sz="1400" dirty="0" err="1">
                <a:latin typeface="Calibri" panose="020F0502020204030204" pitchFamily="34" charset="0"/>
              </a:rPr>
              <a:t>0</a:t>
            </a:r>
            <a:r>
              <a:rPr lang="hu-HU" sz="1400" dirty="0">
                <a:latin typeface="Calibri" panose="020F0502020204030204" pitchFamily="34" charset="0"/>
              </a:rPr>
              <a:t>      </a:t>
            </a:r>
            <a:r>
              <a:rPr lang="hu-HU" sz="1400" dirty="0" err="1">
                <a:latin typeface="Calibri" panose="020F0502020204030204" pitchFamily="34" charset="0"/>
              </a:rPr>
              <a:t>0</a:t>
            </a:r>
            <a:r>
              <a:rPr lang="hu-HU" sz="1400" dirty="0">
                <a:latin typeface="Calibri" panose="020F0502020204030204" pitchFamily="34" charset="0"/>
              </a:rPr>
              <a:t>      1      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     0       1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4930325" y="4215772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271237" y="422372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06187" y="4215772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894900" y="4727111"/>
            <a:ext cx="34891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888937" y="4342101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237434" y="4342101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>
            <a:off x="4230505" y="4342100"/>
            <a:ext cx="354932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>
            <a:off x="4577381" y="4333447"/>
            <a:ext cx="354932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 flipV="1">
            <a:off x="5273436" y="4345704"/>
            <a:ext cx="333877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936447" y="4342099"/>
            <a:ext cx="34891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85280" y="4329802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930325" y="4342100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273173" y="4350053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846473" y="5699264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201405" y="5699264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550320" y="5699264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884197" y="5699264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218073" y="5699264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551948" y="5699264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88728" y="5699264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237434" y="5699264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581409" y="5699264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201405" y="5831609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550320" y="5831609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887732" y="5825594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218073" y="5825594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551400" y="5825593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837607" y="5402073"/>
            <a:ext cx="4098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Calibri" panose="020F0502020204030204" pitchFamily="34" charset="0"/>
              </a:rPr>
              <a:t> 1      0       1     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     0       </a:t>
            </a:r>
            <a:r>
              <a:rPr lang="hu-HU" sz="1400" dirty="0" err="1">
                <a:latin typeface="Calibri" panose="020F0502020204030204" pitchFamily="34" charset="0"/>
              </a:rPr>
              <a:t>0</a:t>
            </a:r>
            <a:r>
              <a:rPr lang="hu-HU" sz="1400" dirty="0">
                <a:latin typeface="Calibri" panose="020F0502020204030204" pitchFamily="34" charset="0"/>
              </a:rPr>
              <a:t>      </a:t>
            </a:r>
            <a:r>
              <a:rPr lang="hu-HU" sz="1400" dirty="0" err="1">
                <a:latin typeface="Calibri" panose="020F0502020204030204" pitchFamily="34" charset="0"/>
              </a:rPr>
              <a:t>0</a:t>
            </a:r>
            <a:r>
              <a:rPr lang="hu-HU" sz="1400" dirty="0">
                <a:latin typeface="Calibri" panose="020F0502020204030204" pitchFamily="34" charset="0"/>
              </a:rPr>
              <a:t>      1      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     0       1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4930325" y="5699264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271237" y="5707215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606187" y="5699264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888937" y="5825593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237434" y="5825593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585280" y="5813294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930325" y="5825592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273173" y="5833545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852489" y="5825591"/>
            <a:ext cx="34891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/>
          <p:nvPr/>
        </p:nvCxnSpPr>
        <p:spPr>
          <a:xfrm flipV="1">
            <a:off x="2205407" y="5829059"/>
            <a:ext cx="333877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546427" y="6209030"/>
            <a:ext cx="34891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887732" y="5833544"/>
            <a:ext cx="32846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/>
          <p:nvPr/>
        </p:nvCxnSpPr>
        <p:spPr>
          <a:xfrm flipV="1">
            <a:off x="3210878" y="5822587"/>
            <a:ext cx="333877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/>
          <p:nvPr/>
        </p:nvCxnSpPr>
        <p:spPr>
          <a:xfrm flipV="1">
            <a:off x="3553884" y="5810762"/>
            <a:ext cx="333877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flipV="1">
            <a:off x="3889696" y="5829058"/>
            <a:ext cx="356204" cy="378540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243816" y="6206831"/>
            <a:ext cx="341465" cy="76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4577382" y="5810761"/>
            <a:ext cx="352943" cy="153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271237" y="6225128"/>
            <a:ext cx="32846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/>
          <p:cNvCxnSpPr/>
          <p:nvPr/>
        </p:nvCxnSpPr>
        <p:spPr>
          <a:xfrm flipV="1">
            <a:off x="4919910" y="5836627"/>
            <a:ext cx="356204" cy="378540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9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8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6" grpId="0"/>
      <p:bldP spid="7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Digitális kódok 2/3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i="1" dirty="0"/>
              <a:t>NRZ-L</a:t>
            </a:r>
            <a:r>
              <a:rPr lang="hu-HU" sz="2000" dirty="0"/>
              <a:t> (1-es bit magas jelszint/ 0-s bit alacsony jelszint, semmi, semmi)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i="1" dirty="0"/>
              <a:t>NRZ-M</a:t>
            </a:r>
            <a:r>
              <a:rPr lang="hu-HU" sz="2000" dirty="0"/>
              <a:t> (1-es bit jelszint váltás/ 0-ás bit esetén nincs váltás, semmi, semmi)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i="1" dirty="0"/>
              <a:t>RZ</a:t>
            </a:r>
            <a:r>
              <a:rPr lang="hu-HU" sz="2000" dirty="0"/>
              <a:t> (1-es bit magas jelszint/ 0-s bit alacsony jelszint, 1-es bit esetén váltás, semmi)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858627" y="236135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13558" y="236135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62474" y="236135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96351" y="236135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30227" y="236135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64101" y="236135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00882" y="236135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49588" y="236135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93563" y="236135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13558" y="2493698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237213" y="2516486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92257" y="2493316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49760" y="2064162"/>
            <a:ext cx="4098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Calibri" panose="020F0502020204030204" pitchFamily="34" charset="0"/>
              </a:rPr>
              <a:t>  1      0       1    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     0       </a:t>
            </a:r>
            <a:r>
              <a:rPr lang="hu-HU" sz="1400" dirty="0" err="1">
                <a:latin typeface="Calibri" panose="020F0502020204030204" pitchFamily="34" charset="0"/>
              </a:rPr>
              <a:t>0</a:t>
            </a:r>
            <a:r>
              <a:rPr lang="hu-HU" sz="1400" dirty="0">
                <a:latin typeface="Calibri" panose="020F0502020204030204" pitchFamily="34" charset="0"/>
              </a:rPr>
              <a:t>      </a:t>
            </a:r>
            <a:r>
              <a:rPr lang="hu-HU" sz="1400" dirty="0" err="1">
                <a:latin typeface="Calibri" panose="020F0502020204030204" pitchFamily="34" charset="0"/>
              </a:rPr>
              <a:t>0</a:t>
            </a:r>
            <a:r>
              <a:rPr lang="hu-HU" sz="1400" dirty="0">
                <a:latin typeface="Calibri" panose="020F0502020204030204" pitchFamily="34" charset="0"/>
              </a:rPr>
              <a:t>      1      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     0       1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4942478" y="236135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283391" y="2369304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18341" y="236135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48800" y="2505159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942478" y="2497206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867493" y="382550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222425" y="382550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571341" y="382550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905217" y="382550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239093" y="382550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572968" y="382550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909749" y="382550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258454" y="382550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602429" y="382550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571341" y="3957851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906851" y="3981940"/>
            <a:ext cx="1901" cy="36443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858627" y="3544082"/>
            <a:ext cx="4098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Calibri" panose="020F0502020204030204" pitchFamily="34" charset="0"/>
              </a:rPr>
              <a:t>  1      0      1     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     0       </a:t>
            </a:r>
            <a:r>
              <a:rPr lang="hu-HU" sz="1400" dirty="0" err="1">
                <a:latin typeface="Calibri" panose="020F0502020204030204" pitchFamily="34" charset="0"/>
              </a:rPr>
              <a:t>0</a:t>
            </a:r>
            <a:r>
              <a:rPr lang="hu-HU" sz="1400" dirty="0">
                <a:latin typeface="Calibri" panose="020F0502020204030204" pitchFamily="34" charset="0"/>
              </a:rPr>
              <a:t>      </a:t>
            </a:r>
            <a:r>
              <a:rPr lang="hu-HU" sz="1400" dirty="0" err="1">
                <a:latin typeface="Calibri" panose="020F0502020204030204" pitchFamily="34" charset="0"/>
              </a:rPr>
              <a:t>0</a:t>
            </a:r>
            <a:r>
              <a:rPr lang="hu-HU" sz="1400" dirty="0">
                <a:latin typeface="Calibri" panose="020F0502020204030204" pitchFamily="34" charset="0"/>
              </a:rPr>
              <a:t>      1      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     0       1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4951345" y="382550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292257" y="3833458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627207" y="382550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258454" y="3961361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599157" y="3949062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294193" y="3959788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872915" y="4332675"/>
            <a:ext cx="34891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2581920" y="3972415"/>
            <a:ext cx="338180" cy="36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906357" y="4342162"/>
            <a:ext cx="32846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249588" y="3952027"/>
            <a:ext cx="341465" cy="76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4598382" y="4337200"/>
            <a:ext cx="352943" cy="153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290829" y="3968751"/>
            <a:ext cx="32846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882376" y="5506238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237307" y="5506238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586223" y="5506238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920100" y="5506238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253976" y="5506238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587850" y="5506238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924631" y="5506238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4273337" y="5506238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617311" y="5506238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>
            <a:off x="1882375" y="5638583"/>
            <a:ext cx="354932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930836" y="5640518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2590204" y="5641817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1873509" y="5209047"/>
            <a:ext cx="4098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Calibri" panose="020F0502020204030204" pitchFamily="34" charset="0"/>
              </a:rPr>
              <a:t>  1      0      1     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     0       </a:t>
            </a:r>
            <a:r>
              <a:rPr lang="hu-HU" sz="1400" dirty="0" err="1">
                <a:latin typeface="Calibri" panose="020F0502020204030204" pitchFamily="34" charset="0"/>
              </a:rPr>
              <a:t>0</a:t>
            </a:r>
            <a:r>
              <a:rPr lang="hu-HU" sz="1400" dirty="0">
                <a:latin typeface="Calibri" panose="020F0502020204030204" pitchFamily="34" charset="0"/>
              </a:rPr>
              <a:t>      </a:t>
            </a:r>
            <a:r>
              <a:rPr lang="hu-HU" sz="1400" dirty="0" err="1">
                <a:latin typeface="Calibri" panose="020F0502020204030204" pitchFamily="34" charset="0"/>
              </a:rPr>
              <a:t>0</a:t>
            </a:r>
            <a:r>
              <a:rPr lang="hu-HU" sz="1400" dirty="0">
                <a:latin typeface="Calibri" panose="020F0502020204030204" pitchFamily="34" charset="0"/>
              </a:rPr>
              <a:t>      1      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     0       1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>
            <a:off x="4966227" y="5506238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307140" y="5514189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642090" y="5506238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/>
          <p:cNvCxnSpPr/>
          <p:nvPr/>
        </p:nvCxnSpPr>
        <p:spPr>
          <a:xfrm>
            <a:off x="4613284" y="5633438"/>
            <a:ext cx="354932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/>
          <p:nvPr/>
        </p:nvCxnSpPr>
        <p:spPr>
          <a:xfrm>
            <a:off x="2586499" y="5640153"/>
            <a:ext cx="354932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/>
          <p:nvPr/>
        </p:nvCxnSpPr>
        <p:spPr>
          <a:xfrm>
            <a:off x="2925148" y="5644598"/>
            <a:ext cx="331356" cy="38093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/>
          <p:nvPr/>
        </p:nvCxnSpPr>
        <p:spPr>
          <a:xfrm>
            <a:off x="4270185" y="5639158"/>
            <a:ext cx="341083" cy="373569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/>
          <p:nvPr/>
        </p:nvCxnSpPr>
        <p:spPr>
          <a:xfrm>
            <a:off x="5297911" y="5622484"/>
            <a:ext cx="343941" cy="382602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4617311" y="5613709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1864017" y="2507316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2215764" y="2878327"/>
            <a:ext cx="346292" cy="75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2566443" y="2507317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2556218" y="2516485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V="1">
            <a:off x="2892963" y="2518095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3236652" y="2886297"/>
            <a:ext cx="326322" cy="277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3564668" y="2886297"/>
            <a:ext cx="343198" cy="277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3898951" y="2889068"/>
            <a:ext cx="356993" cy="452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4257301" y="2507316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4585689" y="2507315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4934685" y="2878326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5278657" y="2499748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2221821" y="4332675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3229722" y="4340770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V="1">
            <a:off x="3562974" y="4341045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V="1">
            <a:off x="3900677" y="4339884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4941829" y="4344263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2236123" y="6023374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3249918" y="6023285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3586406" y="6022961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V="1">
            <a:off x="3929573" y="6022961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4278572" y="5649872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5307140" y="5632568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V="1">
            <a:off x="4959162" y="6013489"/>
            <a:ext cx="349000" cy="18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8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6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9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5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8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1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4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0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3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6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9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5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8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1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4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5" grpId="0"/>
      <p:bldP spid="1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Digitális kódok 3/</a:t>
            </a:r>
            <a:r>
              <a:rPr lang="hu-HU" dirty="0" err="1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i="1" dirty="0" err="1"/>
              <a:t>Differential</a:t>
            </a:r>
            <a:r>
              <a:rPr lang="hu-HU" sz="2000" i="1" dirty="0"/>
              <a:t> Manchester</a:t>
            </a:r>
            <a:r>
              <a:rPr lang="hu-HU" sz="2000" dirty="0"/>
              <a:t> (0-s bit esetén váltás, </a:t>
            </a:r>
            <a:r>
              <a:rPr lang="hu-HU" sz="2000" dirty="0" err="1"/>
              <a:t>váltás</a:t>
            </a:r>
            <a:r>
              <a:rPr lang="hu-HU" sz="2000" dirty="0"/>
              <a:t>, semmi)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i="1" dirty="0" err="1"/>
              <a:t>Delay-Modulation</a:t>
            </a:r>
            <a:r>
              <a:rPr lang="hu-HU" sz="2000" dirty="0"/>
              <a:t> (semmi, 1-es bit esetén váltás, 0-s bit következik váltás)</a:t>
            </a:r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i="1" dirty="0"/>
              <a:t>Manchester</a:t>
            </a:r>
            <a:r>
              <a:rPr lang="hu-HU" sz="2000" dirty="0"/>
              <a:t> (semmi, 1-es bit magasról alacsonyra/ 0-s alacsonyról magasra, semmi)</a:t>
            </a:r>
          </a:p>
          <a:p>
            <a:pPr marL="0">
              <a:buNone/>
            </a:pPr>
            <a:endParaRPr lang="hu-HU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858627" y="239288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13558" y="239288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62474" y="239288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96351" y="239288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30227" y="239288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64101" y="239288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00882" y="239288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49588" y="239288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93563" y="239288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1858627" y="2525232"/>
            <a:ext cx="354932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13558" y="2525232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flipV="1">
            <a:off x="2562474" y="2525232"/>
            <a:ext cx="333877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230227" y="2519217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563554" y="2519216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49760" y="2095696"/>
            <a:ext cx="4098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Calibri" panose="020F0502020204030204" pitchFamily="34" charset="0"/>
              </a:rPr>
              <a:t>  1      0      1     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     0       </a:t>
            </a:r>
            <a:r>
              <a:rPr lang="hu-HU" sz="1400" dirty="0" err="1">
                <a:latin typeface="Calibri" panose="020F0502020204030204" pitchFamily="34" charset="0"/>
              </a:rPr>
              <a:t>0</a:t>
            </a:r>
            <a:r>
              <a:rPr lang="hu-HU" sz="1400" dirty="0">
                <a:latin typeface="Calibri" panose="020F0502020204030204" pitchFamily="34" charset="0"/>
              </a:rPr>
              <a:t>      </a:t>
            </a:r>
            <a:r>
              <a:rPr lang="hu-HU" sz="1400" dirty="0" err="1">
                <a:latin typeface="Calibri" panose="020F0502020204030204" pitchFamily="34" charset="0"/>
              </a:rPr>
              <a:t>0</a:t>
            </a:r>
            <a:r>
              <a:rPr lang="hu-HU" sz="1400" dirty="0">
                <a:latin typeface="Calibri" panose="020F0502020204030204" pitchFamily="34" charset="0"/>
              </a:rPr>
              <a:t>      1      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     0       1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4942478" y="239288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283391" y="2400838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18341" y="2392887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901091" y="2519216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>
            <a:off x="4589535" y="2510562"/>
            <a:ext cx="354932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 flipV="1">
            <a:off x="5285590" y="2510787"/>
            <a:ext cx="333877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942478" y="2519215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867493" y="374502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222425" y="374502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571341" y="374502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905217" y="374502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239093" y="374502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572968" y="374502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909749" y="374502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258454" y="374502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602429" y="374502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247568" y="3883383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858627" y="3447832"/>
            <a:ext cx="4098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Calibri" panose="020F0502020204030204" pitchFamily="34" charset="0"/>
              </a:rPr>
              <a:t>  1      0      1     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     0       </a:t>
            </a:r>
            <a:r>
              <a:rPr lang="hu-HU" sz="1400" dirty="0" err="1">
                <a:latin typeface="Calibri" panose="020F0502020204030204" pitchFamily="34" charset="0"/>
              </a:rPr>
              <a:t>0</a:t>
            </a:r>
            <a:r>
              <a:rPr lang="hu-HU" sz="1400" dirty="0">
                <a:latin typeface="Calibri" panose="020F0502020204030204" pitchFamily="34" charset="0"/>
              </a:rPr>
              <a:t>      </a:t>
            </a:r>
            <a:r>
              <a:rPr lang="hu-HU" sz="1400" dirty="0" err="1">
                <a:latin typeface="Calibri" panose="020F0502020204030204" pitchFamily="34" charset="0"/>
              </a:rPr>
              <a:t>0</a:t>
            </a:r>
            <a:r>
              <a:rPr lang="hu-HU" sz="1400" dirty="0">
                <a:latin typeface="Calibri" panose="020F0502020204030204" pitchFamily="34" charset="0"/>
              </a:rPr>
              <a:t>      1      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     0       1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4951345" y="374502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292257" y="3752974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627207" y="374502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918981" y="3895416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258454" y="3883383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958300" y="3885919"/>
            <a:ext cx="2069" cy="37044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4949276" y="4262794"/>
            <a:ext cx="364338" cy="559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/>
          <p:cNvCxnSpPr/>
          <p:nvPr/>
        </p:nvCxnSpPr>
        <p:spPr>
          <a:xfrm flipV="1">
            <a:off x="4606158" y="3882386"/>
            <a:ext cx="356204" cy="378540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/>
          <p:nvPr/>
        </p:nvCxnSpPr>
        <p:spPr>
          <a:xfrm>
            <a:off x="2206996" y="2531247"/>
            <a:ext cx="354932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>
            <a:off x="2901399" y="2531247"/>
            <a:ext cx="331356" cy="38093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>
            <a:off x="3230112" y="2525129"/>
            <a:ext cx="341083" cy="373569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/>
          <p:nvPr/>
        </p:nvCxnSpPr>
        <p:spPr>
          <a:xfrm>
            <a:off x="3558767" y="2525129"/>
            <a:ext cx="341083" cy="373569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/>
          <p:nvPr/>
        </p:nvCxnSpPr>
        <p:spPr>
          <a:xfrm>
            <a:off x="3901662" y="2525129"/>
            <a:ext cx="353885" cy="366799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/>
          <p:nvPr/>
        </p:nvCxnSpPr>
        <p:spPr>
          <a:xfrm flipV="1">
            <a:off x="4256091" y="2513203"/>
            <a:ext cx="333877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/>
          <p:nvPr/>
        </p:nvCxnSpPr>
        <p:spPr>
          <a:xfrm>
            <a:off x="4938882" y="2520523"/>
            <a:ext cx="354932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882376" y="545894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237307" y="545894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586223" y="545894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920100" y="545894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253976" y="545894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587850" y="545894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924631" y="545894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4273337" y="545894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617311" y="545894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>
            <a:off x="1882375" y="5591288"/>
            <a:ext cx="354932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930836" y="5593223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/>
          <p:nvPr/>
        </p:nvCxnSpPr>
        <p:spPr>
          <a:xfrm flipV="1">
            <a:off x="2235938" y="5591185"/>
            <a:ext cx="351941" cy="385115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3587303" y="5585272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1873509" y="5145986"/>
            <a:ext cx="4098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Calibri" panose="020F0502020204030204" pitchFamily="34" charset="0"/>
              </a:rPr>
              <a:t>  1      0      1     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     0       </a:t>
            </a:r>
            <a:r>
              <a:rPr lang="hu-HU" sz="1400" dirty="0" err="1">
                <a:latin typeface="Calibri" panose="020F0502020204030204" pitchFamily="34" charset="0"/>
              </a:rPr>
              <a:t>0</a:t>
            </a:r>
            <a:r>
              <a:rPr lang="hu-HU" sz="1400" dirty="0">
                <a:latin typeface="Calibri" panose="020F0502020204030204" pitchFamily="34" charset="0"/>
              </a:rPr>
              <a:t>      </a:t>
            </a:r>
            <a:r>
              <a:rPr lang="hu-HU" sz="1400" dirty="0" err="1">
                <a:latin typeface="Calibri" panose="020F0502020204030204" pitchFamily="34" charset="0"/>
              </a:rPr>
              <a:t>0</a:t>
            </a:r>
            <a:r>
              <a:rPr lang="hu-HU" sz="1400" dirty="0">
                <a:latin typeface="Calibri" panose="020F0502020204030204" pitchFamily="34" charset="0"/>
              </a:rPr>
              <a:t>      1       </a:t>
            </a:r>
            <a:r>
              <a:rPr lang="hu-HU" sz="1400" dirty="0" err="1">
                <a:latin typeface="Calibri" panose="020F0502020204030204" pitchFamily="34" charset="0"/>
              </a:rPr>
              <a:t>1</a:t>
            </a:r>
            <a:r>
              <a:rPr lang="hu-HU" sz="1400" dirty="0">
                <a:latin typeface="Calibri" panose="020F0502020204030204" pitchFamily="34" charset="0"/>
              </a:rPr>
              <a:t>      0       1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>
            <a:off x="4966227" y="545894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307140" y="5466894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642090" y="5458943"/>
            <a:ext cx="0" cy="637673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3924839" y="5585272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/>
          <p:cNvCxnSpPr/>
          <p:nvPr/>
        </p:nvCxnSpPr>
        <p:spPr>
          <a:xfrm>
            <a:off x="4613284" y="5586143"/>
            <a:ext cx="354932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/>
          <p:nvPr/>
        </p:nvCxnSpPr>
        <p:spPr>
          <a:xfrm flipV="1">
            <a:off x="4972051" y="5574586"/>
            <a:ext cx="341564" cy="390352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/>
          <p:nvPr/>
        </p:nvCxnSpPr>
        <p:spPr>
          <a:xfrm>
            <a:off x="2586499" y="5592858"/>
            <a:ext cx="354932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/>
          <p:nvPr/>
        </p:nvCxnSpPr>
        <p:spPr>
          <a:xfrm>
            <a:off x="2925148" y="5597303"/>
            <a:ext cx="331356" cy="38093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/>
          <p:nvPr/>
        </p:nvCxnSpPr>
        <p:spPr>
          <a:xfrm>
            <a:off x="4270185" y="5591863"/>
            <a:ext cx="341083" cy="373569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/>
          <p:nvPr/>
        </p:nvCxnSpPr>
        <p:spPr>
          <a:xfrm>
            <a:off x="5297911" y="5575189"/>
            <a:ext cx="343941" cy="382602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/>
          <p:nvPr/>
        </p:nvCxnSpPr>
        <p:spPr>
          <a:xfrm flipV="1">
            <a:off x="3251775" y="5591185"/>
            <a:ext cx="333877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lbow Connector 134"/>
          <p:cNvCxnSpPr/>
          <p:nvPr/>
        </p:nvCxnSpPr>
        <p:spPr>
          <a:xfrm flipV="1">
            <a:off x="3578721" y="5591184"/>
            <a:ext cx="333877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/>
          <p:nvPr/>
        </p:nvCxnSpPr>
        <p:spPr>
          <a:xfrm flipV="1">
            <a:off x="3930613" y="5591184"/>
            <a:ext cx="341276" cy="373087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4617311" y="5566414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2221024" y="3894419"/>
            <a:ext cx="349928" cy="806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/>
          <p:nvPr/>
        </p:nvCxnSpPr>
        <p:spPr>
          <a:xfrm>
            <a:off x="2570922" y="3894419"/>
            <a:ext cx="354932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42555" y="4270705"/>
            <a:ext cx="341465" cy="76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578721" y="3894419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/>
          <p:nvPr/>
        </p:nvCxnSpPr>
        <p:spPr>
          <a:xfrm flipV="1">
            <a:off x="2913693" y="3889030"/>
            <a:ext cx="333877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3581966" y="3902487"/>
            <a:ext cx="341465" cy="76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03381" y="4261091"/>
            <a:ext cx="341465" cy="76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lbow Connector 140"/>
          <p:cNvCxnSpPr/>
          <p:nvPr/>
        </p:nvCxnSpPr>
        <p:spPr>
          <a:xfrm>
            <a:off x="4246887" y="3877784"/>
            <a:ext cx="354932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/>
          <p:cNvCxnSpPr/>
          <p:nvPr/>
        </p:nvCxnSpPr>
        <p:spPr>
          <a:xfrm flipV="1">
            <a:off x="5297911" y="3869670"/>
            <a:ext cx="337774" cy="389003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142"/>
          <p:cNvCxnSpPr/>
          <p:nvPr/>
        </p:nvCxnSpPr>
        <p:spPr>
          <a:xfrm>
            <a:off x="1866091" y="3895415"/>
            <a:ext cx="354932" cy="385011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2221023" y="3894419"/>
            <a:ext cx="0" cy="38501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5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0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3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6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9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2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5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8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5" grpId="0"/>
      <p:bldP spid="1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sz="4400" dirty="0"/>
              <a:t>Ethernet példa: </a:t>
            </a:r>
          </a:p>
          <a:p>
            <a:r>
              <a:rPr lang="hu-HU" sz="4400" dirty="0"/>
              <a:t>	10BASE-TX</a:t>
            </a:r>
          </a:p>
          <a:p>
            <a:r>
              <a:rPr lang="hu-HU" sz="4400" dirty="0"/>
              <a:t>	100BASE-TX</a:t>
            </a:r>
            <a:endParaRPr lang="en-US" sz="4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204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Manchester</a:t>
            </a:r>
            <a:r>
              <a:rPr lang="hu-HU" dirty="0"/>
              <a:t> (10 </a:t>
            </a:r>
            <a:r>
              <a:rPr lang="hu-HU" dirty="0" err="1"/>
              <a:t>Mbps</a:t>
            </a:r>
            <a:r>
              <a:rPr lang="hu-HU" dirty="0"/>
              <a:t> Ethernet</a:t>
            </a:r>
            <a:br>
              <a:rPr lang="hu-HU" dirty="0"/>
            </a:br>
            <a:r>
              <a:rPr lang="hu-HU" dirty="0"/>
              <a:t>						10BASE-TX)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61427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1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hu-HU" dirty="0">
                <a:sym typeface="Wingdings" pitchFamily="2" charset="2"/>
              </a:rPr>
              <a:t>átmenet magasról alacsonyra</a:t>
            </a:r>
            <a:r>
              <a:rPr lang="en-US" dirty="0">
                <a:sym typeface="Wingdings" pitchFamily="2" charset="2"/>
              </a:rPr>
              <a:t>, 0  </a:t>
            </a:r>
            <a:r>
              <a:rPr lang="hu-HU" dirty="0">
                <a:sym typeface="Wingdings" pitchFamily="2" charset="2"/>
              </a:rPr>
              <a:t>alacsonyról magasra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8856946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303834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091370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644486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197602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750718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91370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487606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487606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867928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867928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2264164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264164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644486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657228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053464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53464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433786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417869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3814105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814105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194427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185777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4582013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82013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962335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974160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5370396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370396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750718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5758916" y="4674352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6155152" y="4114793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155152" y="4114793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535474" y="4114793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527276" y="4674351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6923512" y="4114792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923512" y="4114792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303834" y="4114792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298384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94620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694620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8074942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8080388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8476624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8476624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8856946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09182" y="4163738"/>
            <a:ext cx="851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Clock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09183" y="3036700"/>
            <a:ext cx="1136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/>
              <a:t>Manch</a:t>
            </a:r>
            <a:r>
              <a:rPr lang="hu-HU" sz="2400" dirty="0"/>
              <a:t>.</a:t>
            </a:r>
            <a:endParaRPr lang="en-US" sz="2400" dirty="0"/>
          </a:p>
        </p:txBody>
      </p:sp>
      <p:cxnSp>
        <p:nvCxnSpPr>
          <p:cNvPr id="99" name="Straight Connector 98"/>
          <p:cNvCxnSpPr/>
          <p:nvPr/>
        </p:nvCxnSpPr>
        <p:spPr>
          <a:xfrm flipV="1">
            <a:off x="1091370" y="3498364"/>
            <a:ext cx="750820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1838111" y="2936527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838111" y="2936527"/>
            <a:ext cx="819117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657228" y="2913863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234790" y="2920614"/>
            <a:ext cx="705462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4912968" y="2895582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912839" y="3473326"/>
            <a:ext cx="837879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758916" y="2920614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1664898" y="2214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240577" y="221447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933484" y="221446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338040" y="22144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4762960" y="221447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34" name="Content Placeholder 3"/>
          <p:cNvSpPr txBox="1">
            <a:spLocks/>
          </p:cNvSpPr>
          <p:nvPr/>
        </p:nvSpPr>
        <p:spPr>
          <a:xfrm>
            <a:off x="0" y="5246427"/>
            <a:ext cx="9143999" cy="134544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Megoldás az órák elcsúszásának problémájára</a:t>
            </a:r>
            <a:r>
              <a:rPr lang="en-US" dirty="0"/>
              <a:t> (</a:t>
            </a:r>
            <a:r>
              <a:rPr lang="hu-HU" dirty="0"/>
              <a:t>minden bit átmenettel kódolt</a:t>
            </a:r>
            <a:r>
              <a:rPr lang="en-US" dirty="0"/>
              <a:t>)</a:t>
            </a:r>
          </a:p>
          <a:p>
            <a:r>
              <a:rPr lang="hu-HU" dirty="0"/>
              <a:t>Negatívum, hogy az átvitel felét használja ki </a:t>
            </a:r>
            <a:r>
              <a:rPr lang="en-US" dirty="0"/>
              <a:t>(</a:t>
            </a:r>
            <a:r>
              <a:rPr lang="hu-HU" dirty="0"/>
              <a:t>két óraidő ciklus</a:t>
            </a:r>
            <a:r>
              <a:rPr lang="en-US" dirty="0"/>
              <a:t> per bit)</a:t>
            </a: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2668932" y="3475699"/>
            <a:ext cx="750820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3415673" y="2913862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415673" y="2913862"/>
            <a:ext cx="819117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770835" y="2907028"/>
            <a:ext cx="705462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6449013" y="2881996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6448884" y="3459740"/>
            <a:ext cx="837879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7320324" y="3471067"/>
            <a:ext cx="750820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8067065" y="2909230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8067065" y="2909230"/>
            <a:ext cx="819117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99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Non-Return to Zero Inverted (NRZI)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614273"/>
          </a:xfrm>
        </p:spPr>
        <p:txBody>
          <a:bodyPr/>
          <a:lstStyle/>
          <a:p>
            <a:r>
              <a:rPr lang="en-US" dirty="0"/>
              <a:t>1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hu-HU" dirty="0">
                <a:sym typeface="Wingdings" pitchFamily="2" charset="2"/>
              </a:rPr>
              <a:t>átmenet</a:t>
            </a:r>
            <a:r>
              <a:rPr lang="en-US" dirty="0">
                <a:sym typeface="Wingdings" pitchFamily="2" charset="2"/>
              </a:rPr>
              <a:t>, 0  </a:t>
            </a:r>
            <a:r>
              <a:rPr lang="hu-HU" dirty="0">
                <a:sym typeface="Wingdings" pitchFamily="2" charset="2"/>
              </a:rPr>
              <a:t>ugyanaz marad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867928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8856946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527276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303834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080392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091370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644486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421044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197602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974160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750718" y="2676138"/>
            <a:ext cx="0" cy="235875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91370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487606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487606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867928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867928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2264164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264164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644486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657228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053464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53464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433786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417869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3814105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814105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194427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185777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4582013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82013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962335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974160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5370396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370396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750718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5758916" y="4674352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6155152" y="4114793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155152" y="4114793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535474" y="4114793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527276" y="4674351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6923512" y="4114792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923512" y="4114792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303834" y="4114792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298384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694620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694620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8074942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8080388" y="4681176"/>
            <a:ext cx="3962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8476624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8476624" y="4121617"/>
            <a:ext cx="3803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8856946" y="4121617"/>
            <a:ext cx="0" cy="55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09182" y="4163738"/>
            <a:ext cx="851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Clock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85997" y="3036700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NRZI</a:t>
            </a:r>
          </a:p>
        </p:txBody>
      </p:sp>
      <p:cxnSp>
        <p:nvCxnSpPr>
          <p:cNvPr id="99" name="Straight Connector 98"/>
          <p:cNvCxnSpPr/>
          <p:nvPr/>
        </p:nvCxnSpPr>
        <p:spPr>
          <a:xfrm>
            <a:off x="1091370" y="3498365"/>
            <a:ext cx="1962094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3039372" y="2920614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026630" y="2920614"/>
            <a:ext cx="1555383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4579968" y="2920614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582013" y="3498365"/>
            <a:ext cx="1573139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6155152" y="2920613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155152" y="2920614"/>
            <a:ext cx="7683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6923512" y="2920614"/>
            <a:ext cx="0" cy="57775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923512" y="3498365"/>
            <a:ext cx="1933434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1310314" y="2214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086872" y="2214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3636813" y="221447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193104" y="221447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517328" y="2214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299332" y="2214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746220" y="22144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977860" y="2214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402676" y="2214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876172" y="221446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34" name="Content Placeholder 3"/>
          <p:cNvSpPr txBox="1">
            <a:spLocks/>
          </p:cNvSpPr>
          <p:nvPr/>
        </p:nvSpPr>
        <p:spPr>
          <a:xfrm>
            <a:off x="0" y="5246427"/>
            <a:ext cx="9143999" cy="12024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 csupa egyes sorozat problémáját megoldja ugyan, </a:t>
            </a:r>
            <a:br>
              <a:rPr lang="hu-HU" dirty="0"/>
            </a:br>
            <a:r>
              <a:rPr lang="hu-HU" dirty="0"/>
              <a:t>de a csupa nulla sorozatot ez sem kezeli…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9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Kihívások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105400"/>
          </a:xfrm>
        </p:spPr>
        <p:txBody>
          <a:bodyPr>
            <a:normAutofit/>
          </a:bodyPr>
          <a:lstStyle/>
          <a:p>
            <a:r>
              <a:rPr lang="hu-HU" sz="3200" dirty="0"/>
              <a:t>Digitális számítógépek</a:t>
            </a:r>
            <a:endParaRPr lang="en-US" sz="3200" dirty="0"/>
          </a:p>
          <a:p>
            <a:pPr lvl="1"/>
            <a:r>
              <a:rPr lang="hu-HU" dirty="0"/>
              <a:t>Nullák és egyesek</a:t>
            </a:r>
            <a:endParaRPr lang="en-US" dirty="0"/>
          </a:p>
          <a:p>
            <a:r>
              <a:rPr lang="hu-HU" dirty="0"/>
              <a:t>Analóg világ</a:t>
            </a:r>
            <a:endParaRPr lang="en-US" dirty="0"/>
          </a:p>
          <a:p>
            <a:pPr lvl="1"/>
            <a:r>
              <a:rPr lang="hu-HU" dirty="0"/>
              <a:t>Amplitúdók és frekvenciák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1" y="3721099"/>
            <a:ext cx="2540000" cy="19025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716" y="4807856"/>
            <a:ext cx="2539999" cy="163285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500" y="4176486"/>
            <a:ext cx="2984500" cy="271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276" y="3677558"/>
            <a:ext cx="2874439" cy="1801585"/>
          </a:xfrm>
          <a:prstGeom prst="rect">
            <a:avLst/>
          </a:prstGeom>
        </p:spPr>
      </p:pic>
      <p:pic>
        <p:nvPicPr>
          <p:cNvPr id="10" name="Picture 2" descr="http://markun.cs.shinshu-u.ac.jp/learn/osi/e_zub-3-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1609880"/>
            <a:ext cx="2804988" cy="191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905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4-bit/5-bit</a:t>
            </a:r>
            <a:r>
              <a:rPr lang="hu-HU" dirty="0"/>
              <a:t> kódolás</a:t>
            </a:r>
            <a:r>
              <a:rPr lang="en-US" dirty="0"/>
              <a:t> </a:t>
            </a:r>
            <a:r>
              <a:rPr lang="hu-HU" dirty="0"/>
              <a:t>NRZI előtt</a:t>
            </a:r>
            <a:br>
              <a:rPr lang="hu-HU" dirty="0"/>
            </a:br>
            <a:r>
              <a:rPr lang="hu-HU" dirty="0"/>
              <a:t>	</a:t>
            </a:r>
            <a:r>
              <a:rPr lang="en-US" dirty="0"/>
              <a:t>(100 Mbps Ethernet</a:t>
            </a:r>
            <a:r>
              <a:rPr lang="hu-HU" dirty="0"/>
              <a:t> -</a:t>
            </a:r>
            <a:r>
              <a:rPr lang="en-US" dirty="0"/>
              <a:t>100BASE-TX)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600" dirty="0"/>
              <a:t>Megfigyelés</a:t>
            </a:r>
            <a:r>
              <a:rPr lang="en-US" sz="2600" dirty="0"/>
              <a:t>: </a:t>
            </a:r>
            <a:endParaRPr lang="hu-HU" sz="2600" dirty="0"/>
          </a:p>
          <a:p>
            <a:pPr lvl="1"/>
            <a:r>
              <a:rPr lang="en-US" sz="2300" dirty="0"/>
              <a:t>NRZI </a:t>
            </a:r>
            <a:r>
              <a:rPr lang="hu-HU" sz="2300" dirty="0"/>
              <a:t>jól működik, amíg nincs csupa 0-ákból álló sorozat</a:t>
            </a:r>
            <a:endParaRPr lang="en-US" sz="2300" dirty="0"/>
          </a:p>
          <a:p>
            <a:r>
              <a:rPr lang="hu-HU" sz="2600" dirty="0"/>
              <a:t>Ötlet -</a:t>
            </a:r>
            <a:r>
              <a:rPr lang="en-US" sz="2600" dirty="0"/>
              <a:t> </a:t>
            </a:r>
            <a:r>
              <a:rPr lang="hu-HU" sz="2300" dirty="0"/>
              <a:t>Kódoljunk minden 4 hosszú bitsorozatot 5-bitbe:</a:t>
            </a:r>
          </a:p>
          <a:p>
            <a:pPr lvl="1"/>
            <a:r>
              <a:rPr lang="hu-HU" sz="2000" dirty="0"/>
              <a:t> Nem lehet egynél több nulla a sorozat elején, és nem lehet kettőnél több a végén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4800" dirty="0"/>
          </a:p>
          <a:p>
            <a:r>
              <a:rPr lang="hu-HU" dirty="0"/>
              <a:t>Hátrányok</a:t>
            </a:r>
            <a:r>
              <a:rPr lang="en-US" dirty="0"/>
              <a:t>: </a:t>
            </a:r>
            <a:r>
              <a:rPr lang="hu-HU" dirty="0"/>
              <a:t>2</a:t>
            </a:r>
            <a:r>
              <a:rPr lang="en-US" dirty="0"/>
              <a:t>0%</a:t>
            </a:r>
            <a:r>
              <a:rPr lang="hu-HU" dirty="0" err="1"/>
              <a:t>-ot</a:t>
            </a:r>
            <a:r>
              <a:rPr lang="hu-HU" dirty="0"/>
              <a:t> veszítünk a hatékonyságból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21176" y="3687858"/>
            <a:ext cx="24497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0000    11110</a:t>
            </a:r>
          </a:p>
          <a:p>
            <a:r>
              <a:rPr lang="en-US" sz="2000" dirty="0"/>
              <a:t>0001    01001</a:t>
            </a:r>
          </a:p>
          <a:p>
            <a:r>
              <a:rPr lang="en-US" sz="2000" dirty="0"/>
              <a:t>0010    10100</a:t>
            </a:r>
          </a:p>
          <a:p>
            <a:r>
              <a:rPr lang="en-US" sz="2000" dirty="0"/>
              <a:t>0011    10101</a:t>
            </a:r>
          </a:p>
          <a:p>
            <a:r>
              <a:rPr lang="en-US" sz="2000" dirty="0"/>
              <a:t>0100    01010</a:t>
            </a:r>
          </a:p>
          <a:p>
            <a:r>
              <a:rPr lang="en-US" sz="2000" dirty="0"/>
              <a:t>0101    01011</a:t>
            </a:r>
          </a:p>
          <a:p>
            <a:r>
              <a:rPr lang="en-US" sz="2000" dirty="0"/>
              <a:t>0110    01110</a:t>
            </a:r>
          </a:p>
          <a:p>
            <a:r>
              <a:rPr lang="en-US" sz="2000" dirty="0"/>
              <a:t>0111    01111</a:t>
            </a:r>
          </a:p>
        </p:txBody>
      </p:sp>
      <p:sp>
        <p:nvSpPr>
          <p:cNvPr id="6" name="Rectangle 5"/>
          <p:cNvSpPr/>
          <p:nvPr/>
        </p:nvSpPr>
        <p:spPr>
          <a:xfrm>
            <a:off x="4827899" y="3687858"/>
            <a:ext cx="17946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1000    10010</a:t>
            </a:r>
          </a:p>
          <a:p>
            <a:r>
              <a:rPr lang="en-US" sz="2000" dirty="0"/>
              <a:t>1001    10011</a:t>
            </a:r>
          </a:p>
          <a:p>
            <a:r>
              <a:rPr lang="en-US" sz="2000" dirty="0"/>
              <a:t>1010    10110</a:t>
            </a:r>
          </a:p>
          <a:p>
            <a:r>
              <a:rPr lang="en-US" sz="2000" dirty="0"/>
              <a:t>1011    10111</a:t>
            </a:r>
          </a:p>
          <a:p>
            <a:r>
              <a:rPr lang="en-US" sz="2000" dirty="0"/>
              <a:t>1100    11010</a:t>
            </a:r>
          </a:p>
          <a:p>
            <a:r>
              <a:rPr lang="en-US" sz="2000" dirty="0"/>
              <a:t>1101    11011</a:t>
            </a:r>
          </a:p>
          <a:p>
            <a:r>
              <a:rPr lang="en-US" sz="2000" dirty="0"/>
              <a:t>1110    11100</a:t>
            </a:r>
          </a:p>
          <a:p>
            <a:r>
              <a:rPr lang="en-US" sz="2000" dirty="0"/>
              <a:t>1111    11101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1176" y="3287748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4-bit	5-bit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7899" y="3287748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4-bit	5-bit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337183" y="3687858"/>
            <a:ext cx="14841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85902" y="3687858"/>
            <a:ext cx="14841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07587" y="3299331"/>
            <a:ext cx="0" cy="27948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04601" y="3299331"/>
            <a:ext cx="0" cy="27948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flipH="1">
            <a:off x="1523986" y="1735524"/>
            <a:ext cx="7620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8-bit/10-bit</a:t>
            </a: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kódolás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r>
              <a:rPr kumimoji="0" lang="hu-HU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használata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Gigabit</a:t>
            </a:r>
            <a:r>
              <a:rPr lang="hu-HU" sz="2800" kern="0" dirty="0">
                <a:solidFill>
                  <a:sysClr val="window" lastClr="FFFFFF"/>
                </a:solidFill>
              </a:rPr>
              <a:t>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Ethernet</a:t>
            </a:r>
            <a:r>
              <a:rPr kumimoji="0" lang="hu-HU" sz="2800" b="0" i="0" u="none" strike="noStrike" kern="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esetén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1320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4-bit/5-bit</a:t>
            </a:r>
            <a:r>
              <a:rPr lang="hu-HU" dirty="0"/>
              <a:t> kódolás</a:t>
            </a:r>
            <a:r>
              <a:rPr lang="en-US" dirty="0"/>
              <a:t> </a:t>
            </a:r>
            <a:r>
              <a:rPr lang="hu-HU" dirty="0"/>
              <a:t>NRZI előtt</a:t>
            </a:r>
            <a:br>
              <a:rPr lang="hu-HU" dirty="0"/>
            </a:br>
            <a:r>
              <a:rPr lang="hu-HU" dirty="0"/>
              <a:t>	</a:t>
            </a:r>
            <a:r>
              <a:rPr lang="en-US" dirty="0"/>
              <a:t>(100 Mbps Ethernet</a:t>
            </a:r>
            <a:r>
              <a:rPr lang="hu-HU" dirty="0"/>
              <a:t> -</a:t>
            </a:r>
            <a:r>
              <a:rPr lang="en-US" dirty="0"/>
              <a:t>100BASE-TX)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600" dirty="0"/>
              <a:t>Megfigyelés</a:t>
            </a:r>
            <a:r>
              <a:rPr lang="en-US" sz="2600" dirty="0"/>
              <a:t>: </a:t>
            </a:r>
            <a:endParaRPr lang="hu-HU" sz="2600" dirty="0"/>
          </a:p>
          <a:p>
            <a:pPr lvl="1"/>
            <a:r>
              <a:rPr lang="en-US" sz="2300" dirty="0"/>
              <a:t>NRZI </a:t>
            </a:r>
            <a:r>
              <a:rPr lang="hu-HU" sz="2300" dirty="0"/>
              <a:t>jól működik, amíg nincs csupa 0-ákból álló sorozat</a:t>
            </a:r>
            <a:endParaRPr lang="en-US" sz="2300" dirty="0"/>
          </a:p>
          <a:p>
            <a:r>
              <a:rPr lang="hu-HU" sz="2600" dirty="0"/>
              <a:t>Ötlet -</a:t>
            </a:r>
            <a:r>
              <a:rPr lang="en-US" sz="2600" dirty="0"/>
              <a:t> </a:t>
            </a:r>
            <a:r>
              <a:rPr lang="hu-HU" sz="2300" dirty="0"/>
              <a:t>Kódoljunk minden 4 hosszú bitsorozatot 5-bitbe:</a:t>
            </a:r>
          </a:p>
          <a:p>
            <a:pPr lvl="1"/>
            <a:r>
              <a:rPr lang="hu-HU" sz="2000" dirty="0"/>
              <a:t> Nem lehet egynél több nulla a sorozat elején, és nem lehet kettőnél több a végén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4800" dirty="0"/>
          </a:p>
          <a:p>
            <a:r>
              <a:rPr lang="hu-HU" dirty="0"/>
              <a:t>Hátrányok</a:t>
            </a:r>
            <a:r>
              <a:rPr lang="en-US" dirty="0"/>
              <a:t>: </a:t>
            </a:r>
            <a:r>
              <a:rPr lang="hu-HU" dirty="0"/>
              <a:t>2</a:t>
            </a:r>
            <a:r>
              <a:rPr lang="en-US" dirty="0"/>
              <a:t>0%</a:t>
            </a:r>
            <a:r>
              <a:rPr lang="hu-HU" dirty="0" err="1"/>
              <a:t>-ot</a:t>
            </a:r>
            <a:r>
              <a:rPr lang="hu-HU" dirty="0"/>
              <a:t> veszítünk a hatékonyságból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21176" y="3687858"/>
            <a:ext cx="24497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0000    11110</a:t>
            </a:r>
          </a:p>
          <a:p>
            <a:r>
              <a:rPr lang="en-US" sz="2000" dirty="0"/>
              <a:t>0001    01001</a:t>
            </a:r>
          </a:p>
          <a:p>
            <a:r>
              <a:rPr lang="en-US" sz="2000" dirty="0"/>
              <a:t>0010    10100</a:t>
            </a:r>
          </a:p>
          <a:p>
            <a:r>
              <a:rPr lang="en-US" sz="2000" dirty="0"/>
              <a:t>0011    10101</a:t>
            </a:r>
          </a:p>
          <a:p>
            <a:r>
              <a:rPr lang="en-US" sz="2000" dirty="0"/>
              <a:t>0100    01010</a:t>
            </a:r>
          </a:p>
          <a:p>
            <a:r>
              <a:rPr lang="en-US" sz="2000" dirty="0"/>
              <a:t>0101    01011</a:t>
            </a:r>
          </a:p>
          <a:p>
            <a:r>
              <a:rPr lang="en-US" sz="2000" dirty="0"/>
              <a:t>0110    01110</a:t>
            </a:r>
          </a:p>
          <a:p>
            <a:r>
              <a:rPr lang="en-US" sz="2000" dirty="0"/>
              <a:t>0111    01111</a:t>
            </a:r>
          </a:p>
        </p:txBody>
      </p:sp>
      <p:sp>
        <p:nvSpPr>
          <p:cNvPr id="6" name="Rectangle 5"/>
          <p:cNvSpPr/>
          <p:nvPr/>
        </p:nvSpPr>
        <p:spPr>
          <a:xfrm>
            <a:off x="4827899" y="3687858"/>
            <a:ext cx="17946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1000    10010</a:t>
            </a:r>
          </a:p>
          <a:p>
            <a:r>
              <a:rPr lang="en-US" sz="2000" dirty="0"/>
              <a:t>1001    10011</a:t>
            </a:r>
          </a:p>
          <a:p>
            <a:r>
              <a:rPr lang="en-US" sz="2000" dirty="0"/>
              <a:t>1010    10110</a:t>
            </a:r>
          </a:p>
          <a:p>
            <a:r>
              <a:rPr lang="en-US" sz="2000" dirty="0"/>
              <a:t>1011    10111</a:t>
            </a:r>
          </a:p>
          <a:p>
            <a:r>
              <a:rPr lang="en-US" sz="2000" dirty="0"/>
              <a:t>1100    11010</a:t>
            </a:r>
          </a:p>
          <a:p>
            <a:r>
              <a:rPr lang="en-US" sz="2000" dirty="0"/>
              <a:t>1101    11011</a:t>
            </a:r>
          </a:p>
          <a:p>
            <a:r>
              <a:rPr lang="en-US" sz="2000" dirty="0"/>
              <a:t>1110    11100</a:t>
            </a:r>
          </a:p>
          <a:p>
            <a:r>
              <a:rPr lang="en-US" sz="2000" dirty="0"/>
              <a:t>1111    11101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1176" y="3287748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4-bit	5-bit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7899" y="3287748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4-bit	5-bit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337183" y="3687858"/>
            <a:ext cx="14841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85902" y="3687858"/>
            <a:ext cx="14841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07587" y="3299331"/>
            <a:ext cx="0" cy="27948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04601" y="3299331"/>
            <a:ext cx="0" cy="27948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 flipH="1">
            <a:off x="1523986" y="1960112"/>
            <a:ext cx="7620020" cy="954107"/>
            <a:chOff x="1219200" y="4876799"/>
            <a:chExt cx="5181605" cy="2525579"/>
          </a:xfrm>
        </p:grpSpPr>
        <p:sp>
          <p:nvSpPr>
            <p:cNvPr id="16" name="Rectangular Callout 15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21141"/>
                <a:gd name="adj2" fmla="val -18664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204" y="4876799"/>
              <a:ext cx="5181601" cy="2525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8-bit/10-bit</a:t>
              </a: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kódolás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használata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Gigabit</a:t>
              </a:r>
              <a:r>
                <a:rPr lang="hu-HU" sz="2800" kern="0" dirty="0">
                  <a:solidFill>
                    <a:sysClr val="window" lastClr="FFFFFF"/>
                  </a:solidFill>
                </a:rPr>
                <a:t> 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Ethernet</a:t>
              </a:r>
              <a:r>
                <a:rPr kumimoji="0" lang="hu-HU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esetén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621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4400" dirty="0"/>
              <a:t>Jelátvitel</a:t>
            </a:r>
            <a:endParaRPr lang="en-US" sz="4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695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Alapsáv és széles-sáv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Alapsáv avagy angolul </a:t>
            </a:r>
            <a:r>
              <a:rPr lang="hu-HU" sz="2000" i="1" dirty="0" err="1"/>
              <a:t>baseband</a:t>
            </a:r>
            <a:endParaRPr lang="hu-HU" sz="2000" i="1" dirty="0"/>
          </a:p>
          <a:p>
            <a:pPr lvl="1"/>
            <a:r>
              <a:rPr lang="hu-HU" sz="2000" dirty="0"/>
              <a:t>a digitális jel direkt árammá vagy feszültséggé alakul;</a:t>
            </a:r>
          </a:p>
          <a:p>
            <a:pPr lvl="1"/>
            <a:r>
              <a:rPr lang="hu-HU" sz="2000" dirty="0"/>
              <a:t>a jel minden frekvencián átvitelre kerül;</a:t>
            </a:r>
          </a:p>
          <a:p>
            <a:pPr lvl="1"/>
            <a:r>
              <a:rPr lang="hu-HU" sz="2000" dirty="0"/>
              <a:t>átviteli korlátok.</a:t>
            </a:r>
          </a:p>
          <a:p>
            <a:pPr lvl="1"/>
            <a:endParaRPr lang="hu-HU" sz="2000" dirty="0"/>
          </a:p>
          <a:p>
            <a:r>
              <a:rPr lang="hu-HU" sz="2000" dirty="0" err="1"/>
              <a:t>Szélessáv</a:t>
            </a:r>
            <a:r>
              <a:rPr lang="hu-HU" sz="2000" dirty="0"/>
              <a:t> avagy angolul </a:t>
            </a:r>
            <a:r>
              <a:rPr lang="hu-HU" sz="2000" i="1" dirty="0" err="1"/>
              <a:t>broadband</a:t>
            </a:r>
            <a:endParaRPr lang="hu-HU" sz="2000" i="1" dirty="0"/>
          </a:p>
          <a:p>
            <a:pPr lvl="1"/>
            <a:r>
              <a:rPr lang="hu-HU" sz="2000" dirty="0"/>
              <a:t>Egy széles frekvencia tartományban történik az átvitel;</a:t>
            </a:r>
          </a:p>
          <a:p>
            <a:pPr lvl="1"/>
            <a:r>
              <a:rPr lang="hu-HU" sz="2000" dirty="0"/>
              <a:t>a jel modulálására az alábbi lehetőségeket használhatjuk:</a:t>
            </a:r>
          </a:p>
          <a:p>
            <a:pPr lvl="2"/>
            <a:r>
              <a:rPr lang="hu-HU" sz="1800" dirty="0"/>
              <a:t>adatok vivőhullámra „ültetése” (</a:t>
            </a:r>
            <a:r>
              <a:rPr lang="hu-HU" sz="1800" i="1" dirty="0"/>
              <a:t>amplitúdó moduláció</a:t>
            </a:r>
            <a:r>
              <a:rPr lang="hu-HU" sz="1800" dirty="0"/>
              <a:t>);</a:t>
            </a:r>
          </a:p>
          <a:p>
            <a:pPr lvl="2"/>
            <a:r>
              <a:rPr lang="hu-HU" sz="1800" dirty="0"/>
              <a:t>vivőhullám megváltoztatása (</a:t>
            </a:r>
            <a:r>
              <a:rPr lang="hu-HU" sz="1800" i="1" dirty="0"/>
              <a:t>frekvencia vagy fázis moduláció</a:t>
            </a:r>
            <a:r>
              <a:rPr lang="hu-HU" sz="1800" dirty="0"/>
              <a:t>);</a:t>
            </a:r>
          </a:p>
          <a:p>
            <a:pPr lvl="2"/>
            <a:r>
              <a:rPr lang="hu-HU" sz="1800" dirty="0"/>
              <a:t>különböző vivőhullámok felhasználása egyidejűleg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378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Digitális alapsávú átvitel struktúrája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19351" y="3134627"/>
            <a:ext cx="295977" cy="228600"/>
          </a:xfrm>
          <a:prstGeom prst="ellipse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22960" y="4760495"/>
            <a:ext cx="295977" cy="228600"/>
          </a:xfrm>
          <a:prstGeom prst="ellipse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607" y="3363227"/>
            <a:ext cx="117230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dirty="0"/>
              <a:t>adatforrás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2658" y="4989094"/>
            <a:ext cx="8819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dirty="0"/>
              <a:t>adatcél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6"/>
            <a:endCxn id="10" idx="1"/>
          </p:cNvCxnSpPr>
          <p:nvPr/>
        </p:nvCxnSpPr>
        <p:spPr>
          <a:xfrm>
            <a:off x="1115328" y="3248928"/>
            <a:ext cx="481864" cy="6151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97192" y="2909946"/>
            <a:ext cx="1236245" cy="690264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Forrás kódolás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97192" y="4559969"/>
            <a:ext cx="1236245" cy="629744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</a:rPr>
              <a:t>Forrás dekódolás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24514" y="2909946"/>
            <a:ext cx="1236245" cy="690265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Csatorna kódolás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24514" y="4559969"/>
            <a:ext cx="1236245" cy="629744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Csatorna dekódolás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51835" y="2909943"/>
            <a:ext cx="1236245" cy="690265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Fizikai átvitel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51835" y="4559969"/>
            <a:ext cx="1236245" cy="629744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Fizikai vétel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98682" y="3862137"/>
            <a:ext cx="1011815" cy="369332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/>
              <a:t>MÉDIUM</a:t>
            </a:r>
            <a:endParaRPr lang="en-US" b="1" dirty="0"/>
          </a:p>
        </p:txBody>
      </p:sp>
      <p:cxnSp>
        <p:nvCxnSpPr>
          <p:cNvPr id="21" name="Straight Connector 20"/>
          <p:cNvCxnSpPr>
            <a:stCxn id="15" idx="3"/>
          </p:cNvCxnSpPr>
          <p:nvPr/>
        </p:nvCxnSpPr>
        <p:spPr>
          <a:xfrm flipV="1">
            <a:off x="6888080" y="3248927"/>
            <a:ext cx="1007465" cy="6149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9" idx="0"/>
          </p:cNvCxnSpPr>
          <p:nvPr/>
        </p:nvCxnSpPr>
        <p:spPr>
          <a:xfrm>
            <a:off x="7895545" y="3248927"/>
            <a:ext cx="109045" cy="61321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887900" y="4883270"/>
            <a:ext cx="1007645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9" idx="2"/>
          </p:cNvCxnSpPr>
          <p:nvPr/>
        </p:nvCxnSpPr>
        <p:spPr>
          <a:xfrm flipV="1">
            <a:off x="7895545" y="4231469"/>
            <a:ext cx="109045" cy="651803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3"/>
            <a:endCxn id="13" idx="1"/>
          </p:cNvCxnSpPr>
          <p:nvPr/>
        </p:nvCxnSpPr>
        <p:spPr>
          <a:xfrm>
            <a:off x="2833437" y="3255078"/>
            <a:ext cx="79107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3"/>
            <a:endCxn id="15" idx="1"/>
          </p:cNvCxnSpPr>
          <p:nvPr/>
        </p:nvCxnSpPr>
        <p:spPr>
          <a:xfrm flipV="1">
            <a:off x="4860758" y="3255076"/>
            <a:ext cx="791076" cy="3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1"/>
            <a:endCxn id="14" idx="3"/>
          </p:cNvCxnSpPr>
          <p:nvPr/>
        </p:nvCxnSpPr>
        <p:spPr>
          <a:xfrm flipH="1">
            <a:off x="4860758" y="4874841"/>
            <a:ext cx="79107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1"/>
            <a:endCxn id="12" idx="3"/>
          </p:cNvCxnSpPr>
          <p:nvPr/>
        </p:nvCxnSpPr>
        <p:spPr>
          <a:xfrm flipH="1">
            <a:off x="2833437" y="4874841"/>
            <a:ext cx="79107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1"/>
            <a:endCxn id="5" idx="6"/>
          </p:cNvCxnSpPr>
          <p:nvPr/>
        </p:nvCxnSpPr>
        <p:spPr>
          <a:xfrm flipH="1" flipV="1">
            <a:off x="1118937" y="4874795"/>
            <a:ext cx="478255" cy="46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914110" y="3918101"/>
            <a:ext cx="1115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i="1" dirty="0"/>
              <a:t>Forrás bitek</a:t>
            </a:r>
            <a:endParaRPr lang="en-US" sz="16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3449053" y="3779602"/>
            <a:ext cx="154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i="1" dirty="0"/>
              <a:t>Csatorna szimbólumok</a:t>
            </a:r>
            <a:endParaRPr lang="en-US" sz="1600" i="1" dirty="0"/>
          </a:p>
        </p:txBody>
      </p:sp>
      <p:cxnSp>
        <p:nvCxnSpPr>
          <p:cNvPr id="55" name="Straight Arrow Connector 54"/>
          <p:cNvCxnSpPr>
            <a:stCxn id="52" idx="3"/>
          </p:cNvCxnSpPr>
          <p:nvPr/>
        </p:nvCxnSpPr>
        <p:spPr>
          <a:xfrm flipV="1">
            <a:off x="3029544" y="3248926"/>
            <a:ext cx="199432" cy="838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2" idx="3"/>
          </p:cNvCxnSpPr>
          <p:nvPr/>
        </p:nvCxnSpPr>
        <p:spPr>
          <a:xfrm>
            <a:off x="3029544" y="4087378"/>
            <a:ext cx="198106" cy="787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3" idx="3"/>
          </p:cNvCxnSpPr>
          <p:nvPr/>
        </p:nvCxnSpPr>
        <p:spPr>
          <a:xfrm flipV="1">
            <a:off x="4990774" y="3267787"/>
            <a:ext cx="332621" cy="804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3" idx="3"/>
          </p:cNvCxnSpPr>
          <p:nvPr/>
        </p:nvCxnSpPr>
        <p:spPr>
          <a:xfrm>
            <a:off x="4990774" y="4071990"/>
            <a:ext cx="332621" cy="802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339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Digitális szélessávú átvitel struktúrája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14021" y="3134627"/>
            <a:ext cx="295977" cy="228600"/>
          </a:xfrm>
          <a:prstGeom prst="ellipse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17630" y="4760495"/>
            <a:ext cx="295977" cy="228600"/>
          </a:xfrm>
          <a:prstGeom prst="ellipse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76" y="3363227"/>
            <a:ext cx="117230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dirty="0"/>
              <a:t>adatforrás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328" y="4989094"/>
            <a:ext cx="8819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dirty="0"/>
              <a:t>adatcél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6"/>
            <a:endCxn id="10" idx="1"/>
          </p:cNvCxnSpPr>
          <p:nvPr/>
        </p:nvCxnSpPr>
        <p:spPr>
          <a:xfrm>
            <a:off x="609998" y="3248928"/>
            <a:ext cx="481864" cy="6151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91862" y="2909946"/>
            <a:ext cx="1236245" cy="690264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Forrás kódolás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1862" y="4559969"/>
            <a:ext cx="1236245" cy="629744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</a:rPr>
              <a:t>Forrás dekódolás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1637" y="2909946"/>
            <a:ext cx="1236245" cy="690265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Csatorna kódolás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1637" y="4559969"/>
            <a:ext cx="1236245" cy="629744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Csatorna dekódolás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02431" y="2910621"/>
            <a:ext cx="1236245" cy="690265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Fizikai átvitel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02430" y="4569076"/>
            <a:ext cx="1236245" cy="629744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Fizikai vétel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53498" y="3862815"/>
            <a:ext cx="1011815" cy="369332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u-HU" b="1" dirty="0"/>
              <a:t>MÉDIUM</a:t>
            </a:r>
            <a:endParaRPr lang="en-US" b="1" dirty="0"/>
          </a:p>
        </p:txBody>
      </p:sp>
      <p:cxnSp>
        <p:nvCxnSpPr>
          <p:cNvPr id="21" name="Straight Connector 20"/>
          <p:cNvCxnSpPr>
            <a:stCxn id="15" idx="3"/>
          </p:cNvCxnSpPr>
          <p:nvPr/>
        </p:nvCxnSpPr>
        <p:spPr>
          <a:xfrm flipV="1">
            <a:off x="7838676" y="3248927"/>
            <a:ext cx="711685" cy="6827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9" idx="0"/>
          </p:cNvCxnSpPr>
          <p:nvPr/>
        </p:nvCxnSpPr>
        <p:spPr>
          <a:xfrm>
            <a:off x="8550361" y="3249605"/>
            <a:ext cx="109045" cy="61321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6" idx="3"/>
          </p:cNvCxnSpPr>
          <p:nvPr/>
        </p:nvCxnSpPr>
        <p:spPr>
          <a:xfrm>
            <a:off x="7838675" y="4883948"/>
            <a:ext cx="711686" cy="2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9" idx="2"/>
          </p:cNvCxnSpPr>
          <p:nvPr/>
        </p:nvCxnSpPr>
        <p:spPr>
          <a:xfrm flipV="1">
            <a:off x="8550361" y="4232147"/>
            <a:ext cx="109045" cy="651803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3"/>
            <a:endCxn id="13" idx="1"/>
          </p:cNvCxnSpPr>
          <p:nvPr/>
        </p:nvCxnSpPr>
        <p:spPr>
          <a:xfrm>
            <a:off x="2328107" y="3255078"/>
            <a:ext cx="583530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1"/>
            <a:endCxn id="12" idx="3"/>
          </p:cNvCxnSpPr>
          <p:nvPr/>
        </p:nvCxnSpPr>
        <p:spPr>
          <a:xfrm flipH="1">
            <a:off x="2328107" y="4874841"/>
            <a:ext cx="583530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1"/>
            <a:endCxn id="5" idx="6"/>
          </p:cNvCxnSpPr>
          <p:nvPr/>
        </p:nvCxnSpPr>
        <p:spPr>
          <a:xfrm flipH="1" flipV="1">
            <a:off x="613607" y="4874795"/>
            <a:ext cx="478255" cy="46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408780" y="3918101"/>
            <a:ext cx="1115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i="1" dirty="0"/>
              <a:t>Forrás bitek</a:t>
            </a:r>
            <a:endParaRPr lang="en-US" sz="16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2791326" y="3779602"/>
            <a:ext cx="127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i="1" dirty="0"/>
              <a:t>Csatorna szimbólumok</a:t>
            </a:r>
            <a:endParaRPr lang="en-US" sz="1600" i="1" dirty="0"/>
          </a:p>
        </p:txBody>
      </p:sp>
      <p:cxnSp>
        <p:nvCxnSpPr>
          <p:cNvPr id="55" name="Straight Arrow Connector 54"/>
          <p:cNvCxnSpPr>
            <a:stCxn id="52" idx="3"/>
          </p:cNvCxnSpPr>
          <p:nvPr/>
        </p:nvCxnSpPr>
        <p:spPr>
          <a:xfrm flipV="1">
            <a:off x="2524214" y="3262580"/>
            <a:ext cx="73278" cy="824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2" idx="3"/>
          </p:cNvCxnSpPr>
          <p:nvPr/>
        </p:nvCxnSpPr>
        <p:spPr>
          <a:xfrm>
            <a:off x="2524214" y="4087378"/>
            <a:ext cx="73278" cy="787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3" idx="3"/>
          </p:cNvCxnSpPr>
          <p:nvPr/>
        </p:nvCxnSpPr>
        <p:spPr>
          <a:xfrm flipV="1">
            <a:off x="4061327" y="3267787"/>
            <a:ext cx="332620" cy="804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3" idx="3"/>
          </p:cNvCxnSpPr>
          <p:nvPr/>
        </p:nvCxnSpPr>
        <p:spPr>
          <a:xfrm>
            <a:off x="4061327" y="4071990"/>
            <a:ext cx="332620" cy="802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754715" y="2910620"/>
            <a:ext cx="1236245" cy="690265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Moduláció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13" idx="3"/>
            <a:endCxn id="32" idx="1"/>
          </p:cNvCxnSpPr>
          <p:nvPr/>
        </p:nvCxnSpPr>
        <p:spPr>
          <a:xfrm>
            <a:off x="4147882" y="3255078"/>
            <a:ext cx="606833" cy="674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2" idx="3"/>
            <a:endCxn id="15" idx="1"/>
          </p:cNvCxnSpPr>
          <p:nvPr/>
        </p:nvCxnSpPr>
        <p:spPr>
          <a:xfrm>
            <a:off x="5990959" y="3255753"/>
            <a:ext cx="611471" cy="1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754714" y="4529928"/>
            <a:ext cx="1236245" cy="690265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>
                <a:solidFill>
                  <a:schemeClr val="tx1"/>
                </a:solidFill>
              </a:rPr>
              <a:t>Demoduláció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16" idx="1"/>
            <a:endCxn id="45" idx="3"/>
          </p:cNvCxnSpPr>
          <p:nvPr/>
        </p:nvCxnSpPr>
        <p:spPr>
          <a:xfrm flipH="1" flipV="1">
            <a:off x="5990959" y="4875060"/>
            <a:ext cx="611471" cy="8888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5" idx="1"/>
            <a:endCxn id="14" idx="3"/>
          </p:cNvCxnSpPr>
          <p:nvPr/>
        </p:nvCxnSpPr>
        <p:spPr>
          <a:xfrm flipH="1" flipV="1">
            <a:off x="4147882" y="4874842"/>
            <a:ext cx="606832" cy="219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451299" y="3771088"/>
            <a:ext cx="164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i="1" dirty="0"/>
              <a:t>Hullám formák</a:t>
            </a:r>
          </a:p>
          <a:p>
            <a:pPr algn="ctr"/>
            <a:r>
              <a:rPr lang="hu-HU" sz="1600" i="1" dirty="0"/>
              <a:t>véges halmaza</a:t>
            </a:r>
            <a:endParaRPr lang="en-US" sz="1600" i="1" dirty="0"/>
          </a:p>
        </p:txBody>
      </p:sp>
      <p:cxnSp>
        <p:nvCxnSpPr>
          <p:cNvPr id="51" name="Straight Arrow Connector 50"/>
          <p:cNvCxnSpPr>
            <a:stCxn id="50" idx="3"/>
          </p:cNvCxnSpPr>
          <p:nvPr/>
        </p:nvCxnSpPr>
        <p:spPr>
          <a:xfrm flipV="1">
            <a:off x="6092799" y="3259275"/>
            <a:ext cx="166310" cy="804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0" idx="3"/>
          </p:cNvCxnSpPr>
          <p:nvPr/>
        </p:nvCxnSpPr>
        <p:spPr>
          <a:xfrm>
            <a:off x="6092799" y="4063476"/>
            <a:ext cx="166310" cy="802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356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Amplitúdó ábrázolás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u-HU" sz="2000" dirty="0"/>
                  <a:t>Egy szinusz rezgés amplitúdó ábrázolása </a:t>
                </a:r>
                <a:r>
                  <a:rPr lang="hu-HU" sz="2000" i="1" dirty="0"/>
                  <a:t>T</a:t>
                </a:r>
                <a:r>
                  <a:rPr lang="hu-HU" sz="2000" dirty="0"/>
                  <a:t> periódus idejű függvényre  </a:t>
                </a: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𝑓𝑡</m:t>
                            </m:r>
                            <m:r>
                              <a:rPr lang="hu-H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hu-HU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func>
                  </m:oMath>
                </a14:m>
                <a:r>
                  <a:rPr lang="hu-HU" sz="2000" dirty="0"/>
                  <a:t>, ahol </a:t>
                </a:r>
                <a:r>
                  <a:rPr lang="hu-HU" sz="2000" i="1" dirty="0"/>
                  <a:t>A</a:t>
                </a:r>
                <a:r>
                  <a:rPr lang="hu-HU" sz="2000" dirty="0"/>
                  <a:t> az amplitúdó, </a:t>
                </a:r>
                <a:r>
                  <a:rPr lang="hu-HU" sz="2000" i="1" dirty="0"/>
                  <a:t>f</a:t>
                </a:r>
                <a:r>
                  <a:rPr lang="hu-HU" sz="2000" dirty="0"/>
                  <a:t> a frekvencia és </a:t>
                </a:r>
                <a14:m>
                  <m:oMath xmlns:m="http://schemas.openxmlformats.org/officeDocument/2006/math">
                    <m:r>
                      <a:rPr lang="hu-H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hu-HU" sz="2000" dirty="0"/>
                  <a:t> a fáziseltolás.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394" y="2801930"/>
            <a:ext cx="5713375" cy="28620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61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Amplitúdó moduláció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1845734"/>
                <a:ext cx="4491990" cy="4023360"/>
              </a:xfrm>
            </p:spPr>
            <p:txBody>
              <a:bodyPr>
                <a:normAutofit/>
              </a:bodyPr>
              <a:lstStyle/>
              <a:p>
                <a:r>
                  <a:rPr lang="hu-HU" sz="2000" dirty="0"/>
                  <a:t>Az </a:t>
                </a:r>
                <a:r>
                  <a:rPr lang="hu-HU" sz="2000" i="1" dirty="0"/>
                  <a:t>s(t)</a:t>
                </a:r>
                <a:r>
                  <a:rPr lang="hu-HU" sz="2000" dirty="0"/>
                  <a:t> szignált a szinusz görbe amplitúdójaként kódoljuk, azaz: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hu-H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hu-HU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𝑓𝑡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u-HU" sz="2000" b="0" dirty="0"/>
              </a:p>
              <a:p>
                <a:pPr lvl="1"/>
                <a:r>
                  <a:rPr lang="hu-HU" sz="2000" i="1" dirty="0"/>
                  <a:t>analóg szignál</a:t>
                </a:r>
                <a:r>
                  <a:rPr lang="hu-HU" sz="2000" dirty="0"/>
                  <a:t>: amplitúdó moduláció</a:t>
                </a:r>
              </a:p>
              <a:p>
                <a:pPr lvl="1"/>
                <a:r>
                  <a:rPr lang="hu-HU" sz="2000" i="1" dirty="0"/>
                  <a:t>Digitális szignál</a:t>
                </a:r>
                <a:r>
                  <a:rPr lang="hu-HU" sz="2000" dirty="0"/>
                  <a:t>: amplitúdó </a:t>
                </a:r>
                <a:r>
                  <a:rPr lang="hu-HU" sz="2000" dirty="0" err="1"/>
                  <a:t>keying</a:t>
                </a:r>
                <a:r>
                  <a:rPr lang="hu-HU" sz="2000" dirty="0"/>
                  <a:t> (szignál erőssége egy diszkrét halmaz értékeinek megfelelően változik)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5989320" cy="4023360"/>
              </a:xfrm>
              <a:blipFill rotWithShape="0">
                <a:blip r:embed="rId2"/>
                <a:stretch>
                  <a:fillRect l="-91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398" y="2086366"/>
            <a:ext cx="3383693" cy="3126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70" y="4409878"/>
            <a:ext cx="3809757" cy="21423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897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Frekvencia moduláció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61" y="1845734"/>
                <a:ext cx="4591250" cy="4023360"/>
              </a:xfrm>
            </p:spPr>
            <p:txBody>
              <a:bodyPr>
                <a:normAutofit/>
              </a:bodyPr>
              <a:lstStyle/>
              <a:p>
                <a:r>
                  <a:rPr lang="hu-HU" sz="2000" dirty="0"/>
                  <a:t>Az </a:t>
                </a:r>
                <a:r>
                  <a:rPr lang="hu-HU" sz="2000" i="1" dirty="0"/>
                  <a:t>s(t)</a:t>
                </a:r>
                <a:r>
                  <a:rPr lang="hu-HU" sz="2000" dirty="0"/>
                  <a:t> szignált a szinusz görbe frekvenciájában kódoljuk, azaz: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hu-HU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2000" i="1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u-HU" sz="2000" dirty="0"/>
              </a:p>
              <a:p>
                <a:pPr lvl="1"/>
                <a:r>
                  <a:rPr lang="hu-HU" sz="2000" i="1" dirty="0"/>
                  <a:t>analóg szignál</a:t>
                </a:r>
                <a:r>
                  <a:rPr lang="hu-HU" sz="2000" dirty="0"/>
                  <a:t>: frekvencia moduláció</a:t>
                </a:r>
              </a:p>
              <a:p>
                <a:pPr lvl="1"/>
                <a:r>
                  <a:rPr lang="hu-HU" sz="2000" i="1" dirty="0"/>
                  <a:t>Digitális szignál</a:t>
                </a:r>
                <a:r>
                  <a:rPr lang="hu-HU" sz="2000" dirty="0"/>
                  <a:t>: frekvencia-eltolás </a:t>
                </a:r>
                <a:r>
                  <a:rPr lang="hu-HU" sz="2000" dirty="0" err="1"/>
                  <a:t>keying</a:t>
                </a:r>
                <a:r>
                  <a:rPr lang="hu-HU" sz="2000" dirty="0"/>
                  <a:t> (például egy diszkrét halmaz szimbólumaihoz különböző frekvenciák hozzárendelésével)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6121667" cy="4023360"/>
              </a:xfrm>
              <a:blipFill rotWithShape="0">
                <a:blip r:embed="rId2"/>
                <a:stretch>
                  <a:fillRect l="-896" t="-1667" r="-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277" y="1845735"/>
            <a:ext cx="3050381" cy="3286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183" y="4195178"/>
            <a:ext cx="4230027" cy="22865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385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Illusztráció - AM &amp; FM analóg jel esetén</a:t>
            </a:r>
            <a:endParaRPr lang="en-US" dirty="0"/>
          </a:p>
        </p:txBody>
      </p:sp>
      <p:pic>
        <p:nvPicPr>
          <p:cNvPr id="4" name="Picture 2" descr="File:Amfm3-en-de.gif"/>
          <p:cNvPicPr>
            <a:picLocks noGrp="1"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39" y="1549529"/>
            <a:ext cx="6641431" cy="518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33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Egyszerű adatátvitel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1-es bit: feszültség vagy áramerősség</a:t>
            </a:r>
          </a:p>
          <a:p>
            <a:r>
              <a:rPr lang="hu-HU" dirty="0"/>
              <a:t>0-ás bit: nincs feszültség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65" y="3068960"/>
            <a:ext cx="8241556" cy="303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8484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Fázis moduláció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61" y="1845734"/>
                <a:ext cx="4762700" cy="4023360"/>
              </a:xfrm>
            </p:spPr>
            <p:txBody>
              <a:bodyPr>
                <a:normAutofit/>
              </a:bodyPr>
              <a:lstStyle/>
              <a:p>
                <a:r>
                  <a:rPr lang="hu-HU" sz="2000" dirty="0"/>
                  <a:t>Az </a:t>
                </a:r>
                <a:r>
                  <a:rPr lang="hu-HU" sz="2000" i="1" dirty="0"/>
                  <a:t>s(t)</a:t>
                </a:r>
                <a:r>
                  <a:rPr lang="hu-HU" sz="2000" dirty="0"/>
                  <a:t> szignált a szinusz görbe fázisában kódoljuk, azaz: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hu-HU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sz="2000" i="1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hu-H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u-HU" sz="2000" dirty="0"/>
              </a:p>
              <a:p>
                <a:pPr lvl="1"/>
                <a:r>
                  <a:rPr lang="hu-HU" sz="2000" i="1" dirty="0"/>
                  <a:t>analóg szignál</a:t>
                </a:r>
                <a:r>
                  <a:rPr lang="hu-HU" sz="2000" dirty="0"/>
                  <a:t>: fázis moduláció (nem igazán használják)</a:t>
                </a:r>
              </a:p>
              <a:p>
                <a:pPr lvl="1"/>
                <a:r>
                  <a:rPr lang="hu-HU" sz="2000" i="1" dirty="0"/>
                  <a:t>Digitális szignál</a:t>
                </a:r>
                <a:r>
                  <a:rPr lang="hu-HU" sz="2000" dirty="0"/>
                  <a:t>: fázis-eltolás </a:t>
                </a:r>
                <a:r>
                  <a:rPr lang="hu-HU" sz="2000" dirty="0" err="1"/>
                  <a:t>keying</a:t>
                </a:r>
                <a:r>
                  <a:rPr lang="hu-HU" sz="2000" dirty="0"/>
                  <a:t> ( például egy diszkrét halmaz szimbólumaihoz különböző fázisok hozzárendelésével)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6350267" cy="4023360"/>
              </a:xfrm>
              <a:blipFill rotWithShape="0">
                <a:blip r:embed="rId2"/>
                <a:stretch>
                  <a:fillRect l="-864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884" y="1845735"/>
            <a:ext cx="3248801" cy="3426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407" y="4462889"/>
            <a:ext cx="3735805" cy="22868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981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Több szimbólum használata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1845734"/>
                <a:ext cx="7543800" cy="427834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hu-HU" sz="2000" b="1" dirty="0"/>
                  <a:t>PSK különböző szimbólumokkal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2000" dirty="0"/>
                  <a:t>A fázis eltolások könnyen felismerhetőek a fogadó által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2000" dirty="0"/>
                  <a:t>Diszkrét halmaz kódolja a szimbólumokat</a:t>
                </a:r>
              </a:p>
              <a:p>
                <a:pPr lvl="1"/>
                <a:r>
                  <a:rPr lang="hu-HU" sz="2000" dirty="0"/>
                  <a:t>Például 4 szimbólum esetén: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a:rPr lang="hu-H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hu-HU" sz="2000" dirty="0"/>
              </a:p>
              <a:p>
                <a:pPr lvl="1"/>
                <a:r>
                  <a:rPr lang="hu-HU" sz="2000" dirty="0"/>
                  <a:t>Ezzel kétszeres adatrátát kapunk a szimbólum rátához képest</a:t>
                </a:r>
              </a:p>
              <a:p>
                <a:pPr lvl="1"/>
                <a:r>
                  <a:rPr lang="hu-HU" sz="2000" dirty="0"/>
                  <a:t>Ezt nevezzük </a:t>
                </a:r>
                <a:r>
                  <a:rPr lang="hu-HU" sz="2000" b="1" dirty="0" err="1"/>
                  <a:t>Q</a:t>
                </a:r>
                <a:r>
                  <a:rPr lang="hu-HU" sz="2000" dirty="0" err="1"/>
                  <a:t>uadrature</a:t>
                </a:r>
                <a:r>
                  <a:rPr lang="hu-HU" sz="2000" dirty="0"/>
                  <a:t> </a:t>
                </a:r>
                <a:r>
                  <a:rPr lang="hu-HU" sz="2000" b="1" dirty="0" err="1"/>
                  <a:t>P</a:t>
                </a:r>
                <a:r>
                  <a:rPr lang="hu-HU" sz="2000" dirty="0" err="1"/>
                  <a:t>hase</a:t>
                </a:r>
                <a:r>
                  <a:rPr lang="hu-HU" sz="2000" dirty="0"/>
                  <a:t> </a:t>
                </a:r>
                <a:r>
                  <a:rPr lang="hu-HU" sz="2000" b="1" dirty="0"/>
                  <a:t>S</a:t>
                </a:r>
                <a:r>
                  <a:rPr lang="hu-HU" sz="2000" dirty="0"/>
                  <a:t>hift </a:t>
                </a:r>
                <a:r>
                  <a:rPr lang="hu-HU" sz="2000" b="1" dirty="0" err="1"/>
                  <a:t>K</a:t>
                </a:r>
                <a:r>
                  <a:rPr lang="hu-HU" sz="2000" dirty="0" err="1"/>
                  <a:t>eying</a:t>
                </a:r>
                <a:endParaRPr lang="hu-HU" sz="2000" dirty="0"/>
              </a:p>
              <a:p>
                <a:pPr marL="0" indent="0">
                  <a:buNone/>
                </a:pPr>
                <a:r>
                  <a:rPr lang="hu-HU" sz="2000" b="1" dirty="0"/>
                  <a:t>Amplitúdó- és fázis-moduláció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2000" dirty="0"/>
                  <a:t>Kombinálhatóak a módszerek</a:t>
                </a:r>
              </a:p>
              <a:p>
                <a:pPr>
                  <a:spcBef>
                    <a:spcPts val="0"/>
                  </a:spcBef>
                </a:pPr>
                <a:r>
                  <a:rPr lang="hu-HU" sz="2000" dirty="0"/>
                  <a:t>Diszkrét halmaz kódolja a szimbólumokat</a:t>
                </a:r>
              </a:p>
              <a:p>
                <a:pPr lvl="1"/>
                <a:r>
                  <a:rPr lang="hu-HU" sz="2000" dirty="0"/>
                  <a:t>Például 16 különböző szimbólum (amplitúdó és fázis kombináció) használata</a:t>
                </a:r>
              </a:p>
              <a:p>
                <a:pPr lvl="1"/>
                <a:r>
                  <a:rPr lang="hu-HU" sz="2000" dirty="0"/>
                  <a:t>Ezzel négyszeres adatrátát kapunk a szimbólum rátához képest</a:t>
                </a:r>
              </a:p>
              <a:p>
                <a:pPr lvl="1"/>
                <a:r>
                  <a:rPr lang="hu-HU" sz="2000" dirty="0"/>
                  <a:t>Ezt nevezzük </a:t>
                </a:r>
                <a:r>
                  <a:rPr lang="hu-HU" sz="2000" b="1" dirty="0" err="1"/>
                  <a:t>Q</a:t>
                </a:r>
                <a:r>
                  <a:rPr lang="hu-HU" sz="2000" dirty="0" err="1"/>
                  <a:t>uadrature</a:t>
                </a:r>
                <a:r>
                  <a:rPr lang="hu-HU" sz="2000" dirty="0"/>
                  <a:t> </a:t>
                </a:r>
                <a:r>
                  <a:rPr lang="hu-HU" sz="2000" b="1" dirty="0" err="1"/>
                  <a:t>A</a:t>
                </a:r>
                <a:r>
                  <a:rPr lang="hu-HU" sz="2000" dirty="0" err="1"/>
                  <a:t>mplitude</a:t>
                </a:r>
                <a:r>
                  <a:rPr lang="hu-HU" sz="2000" dirty="0"/>
                  <a:t> </a:t>
                </a:r>
                <a:r>
                  <a:rPr lang="hu-HU" sz="2000" b="1" dirty="0"/>
                  <a:t>M</a:t>
                </a:r>
                <a:r>
                  <a:rPr lang="hu-HU" sz="2000" dirty="0"/>
                  <a:t>odulation-16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278340"/>
              </a:xfrm>
              <a:blipFill rotWithShape="0">
                <a:blip r:embed="rId2"/>
                <a:stretch>
                  <a:fillRect l="-606"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137" y="3994821"/>
            <a:ext cx="1722792" cy="2129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113" y="1827445"/>
            <a:ext cx="1722792" cy="205900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730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Digitális és analóg jelek összehasonlítása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4663440" cy="4023360"/>
          </a:xfrm>
        </p:spPr>
        <p:txBody>
          <a:bodyPr>
            <a:normAutofit fontScale="92500"/>
          </a:bodyPr>
          <a:lstStyle/>
          <a:p>
            <a:r>
              <a:rPr lang="hu-HU" sz="2000" i="1" dirty="0"/>
              <a:t>Digitális átvitel – </a:t>
            </a:r>
            <a:r>
              <a:rPr lang="hu-HU" sz="2000" dirty="0"/>
              <a:t>Diszkrét szignálok véges halmazát használja (például feszültség vagy áramerősség értékek).</a:t>
            </a:r>
          </a:p>
          <a:p>
            <a:r>
              <a:rPr lang="hu-HU" sz="2000" i="1" dirty="0"/>
              <a:t>Analóg átvitel</a:t>
            </a:r>
            <a:r>
              <a:rPr lang="hu-HU" sz="2000" dirty="0"/>
              <a:t> – Szignálok folytonos halmazát használja (például feszültség vagy áramerősség a vezetékben)</a:t>
            </a:r>
          </a:p>
          <a:p>
            <a:r>
              <a:rPr lang="hu-HU" sz="2000" i="1" dirty="0"/>
              <a:t>Digitális előnyei</a:t>
            </a:r>
          </a:p>
          <a:p>
            <a:pPr lvl="1"/>
            <a:r>
              <a:rPr lang="hu-HU" sz="2000" dirty="0"/>
              <a:t>Lehetőség van a vételpontosság helyreállítására illetve az eredeti jel helyreállítására</a:t>
            </a:r>
          </a:p>
          <a:p>
            <a:r>
              <a:rPr lang="hu-HU" sz="2000" i="1" dirty="0"/>
              <a:t>Analóg hátránya</a:t>
            </a:r>
          </a:p>
          <a:p>
            <a:pPr lvl="1"/>
            <a:r>
              <a:rPr lang="hu-HU" sz="2000" dirty="0"/>
              <a:t>A fellépő hibák önmagukat erősíthetik</a:t>
            </a:r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873" y="4114800"/>
            <a:ext cx="1598488" cy="1894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873" y="2018935"/>
            <a:ext cx="1598488" cy="18463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939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343775" cy="1673225"/>
          </a:xfrm>
        </p:spPr>
        <p:txBody>
          <a:bodyPr>
            <a:normAutofit/>
          </a:bodyPr>
          <a:lstStyle/>
          <a:p>
            <a:r>
              <a:rPr lang="hu-HU" sz="4400" dirty="0"/>
              <a:t>Csatorna hozzáférés módszerei</a:t>
            </a:r>
          </a:p>
          <a:p>
            <a:r>
              <a:rPr lang="hu-HU" sz="4400" dirty="0"/>
              <a:t>(statikus)</a:t>
            </a:r>
            <a:endParaRPr lang="en-US" sz="4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875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Multiplexálás</a:t>
            </a:r>
            <a:endParaRPr 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Lehetővé teszi, hogy több jel </a:t>
            </a:r>
            <a:r>
              <a:rPr lang="hu-HU" dirty="0" err="1"/>
              <a:t>egyidőben</a:t>
            </a:r>
            <a:r>
              <a:rPr lang="hu-HU" dirty="0"/>
              <a:t> utazzon egy fizikai közegen</a:t>
            </a:r>
          </a:p>
          <a:p>
            <a:endParaRPr lang="hu-HU" dirty="0"/>
          </a:p>
          <a:p>
            <a:r>
              <a:rPr lang="hu-HU" dirty="0"/>
              <a:t>Több jel átvitele érdekében a csatornát logikailag elkülönített kisebb csatornákra (alcsatornákra) bontjuk</a:t>
            </a:r>
          </a:p>
          <a:p>
            <a:endParaRPr lang="hu-HU" dirty="0"/>
          </a:p>
          <a:p>
            <a:r>
              <a:rPr lang="hu-HU" dirty="0"/>
              <a:t>A küldő oldalon szükséges egy speciális eszköz (multiplexer), mely a jeleket a csatorna megfelelő alcsatornáira helyezi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987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Térbeli </a:t>
            </a:r>
            <a:r>
              <a:rPr lang="hu-HU" dirty="0" err="1"/>
              <a:t>multiplexálás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Ez a legegyszerűbb </a:t>
            </a:r>
            <a:r>
              <a:rPr lang="hu-HU" dirty="0" err="1"/>
              <a:t>multiplexálási</a:t>
            </a:r>
            <a:r>
              <a:rPr lang="hu-HU" dirty="0"/>
              <a:t> módszer.</a:t>
            </a:r>
          </a:p>
          <a:p>
            <a:r>
              <a:rPr lang="hu-HU" dirty="0"/>
              <a:t>Angolul </a:t>
            </a:r>
            <a:r>
              <a:rPr lang="hu-HU" b="1" dirty="0" err="1"/>
              <a:t>S</a:t>
            </a:r>
            <a:r>
              <a:rPr lang="hu-HU" i="1" dirty="0" err="1"/>
              <a:t>pace-</a:t>
            </a:r>
            <a:r>
              <a:rPr lang="hu-HU" b="1" dirty="0" err="1"/>
              <a:t>D</a:t>
            </a:r>
            <a:r>
              <a:rPr lang="hu-HU" i="1" dirty="0" err="1"/>
              <a:t>ivision</a:t>
            </a:r>
            <a:r>
              <a:rPr lang="hu-HU" dirty="0"/>
              <a:t> </a:t>
            </a:r>
            <a:r>
              <a:rPr lang="hu-HU" b="1" dirty="0" err="1"/>
              <a:t>M</a:t>
            </a:r>
            <a:r>
              <a:rPr lang="hu-HU" i="1" dirty="0" err="1"/>
              <a:t>ultiplexing</a:t>
            </a:r>
            <a:endParaRPr lang="hu-HU" i="1" dirty="0"/>
          </a:p>
          <a:p>
            <a:r>
              <a:rPr lang="hu-HU" dirty="0"/>
              <a:t>Vezetékes kommunikáció esetén minden egyes csatornához külön pont-pont vezeték tartozik.</a:t>
            </a:r>
          </a:p>
          <a:p>
            <a:r>
              <a:rPr lang="hu-HU" dirty="0"/>
              <a:t>Vezeték nélküli kommunikáció esetén minden egyes csatornához külön antenna rendelődik.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55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42" y="4562770"/>
            <a:ext cx="2808241" cy="209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8909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09526"/>
              </p:ext>
            </p:extLst>
          </p:nvPr>
        </p:nvGraphicFramePr>
        <p:xfrm>
          <a:off x="5300639" y="5397843"/>
          <a:ext cx="4229137" cy="1488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Image Document" r:id="rId3" imgW="7236619" imgH="4214813" progId="Imaging.Document">
                  <p:embed/>
                </p:oleObj>
              </mc:Choice>
              <mc:Fallback>
                <p:oleObj name="Image Document" r:id="rId3" imgW="7236619" imgH="4214813" progId="Imaging.Document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639" y="5397843"/>
                        <a:ext cx="4229137" cy="14887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Frekvencia </a:t>
            </a:r>
            <a:r>
              <a:rPr lang="hu-HU" dirty="0" err="1"/>
              <a:t>multiplexálás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Olyan módszertan, amelyben egy kommunikációs csatornán több szignál kombinációja adja az átvitelt. </a:t>
            </a:r>
          </a:p>
          <a:p>
            <a:r>
              <a:rPr lang="hu-HU" sz="2800" dirty="0"/>
              <a:t>Minden szignálhoz más frekvencia tartozik.</a:t>
            </a:r>
          </a:p>
          <a:p>
            <a:r>
              <a:rPr lang="hu-HU" sz="2800" dirty="0"/>
              <a:t>Angolul </a:t>
            </a:r>
            <a:r>
              <a:rPr lang="hu-HU" sz="2800" b="1" dirty="0" err="1"/>
              <a:t>F</a:t>
            </a:r>
            <a:r>
              <a:rPr lang="hu-HU" sz="2800" i="1" dirty="0" err="1"/>
              <a:t>requency-</a:t>
            </a:r>
            <a:r>
              <a:rPr lang="hu-HU" sz="2800" b="1" dirty="0" err="1"/>
              <a:t>D</a:t>
            </a:r>
            <a:r>
              <a:rPr lang="hu-HU" sz="2800" i="1" dirty="0" err="1"/>
              <a:t>ivision</a:t>
            </a:r>
            <a:r>
              <a:rPr lang="hu-HU" sz="2800" dirty="0"/>
              <a:t> </a:t>
            </a:r>
            <a:r>
              <a:rPr lang="hu-HU" sz="2800" b="1" dirty="0" err="1"/>
              <a:t>M</a:t>
            </a:r>
            <a:r>
              <a:rPr lang="hu-HU" sz="2800" i="1" dirty="0" err="1"/>
              <a:t>ultiplexing</a:t>
            </a:r>
            <a:endParaRPr lang="hu-HU" sz="2800" i="1" dirty="0"/>
          </a:p>
          <a:p>
            <a:r>
              <a:rPr lang="hu-HU" sz="2800" dirty="0"/>
              <a:t>Tipikusan analóg vonalon használják.</a:t>
            </a:r>
          </a:p>
          <a:p>
            <a:r>
              <a:rPr lang="hu-HU" sz="2800" dirty="0"/>
              <a:t>Többféle megvalósítása van:</a:t>
            </a:r>
          </a:p>
          <a:p>
            <a:pPr lvl="1"/>
            <a:r>
              <a:rPr lang="hu-HU" sz="2400" dirty="0"/>
              <a:t>XOR a szignálokon véletlen bitsorozattal,</a:t>
            </a:r>
          </a:p>
          <a:p>
            <a:pPr lvl="1"/>
            <a:r>
              <a:rPr lang="hu-HU" sz="2400" dirty="0" err="1"/>
              <a:t>pszeudo</a:t>
            </a:r>
            <a:r>
              <a:rPr lang="hu-HU" sz="2400" dirty="0"/>
              <a:t> véletlen szám alapú választás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56</a:t>
            </a:fld>
            <a:endParaRPr lang="en-US"/>
          </a:p>
        </p:txBody>
      </p:sp>
      <p:pic>
        <p:nvPicPr>
          <p:cNvPr id="5" name="Picture 4" descr="2-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573" y="3541043"/>
            <a:ext cx="3117414" cy="187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9725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Hullámhossz </a:t>
            </a:r>
            <a:r>
              <a:rPr lang="hu-HU" dirty="0" err="1"/>
              <a:t>multiplexálás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567280"/>
          </a:xfrm>
        </p:spPr>
        <p:txBody>
          <a:bodyPr/>
          <a:lstStyle/>
          <a:p>
            <a:r>
              <a:rPr lang="hu-HU" dirty="0"/>
              <a:t>Optikai kábeleknél alkalmazzák.</a:t>
            </a:r>
          </a:p>
          <a:p>
            <a:r>
              <a:rPr lang="hu-HU" dirty="0"/>
              <a:t>Angolul </a:t>
            </a:r>
            <a:r>
              <a:rPr lang="hu-HU" b="1" dirty="0" err="1"/>
              <a:t>W</a:t>
            </a:r>
            <a:r>
              <a:rPr lang="hu-HU" dirty="0" err="1"/>
              <a:t>avelength</a:t>
            </a:r>
            <a:r>
              <a:rPr lang="hu-HU" i="1" dirty="0" err="1"/>
              <a:t>-</a:t>
            </a:r>
            <a:r>
              <a:rPr lang="hu-HU" b="1" dirty="0" err="1"/>
              <a:t>D</a:t>
            </a:r>
            <a:r>
              <a:rPr lang="hu-HU" i="1" dirty="0" err="1"/>
              <a:t>ivision</a:t>
            </a:r>
            <a:r>
              <a:rPr lang="hu-HU" dirty="0"/>
              <a:t> </a:t>
            </a:r>
            <a:r>
              <a:rPr lang="hu-HU" b="1" dirty="0" err="1"/>
              <a:t>M</a:t>
            </a:r>
            <a:r>
              <a:rPr lang="hu-HU" i="1" dirty="0" err="1"/>
              <a:t>ultiplexing</a:t>
            </a:r>
            <a:endParaRPr lang="hu-HU" i="1" dirty="0"/>
          </a:p>
        </p:txBody>
      </p:sp>
      <p:sp>
        <p:nvSpPr>
          <p:cNvPr id="4" name="Rectangle 3"/>
          <p:cNvSpPr/>
          <p:nvPr/>
        </p:nvSpPr>
        <p:spPr>
          <a:xfrm>
            <a:off x="657227" y="3632115"/>
            <a:ext cx="724903" cy="385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TR1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7225" y="4129420"/>
            <a:ext cx="724903" cy="385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TR2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7226" y="4626726"/>
            <a:ext cx="724903" cy="385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TR3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227" y="5172157"/>
            <a:ext cx="724903" cy="385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TR4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86763" y="3818022"/>
            <a:ext cx="415090" cy="1576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W</a:t>
            </a:r>
          </a:p>
          <a:p>
            <a:pPr algn="ctr"/>
            <a:r>
              <a:rPr lang="hu-HU" dirty="0"/>
              <a:t>D</a:t>
            </a:r>
          </a:p>
          <a:p>
            <a:pPr algn="ctr"/>
            <a:r>
              <a:rPr lang="hu-HU" dirty="0"/>
              <a:t>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24636" y="3818021"/>
            <a:ext cx="397043" cy="1576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W</a:t>
            </a:r>
          </a:p>
          <a:p>
            <a:pPr algn="ctr"/>
            <a:r>
              <a:rPr lang="hu-HU" dirty="0"/>
              <a:t>D</a:t>
            </a:r>
          </a:p>
          <a:p>
            <a:pPr algn="ctr"/>
            <a:r>
              <a:rPr lang="hu-HU" dirty="0"/>
              <a:t>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44360" y="3632115"/>
            <a:ext cx="724903" cy="385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TR1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44358" y="4129420"/>
            <a:ext cx="724903" cy="385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TR2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44359" y="4626726"/>
            <a:ext cx="724903" cy="385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TR3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44360" y="5172157"/>
            <a:ext cx="724903" cy="385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TR4</a:t>
            </a:r>
            <a:endParaRPr lang="en-US" dirty="0"/>
          </a:p>
        </p:txBody>
      </p:sp>
      <p:cxnSp>
        <p:nvCxnSpPr>
          <p:cNvPr id="15" name="Straight Connector 14"/>
          <p:cNvCxnSpPr>
            <a:stCxn id="4" idx="3"/>
          </p:cNvCxnSpPr>
          <p:nvPr/>
        </p:nvCxnSpPr>
        <p:spPr>
          <a:xfrm>
            <a:off x="1382130" y="3824620"/>
            <a:ext cx="1004633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3"/>
          </p:cNvCxnSpPr>
          <p:nvPr/>
        </p:nvCxnSpPr>
        <p:spPr>
          <a:xfrm>
            <a:off x="1382128" y="4321925"/>
            <a:ext cx="1004635" cy="14438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3"/>
          </p:cNvCxnSpPr>
          <p:nvPr/>
        </p:nvCxnSpPr>
        <p:spPr>
          <a:xfrm flipV="1">
            <a:off x="1382129" y="4739021"/>
            <a:ext cx="1004634" cy="8021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3"/>
          </p:cNvCxnSpPr>
          <p:nvPr/>
        </p:nvCxnSpPr>
        <p:spPr>
          <a:xfrm flipV="1">
            <a:off x="1382130" y="5011736"/>
            <a:ext cx="1004633" cy="35292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0" idx="1"/>
          </p:cNvCxnSpPr>
          <p:nvPr/>
        </p:nvCxnSpPr>
        <p:spPr>
          <a:xfrm flipV="1">
            <a:off x="5021679" y="3824620"/>
            <a:ext cx="1022681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1" idx="1"/>
          </p:cNvCxnSpPr>
          <p:nvPr/>
        </p:nvCxnSpPr>
        <p:spPr>
          <a:xfrm flipV="1">
            <a:off x="5021677" y="4321926"/>
            <a:ext cx="1022681" cy="12031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21679" y="4783136"/>
            <a:ext cx="1022680" cy="3609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3" idx="1"/>
          </p:cNvCxnSpPr>
          <p:nvPr/>
        </p:nvCxnSpPr>
        <p:spPr>
          <a:xfrm>
            <a:off x="5021678" y="5051842"/>
            <a:ext cx="1022682" cy="31282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801853" y="4442240"/>
            <a:ext cx="18227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802483" y="4594640"/>
            <a:ext cx="1822783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801853" y="4739021"/>
            <a:ext cx="182278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04280" y="4875377"/>
            <a:ext cx="1822783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57</a:t>
            </a:fld>
            <a:endParaRPr lang="en-US"/>
          </a:p>
        </p:txBody>
      </p:sp>
      <p:pic>
        <p:nvPicPr>
          <p:cNvPr id="28" name="Picture 4" descr="2-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6" y="2901190"/>
            <a:ext cx="6943723" cy="367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66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Időbeli </a:t>
            </a:r>
            <a:r>
              <a:rPr lang="hu-HU" dirty="0" err="1"/>
              <a:t>multiplexálás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2116455"/>
          </a:xfrm>
        </p:spPr>
        <p:txBody>
          <a:bodyPr>
            <a:normAutofit fontScale="85000" lnSpcReduction="10000"/>
          </a:bodyPr>
          <a:lstStyle/>
          <a:p>
            <a:r>
              <a:rPr lang="hu-HU" dirty="0"/>
              <a:t>Több párhuzamos adatfolyam átvitelét a jelsorozat rövid időintervallumokra szegmentálásával oldja meg. </a:t>
            </a:r>
          </a:p>
          <a:p>
            <a:r>
              <a:rPr lang="hu-HU" dirty="0"/>
              <a:t>Diszkrét időszeletek használata. Minden állomás saját időszeletet kap.</a:t>
            </a:r>
          </a:p>
          <a:p>
            <a:r>
              <a:rPr lang="hu-HU" dirty="0"/>
              <a:t>Angolul </a:t>
            </a:r>
            <a:r>
              <a:rPr lang="hu-HU" b="1" dirty="0" err="1"/>
              <a:t>T</a:t>
            </a:r>
            <a:r>
              <a:rPr lang="hu-HU" i="1" dirty="0" err="1"/>
              <a:t>ime-</a:t>
            </a:r>
            <a:r>
              <a:rPr lang="hu-HU" b="1" dirty="0" err="1"/>
              <a:t>D</a:t>
            </a:r>
            <a:r>
              <a:rPr lang="hu-HU" i="1" dirty="0" err="1"/>
              <a:t>ivision</a:t>
            </a:r>
            <a:r>
              <a:rPr lang="hu-HU" dirty="0"/>
              <a:t> </a:t>
            </a:r>
            <a:r>
              <a:rPr lang="hu-HU" b="1" dirty="0" err="1"/>
              <a:t>M</a:t>
            </a:r>
            <a:r>
              <a:rPr lang="hu-HU" i="1" dirty="0" err="1"/>
              <a:t>ultiplexing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5410" y="4043680"/>
            <a:ext cx="392430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5410" y="4834255"/>
            <a:ext cx="392430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B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5410" y="5652135"/>
            <a:ext cx="392430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73190" y="4023360"/>
            <a:ext cx="392430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73190" y="4834255"/>
            <a:ext cx="392430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73190" y="5611495"/>
            <a:ext cx="392430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449830" y="4145280"/>
            <a:ext cx="392430" cy="186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</a:t>
            </a:r>
          </a:p>
          <a:p>
            <a:pPr algn="ctr"/>
            <a:r>
              <a:rPr lang="hu-HU" dirty="0"/>
              <a:t>D</a:t>
            </a:r>
          </a:p>
          <a:p>
            <a:pPr algn="ctr"/>
            <a:r>
              <a:rPr lang="hu-HU" dirty="0"/>
              <a:t>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70170" y="4145280"/>
            <a:ext cx="392430" cy="186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</a:t>
            </a:r>
          </a:p>
          <a:p>
            <a:pPr algn="ctr"/>
            <a:r>
              <a:rPr lang="hu-HU" dirty="0"/>
              <a:t>D</a:t>
            </a:r>
          </a:p>
          <a:p>
            <a:pPr algn="ctr"/>
            <a:r>
              <a:rPr lang="hu-HU" dirty="0"/>
              <a:t>M</a:t>
            </a:r>
            <a:endParaRPr lang="en-US" dirty="0"/>
          </a:p>
        </p:txBody>
      </p:sp>
      <p:cxnSp>
        <p:nvCxnSpPr>
          <p:cNvPr id="13" name="Elbow Connector 12"/>
          <p:cNvCxnSpPr>
            <a:stCxn id="4" idx="3"/>
          </p:cNvCxnSpPr>
          <p:nvPr/>
        </p:nvCxnSpPr>
        <p:spPr>
          <a:xfrm>
            <a:off x="1767840" y="4287520"/>
            <a:ext cx="697230" cy="4470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6" idx="3"/>
          </p:cNvCxnSpPr>
          <p:nvPr/>
        </p:nvCxnSpPr>
        <p:spPr>
          <a:xfrm flipV="1">
            <a:off x="1767840" y="5563871"/>
            <a:ext cx="697230" cy="33210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5" idx="3"/>
            <a:endCxn id="10" idx="1"/>
          </p:cNvCxnSpPr>
          <p:nvPr/>
        </p:nvCxnSpPr>
        <p:spPr>
          <a:xfrm>
            <a:off x="1767840" y="5078096"/>
            <a:ext cx="681990" cy="190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27" idx="1"/>
          </p:cNvCxnSpPr>
          <p:nvPr/>
        </p:nvCxnSpPr>
        <p:spPr>
          <a:xfrm flipV="1">
            <a:off x="2842261" y="5078096"/>
            <a:ext cx="598313" cy="1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361909" y="4834255"/>
            <a:ext cx="184785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982331" y="4834255"/>
            <a:ext cx="192405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B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440573" y="4834255"/>
            <a:ext cx="184785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B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5" idx="3"/>
            <a:endCxn id="11" idx="1"/>
          </p:cNvCxnSpPr>
          <p:nvPr/>
        </p:nvCxnSpPr>
        <p:spPr>
          <a:xfrm>
            <a:off x="4546695" y="5078096"/>
            <a:ext cx="623476" cy="1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1" idx="3"/>
            <a:endCxn id="8" idx="1"/>
          </p:cNvCxnSpPr>
          <p:nvPr/>
        </p:nvCxnSpPr>
        <p:spPr>
          <a:xfrm flipV="1">
            <a:off x="5562600" y="5078096"/>
            <a:ext cx="910590" cy="190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endCxn id="7" idx="1"/>
          </p:cNvCxnSpPr>
          <p:nvPr/>
        </p:nvCxnSpPr>
        <p:spPr>
          <a:xfrm flipV="1">
            <a:off x="5562600" y="4267200"/>
            <a:ext cx="910590" cy="3251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endCxn id="9" idx="1"/>
          </p:cNvCxnSpPr>
          <p:nvPr/>
        </p:nvCxnSpPr>
        <p:spPr>
          <a:xfrm>
            <a:off x="5562600" y="5611495"/>
            <a:ext cx="910590" cy="2438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612506" y="4832350"/>
            <a:ext cx="192405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798485" y="4832350"/>
            <a:ext cx="192405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175420" y="4832350"/>
            <a:ext cx="192405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C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58</a:t>
            </a:fld>
            <a:endParaRPr lang="en-US"/>
          </a:p>
        </p:txBody>
      </p:sp>
      <p:graphicFrame>
        <p:nvGraphicFramePr>
          <p:cNvPr id="14" name="Objektum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625757"/>
              </p:ext>
            </p:extLst>
          </p:nvPr>
        </p:nvGraphicFramePr>
        <p:xfrm>
          <a:off x="4893860" y="4145280"/>
          <a:ext cx="3943519" cy="2428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Image Document" r:id="rId3" imgW="8906608" imgH="5187462" progId="Imaging.Document">
                  <p:embed/>
                </p:oleObj>
              </mc:Choice>
              <mc:Fallback>
                <p:oleObj name="Image Document" r:id="rId3" imgW="8906608" imgH="5187462" progId="Imaging.Document">
                  <p:embed/>
                  <p:pic>
                    <p:nvPicPr>
                      <p:cNvPr id="0" name="Objektum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3860" y="4145280"/>
                        <a:ext cx="3943519" cy="2428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186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solidFill>
                  <a:srgbClr val="00B0F0"/>
                </a:solidFill>
              </a:rPr>
              <a:t>C</a:t>
            </a:r>
            <a:r>
              <a:rPr lang="hu-HU" dirty="0" err="1"/>
              <a:t>ode</a:t>
            </a:r>
            <a:r>
              <a:rPr lang="hu-HU" dirty="0"/>
              <a:t> </a:t>
            </a:r>
            <a:r>
              <a:rPr lang="hu-HU" b="1" dirty="0" err="1">
                <a:solidFill>
                  <a:srgbClr val="00B0F0"/>
                </a:solidFill>
              </a:rPr>
              <a:t>D</a:t>
            </a:r>
            <a:r>
              <a:rPr lang="hu-HU" dirty="0" err="1"/>
              <a:t>ivision</a:t>
            </a:r>
            <a:r>
              <a:rPr lang="hu-HU" dirty="0"/>
              <a:t> </a:t>
            </a:r>
            <a:r>
              <a:rPr lang="hu-HU" b="1" dirty="0" err="1">
                <a:solidFill>
                  <a:srgbClr val="00B0F0"/>
                </a:solidFill>
              </a:rPr>
              <a:t>M</a:t>
            </a:r>
            <a:r>
              <a:rPr lang="hu-HU" dirty="0" err="1"/>
              <a:t>ultiple</a:t>
            </a:r>
            <a:r>
              <a:rPr lang="hu-HU" dirty="0"/>
              <a:t> </a:t>
            </a:r>
            <a:r>
              <a:rPr lang="hu-HU" b="1" dirty="0">
                <a:solidFill>
                  <a:srgbClr val="00B0F0"/>
                </a:solidFill>
              </a:rPr>
              <a:t>A</a:t>
            </a:r>
            <a:r>
              <a:rPr lang="hu-HU" dirty="0"/>
              <a:t>ccess 1/3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000" dirty="0"/>
              <a:t>a harmadik generációs mobiltelefon hálózatok alapját képezi (</a:t>
            </a:r>
            <a:r>
              <a:rPr lang="hu-HU" sz="2000" i="1" dirty="0"/>
              <a:t>IS-95 szabvány</a:t>
            </a:r>
            <a:r>
              <a:rPr lang="hu-HU" sz="2000" dirty="0"/>
              <a:t>)</a:t>
            </a:r>
          </a:p>
          <a:p>
            <a:r>
              <a:rPr lang="hu-HU" sz="2000" dirty="0"/>
              <a:t>minden állomás egyfolytában sugározhat a rendelkezésre álló teljes frekvenciasávon</a:t>
            </a:r>
          </a:p>
          <a:p>
            <a:r>
              <a:rPr lang="hu-HU" sz="2000" dirty="0"/>
              <a:t>Feltételezi, hogy a többszörös jelek lineárisan összeadódnak.</a:t>
            </a:r>
          </a:p>
          <a:p>
            <a:r>
              <a:rPr lang="hu-HU" sz="2000" b="1" dirty="0"/>
              <a:t>Kulcsa</a:t>
            </a:r>
            <a:r>
              <a:rPr lang="hu-HU" sz="2000" dirty="0"/>
              <a:t>: a hasznos jel kiszűrése</a:t>
            </a:r>
          </a:p>
          <a:p>
            <a:pPr marL="0" indent="0">
              <a:buNone/>
            </a:pPr>
            <a:endParaRPr lang="hu-HU" sz="2000" b="1" dirty="0"/>
          </a:p>
          <a:p>
            <a:pPr marL="0" indent="0">
              <a:buNone/>
            </a:pPr>
            <a:r>
              <a:rPr lang="hu-HU" sz="2000" b="1" cap="small" dirty="0"/>
              <a:t>Algoritmus</a:t>
            </a:r>
          </a:p>
          <a:p>
            <a:pPr>
              <a:spcBef>
                <a:spcPts val="0"/>
              </a:spcBef>
            </a:pPr>
            <a:r>
              <a:rPr lang="hu-HU" sz="2000" dirty="0"/>
              <a:t>minden bitidőt </a:t>
            </a:r>
            <a:r>
              <a:rPr lang="hu-HU" sz="2000" i="1" dirty="0"/>
              <a:t>m</a:t>
            </a:r>
            <a:r>
              <a:rPr lang="hu-HU" sz="2000" dirty="0"/>
              <a:t> darab rövid intervallumra osztunk, ezek a töredékek (angolul </a:t>
            </a:r>
            <a:r>
              <a:rPr lang="hu-HU" sz="2000" i="1" dirty="0"/>
              <a:t>chip</a:t>
            </a:r>
            <a:r>
              <a:rPr lang="hu-HU" sz="2000" dirty="0"/>
              <a:t>)</a:t>
            </a:r>
          </a:p>
          <a:p>
            <a:pPr>
              <a:spcBef>
                <a:spcPts val="600"/>
              </a:spcBef>
            </a:pPr>
            <a:r>
              <a:rPr lang="hu-HU" sz="2000" dirty="0"/>
              <a:t>minden állomáshoz egy </a:t>
            </a:r>
            <a:r>
              <a:rPr lang="hu-HU" sz="2000" i="1" dirty="0"/>
              <a:t>m</a:t>
            </a:r>
            <a:r>
              <a:rPr lang="hu-HU" sz="2000" dirty="0"/>
              <a:t> bites kód tartozik, úgynevezett töredéksorozat (angolul </a:t>
            </a:r>
            <a:r>
              <a:rPr lang="hu-HU" sz="2000" i="1" dirty="0"/>
              <a:t>chip </a:t>
            </a:r>
            <a:r>
              <a:rPr lang="hu-HU" sz="2000" i="1" dirty="0" err="1"/>
              <a:t>sequence</a:t>
            </a:r>
            <a:r>
              <a:rPr lang="hu-HU" sz="2000" dirty="0"/>
              <a:t>) </a:t>
            </a:r>
          </a:p>
          <a:p>
            <a:pPr>
              <a:spcBef>
                <a:spcPts val="600"/>
              </a:spcBef>
            </a:pPr>
            <a:r>
              <a:rPr lang="hu-HU" sz="2000" dirty="0"/>
              <a:t>Ha 1-es bitet akar továbbítani egy állomás, akkor elküldi a saját töredéksorozatát. </a:t>
            </a:r>
          </a:p>
          <a:p>
            <a:pPr>
              <a:spcBef>
                <a:spcPts val="600"/>
              </a:spcBef>
            </a:pPr>
            <a:r>
              <a:rPr lang="hu-HU" sz="2000" dirty="0"/>
              <a:t>Ha 0-es bitet akar továbbítani egy állomás, akkor elküldi a saját töredéksorozatának egyes </a:t>
            </a:r>
            <a:r>
              <a:rPr lang="hu-HU" sz="2000" dirty="0" err="1"/>
              <a:t>komplemensét</a:t>
            </a:r>
            <a:r>
              <a:rPr lang="hu-HU" sz="20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04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„b” karakter átvitele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Egynél több bit szükséges a „b” karakter átviteléhez</a:t>
            </a:r>
          </a:p>
          <a:p>
            <a:r>
              <a:rPr lang="hu-HU" dirty="0"/>
              <a:t>A „b” ASCII kódja bináris formában: 01100010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01554"/>
            <a:ext cx="5040635" cy="392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 rot="16200000">
            <a:off x="2119834" y="44815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Feszültség</a:t>
            </a:r>
            <a:endParaRPr lang="en-US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112097" y="651659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Idő</a:t>
            </a:r>
            <a:endParaRPr lang="en-US" b="1" dirty="0"/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2155371" y="5607538"/>
            <a:ext cx="2050869" cy="64957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548639" y="5184530"/>
            <a:ext cx="185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Nincs feszültség</a:t>
            </a:r>
            <a:endParaRPr lang="en-US" b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1071154" y="2701554"/>
            <a:ext cx="241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Van feszültség</a:t>
            </a:r>
            <a:endParaRPr lang="en-US" b="1" dirty="0"/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2268684" y="5343070"/>
            <a:ext cx="4197430" cy="8225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2682469" y="2886220"/>
            <a:ext cx="4893988" cy="61819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>
            <a:stCxn id="9" idx="2"/>
          </p:cNvCxnSpPr>
          <p:nvPr/>
        </p:nvCxnSpPr>
        <p:spPr>
          <a:xfrm>
            <a:off x="2279570" y="3070886"/>
            <a:ext cx="2632064" cy="32545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0679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solidFill>
                  <a:srgbClr val="00B0F0"/>
                </a:solidFill>
              </a:rPr>
              <a:t>C</a:t>
            </a:r>
            <a:r>
              <a:rPr lang="hu-HU" dirty="0" err="1"/>
              <a:t>ode</a:t>
            </a:r>
            <a:r>
              <a:rPr lang="hu-HU" dirty="0"/>
              <a:t> </a:t>
            </a:r>
            <a:r>
              <a:rPr lang="hu-HU" b="1" dirty="0" err="1">
                <a:solidFill>
                  <a:srgbClr val="00B0F0"/>
                </a:solidFill>
              </a:rPr>
              <a:t>D</a:t>
            </a:r>
            <a:r>
              <a:rPr lang="hu-HU" dirty="0" err="1"/>
              <a:t>ivision</a:t>
            </a:r>
            <a:r>
              <a:rPr lang="hu-HU" dirty="0"/>
              <a:t> </a:t>
            </a:r>
            <a:r>
              <a:rPr lang="hu-HU" b="1" dirty="0" err="1">
                <a:solidFill>
                  <a:srgbClr val="00B0F0"/>
                </a:solidFill>
              </a:rPr>
              <a:t>M</a:t>
            </a:r>
            <a:r>
              <a:rPr lang="hu-HU" dirty="0" err="1"/>
              <a:t>ultiple</a:t>
            </a:r>
            <a:r>
              <a:rPr lang="hu-HU" dirty="0"/>
              <a:t> </a:t>
            </a:r>
            <a:r>
              <a:rPr lang="hu-HU" b="1" dirty="0">
                <a:solidFill>
                  <a:srgbClr val="00B0F0"/>
                </a:solidFill>
              </a:rPr>
              <a:t>A</a:t>
            </a:r>
            <a:r>
              <a:rPr lang="hu-HU" dirty="0"/>
              <a:t>ccess 2/3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m-szeres sávszélesség válik szükségessé, azaz szórt spektrumú kommunikációt valósít meg</a:t>
            </a:r>
          </a:p>
          <a:p>
            <a:r>
              <a:rPr lang="hu-HU" sz="2000" dirty="0"/>
              <a:t>szemléltetésre bipoláris kódolást használunk:</a:t>
            </a:r>
          </a:p>
          <a:p>
            <a:pPr lvl="1"/>
            <a:r>
              <a:rPr lang="hu-HU" sz="2000" dirty="0"/>
              <a:t>bináris 0 esetén -1; bináris 1 esetén +1</a:t>
            </a:r>
          </a:p>
          <a:p>
            <a:pPr lvl="1"/>
            <a:r>
              <a:rPr lang="hu-HU" sz="2000" dirty="0"/>
              <a:t>az állomásokhoz rendelt töredék sorozatok </a:t>
            </a:r>
            <a:r>
              <a:rPr lang="hu-HU" sz="2000" b="1" dirty="0"/>
              <a:t>páronként ortogonálisak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786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solidFill>
                  <a:srgbClr val="00B0F0"/>
                </a:solidFill>
              </a:rPr>
              <a:t>C</a:t>
            </a:r>
            <a:r>
              <a:rPr lang="hu-HU" dirty="0" err="1"/>
              <a:t>ode</a:t>
            </a:r>
            <a:r>
              <a:rPr lang="hu-HU" dirty="0"/>
              <a:t> </a:t>
            </a:r>
            <a:r>
              <a:rPr lang="hu-HU" b="1" dirty="0" err="1">
                <a:solidFill>
                  <a:srgbClr val="00B0F0"/>
                </a:solidFill>
              </a:rPr>
              <a:t>D</a:t>
            </a:r>
            <a:r>
              <a:rPr lang="hu-HU" dirty="0" err="1"/>
              <a:t>ivision</a:t>
            </a:r>
            <a:r>
              <a:rPr lang="hu-HU" dirty="0"/>
              <a:t> </a:t>
            </a:r>
            <a:r>
              <a:rPr lang="hu-HU" b="1" dirty="0" err="1">
                <a:solidFill>
                  <a:srgbClr val="00B0F0"/>
                </a:solidFill>
              </a:rPr>
              <a:t>M</a:t>
            </a:r>
            <a:r>
              <a:rPr lang="hu-HU" dirty="0" err="1"/>
              <a:t>ultiple</a:t>
            </a:r>
            <a:r>
              <a:rPr lang="hu-HU" dirty="0"/>
              <a:t> </a:t>
            </a:r>
            <a:r>
              <a:rPr lang="hu-HU" b="1" dirty="0">
                <a:solidFill>
                  <a:srgbClr val="00B0F0"/>
                </a:solidFill>
              </a:rPr>
              <a:t>A</a:t>
            </a:r>
            <a:r>
              <a:rPr lang="hu-HU" dirty="0"/>
              <a:t>ccess 3/</a:t>
            </a:r>
            <a:r>
              <a:rPr lang="hu-HU" dirty="0" err="1"/>
              <a:t>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hu-HU" sz="2000" dirty="0"/>
                  <a:t>szinkron esetben a </a:t>
                </a:r>
                <a:r>
                  <a:rPr lang="hu-HU" sz="2000" i="1" dirty="0" err="1"/>
                  <a:t>Walsh</a:t>
                </a:r>
                <a:r>
                  <a:rPr lang="hu-HU" sz="2000" dirty="0"/>
                  <a:t> mátrix oszlopai vagy sorai egyszerű módon meghatároznak egy kölcsönösen ortogonális töredék sorozat halmazt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hu-HU" sz="2000" b="0" dirty="0"/>
                  <a:t>, </a:t>
                </a:r>
                <a14:m>
                  <m:oMath xmlns:m="http://schemas.openxmlformats.org/officeDocument/2006/math">
                    <m:r>
                      <a:rPr lang="hu-HU" sz="20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hu-HU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hu-HU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hu-HU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hu-HU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hu-HU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hu-HU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hu-HU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hu-HU" sz="2000" dirty="0"/>
                  <a:t>,</a:t>
                </a:r>
              </a:p>
              <a:p>
                <a:pPr marL="0" indent="0" algn="ctr">
                  <a:buNone/>
                </a:pPr>
                <a:endParaRPr lang="hu-HU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hu-H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≥2:</m:t>
                      </m:r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hu-HU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hu-HU" sz="20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hu-HU" sz="20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hu-HU" sz="20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hu-H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hu-HU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hu-HU" sz="20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u-HU" sz="2000" dirty="0"/>
              </a:p>
              <a:p>
                <a:pPr marL="0" indent="0" algn="ctr">
                  <a:buNone/>
                </a:pPr>
                <a:endParaRPr lang="hu-HU" sz="2000" dirty="0"/>
              </a:p>
              <a:p>
                <a:pPr marL="0">
                  <a:spcBef>
                    <a:spcPts val="0"/>
                  </a:spcBef>
                  <a:buNone/>
                </a:pPr>
                <a:endParaRPr lang="hu-HU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08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solidFill>
                  <a:srgbClr val="00B0F0"/>
                </a:solidFill>
              </a:rPr>
              <a:t>C</a:t>
            </a:r>
            <a:r>
              <a:rPr lang="hu-HU" dirty="0" err="1"/>
              <a:t>ode</a:t>
            </a:r>
            <a:r>
              <a:rPr lang="hu-HU" dirty="0"/>
              <a:t> </a:t>
            </a:r>
            <a:r>
              <a:rPr lang="hu-HU" b="1" dirty="0" err="1">
                <a:solidFill>
                  <a:srgbClr val="00B0F0"/>
                </a:solidFill>
              </a:rPr>
              <a:t>D</a:t>
            </a:r>
            <a:r>
              <a:rPr lang="hu-HU" dirty="0" err="1"/>
              <a:t>ivision</a:t>
            </a:r>
            <a:r>
              <a:rPr lang="hu-HU" dirty="0"/>
              <a:t> </a:t>
            </a:r>
            <a:r>
              <a:rPr lang="hu-HU" b="1" dirty="0" err="1">
                <a:solidFill>
                  <a:srgbClr val="00B0F0"/>
                </a:solidFill>
              </a:rPr>
              <a:t>M</a:t>
            </a:r>
            <a:r>
              <a:rPr lang="hu-HU" dirty="0" err="1"/>
              <a:t>ultiple</a:t>
            </a:r>
            <a:r>
              <a:rPr lang="hu-HU" dirty="0"/>
              <a:t> </a:t>
            </a:r>
            <a:r>
              <a:rPr lang="hu-HU" b="1" dirty="0">
                <a:solidFill>
                  <a:srgbClr val="00B0F0"/>
                </a:solidFill>
              </a:rPr>
              <a:t>A</a:t>
            </a:r>
            <a:r>
              <a:rPr lang="hu-HU" dirty="0"/>
              <a:t>ccess példa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2922270" cy="2035175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hu-HU" sz="1800" b="1" u="sng" dirty="0"/>
              <a:t>A állomás</a:t>
            </a:r>
          </a:p>
          <a:p>
            <a:pPr marL="0">
              <a:spcBef>
                <a:spcPts val="0"/>
              </a:spcBef>
              <a:buNone/>
            </a:pPr>
            <a:r>
              <a:rPr lang="hu-HU" sz="1800" dirty="0"/>
              <a:t>Chip kódja legyen (1,-1).</a:t>
            </a:r>
          </a:p>
          <a:p>
            <a:pPr marL="0">
              <a:spcBef>
                <a:spcPts val="0"/>
              </a:spcBef>
              <a:buNone/>
            </a:pPr>
            <a:r>
              <a:rPr lang="hu-HU" sz="1800" dirty="0"/>
              <a:t>Átvitelre szánt adat legyen 1011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hu-HU" sz="1800" dirty="0"/>
              <a:t>Egyedi szignál előállítása az (1,0,1,</a:t>
            </a:r>
            <a:r>
              <a:rPr lang="hu-HU" sz="1800" dirty="0" err="1"/>
              <a:t>1</a:t>
            </a:r>
            <a:r>
              <a:rPr lang="hu-HU" sz="1800" dirty="0"/>
              <a:t>) vektorra:</a:t>
            </a:r>
          </a:p>
          <a:p>
            <a:pPr marL="228600" lvl="1" indent="0" algn="ctr">
              <a:spcBef>
                <a:spcPts val="0"/>
              </a:spcBef>
              <a:buNone/>
            </a:pPr>
            <a:r>
              <a:rPr lang="hu-HU" sz="2000" dirty="0"/>
              <a:t>((1,-1),(</a:t>
            </a:r>
            <a:r>
              <a:rPr lang="hu-HU" sz="2000" dirty="0" err="1"/>
              <a:t>-1</a:t>
            </a:r>
            <a:r>
              <a:rPr lang="hu-HU" sz="2000" dirty="0"/>
              <a:t>,1),(</a:t>
            </a:r>
            <a:r>
              <a:rPr lang="hu-HU" sz="2000" dirty="0" err="1"/>
              <a:t>1</a:t>
            </a:r>
            <a:r>
              <a:rPr lang="hu-HU" sz="2000" dirty="0"/>
              <a:t>,-1),(1,-1))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hu-HU" sz="1800" dirty="0"/>
              <a:t>Szignál modulálása a csatornára.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hu-HU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49190" y="1825626"/>
            <a:ext cx="2922270" cy="2035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800" b="1" u="sng" dirty="0"/>
              <a:t>B állomás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800" dirty="0"/>
              <a:t>Chip kódja legyen (1,</a:t>
            </a:r>
            <a:r>
              <a:rPr lang="hu-HU" sz="1800" dirty="0" err="1"/>
              <a:t>1</a:t>
            </a:r>
            <a:r>
              <a:rPr lang="hu-HU" sz="1800" dirty="0"/>
              <a:t>).</a:t>
            </a:r>
          </a:p>
          <a:p>
            <a:pPr marL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800" dirty="0"/>
              <a:t>Átvitelre szánt adat legyen 0011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hu-HU" sz="1800" dirty="0"/>
              <a:t>Egyedi szignál előállítása az (0,</a:t>
            </a:r>
            <a:r>
              <a:rPr lang="hu-HU" sz="1800" dirty="0" err="1"/>
              <a:t>0</a:t>
            </a:r>
            <a:r>
              <a:rPr lang="hu-HU" sz="1800" dirty="0"/>
              <a:t>,1,</a:t>
            </a:r>
            <a:r>
              <a:rPr lang="hu-HU" sz="1800" dirty="0" err="1"/>
              <a:t>1</a:t>
            </a:r>
            <a:r>
              <a:rPr lang="hu-HU" sz="1800" dirty="0"/>
              <a:t>) vektorra:</a:t>
            </a:r>
          </a:p>
          <a:p>
            <a:pPr marL="228600" lvl="1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800" dirty="0"/>
              <a:t>((-1,-1),(</a:t>
            </a:r>
            <a:r>
              <a:rPr lang="hu-HU" sz="1800" dirty="0" err="1"/>
              <a:t>-1</a:t>
            </a:r>
            <a:r>
              <a:rPr lang="hu-HU" sz="1800" dirty="0"/>
              <a:t>,</a:t>
            </a:r>
            <a:r>
              <a:rPr lang="hu-HU" sz="1800" dirty="0" err="1"/>
              <a:t>-1</a:t>
            </a:r>
            <a:r>
              <a:rPr lang="hu-HU" sz="1800" dirty="0"/>
              <a:t>),(1,</a:t>
            </a:r>
            <a:r>
              <a:rPr lang="hu-HU" sz="1800" dirty="0" err="1"/>
              <a:t>1</a:t>
            </a:r>
            <a:r>
              <a:rPr lang="hu-HU" sz="1800" dirty="0"/>
              <a:t>),(1,</a:t>
            </a:r>
            <a:r>
              <a:rPr lang="hu-HU" sz="1800" dirty="0" err="1"/>
              <a:t>1</a:t>
            </a:r>
            <a:r>
              <a:rPr lang="hu-HU" sz="1800" dirty="0"/>
              <a:t>))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hu-HU" sz="1800" dirty="0"/>
              <a:t>Szignál modulálása a csatornára.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628640"/>
            <a:ext cx="9144000" cy="6908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((1+(-1),(</a:t>
            </a:r>
            <a:r>
              <a:rPr lang="hu-HU" sz="2400" dirty="0" err="1">
                <a:solidFill>
                  <a:schemeClr val="tx1"/>
                </a:solidFill>
              </a:rPr>
              <a:t>-1</a:t>
            </a:r>
            <a:r>
              <a:rPr lang="hu-HU" sz="2400" dirty="0">
                <a:solidFill>
                  <a:schemeClr val="tx1"/>
                </a:solidFill>
              </a:rPr>
              <a:t>)+(</a:t>
            </a:r>
            <a:r>
              <a:rPr lang="hu-HU" sz="2400" dirty="0" err="1">
                <a:solidFill>
                  <a:schemeClr val="tx1"/>
                </a:solidFill>
              </a:rPr>
              <a:t>-1</a:t>
            </a:r>
            <a:r>
              <a:rPr lang="hu-HU" sz="2400" dirty="0">
                <a:solidFill>
                  <a:schemeClr val="tx1"/>
                </a:solidFill>
              </a:rPr>
              <a:t>)),((</a:t>
            </a:r>
            <a:r>
              <a:rPr lang="hu-HU" sz="2400" dirty="0" err="1">
                <a:solidFill>
                  <a:schemeClr val="tx1"/>
                </a:solidFill>
              </a:rPr>
              <a:t>-1</a:t>
            </a:r>
            <a:r>
              <a:rPr lang="hu-HU" sz="2400" dirty="0">
                <a:solidFill>
                  <a:schemeClr val="tx1"/>
                </a:solidFill>
              </a:rPr>
              <a:t>)+(</a:t>
            </a:r>
            <a:r>
              <a:rPr lang="hu-HU" sz="2400" dirty="0" err="1">
                <a:solidFill>
                  <a:schemeClr val="tx1"/>
                </a:solidFill>
              </a:rPr>
              <a:t>-1</a:t>
            </a:r>
            <a:r>
              <a:rPr lang="hu-HU" sz="2400" dirty="0">
                <a:solidFill>
                  <a:schemeClr val="tx1"/>
                </a:solidFill>
              </a:rPr>
              <a:t>),1+(-1)),(1+</a:t>
            </a:r>
            <a:r>
              <a:rPr lang="hu-HU" sz="2400" dirty="0" err="1">
                <a:solidFill>
                  <a:schemeClr val="tx1"/>
                </a:solidFill>
              </a:rPr>
              <a:t>1</a:t>
            </a:r>
            <a:r>
              <a:rPr lang="hu-HU" sz="2400" dirty="0">
                <a:solidFill>
                  <a:schemeClr val="tx1"/>
                </a:solidFill>
              </a:rPr>
              <a:t>,(-1)+1),(</a:t>
            </a:r>
            <a:r>
              <a:rPr lang="hu-HU" sz="2400" dirty="0" err="1">
                <a:solidFill>
                  <a:schemeClr val="tx1"/>
                </a:solidFill>
              </a:rPr>
              <a:t>1</a:t>
            </a:r>
            <a:r>
              <a:rPr lang="hu-HU" sz="2400" dirty="0">
                <a:solidFill>
                  <a:schemeClr val="tx1"/>
                </a:solidFill>
              </a:rPr>
              <a:t>+1,(-1)+1)) = </a:t>
            </a:r>
            <a:br>
              <a:rPr lang="hu-HU" sz="2400" dirty="0">
                <a:solidFill>
                  <a:schemeClr val="tx1"/>
                </a:solidFill>
              </a:rPr>
            </a:br>
            <a:r>
              <a:rPr lang="hu-HU" sz="2400" b="1" dirty="0">
                <a:solidFill>
                  <a:schemeClr val="tx1"/>
                </a:solidFill>
              </a:rPr>
              <a:t>(0,-2,</a:t>
            </a:r>
            <a:r>
              <a:rPr lang="hu-HU" sz="2400" b="1" dirty="0" err="1">
                <a:solidFill>
                  <a:schemeClr val="tx1"/>
                </a:solidFill>
              </a:rPr>
              <a:t>-2</a:t>
            </a:r>
            <a:r>
              <a:rPr lang="hu-HU" sz="2400" b="1" dirty="0">
                <a:solidFill>
                  <a:schemeClr val="tx1"/>
                </a:solidFill>
              </a:rPr>
              <a:t>,0,2,0,2,0)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71650" y="4957763"/>
            <a:ext cx="558165" cy="670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949190" y="4795520"/>
            <a:ext cx="750570" cy="833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489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solidFill>
                  <a:srgbClr val="00B0F0"/>
                </a:solidFill>
              </a:rPr>
              <a:t>C</a:t>
            </a:r>
            <a:r>
              <a:rPr lang="hu-HU" dirty="0" err="1"/>
              <a:t>ode</a:t>
            </a:r>
            <a:r>
              <a:rPr lang="hu-HU" dirty="0"/>
              <a:t> </a:t>
            </a:r>
            <a:r>
              <a:rPr lang="hu-HU" b="1" dirty="0" err="1">
                <a:solidFill>
                  <a:srgbClr val="00B0F0"/>
                </a:solidFill>
              </a:rPr>
              <a:t>D</a:t>
            </a:r>
            <a:r>
              <a:rPr lang="hu-HU" dirty="0" err="1"/>
              <a:t>ivision</a:t>
            </a:r>
            <a:r>
              <a:rPr lang="hu-HU" dirty="0"/>
              <a:t> </a:t>
            </a:r>
            <a:r>
              <a:rPr lang="hu-HU" b="1" dirty="0" err="1">
                <a:solidFill>
                  <a:srgbClr val="00B0F0"/>
                </a:solidFill>
              </a:rPr>
              <a:t>M</a:t>
            </a:r>
            <a:r>
              <a:rPr lang="hu-HU" dirty="0" err="1"/>
              <a:t>ultiple</a:t>
            </a:r>
            <a:r>
              <a:rPr lang="hu-HU" dirty="0"/>
              <a:t> </a:t>
            </a:r>
            <a:r>
              <a:rPr lang="hu-HU" b="1" dirty="0">
                <a:solidFill>
                  <a:srgbClr val="00B0F0"/>
                </a:solidFill>
              </a:rPr>
              <a:t>A</a:t>
            </a:r>
            <a:r>
              <a:rPr lang="hu-HU" dirty="0"/>
              <a:t>ccess példa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05786"/>
            <a:ext cx="4724400" cy="3518535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hu-HU" sz="2000" b="1" u="sng" dirty="0"/>
              <a:t>Vevő 1</a:t>
            </a:r>
          </a:p>
          <a:p>
            <a:pPr marL="0">
              <a:spcBef>
                <a:spcPts val="0"/>
              </a:spcBef>
              <a:buNone/>
            </a:pPr>
            <a:r>
              <a:rPr lang="hu-HU" sz="2000" dirty="0"/>
              <a:t>Ismeri B chip kódját: (1,</a:t>
            </a:r>
            <a:r>
              <a:rPr lang="hu-HU" sz="2000" dirty="0" err="1"/>
              <a:t>1</a:t>
            </a:r>
            <a:r>
              <a:rPr lang="hu-HU" sz="2000" dirty="0"/>
              <a:t>).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hu-HU" sz="2000" dirty="0"/>
              <a:t>Visszakódolás az ismert kóddal:</a:t>
            </a:r>
          </a:p>
          <a:p>
            <a:pPr marL="228600" lvl="1" indent="0" algn="ctr">
              <a:spcBef>
                <a:spcPts val="0"/>
              </a:spcBef>
              <a:buNone/>
            </a:pPr>
            <a:r>
              <a:rPr lang="hu-HU" sz="1800" dirty="0"/>
              <a:t>((0,-2)*(1,</a:t>
            </a:r>
            <a:r>
              <a:rPr lang="hu-HU" sz="1800" dirty="0" err="1"/>
              <a:t>1</a:t>
            </a:r>
            <a:r>
              <a:rPr lang="hu-HU" sz="1800" dirty="0"/>
              <a:t>),(-2,0)*(1,</a:t>
            </a:r>
            <a:r>
              <a:rPr lang="hu-HU" sz="1800" dirty="0" err="1"/>
              <a:t>1</a:t>
            </a:r>
            <a:r>
              <a:rPr lang="hu-HU" sz="1800" dirty="0"/>
              <a:t>),(2,0)*(1,</a:t>
            </a:r>
            <a:r>
              <a:rPr lang="hu-HU" sz="1800" dirty="0" err="1"/>
              <a:t>1</a:t>
            </a:r>
            <a:r>
              <a:rPr lang="hu-HU" sz="1800" dirty="0"/>
              <a:t>),(2,0)*(1,</a:t>
            </a:r>
            <a:r>
              <a:rPr lang="hu-HU" sz="1800" dirty="0" err="1"/>
              <a:t>1</a:t>
            </a:r>
            <a:r>
              <a:rPr lang="hu-HU" sz="1800" dirty="0"/>
              <a:t>)) </a:t>
            </a:r>
            <a:endParaRPr lang="hu-HU" sz="24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hu-HU" sz="2000" dirty="0"/>
              <a:t>Kapott (-2,</a:t>
            </a:r>
            <a:r>
              <a:rPr lang="hu-HU" sz="2000" dirty="0" err="1"/>
              <a:t>-2</a:t>
            </a:r>
            <a:r>
              <a:rPr lang="hu-HU" sz="2000" dirty="0"/>
              <a:t>,2,</a:t>
            </a:r>
            <a:r>
              <a:rPr lang="hu-HU" sz="2000" dirty="0" err="1"/>
              <a:t>2</a:t>
            </a:r>
            <a:r>
              <a:rPr lang="hu-HU" sz="2000" dirty="0"/>
              <a:t>) eredmény értelmezése: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hu-HU" sz="2400" dirty="0"/>
              <a:t>(-,-,+,+), azaz 0011 volt az üzenet B-től.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hu-HU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1" y="3105786"/>
            <a:ext cx="4572000" cy="3518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spcBef>
                <a:spcPts val="0"/>
              </a:spcBef>
              <a:buNone/>
            </a:pPr>
            <a:r>
              <a:rPr lang="hu-HU" sz="2000" b="1" u="sng" dirty="0"/>
              <a:t>Vevő 2</a:t>
            </a:r>
          </a:p>
          <a:p>
            <a:pPr marL="0">
              <a:spcBef>
                <a:spcPts val="0"/>
              </a:spcBef>
              <a:buNone/>
            </a:pPr>
            <a:r>
              <a:rPr lang="hu-HU" sz="2000" dirty="0"/>
              <a:t>Ismeri A chip kódját: (1,-1).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hu-HU" sz="2000" dirty="0"/>
              <a:t>Visszakódolás az ismert kóddal:</a:t>
            </a:r>
          </a:p>
          <a:p>
            <a:pPr marL="228600" lvl="1" indent="0" algn="ctr">
              <a:spcBef>
                <a:spcPts val="0"/>
              </a:spcBef>
              <a:buNone/>
            </a:pPr>
            <a:r>
              <a:rPr lang="hu-HU" sz="1800" dirty="0"/>
              <a:t>((0,-2)*(1,-1),(-2,0)*(1,-1),(2,0)*(1,-1) ,(2,0)*(1,-1)) </a:t>
            </a:r>
            <a:endParaRPr lang="hu-HU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hu-HU" sz="2000" dirty="0"/>
              <a:t>Kapott (2,-2,2,</a:t>
            </a:r>
            <a:r>
              <a:rPr lang="hu-HU" sz="2000" dirty="0" err="1"/>
              <a:t>2</a:t>
            </a:r>
            <a:r>
              <a:rPr lang="hu-HU" sz="2000" dirty="0"/>
              <a:t>) eredmény értelmezése: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hu-HU" sz="2000" dirty="0"/>
              <a:t>(+,-,+,+), azaz 1011 volt az üzenet A-tól.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hu-HU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1483360"/>
            <a:ext cx="9144000" cy="6908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((1+(-1),(</a:t>
            </a:r>
            <a:r>
              <a:rPr lang="hu-HU" sz="2400" dirty="0" err="1">
                <a:solidFill>
                  <a:schemeClr val="tx1"/>
                </a:solidFill>
              </a:rPr>
              <a:t>-1</a:t>
            </a:r>
            <a:r>
              <a:rPr lang="hu-HU" sz="2400" dirty="0">
                <a:solidFill>
                  <a:schemeClr val="tx1"/>
                </a:solidFill>
              </a:rPr>
              <a:t>)+(</a:t>
            </a:r>
            <a:r>
              <a:rPr lang="hu-HU" sz="2400" dirty="0" err="1">
                <a:solidFill>
                  <a:schemeClr val="tx1"/>
                </a:solidFill>
              </a:rPr>
              <a:t>-1</a:t>
            </a:r>
            <a:r>
              <a:rPr lang="hu-HU" sz="2400" dirty="0">
                <a:solidFill>
                  <a:schemeClr val="tx1"/>
                </a:solidFill>
              </a:rPr>
              <a:t>)),((</a:t>
            </a:r>
            <a:r>
              <a:rPr lang="hu-HU" sz="2400" dirty="0" err="1">
                <a:solidFill>
                  <a:schemeClr val="tx1"/>
                </a:solidFill>
              </a:rPr>
              <a:t>-1</a:t>
            </a:r>
            <a:r>
              <a:rPr lang="hu-HU" sz="2400" dirty="0">
                <a:solidFill>
                  <a:schemeClr val="tx1"/>
                </a:solidFill>
              </a:rPr>
              <a:t>)+(</a:t>
            </a:r>
            <a:r>
              <a:rPr lang="hu-HU" sz="2400" dirty="0" err="1">
                <a:solidFill>
                  <a:schemeClr val="tx1"/>
                </a:solidFill>
              </a:rPr>
              <a:t>-1</a:t>
            </a:r>
            <a:r>
              <a:rPr lang="hu-HU" sz="2400" dirty="0">
                <a:solidFill>
                  <a:schemeClr val="tx1"/>
                </a:solidFill>
              </a:rPr>
              <a:t>),1+(-1)),(1+</a:t>
            </a:r>
            <a:r>
              <a:rPr lang="hu-HU" sz="2400" dirty="0" err="1">
                <a:solidFill>
                  <a:schemeClr val="tx1"/>
                </a:solidFill>
              </a:rPr>
              <a:t>1</a:t>
            </a:r>
            <a:r>
              <a:rPr lang="hu-HU" sz="2400" dirty="0">
                <a:solidFill>
                  <a:schemeClr val="tx1"/>
                </a:solidFill>
              </a:rPr>
              <a:t>,(-1)+1),(</a:t>
            </a:r>
            <a:r>
              <a:rPr lang="hu-HU" sz="2400" dirty="0" err="1">
                <a:solidFill>
                  <a:schemeClr val="tx1"/>
                </a:solidFill>
              </a:rPr>
              <a:t>1</a:t>
            </a:r>
            <a:r>
              <a:rPr lang="hu-HU" sz="2400" dirty="0">
                <a:solidFill>
                  <a:schemeClr val="tx1"/>
                </a:solidFill>
              </a:rPr>
              <a:t>+1,(-1)+1)) = </a:t>
            </a:r>
            <a:br>
              <a:rPr lang="hu-HU" sz="2400" dirty="0">
                <a:solidFill>
                  <a:schemeClr val="tx1"/>
                </a:solidFill>
              </a:rPr>
            </a:br>
            <a:r>
              <a:rPr lang="hu-HU" sz="2400" b="1" dirty="0">
                <a:solidFill>
                  <a:schemeClr val="tx1"/>
                </a:solidFill>
              </a:rPr>
              <a:t>((0,-2),(</a:t>
            </a:r>
            <a:r>
              <a:rPr lang="hu-HU" sz="2400" b="1" dirty="0" err="1">
                <a:solidFill>
                  <a:schemeClr val="tx1"/>
                </a:solidFill>
              </a:rPr>
              <a:t>-2</a:t>
            </a:r>
            <a:r>
              <a:rPr lang="hu-HU" sz="2400" b="1" dirty="0">
                <a:solidFill>
                  <a:schemeClr val="tx1"/>
                </a:solidFill>
              </a:rPr>
              <a:t>,0),(2,0),(2,0))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endCxn id="3" idx="0"/>
          </p:cNvCxnSpPr>
          <p:nvPr/>
        </p:nvCxnSpPr>
        <p:spPr>
          <a:xfrm>
            <a:off x="2362200" y="2174241"/>
            <a:ext cx="0" cy="931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55080" y="2174241"/>
            <a:ext cx="0" cy="931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424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Médium többszörös használata összefoglalás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err="1"/>
              <a:t>Tér-multiplexálás</a:t>
            </a:r>
            <a:r>
              <a:rPr lang="hu-HU" sz="2000" dirty="0"/>
              <a:t> avagy </a:t>
            </a:r>
            <a:r>
              <a:rPr lang="hu-HU" sz="2000" i="1" dirty="0"/>
              <a:t>SDM </a:t>
            </a:r>
            <a:r>
              <a:rPr lang="hu-HU" sz="2000" dirty="0"/>
              <a:t>(párhuzamos adatátviteli csatornák)</a:t>
            </a:r>
          </a:p>
          <a:p>
            <a:pPr lvl="1"/>
            <a:r>
              <a:rPr lang="hu-HU" sz="2000" dirty="0" err="1"/>
              <a:t>cellurális</a:t>
            </a:r>
            <a:r>
              <a:rPr lang="hu-HU" sz="2000" dirty="0"/>
              <a:t> hálózatok</a:t>
            </a:r>
          </a:p>
          <a:p>
            <a:r>
              <a:rPr lang="hu-HU" sz="2000" dirty="0" err="1"/>
              <a:t>Frekvencia-multiplexálás</a:t>
            </a:r>
            <a:r>
              <a:rPr lang="hu-HU" sz="2000" dirty="0"/>
              <a:t> avagy </a:t>
            </a:r>
            <a:r>
              <a:rPr lang="hu-HU" sz="2000" i="1" dirty="0"/>
              <a:t>FDM</a:t>
            </a:r>
            <a:r>
              <a:rPr lang="hu-HU" sz="2000" dirty="0"/>
              <a:t>(a frekvencia tartomány felosztása és küldőhöz rendelése)</a:t>
            </a:r>
            <a:endParaRPr lang="hu-HU" sz="2000" b="1" dirty="0"/>
          </a:p>
          <a:p>
            <a:pPr lvl="1"/>
            <a:r>
              <a:rPr lang="hu-HU" sz="2000" b="1" dirty="0"/>
              <a:t>„</a:t>
            </a:r>
            <a:r>
              <a:rPr lang="hu-HU" sz="2000" b="1" dirty="0" err="1"/>
              <a:t>D</a:t>
            </a:r>
            <a:r>
              <a:rPr lang="hu-HU" sz="2000" i="1" dirty="0" err="1"/>
              <a:t>irect</a:t>
            </a:r>
            <a:r>
              <a:rPr lang="hu-HU" sz="2000" dirty="0"/>
              <a:t> </a:t>
            </a:r>
            <a:r>
              <a:rPr lang="hu-HU" sz="2000" b="1" dirty="0" err="1"/>
              <a:t>S</a:t>
            </a:r>
            <a:r>
              <a:rPr lang="hu-HU" sz="2000" i="1" dirty="0" err="1"/>
              <a:t>equence</a:t>
            </a:r>
            <a:r>
              <a:rPr lang="hu-HU" sz="2000" dirty="0"/>
              <a:t> </a:t>
            </a:r>
            <a:r>
              <a:rPr lang="hu-HU" sz="2000" b="1" dirty="0" err="1"/>
              <a:t>S</a:t>
            </a:r>
            <a:r>
              <a:rPr lang="hu-HU" sz="2000" i="1" dirty="0" err="1"/>
              <a:t>pread</a:t>
            </a:r>
            <a:r>
              <a:rPr lang="hu-HU" sz="2000" dirty="0"/>
              <a:t> </a:t>
            </a:r>
            <a:r>
              <a:rPr lang="hu-HU" sz="2000" b="1" dirty="0" err="1"/>
              <a:t>S</a:t>
            </a:r>
            <a:r>
              <a:rPr lang="hu-HU" sz="2000" i="1" dirty="0" err="1"/>
              <a:t>pectrum</a:t>
            </a:r>
            <a:r>
              <a:rPr lang="hu-HU" sz="2000" i="1" dirty="0"/>
              <a:t>” </a:t>
            </a:r>
            <a:r>
              <a:rPr lang="hu-HU" sz="2000" dirty="0"/>
              <a:t>(XOR a szignálokon véletlen bitsorozattal)</a:t>
            </a:r>
          </a:p>
          <a:p>
            <a:pPr lvl="1"/>
            <a:r>
              <a:rPr lang="hu-HU" sz="2000" b="1" dirty="0"/>
              <a:t>„</a:t>
            </a:r>
            <a:r>
              <a:rPr lang="hu-HU" sz="2000" b="1" dirty="0" err="1"/>
              <a:t>F</a:t>
            </a:r>
            <a:r>
              <a:rPr lang="hu-HU" sz="2000" i="1" dirty="0" err="1"/>
              <a:t>requency</a:t>
            </a:r>
            <a:r>
              <a:rPr lang="hu-HU" sz="2000" dirty="0"/>
              <a:t> </a:t>
            </a:r>
            <a:r>
              <a:rPr lang="hu-HU" sz="2000" b="1" dirty="0"/>
              <a:t>H</a:t>
            </a:r>
            <a:r>
              <a:rPr lang="hu-HU" sz="2000" i="1" dirty="0"/>
              <a:t>opping</a:t>
            </a:r>
            <a:r>
              <a:rPr lang="hu-HU" sz="2000" dirty="0"/>
              <a:t> </a:t>
            </a:r>
            <a:r>
              <a:rPr lang="hu-HU" sz="2000" b="1" dirty="0" err="1"/>
              <a:t>S</a:t>
            </a:r>
            <a:r>
              <a:rPr lang="hu-HU" sz="2000" i="1" dirty="0" err="1"/>
              <a:t>pread</a:t>
            </a:r>
            <a:r>
              <a:rPr lang="hu-HU" sz="2000" dirty="0"/>
              <a:t> </a:t>
            </a:r>
            <a:r>
              <a:rPr lang="hu-HU" sz="2000" b="1" dirty="0" err="1"/>
              <a:t>S</a:t>
            </a:r>
            <a:r>
              <a:rPr lang="hu-HU" sz="2000" i="1" dirty="0" err="1"/>
              <a:t>pectrum</a:t>
            </a:r>
            <a:r>
              <a:rPr lang="hu-HU" sz="2000" i="1" dirty="0"/>
              <a:t>” </a:t>
            </a:r>
            <a:r>
              <a:rPr lang="hu-HU" sz="2000" dirty="0"/>
              <a:t>(</a:t>
            </a:r>
            <a:r>
              <a:rPr lang="hu-HU" sz="2000" dirty="0" err="1"/>
              <a:t>pszeudo</a:t>
            </a:r>
            <a:r>
              <a:rPr lang="hu-HU" sz="2000" dirty="0"/>
              <a:t> véletlen szám alapú választás)</a:t>
            </a:r>
          </a:p>
          <a:p>
            <a:r>
              <a:rPr lang="hu-HU" sz="2000" dirty="0" err="1"/>
              <a:t>Idő-multiplexálás</a:t>
            </a:r>
            <a:r>
              <a:rPr lang="hu-HU" sz="2000" dirty="0"/>
              <a:t> avagy </a:t>
            </a:r>
            <a:r>
              <a:rPr lang="hu-HU" sz="2000" i="1" dirty="0"/>
              <a:t>TDM </a:t>
            </a:r>
            <a:r>
              <a:rPr lang="hu-HU" sz="2000" dirty="0"/>
              <a:t>(a médium használat időszeletekre osztása és küldőhöz rendelése)</a:t>
            </a:r>
          </a:p>
          <a:p>
            <a:pPr lvl="1"/>
            <a:r>
              <a:rPr lang="hu-HU" sz="2000" dirty="0"/>
              <a:t>diszkrét idő szeletek (</a:t>
            </a:r>
            <a:r>
              <a:rPr lang="hu-HU" sz="2000" i="1" dirty="0" err="1"/>
              <a:t>slot</a:t>
            </a:r>
            <a:r>
              <a:rPr lang="hu-HU" sz="2000" dirty="0"/>
              <a:t>)</a:t>
            </a:r>
          </a:p>
          <a:p>
            <a:pPr lvl="1"/>
            <a:r>
              <a:rPr lang="hu-HU" sz="2000" dirty="0"/>
              <a:t>koordináció vagy merev felosztás kell hozzá</a:t>
            </a:r>
          </a:p>
          <a:p>
            <a:r>
              <a:rPr lang="hu-HU" sz="2000" dirty="0" err="1"/>
              <a:t>Hullámhossz-multiplexálás</a:t>
            </a:r>
            <a:r>
              <a:rPr lang="hu-HU" sz="2000" dirty="0"/>
              <a:t> avagy </a:t>
            </a:r>
            <a:r>
              <a:rPr lang="hu-HU" sz="2000" i="1" dirty="0"/>
              <a:t>WDM </a:t>
            </a:r>
            <a:r>
              <a:rPr lang="hu-HU" sz="2000" dirty="0"/>
              <a:t>(optikai </a:t>
            </a:r>
            <a:r>
              <a:rPr lang="hu-HU" sz="2000" dirty="0" err="1"/>
              <a:t>frekvencia-multiplexálás</a:t>
            </a:r>
            <a:r>
              <a:rPr lang="hu-HU" sz="2000" dirty="0"/>
              <a:t>)</a:t>
            </a:r>
          </a:p>
          <a:p>
            <a:r>
              <a:rPr lang="hu-HU" sz="2000" dirty="0"/>
              <a:t>Kód </a:t>
            </a:r>
            <a:r>
              <a:rPr lang="hu-HU" sz="2000" dirty="0" err="1"/>
              <a:t>multiplexálás</a:t>
            </a:r>
            <a:r>
              <a:rPr lang="hu-HU" sz="2000" dirty="0"/>
              <a:t> avagy </a:t>
            </a:r>
            <a:r>
              <a:rPr lang="hu-HU" sz="2000" i="1" dirty="0"/>
              <a:t>CDM</a:t>
            </a:r>
            <a:r>
              <a:rPr lang="hu-HU" sz="2000" dirty="0"/>
              <a:t> (mobil kommunikációban használatos)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637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1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91" y="2701554"/>
            <a:ext cx="5329857" cy="392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„b” karakter átvitele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Túl rossz vétel</a:t>
            </a:r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 rot="16200000">
            <a:off x="2119834" y="44815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Feszültség</a:t>
            </a:r>
            <a:endParaRPr lang="en-US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112097" y="651659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Idő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2946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Elméleti alapok – </a:t>
            </a:r>
            <a:r>
              <a:rPr lang="hu-HU" sz="4400" dirty="0"/>
              <a:t>adatátvitel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5944" y="1832671"/>
                <a:ext cx="6257108" cy="460731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sz="2200" dirty="0"/>
                  <a:t>Adatátvitel vezeték esetén valamilyen fizikai jellemző változtatásával lehetséges (pl.: feszültség, áramerősség)</a:t>
                </a:r>
              </a:p>
              <a:p>
                <a:pPr lvl="1"/>
                <a:r>
                  <a:rPr lang="hu-HU" sz="2200" dirty="0"/>
                  <a:t>a viselkedést </a:t>
                </a:r>
                <a:r>
                  <a:rPr lang="hu-HU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f(t)</a:t>
                </a:r>
                <a:r>
                  <a:rPr lang="hu-HU" sz="2200" dirty="0"/>
                  <a:t> függvénnyel jellemezhetjük </a:t>
                </a:r>
              </a:p>
              <a:p>
                <a:r>
                  <a:rPr lang="hu-HU" sz="2500" b="0" dirty="0"/>
                  <a:t>Bármely </a:t>
                </a:r>
                <a:r>
                  <a:rPr lang="hu-HU" sz="25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hu-HU" sz="2500" b="0" i="1" dirty="0"/>
                  <a:t> </a:t>
                </a:r>
                <a:r>
                  <a:rPr lang="hu-HU" sz="2500" b="0" dirty="0"/>
                  <a:t>periódusidejű </a:t>
                </a:r>
                <a:r>
                  <a:rPr lang="hu-HU" sz="25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g(t)</a:t>
                </a:r>
                <a:r>
                  <a:rPr lang="hu-HU" sz="2500" b="0" dirty="0"/>
                  <a:t> periodikus függvény előáll a következő alakban:</a:t>
                </a:r>
              </a:p>
              <a:p>
                <a:pPr marL="201168" lvl="1" indent="0" algn="ctr">
                  <a:buNone/>
                </a:pPr>
                <a14:m>
                  <m:oMath xmlns:m="http://schemas.openxmlformats.org/officeDocument/2006/math"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hu-HU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hu-HU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hu-HU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hu-HU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hu-HU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u-HU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func>
                          <m:funcPr>
                            <m:ctrlPr>
                              <a:rPr lang="hu-HU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u-HU" sz="18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hu-HU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hu-HU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hu-HU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𝑛𝑓𝑡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hu-HU" sz="18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hu-HU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hu-HU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hu-HU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hu-HU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1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hu-HU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hu-HU" sz="1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hu-HU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𝑛𝑓𝑡</m:t>
                        </m:r>
                        <m:r>
                          <a:rPr lang="hu-HU" sz="18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nary>
                  </m:oMath>
                </a14:m>
                <a:r>
                  <a:rPr lang="hu-HU" sz="1800" dirty="0"/>
                  <a:t>,</a:t>
                </a:r>
              </a:p>
              <a:p>
                <a:pPr marL="396000" lvl="1" indent="0">
                  <a:buNone/>
                </a:pPr>
                <a:r>
                  <a:rPr lang="hu-HU" sz="2200" dirty="0"/>
                  <a:t>ahol </a:t>
                </a:r>
                <a14:m>
                  <m:oMath xmlns:m="http://schemas.openxmlformats.org/officeDocument/2006/math">
                    <m:r>
                      <a:rPr lang="hu-HU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sz="2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u-HU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hu-HU" sz="2200" dirty="0"/>
                  <a:t> az alapfrekvencia,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hu-HU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hu-HU" sz="2200" dirty="0"/>
                  <a:t> 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u-HU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hu-HU" sz="2200" dirty="0"/>
                  <a:t> pedig az </a:t>
                </a:r>
                <a:r>
                  <a:rPr lang="hu-HU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hu-HU" sz="2200" dirty="0"/>
                  <a:t>-edik harmonikus szinuszos illetve koszinuszos amplitúdók.</a:t>
                </a:r>
              </a:p>
              <a:p>
                <a:pPr marL="396000" lvl="1" indent="0">
                  <a:buNone/>
                </a:pPr>
                <a:endParaRPr lang="hu-HU" sz="2200" b="0" dirty="0">
                  <a:ea typeface="Cambria Math" panose="02040503050406030204" pitchFamily="18" charset="0"/>
                </a:endParaRPr>
              </a:p>
              <a:p>
                <a:pPr marL="396000" lvl="1" indent="0">
                  <a:buNone/>
                </a:pPr>
                <a:endParaRPr lang="hu-HU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944" y="1832671"/>
                <a:ext cx="6257108" cy="4607318"/>
              </a:xfrm>
              <a:blipFill rotWithShape="1">
                <a:blip r:embed="rId2"/>
                <a:stretch>
                  <a:fillRect l="-1168" t="-795" r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 descr="http://upload.wikimedia.org/wikipedia/commons/thumb/2/2c/Fourier_Series.svg/168px-Fourier_Serie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501" y="2246811"/>
            <a:ext cx="2453258" cy="436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7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Elméleti alapok – </a:t>
            </a:r>
            <a:r>
              <a:rPr lang="hu-HU" sz="4400" dirty="0"/>
              <a:t>adatátvitel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1845734"/>
                <a:ext cx="7543800" cy="4290371"/>
              </a:xfrm>
            </p:spPr>
            <p:txBody>
              <a:bodyPr>
                <a:normAutofit/>
              </a:bodyPr>
              <a:lstStyle/>
              <a:p>
                <a:pPr marL="396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u-HU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func>
                        <m:func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𝑛𝑓𝑡</m:t>
                              </m:r>
                            </m:e>
                          </m:d>
                        </m:e>
                      </m:func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hu-HU" dirty="0">
                  <a:ea typeface="Cambria Math" panose="02040503050406030204" pitchFamily="18" charset="0"/>
                </a:endParaRPr>
              </a:p>
              <a:p>
                <a:pPr marL="396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u-HU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func>
                        <m:func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𝑛𝑓𝑡</m:t>
                              </m:r>
                            </m:e>
                          </m:d>
                        </m:e>
                      </m:func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hu-HU" dirty="0"/>
              </a:p>
              <a:p>
                <a:pPr marL="396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u-HU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290371"/>
              </a:xfrm>
              <a:blipFill rotWithShape="0">
                <a:blip r:embed="rId2"/>
                <a:stretch>
                  <a:fillRect t="-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5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 w="571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72766</TotalTime>
  <Words>3580</Words>
  <Application>Microsoft Office PowerPoint</Application>
  <PresentationFormat>Diavetítés a képernyőre (4:3 oldalarány)</PresentationFormat>
  <Paragraphs>769</Paragraphs>
  <Slides>65</Slides>
  <Notes>19</Notes>
  <HiddenSlides>1</HiddenSlides>
  <MMClips>0</MMClips>
  <ScaleCrop>false</ScaleCrop>
  <HeadingPairs>
    <vt:vector size="8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65</vt:i4>
      </vt:variant>
    </vt:vector>
  </HeadingPairs>
  <TitlesOfParts>
    <vt:vector size="75" baseType="lpstr">
      <vt:lpstr>Arial</vt:lpstr>
      <vt:lpstr>Calibri</vt:lpstr>
      <vt:lpstr>Cambria Math</vt:lpstr>
      <vt:lpstr>Symbol</vt:lpstr>
      <vt:lpstr>Times New Roman</vt:lpstr>
      <vt:lpstr>Tw Cen MT</vt:lpstr>
      <vt:lpstr>Wingdings</vt:lpstr>
      <vt:lpstr>Wingdings 2</vt:lpstr>
      <vt:lpstr>Median</vt:lpstr>
      <vt:lpstr>Image Document</vt:lpstr>
      <vt:lpstr>Számítógépes Hálózatok</vt:lpstr>
      <vt:lpstr>Fizikai réteg</vt:lpstr>
      <vt:lpstr>PowerPoint-bemutató</vt:lpstr>
      <vt:lpstr>Kihívások</vt:lpstr>
      <vt:lpstr>Egyszerű adatátvitel</vt:lpstr>
      <vt:lpstr>A „b” karakter átvitele</vt:lpstr>
      <vt:lpstr>A „b” karakter átvitele</vt:lpstr>
      <vt:lpstr>Elméleti alapok – adatátvitel</vt:lpstr>
      <vt:lpstr>Elméleti alapok – adatátvitel</vt:lpstr>
      <vt:lpstr>Elméleti alapok – adatátvitel</vt:lpstr>
      <vt:lpstr>Elméleti alapok – adatátvitel</vt:lpstr>
      <vt:lpstr>Fourier sor felhasználása</vt:lpstr>
      <vt:lpstr>Elméleti alapok - Elnyelődés</vt:lpstr>
      <vt:lpstr>Elméleti alapok - Elnyelődés</vt:lpstr>
      <vt:lpstr>Szimbólumok és bitek</vt:lpstr>
      <vt:lpstr>Elméleti alapok – adatátvitel</vt:lpstr>
      <vt:lpstr>Átviteli közegek – vezetékes 1/3</vt:lpstr>
      <vt:lpstr>Átviteli közegek – vezetékes 2/3</vt:lpstr>
      <vt:lpstr>Átviteli közegek – vezetékes 3/3</vt:lpstr>
      <vt:lpstr>Elméleti alapok – vezeték nélküli adatátvitel </vt:lpstr>
      <vt:lpstr>Elméleti alapok – elektromágneses spektrum</vt:lpstr>
      <vt:lpstr>Elméleti alapok – elektromágneses spektrum</vt:lpstr>
      <vt:lpstr>Elméleti alapok – elektromágneses spektrum</vt:lpstr>
      <vt:lpstr>Átviteli közegek – vezeték nélküli</vt:lpstr>
      <vt:lpstr>Internet a kábel TV hálózaton</vt:lpstr>
      <vt:lpstr>Internet a kábel TV hálózaton</vt:lpstr>
      <vt:lpstr>Átviteli közegek – kommunikáció műholdak</vt:lpstr>
      <vt:lpstr>Átviteli közegek – kommunikáció műholdak</vt:lpstr>
      <vt:lpstr>PowerPoint-bemutató</vt:lpstr>
      <vt:lpstr>Kiinduló feltételek</vt:lpstr>
      <vt:lpstr>Non-Return to Zero (NRZ) kódolás</vt:lpstr>
      <vt:lpstr>Szinkronizáció megszűnése         („deszinkronizáció”)</vt:lpstr>
      <vt:lpstr>Szinkronizációs megoldás</vt:lpstr>
      <vt:lpstr>Digitális kódok 1/3</vt:lpstr>
      <vt:lpstr>Digitális kódok 2/3</vt:lpstr>
      <vt:lpstr>Digitális kódok 3/3</vt:lpstr>
      <vt:lpstr>PowerPoint-bemutató</vt:lpstr>
      <vt:lpstr>Manchester (10 Mbps Ethernet       10BASE-TX)</vt:lpstr>
      <vt:lpstr>Non-Return to Zero Inverted (NRZI)</vt:lpstr>
      <vt:lpstr>4-bit/5-bit kódolás NRZI előtt  (100 Mbps Ethernet -100BASE-TX)</vt:lpstr>
      <vt:lpstr>4-bit/5-bit kódolás NRZI előtt  (100 Mbps Ethernet -100BASE-TX)</vt:lpstr>
      <vt:lpstr>PowerPoint-bemutató</vt:lpstr>
      <vt:lpstr>Alapsáv és széles-sáv </vt:lpstr>
      <vt:lpstr>Digitális alapsávú átvitel struktúrája</vt:lpstr>
      <vt:lpstr>Digitális szélessávú átvitel struktúrája</vt:lpstr>
      <vt:lpstr>Amplitúdó ábrázolás </vt:lpstr>
      <vt:lpstr>Amplitúdó moduláció</vt:lpstr>
      <vt:lpstr>Frekvencia moduláció</vt:lpstr>
      <vt:lpstr>Illusztráció - AM &amp; FM analóg jel esetén</vt:lpstr>
      <vt:lpstr>Fázis moduláció</vt:lpstr>
      <vt:lpstr>Több szimbólum használata</vt:lpstr>
      <vt:lpstr>Digitális és analóg jelek összehasonlítása</vt:lpstr>
      <vt:lpstr>PowerPoint-bemutató</vt:lpstr>
      <vt:lpstr>Multiplexálás</vt:lpstr>
      <vt:lpstr>Térbeli multiplexálás</vt:lpstr>
      <vt:lpstr>Frekvencia multiplexálás</vt:lpstr>
      <vt:lpstr>Hullámhossz multiplexálás</vt:lpstr>
      <vt:lpstr>Időbeli multiplexálás</vt:lpstr>
      <vt:lpstr>Code Division Multiple Access 1/3</vt:lpstr>
      <vt:lpstr>Code Division Multiple Access 2/3</vt:lpstr>
      <vt:lpstr>Code Division Multiple Access 3/3</vt:lpstr>
      <vt:lpstr>Code Division Multiple Access példa</vt:lpstr>
      <vt:lpstr>Code Division Multiple Access példa</vt:lpstr>
      <vt:lpstr>Médium többszörös használata összefoglalás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laki</cp:lastModifiedBy>
  <cp:revision>941</cp:revision>
  <cp:lastPrinted>2012-08-22T04:00:45Z</cp:lastPrinted>
  <dcterms:created xsi:type="dcterms:W3CDTF">2012-01-03T02:22:46Z</dcterms:created>
  <dcterms:modified xsi:type="dcterms:W3CDTF">2019-02-26T12:01:07Z</dcterms:modified>
</cp:coreProperties>
</file>