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16"/>
  </p:notesMasterIdLst>
  <p:handoutMasterIdLst>
    <p:handoutMasterId r:id="rId17"/>
  </p:handoutMasterIdLst>
  <p:sldIdLst>
    <p:sldId id="388" r:id="rId2"/>
    <p:sldId id="695" r:id="rId3"/>
    <p:sldId id="682" r:id="rId4"/>
    <p:sldId id="683" r:id="rId5"/>
    <p:sldId id="684" r:id="rId6"/>
    <p:sldId id="685" r:id="rId7"/>
    <p:sldId id="686" r:id="rId8"/>
    <p:sldId id="687" r:id="rId9"/>
    <p:sldId id="688" r:id="rId10"/>
    <p:sldId id="691" r:id="rId11"/>
    <p:sldId id="692" r:id="rId12"/>
    <p:sldId id="693" r:id="rId13"/>
    <p:sldId id="694" r:id="rId14"/>
    <p:sldId id="689" r:id="rId15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1206C271-A17B-4745-8409-D19C184D271D}">
          <p14:sldIdLst>
            <p14:sldId id="388"/>
            <p14:sldId id="695"/>
            <p14:sldId id="682"/>
            <p14:sldId id="683"/>
            <p14:sldId id="684"/>
            <p14:sldId id="685"/>
            <p14:sldId id="686"/>
            <p14:sldId id="687"/>
            <p14:sldId id="688"/>
            <p14:sldId id="691"/>
            <p14:sldId id="692"/>
            <p14:sldId id="693"/>
            <p14:sldId id="694"/>
            <p14:sldId id="68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00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84" autoAdjust="0"/>
    <p:restoredTop sz="85641" autoAdjust="0"/>
  </p:normalViewPr>
  <p:slideViewPr>
    <p:cSldViewPr snapToGrid="0">
      <p:cViewPr varScale="1">
        <p:scale>
          <a:sx n="63" d="100"/>
          <a:sy n="63" d="100"/>
        </p:scale>
        <p:origin x="-130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6"/>
    </p:cViewPr>
  </p:sorterViewPr>
  <p:notesViewPr>
    <p:cSldViewPr snapToGrid="0">
      <p:cViewPr varScale="1">
        <p:scale>
          <a:sx n="57" d="100"/>
          <a:sy n="57" d="100"/>
        </p:scale>
        <p:origin x="-2520" y="-96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3CF3CE8-99B9-4E0D-8156-BD8D62DE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9905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7FBF96E-C445-4FF1-86A3-96F5585B6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9080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605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76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 smtClean="0"/>
              <a:t>Routing</a:t>
            </a:r>
            <a:r>
              <a:rPr lang="hu-HU" dirty="0" smtClean="0"/>
              <a:t> </a:t>
            </a:r>
            <a:r>
              <a:rPr lang="hu-HU" dirty="0" err="1" smtClean="0"/>
              <a:t>Information</a:t>
            </a:r>
            <a:r>
              <a:rPr lang="hu-HU" dirty="0" smtClean="0"/>
              <a:t> </a:t>
            </a:r>
            <a:r>
              <a:rPr lang="hu-HU" dirty="0" err="1" smtClean="0"/>
              <a:t>Protocol</a:t>
            </a:r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D64E9-6C7E-43A0-99E1-4A612CA728B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9864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76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 direkt szomszédokhoz</a:t>
            </a:r>
            <a:r>
              <a:rPr lang="hu-HU" baseline="0" dirty="0" smtClean="0"/>
              <a:t> ismeri a késleltetést.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D64E9-6C7E-43A0-99E1-4A612CA728B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3537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76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ALHÁLÓZATBAN</a:t>
            </a:r>
            <a:r>
              <a:rPr lang="hu-HU" baseline="0" dirty="0" smtClean="0"/>
              <a:t> LÉVŐ ÖSSZES ROUTER SZERINT INDEXELVE</a:t>
            </a:r>
          </a:p>
          <a:p>
            <a:r>
              <a:rPr lang="hu-HU" baseline="0" dirty="0" smtClean="0"/>
              <a:t>A megelőző saját táblázatot nem használja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D64E9-6C7E-43A0-99E1-4A612CA728B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3836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509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Change circles to rectangles, don’t block the text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1175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76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Konvergál a helyes</a:t>
            </a:r>
            <a:r>
              <a:rPr lang="hu-HU" baseline="0" dirty="0" smtClean="0"/>
              <a:t> válaszhoz, de lassan teszi.</a:t>
            </a:r>
          </a:p>
          <a:p>
            <a:r>
              <a:rPr lang="hu-HU" baseline="0" dirty="0" smtClean="0"/>
              <a:t>Késleltetés mértékegysége legyen az ugrások száma.</a:t>
            </a:r>
          </a:p>
          <a:p>
            <a:r>
              <a:rPr lang="hu-HU" baseline="0" dirty="0" smtClean="0"/>
              <a:t>Jó hír terjedése A megjavul (A addig végtelen súllyal szerepel.) leghosszabb útnyi csere kell.</a:t>
            </a:r>
          </a:p>
          <a:p>
            <a:r>
              <a:rPr lang="hu-HU" baseline="0" dirty="0" smtClean="0"/>
              <a:t>Végtelen választása … (</a:t>
            </a:r>
            <a:r>
              <a:rPr lang="hu-HU" baseline="0" dirty="0" err="1" smtClean="0"/>
              <a:t>hop</a:t>
            </a:r>
            <a:r>
              <a:rPr lang="hu-HU" baseline="0" dirty="0" smtClean="0"/>
              <a:t>/késleltetés)</a:t>
            </a:r>
          </a:p>
          <a:p>
            <a:r>
              <a:rPr lang="hu-HU" baseline="0" dirty="0" smtClean="0"/>
              <a:t>ROBOSZTUSSÁG??</a:t>
            </a:r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D64E9-6C7E-43A0-99E1-4A612CA728B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7353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76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4458">
              <a:defRPr/>
            </a:pPr>
            <a:r>
              <a:rPr lang="hu-HU" dirty="0" smtClean="0"/>
              <a:t>Osztott láthatár</a:t>
            </a:r>
            <a:r>
              <a:rPr lang="hu-HU" baseline="0" dirty="0" smtClean="0"/>
              <a:t> tiltott visszaúttal</a:t>
            </a:r>
            <a:endParaRPr lang="hu-HU" dirty="0" smtClean="0"/>
          </a:p>
          <a:p>
            <a:pPr defTabSz="924458">
              <a:defRPr/>
            </a:pPr>
            <a:r>
              <a:rPr lang="hu-HU" dirty="0" smtClean="0"/>
              <a:t>A </a:t>
            </a:r>
            <a:r>
              <a:rPr lang="hu-HU" dirty="0" err="1" smtClean="0"/>
              <a:t>path</a:t>
            </a:r>
            <a:r>
              <a:rPr lang="hu-HU" dirty="0" smtClean="0"/>
              <a:t> vektor a megoldás. (BGP) ELDÖNTENI,</a:t>
            </a:r>
            <a:r>
              <a:rPr lang="hu-HU" baseline="0" dirty="0" smtClean="0"/>
              <a:t> hogy rajta van-e </a:t>
            </a:r>
            <a:r>
              <a:rPr lang="hu-HU" baseline="0" smtClean="0"/>
              <a:t>az úton</a:t>
            </a:r>
            <a:endParaRPr lang="hu-H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D64E9-6C7E-43A0-99E1-4A612CA728B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883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/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5105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2286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3048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3048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572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52400" y="1600200"/>
            <a:ext cx="8839200" cy="5105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-4634" y="1257917"/>
            <a:ext cx="595184" cy="260728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800" b="1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1143000"/>
            <a:ext cx="7395883" cy="1828800"/>
          </a:xfrm>
        </p:spPr>
        <p:txBody>
          <a:bodyPr>
            <a:normAutofit fontScale="90000"/>
          </a:bodyPr>
          <a:lstStyle/>
          <a:p>
            <a:r>
              <a:rPr lang="hu-HU" sz="6000" cap="none" dirty="0" smtClean="0"/>
              <a:t>Számítógépes Hálózatok</a:t>
            </a:r>
            <a:endParaRPr lang="en-US" sz="4900" cap="none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798" y="3496235"/>
            <a:ext cx="7329489" cy="21336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3600" b="1" dirty="0" smtClean="0">
                <a:solidFill>
                  <a:schemeClr val="tx1"/>
                </a:solidFill>
              </a:rPr>
              <a:t>7a. Előadás</a:t>
            </a:r>
            <a:r>
              <a:rPr lang="en-US" sz="3600" b="1" smtClean="0">
                <a:solidFill>
                  <a:schemeClr val="tx1"/>
                </a:solidFill>
              </a:rPr>
              <a:t>: </a:t>
            </a:r>
            <a:r>
              <a:rPr lang="hu-HU" sz="3600" b="1" smtClean="0">
                <a:solidFill>
                  <a:schemeClr val="tx1"/>
                </a:solidFill>
              </a:rPr>
              <a:t>Hálózati </a:t>
            </a:r>
            <a:r>
              <a:rPr lang="hu-HU" sz="3600" b="1" dirty="0" smtClean="0">
                <a:solidFill>
                  <a:schemeClr val="tx1"/>
                </a:solidFill>
              </a:rPr>
              <a:t>réteg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Based on slides from </a:t>
            </a:r>
            <a:r>
              <a:rPr lang="hu-HU" b="1" dirty="0" smtClean="0"/>
              <a:t>Zoltán Ács ELTE</a:t>
            </a:r>
            <a:r>
              <a:rPr lang="hu-HU" dirty="0" smtClean="0"/>
              <a:t> and </a:t>
            </a:r>
            <a:r>
              <a:rPr lang="en-US" dirty="0" smtClean="0"/>
              <a:t>D</a:t>
            </a:r>
            <a:r>
              <a:rPr lang="en-US" dirty="0"/>
              <a:t>. </a:t>
            </a:r>
            <a:r>
              <a:rPr lang="en-US" dirty="0" err="1"/>
              <a:t>Choffnes</a:t>
            </a:r>
            <a:r>
              <a:rPr lang="en-US" dirty="0"/>
              <a:t> Northeastern </a:t>
            </a:r>
            <a:r>
              <a:rPr lang="en-US" dirty="0" smtClean="0"/>
              <a:t>U.</a:t>
            </a:r>
            <a:r>
              <a:rPr lang="hu-HU" dirty="0" smtClean="0"/>
              <a:t>, </a:t>
            </a:r>
            <a:r>
              <a:rPr lang="hu-HU" dirty="0" err="1" smtClean="0"/>
              <a:t>Philippa</a:t>
            </a:r>
            <a:r>
              <a:rPr lang="hu-HU" dirty="0" smtClean="0"/>
              <a:t> </a:t>
            </a:r>
            <a:r>
              <a:rPr lang="hu-HU" dirty="0" err="1"/>
              <a:t>Gill</a:t>
            </a:r>
            <a:r>
              <a:rPr lang="hu-HU" dirty="0"/>
              <a:t> </a:t>
            </a:r>
            <a:r>
              <a:rPr lang="hu-HU" dirty="0" err="1"/>
              <a:t>from</a:t>
            </a:r>
            <a:r>
              <a:rPr lang="hu-HU" dirty="0"/>
              <a:t> </a:t>
            </a:r>
            <a:r>
              <a:rPr lang="hu-HU" dirty="0" err="1"/>
              <a:t>StonyBrook</a:t>
            </a:r>
            <a:r>
              <a:rPr lang="hu-HU" dirty="0"/>
              <a:t> </a:t>
            </a:r>
            <a:r>
              <a:rPr lang="hu-HU" dirty="0" smtClean="0"/>
              <a:t>University , </a:t>
            </a:r>
            <a:r>
              <a:rPr lang="en-US" dirty="0" smtClean="0"/>
              <a:t>Revised </a:t>
            </a:r>
            <a:r>
              <a:rPr lang="hu-HU" dirty="0" smtClean="0"/>
              <a:t>Spring</a:t>
            </a:r>
            <a:r>
              <a:rPr lang="en-US" dirty="0" smtClean="0"/>
              <a:t> 201</a:t>
            </a:r>
            <a:r>
              <a:rPr lang="hu-HU" dirty="0" smtClean="0"/>
              <a:t>6</a:t>
            </a:r>
            <a:r>
              <a:rPr lang="en-US" dirty="0" smtClean="0"/>
              <a:t> </a:t>
            </a:r>
            <a:r>
              <a:rPr lang="en-US" dirty="0"/>
              <a:t>by </a:t>
            </a:r>
            <a:r>
              <a:rPr lang="hu-HU" dirty="0"/>
              <a:t>S</a:t>
            </a:r>
            <a:r>
              <a:rPr lang="en-US" dirty="0"/>
              <a:t>. </a:t>
            </a:r>
            <a:r>
              <a:rPr lang="hu-HU" dirty="0" smtClean="0"/>
              <a:t>Laki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50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Távolság vektor protokoll – </a:t>
            </a:r>
            <a:r>
              <a:rPr lang="hu-HU" i="1" dirty="0" smtClean="0"/>
              <a:t>Végtelenig számolás problémája (</a:t>
            </a:r>
            <a:r>
              <a:rPr lang="hu-HU" i="1" dirty="0" err="1" smtClean="0"/>
              <a:t>count</a:t>
            </a:r>
            <a:r>
              <a:rPr lang="hu-HU" i="1" dirty="0" smtClean="0"/>
              <a:t> </a:t>
            </a:r>
            <a:r>
              <a:rPr lang="hu-HU" i="1" dirty="0" err="1" smtClean="0"/>
              <a:t>to</a:t>
            </a:r>
            <a:r>
              <a:rPr lang="hu-HU" i="1" dirty="0" smtClean="0"/>
              <a:t> </a:t>
            </a:r>
            <a:r>
              <a:rPr lang="hu-HU" i="1" dirty="0" err="1" smtClean="0"/>
              <a:t>infinity</a:t>
            </a:r>
            <a:r>
              <a:rPr lang="hu-HU" i="1" dirty="0" smtClean="0"/>
              <a:t>)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>
            <a:normAutofit fontScale="92500" lnSpcReduction="10000"/>
          </a:bodyPr>
          <a:lstStyle/>
          <a:p>
            <a:fld id="{629637A9-119A-49DA-BD12-AAC58B377D80}" type="slidenum">
              <a:rPr lang="en-US" sz="1600">
                <a:solidFill>
                  <a:schemeClr val="tx1"/>
                </a:solidFill>
              </a:rPr>
              <a:pPr/>
              <a:t>10</a:t>
            </a:fld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24" name="Cloud 6"/>
          <p:cNvSpPr/>
          <p:nvPr/>
        </p:nvSpPr>
        <p:spPr>
          <a:xfrm>
            <a:off x="685800" y="1574311"/>
            <a:ext cx="8218345" cy="2134402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26" name="Flowchart: Magnetic Disk 12"/>
          <p:cNvSpPr/>
          <p:nvPr/>
        </p:nvSpPr>
        <p:spPr>
          <a:xfrm>
            <a:off x="2124227" y="2286826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</a:t>
            </a:r>
            <a:endParaRPr lang="en-US" dirty="0"/>
          </a:p>
        </p:txBody>
      </p:sp>
      <p:sp>
        <p:nvSpPr>
          <p:cNvPr id="37" name="Flowchart: Magnetic Disk 13"/>
          <p:cNvSpPr/>
          <p:nvPr/>
        </p:nvSpPr>
        <p:spPr>
          <a:xfrm>
            <a:off x="4363945" y="2286826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</a:t>
            </a:r>
            <a:endParaRPr lang="en-US" dirty="0"/>
          </a:p>
        </p:txBody>
      </p:sp>
      <p:sp>
        <p:nvSpPr>
          <p:cNvPr id="38" name="Flowchart: Magnetic Disk 14"/>
          <p:cNvSpPr/>
          <p:nvPr/>
        </p:nvSpPr>
        <p:spPr>
          <a:xfrm>
            <a:off x="6542703" y="2286826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  <a:endParaRPr lang="en-US" dirty="0"/>
          </a:p>
        </p:txBody>
      </p:sp>
      <p:cxnSp>
        <p:nvCxnSpPr>
          <p:cNvPr id="39" name="Straight Connector 9"/>
          <p:cNvCxnSpPr>
            <a:stCxn id="37" idx="2"/>
            <a:endCxn id="26" idx="4"/>
          </p:cNvCxnSpPr>
          <p:nvPr/>
        </p:nvCxnSpPr>
        <p:spPr>
          <a:xfrm flipH="1">
            <a:off x="2867891" y="2468941"/>
            <a:ext cx="1496054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9"/>
          <p:cNvCxnSpPr>
            <a:stCxn id="38" idx="2"/>
            <a:endCxn id="37" idx="4"/>
          </p:cNvCxnSpPr>
          <p:nvPr/>
        </p:nvCxnSpPr>
        <p:spPr>
          <a:xfrm flipH="1">
            <a:off x="5107609" y="2468941"/>
            <a:ext cx="1435094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10"/>
          <p:cNvCxnSpPr/>
          <p:nvPr/>
        </p:nvCxnSpPr>
        <p:spPr>
          <a:xfrm>
            <a:off x="3093720" y="1996440"/>
            <a:ext cx="853440" cy="86868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/>
        </p:nvCxnSpPr>
        <p:spPr>
          <a:xfrm flipV="1">
            <a:off x="3093720" y="1996440"/>
            <a:ext cx="990600" cy="86868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19"/>
          <p:cNvSpPr txBox="1"/>
          <p:nvPr/>
        </p:nvSpPr>
        <p:spPr>
          <a:xfrm>
            <a:off x="244597" y="4228973"/>
            <a:ext cx="110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Node B</a:t>
            </a:r>
            <a:endParaRPr lang="en-US" sz="2400" dirty="0"/>
          </a:p>
        </p:txBody>
      </p:sp>
      <p:sp>
        <p:nvSpPr>
          <p:cNvPr id="42" name="TextBox 20"/>
          <p:cNvSpPr txBox="1"/>
          <p:nvPr/>
        </p:nvSpPr>
        <p:spPr>
          <a:xfrm>
            <a:off x="228566" y="5491576"/>
            <a:ext cx="1138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Node C</a:t>
            </a:r>
            <a:endParaRPr lang="en-US" sz="2400" dirty="0"/>
          </a:p>
        </p:txBody>
      </p:sp>
      <p:sp>
        <p:nvSpPr>
          <p:cNvPr id="43" name="TextBox 21"/>
          <p:cNvSpPr txBox="1"/>
          <p:nvPr/>
        </p:nvSpPr>
        <p:spPr>
          <a:xfrm>
            <a:off x="4500855" y="6396337"/>
            <a:ext cx="7457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Time</a:t>
            </a:r>
            <a:endParaRPr lang="en-US" sz="2400" dirty="0"/>
          </a:p>
        </p:txBody>
      </p:sp>
      <p:cxnSp>
        <p:nvCxnSpPr>
          <p:cNvPr id="44" name="Straight Arrow Connector 22"/>
          <p:cNvCxnSpPr/>
          <p:nvPr/>
        </p:nvCxnSpPr>
        <p:spPr>
          <a:xfrm flipV="1">
            <a:off x="1494415" y="6405974"/>
            <a:ext cx="7021295" cy="1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5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7092029"/>
              </p:ext>
            </p:extLst>
          </p:nvPr>
        </p:nvGraphicFramePr>
        <p:xfrm>
          <a:off x="1483524" y="3892657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6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8108244"/>
              </p:ext>
            </p:extLst>
          </p:nvPr>
        </p:nvGraphicFramePr>
        <p:xfrm>
          <a:off x="1483524" y="5166286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7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2581973"/>
              </p:ext>
            </p:extLst>
          </p:nvPr>
        </p:nvGraphicFramePr>
        <p:xfrm>
          <a:off x="3332171" y="3892517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chemeClr val="accent2"/>
                          </a:solidFill>
                        </a:rPr>
                        <a:t>3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2"/>
                          </a:solidFill>
                        </a:rPr>
                        <a:t>C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8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0490277"/>
              </p:ext>
            </p:extLst>
          </p:nvPr>
        </p:nvGraphicFramePr>
        <p:xfrm>
          <a:off x="3332171" y="5166146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9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930170"/>
              </p:ext>
            </p:extLst>
          </p:nvPr>
        </p:nvGraphicFramePr>
        <p:xfrm>
          <a:off x="5180818" y="3892656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0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0702119"/>
              </p:ext>
            </p:extLst>
          </p:nvPr>
        </p:nvGraphicFramePr>
        <p:xfrm>
          <a:off x="5180818" y="5166285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chemeClr val="accent2"/>
                          </a:solidFill>
                        </a:rPr>
                        <a:t>4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1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4618182"/>
              </p:ext>
            </p:extLst>
          </p:nvPr>
        </p:nvGraphicFramePr>
        <p:xfrm>
          <a:off x="7029464" y="3892656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chemeClr val="accent2"/>
                          </a:solidFill>
                        </a:rPr>
                        <a:t>5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2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266005"/>
              </p:ext>
            </p:extLst>
          </p:nvPr>
        </p:nvGraphicFramePr>
        <p:xfrm>
          <a:off x="7029464" y="5166285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3" name="Straight Arrow Connector 31"/>
          <p:cNvCxnSpPr>
            <a:stCxn id="47" idx="3"/>
            <a:endCxn id="50" idx="1"/>
          </p:cNvCxnSpPr>
          <p:nvPr/>
        </p:nvCxnSpPr>
        <p:spPr>
          <a:xfrm>
            <a:off x="4566612" y="4448777"/>
            <a:ext cx="614207" cy="1273768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32"/>
          <p:cNvCxnSpPr>
            <a:stCxn id="50" idx="3"/>
            <a:endCxn id="51" idx="1"/>
          </p:cNvCxnSpPr>
          <p:nvPr/>
        </p:nvCxnSpPr>
        <p:spPr>
          <a:xfrm flipV="1">
            <a:off x="6415259" y="4448918"/>
            <a:ext cx="614206" cy="1273629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37"/>
          <p:cNvCxnSpPr/>
          <p:nvPr/>
        </p:nvCxnSpPr>
        <p:spPr>
          <a:xfrm>
            <a:off x="8241684" y="4448638"/>
            <a:ext cx="614207" cy="1273768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41"/>
          <p:cNvSpPr/>
          <p:nvPr/>
        </p:nvSpPr>
        <p:spPr>
          <a:xfrm>
            <a:off x="3341132" y="5524643"/>
            <a:ext cx="1225479" cy="364531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Arrow Connector 32"/>
          <p:cNvCxnSpPr/>
          <p:nvPr/>
        </p:nvCxnSpPr>
        <p:spPr>
          <a:xfrm flipV="1">
            <a:off x="2728448" y="4581650"/>
            <a:ext cx="614206" cy="1273629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14"/>
          <p:cNvCxnSpPr/>
          <p:nvPr/>
        </p:nvCxnSpPr>
        <p:spPr>
          <a:xfrm>
            <a:off x="1494415" y="4448638"/>
            <a:ext cx="1234033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7980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6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Példa - </a:t>
            </a:r>
            <a:r>
              <a:rPr lang="en-US" dirty="0" smtClean="0"/>
              <a:t>Count to Infinity Problem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11</a:t>
            </a:fld>
            <a:endParaRPr lang="en-US"/>
          </a:p>
        </p:txBody>
      </p:sp>
      <p:sp>
        <p:nvSpPr>
          <p:cNvPr id="7" name="Cloud 6"/>
          <p:cNvSpPr/>
          <p:nvPr/>
        </p:nvSpPr>
        <p:spPr>
          <a:xfrm>
            <a:off x="6324301" y="1574311"/>
            <a:ext cx="2579844" cy="2134402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8" name="Straight Connector 7"/>
          <p:cNvCxnSpPr>
            <a:stCxn id="13" idx="4"/>
            <a:endCxn id="15" idx="2"/>
          </p:cNvCxnSpPr>
          <p:nvPr/>
        </p:nvCxnSpPr>
        <p:spPr>
          <a:xfrm>
            <a:off x="7287492" y="3001928"/>
            <a:ext cx="443932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13" idx="1"/>
            <a:endCxn id="14" idx="3"/>
          </p:cNvCxnSpPr>
          <p:nvPr/>
        </p:nvCxnSpPr>
        <p:spPr>
          <a:xfrm flipV="1">
            <a:off x="6915660" y="2313184"/>
            <a:ext cx="593798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5" idx="1"/>
            <a:endCxn id="14" idx="3"/>
          </p:cNvCxnSpPr>
          <p:nvPr/>
        </p:nvCxnSpPr>
        <p:spPr>
          <a:xfrm flipH="1" flipV="1">
            <a:off x="7509457" y="2313184"/>
            <a:ext cx="593798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684265" y="2238693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4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821760" y="2251724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13" name="Flowchart: Magnetic Disk 12"/>
          <p:cNvSpPr/>
          <p:nvPr/>
        </p:nvSpPr>
        <p:spPr>
          <a:xfrm>
            <a:off x="6543827" y="281981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</a:t>
            </a:r>
            <a:endParaRPr lang="en-US" dirty="0"/>
          </a:p>
        </p:txBody>
      </p:sp>
      <p:sp>
        <p:nvSpPr>
          <p:cNvPr id="14" name="Flowchart: Magnetic Disk 13"/>
          <p:cNvSpPr/>
          <p:nvPr/>
        </p:nvSpPr>
        <p:spPr>
          <a:xfrm>
            <a:off x="7137625" y="1948952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</a:t>
            </a:r>
            <a:endParaRPr lang="en-US" dirty="0"/>
          </a:p>
        </p:txBody>
      </p:sp>
      <p:sp>
        <p:nvSpPr>
          <p:cNvPr id="15" name="Flowchart: Magnetic Disk 14"/>
          <p:cNvSpPr/>
          <p:nvPr/>
        </p:nvSpPr>
        <p:spPr>
          <a:xfrm>
            <a:off x="7731423" y="281981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247207" y="2953212"/>
            <a:ext cx="5245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50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6527944" y="2251724"/>
            <a:ext cx="524504" cy="461665"/>
            <a:chOff x="5725104" y="3828962"/>
            <a:chExt cx="335198" cy="384721"/>
          </a:xfrm>
        </p:grpSpPr>
        <p:sp>
          <p:nvSpPr>
            <p:cNvPr id="18" name="Rectangle 17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725104" y="3828962"/>
              <a:ext cx="335198" cy="3847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60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61717" y="4228973"/>
            <a:ext cx="110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Node B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45686" y="5491576"/>
            <a:ext cx="1138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Node C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4317975" y="6396337"/>
            <a:ext cx="7457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Time</a:t>
            </a:r>
            <a:endParaRPr lang="en-US" sz="2400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1311535" y="6405974"/>
            <a:ext cx="7021295" cy="1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7541309"/>
              </p:ext>
            </p:extLst>
          </p:nvPr>
        </p:nvGraphicFramePr>
        <p:xfrm>
          <a:off x="1300644" y="3892657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5956038"/>
              </p:ext>
            </p:extLst>
          </p:nvPr>
        </p:nvGraphicFramePr>
        <p:xfrm>
          <a:off x="1300644" y="5166286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4103315"/>
              </p:ext>
            </p:extLst>
          </p:nvPr>
        </p:nvGraphicFramePr>
        <p:xfrm>
          <a:off x="3149291" y="3892517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2"/>
                          </a:solidFill>
                        </a:rPr>
                        <a:t>6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2"/>
                          </a:solidFill>
                        </a:rPr>
                        <a:t>C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636975"/>
              </p:ext>
            </p:extLst>
          </p:nvPr>
        </p:nvGraphicFramePr>
        <p:xfrm>
          <a:off x="3149291" y="5166146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6019260"/>
              </p:ext>
            </p:extLst>
          </p:nvPr>
        </p:nvGraphicFramePr>
        <p:xfrm>
          <a:off x="4997938" y="3892656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6419057"/>
              </p:ext>
            </p:extLst>
          </p:nvPr>
        </p:nvGraphicFramePr>
        <p:xfrm>
          <a:off x="4997938" y="5166285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2"/>
                          </a:solidFill>
                        </a:rPr>
                        <a:t>7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9626586"/>
              </p:ext>
            </p:extLst>
          </p:nvPr>
        </p:nvGraphicFramePr>
        <p:xfrm>
          <a:off x="6846584" y="3892656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2"/>
                          </a:solidFill>
                        </a:rPr>
                        <a:t>8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7544061"/>
              </p:ext>
            </p:extLst>
          </p:nvPr>
        </p:nvGraphicFramePr>
        <p:xfrm>
          <a:off x="6846584" y="5166285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2" name="Straight Arrow Connector 31"/>
          <p:cNvCxnSpPr>
            <a:stCxn id="26" idx="3"/>
            <a:endCxn id="29" idx="1"/>
          </p:cNvCxnSpPr>
          <p:nvPr/>
        </p:nvCxnSpPr>
        <p:spPr>
          <a:xfrm>
            <a:off x="4383732" y="4448777"/>
            <a:ext cx="614207" cy="1273768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9" idx="3"/>
            <a:endCxn id="30" idx="1"/>
          </p:cNvCxnSpPr>
          <p:nvPr/>
        </p:nvCxnSpPr>
        <p:spPr>
          <a:xfrm flipV="1">
            <a:off x="6232379" y="4448918"/>
            <a:ext cx="614206" cy="1273629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8058804" y="4448638"/>
            <a:ext cx="614207" cy="1273768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oup 38"/>
          <p:cNvGrpSpPr/>
          <p:nvPr/>
        </p:nvGrpSpPr>
        <p:grpSpPr>
          <a:xfrm flipH="1">
            <a:off x="239487" y="1730833"/>
            <a:ext cx="5170714" cy="2246769"/>
            <a:chOff x="1219200" y="4876799"/>
            <a:chExt cx="5181605" cy="1649457"/>
          </a:xfrm>
        </p:grpSpPr>
        <p:sp>
          <p:nvSpPr>
            <p:cNvPr id="40" name="Rectangular Callout 39"/>
            <p:cNvSpPr/>
            <p:nvPr/>
          </p:nvSpPr>
          <p:spPr>
            <a:xfrm>
              <a:off x="1219200" y="4876799"/>
              <a:ext cx="5181600" cy="1384995"/>
            </a:xfrm>
            <a:prstGeom prst="wedgeRectCallout">
              <a:avLst>
                <a:gd name="adj1" fmla="val -15402"/>
                <a:gd name="adj2" fmla="val 85820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219205" y="4876799"/>
              <a:ext cx="5181600" cy="16494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marR="0" lvl="0" indent="-4572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Node B knows D(C,</a:t>
              </a:r>
              <a:r>
                <a:rPr kumimoji="0" lang="en-US" sz="2800" b="0" i="0" u="none" strike="noStrike" kern="0" cap="none" spc="0" normalizeH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 A</a:t>
              </a: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) = 5</a:t>
              </a:r>
            </a:p>
            <a:p>
              <a:pPr marL="457200" marR="0" lvl="0" indent="-4572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However, B does not know the path is C </a:t>
              </a:r>
              <a:r>
                <a:rPr lang="en-US" sz="2800" kern="0" dirty="0" smtClean="0">
                  <a:solidFill>
                    <a:sysClr val="window" lastClr="FFFFFF"/>
                  </a:solidFill>
                  <a:sym typeface="Wingdings" pitchFamily="2" charset="2"/>
                </a:rPr>
                <a:t> B  A</a:t>
              </a:r>
            </a:p>
            <a:p>
              <a:pPr marL="457200" marR="0" lvl="0" indent="-4572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sym typeface="Wingdings" pitchFamily="2" charset="2"/>
                </a:rPr>
                <a:t>Thus,</a:t>
              </a:r>
              <a:r>
                <a:rPr kumimoji="0" lang="en-US" sz="2800" b="0" i="0" u="none" strike="noStrike" kern="0" cap="none" spc="0" normalizeH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sym typeface="Wingdings" pitchFamily="2" charset="2"/>
                </a:rPr>
                <a:t> D(B,A) = 6 !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42" name="Rectangle 41"/>
          <p:cNvSpPr/>
          <p:nvPr/>
        </p:nvSpPr>
        <p:spPr>
          <a:xfrm>
            <a:off x="3158252" y="5524643"/>
            <a:ext cx="1225479" cy="364531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Group 42"/>
          <p:cNvGrpSpPr/>
          <p:nvPr/>
        </p:nvGrpSpPr>
        <p:grpSpPr>
          <a:xfrm>
            <a:off x="2253459" y="2813986"/>
            <a:ext cx="4768436" cy="786707"/>
            <a:chOff x="414979" y="3333623"/>
            <a:chExt cx="8263530" cy="1523216"/>
          </a:xfrm>
        </p:grpSpPr>
        <p:sp>
          <p:nvSpPr>
            <p:cNvPr id="44" name="Rectangle 43"/>
            <p:cNvSpPr/>
            <p:nvPr/>
          </p:nvSpPr>
          <p:spPr>
            <a:xfrm>
              <a:off x="414979" y="3333623"/>
              <a:ext cx="8263530" cy="1523216"/>
            </a:xfrm>
            <a:prstGeom prst="rect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Content Placeholder 2"/>
            <p:cNvSpPr txBox="1">
              <a:spLocks/>
            </p:cNvSpPr>
            <p:nvPr/>
          </p:nvSpPr>
          <p:spPr>
            <a:xfrm>
              <a:off x="514377" y="3496212"/>
              <a:ext cx="8118848" cy="13606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14300" indent="0">
                <a:buClr>
                  <a:schemeClr val="bg1"/>
                </a:buClr>
                <a:buNone/>
              </a:pPr>
              <a:r>
                <a:rPr lang="en-US" sz="3200" dirty="0" smtClean="0">
                  <a:solidFill>
                    <a:schemeClr val="bg1"/>
                  </a:solidFill>
                </a:rPr>
                <a:t>Bad news travels slowly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54254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2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Elosztott Bellman-Ford algoritmus – </a:t>
            </a:r>
            <a:r>
              <a:rPr lang="hu-HU" i="1" dirty="0" smtClean="0"/>
              <a:t>Végtelenig számolás problémája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6447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cap="small" dirty="0" smtClean="0"/>
              <a:t>Probléma</a:t>
            </a:r>
          </a:p>
          <a:p>
            <a:r>
              <a:rPr lang="hu-HU" sz="2400" dirty="0" smtClean="0"/>
              <a:t>A „jó hír” gyorsan terjed.</a:t>
            </a:r>
          </a:p>
          <a:p>
            <a:r>
              <a:rPr lang="hu-HU" sz="2400" dirty="0" smtClean="0"/>
              <a:t>A „rossz hír” lassan terjed.</a:t>
            </a:r>
          </a:p>
          <a:p>
            <a:r>
              <a:rPr lang="hu-HU" sz="2400" dirty="0" smtClean="0"/>
              <a:t>Azaz ciklusok keletkezhetnek.</a:t>
            </a:r>
          </a:p>
          <a:p>
            <a:r>
              <a:rPr lang="hu-HU" sz="2400" dirty="0" smtClean="0"/>
              <a:t>Lehetséges megoldás:</a:t>
            </a:r>
          </a:p>
          <a:p>
            <a:pPr lvl="1"/>
            <a:r>
              <a:rPr lang="hu-HU" b="1" dirty="0" smtClean="0"/>
              <a:t>„</a:t>
            </a:r>
            <a:r>
              <a:rPr lang="hu-HU" b="1" dirty="0" err="1" smtClean="0"/>
              <a:t>split</a:t>
            </a:r>
            <a:r>
              <a:rPr lang="hu-HU" b="1" dirty="0" smtClean="0"/>
              <a:t> </a:t>
            </a:r>
            <a:r>
              <a:rPr lang="hu-HU" b="1" dirty="0" err="1" smtClean="0"/>
              <a:t>horizon</a:t>
            </a:r>
            <a:r>
              <a:rPr lang="hu-HU" b="1" dirty="0" smtClean="0"/>
              <a:t> </a:t>
            </a:r>
            <a:r>
              <a:rPr lang="hu-HU" b="1" dirty="0" err="1" smtClean="0"/>
              <a:t>with</a:t>
            </a:r>
            <a:r>
              <a:rPr lang="hu-HU" b="1" dirty="0" smtClean="0"/>
              <a:t> </a:t>
            </a:r>
            <a:r>
              <a:rPr lang="hu-HU" b="1" dirty="0" err="1" smtClean="0"/>
              <a:t>poisoned</a:t>
            </a:r>
            <a:r>
              <a:rPr lang="hu-HU" b="1" dirty="0" smtClean="0"/>
              <a:t> </a:t>
            </a:r>
            <a:r>
              <a:rPr lang="hu-HU" b="1" dirty="0" err="1" smtClean="0"/>
              <a:t>reverse</a:t>
            </a:r>
            <a:r>
              <a:rPr lang="hu-HU" b="1" dirty="0" smtClean="0"/>
              <a:t>”</a:t>
            </a:r>
            <a:r>
              <a:rPr lang="hu-HU" dirty="0" smtClean="0"/>
              <a:t>: negatív információt küld vissza arról a szomszédjának, amit tőle „tanult”. (</a:t>
            </a:r>
            <a:r>
              <a:rPr lang="hu-HU" i="1" dirty="0" smtClean="0"/>
              <a:t>RFC 1058</a:t>
            </a:r>
            <a:r>
              <a:rPr lang="hu-HU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>
            <a:normAutofit fontScale="92500" lnSpcReduction="10000"/>
          </a:bodyPr>
          <a:lstStyle/>
          <a:p>
            <a:fld id="{629637A9-119A-49DA-BD12-AAC58B377D80}" type="slidenum">
              <a:rPr lang="en-US" sz="1600">
                <a:solidFill>
                  <a:schemeClr val="tx1"/>
                </a:solidFill>
              </a:rPr>
              <a:pPr/>
              <a:t>12</a:t>
            </a:fld>
            <a:endParaRPr lang="en-US" sz="1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531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Split </a:t>
            </a:r>
            <a:r>
              <a:rPr lang="hu-HU" dirty="0" err="1" smtClean="0"/>
              <a:t>horizon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en-US" dirty="0" smtClean="0"/>
              <a:t>Poisoned Reverse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13</a:t>
            </a:fld>
            <a:endParaRPr lang="en-US"/>
          </a:p>
        </p:txBody>
      </p:sp>
      <p:sp>
        <p:nvSpPr>
          <p:cNvPr id="7" name="Cloud 6"/>
          <p:cNvSpPr/>
          <p:nvPr/>
        </p:nvSpPr>
        <p:spPr>
          <a:xfrm>
            <a:off x="6324301" y="1574311"/>
            <a:ext cx="2579844" cy="2134402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8" name="Straight Connector 7"/>
          <p:cNvCxnSpPr>
            <a:stCxn id="13" idx="4"/>
            <a:endCxn id="15" idx="2"/>
          </p:cNvCxnSpPr>
          <p:nvPr/>
        </p:nvCxnSpPr>
        <p:spPr>
          <a:xfrm>
            <a:off x="7287492" y="3001928"/>
            <a:ext cx="443932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13" idx="1"/>
            <a:endCxn id="14" idx="3"/>
          </p:cNvCxnSpPr>
          <p:nvPr/>
        </p:nvCxnSpPr>
        <p:spPr>
          <a:xfrm flipV="1">
            <a:off x="6915660" y="2313184"/>
            <a:ext cx="593798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5" idx="1"/>
            <a:endCxn id="14" idx="3"/>
          </p:cNvCxnSpPr>
          <p:nvPr/>
        </p:nvCxnSpPr>
        <p:spPr>
          <a:xfrm flipH="1" flipV="1">
            <a:off x="7509457" y="2313184"/>
            <a:ext cx="593798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684265" y="2238693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4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821760" y="2251724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13" name="Flowchart: Magnetic Disk 12"/>
          <p:cNvSpPr/>
          <p:nvPr/>
        </p:nvSpPr>
        <p:spPr>
          <a:xfrm>
            <a:off x="6543827" y="281981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</a:t>
            </a:r>
            <a:endParaRPr lang="en-US" dirty="0"/>
          </a:p>
        </p:txBody>
      </p:sp>
      <p:sp>
        <p:nvSpPr>
          <p:cNvPr id="14" name="Flowchart: Magnetic Disk 13"/>
          <p:cNvSpPr/>
          <p:nvPr/>
        </p:nvSpPr>
        <p:spPr>
          <a:xfrm>
            <a:off x="7137625" y="1948952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</a:t>
            </a:r>
            <a:endParaRPr lang="en-US" dirty="0"/>
          </a:p>
        </p:txBody>
      </p:sp>
      <p:sp>
        <p:nvSpPr>
          <p:cNvPr id="15" name="Flowchart: Magnetic Disk 14"/>
          <p:cNvSpPr/>
          <p:nvPr/>
        </p:nvSpPr>
        <p:spPr>
          <a:xfrm>
            <a:off x="7731423" y="281981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247207" y="2953212"/>
            <a:ext cx="5245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50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6527944" y="2251724"/>
            <a:ext cx="524504" cy="461665"/>
            <a:chOff x="5725104" y="3828962"/>
            <a:chExt cx="335198" cy="384721"/>
          </a:xfrm>
        </p:grpSpPr>
        <p:sp>
          <p:nvSpPr>
            <p:cNvPr id="18" name="Rectangle 17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725104" y="3828962"/>
              <a:ext cx="335198" cy="3847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60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61717" y="4228973"/>
            <a:ext cx="110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Node B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45686" y="5491576"/>
            <a:ext cx="1138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Node C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4317975" y="6396337"/>
            <a:ext cx="7457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Time</a:t>
            </a:r>
            <a:endParaRPr lang="en-US" sz="2400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1311535" y="6405974"/>
            <a:ext cx="7021295" cy="1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5261411"/>
              </p:ext>
            </p:extLst>
          </p:nvPr>
        </p:nvGraphicFramePr>
        <p:xfrm>
          <a:off x="1300644" y="3892657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52645"/>
              </p:ext>
            </p:extLst>
          </p:nvPr>
        </p:nvGraphicFramePr>
        <p:xfrm>
          <a:off x="1300644" y="5166286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4220770"/>
              </p:ext>
            </p:extLst>
          </p:nvPr>
        </p:nvGraphicFramePr>
        <p:xfrm>
          <a:off x="3149292" y="3892517"/>
          <a:ext cx="13233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5003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2"/>
                          </a:solidFill>
                        </a:rPr>
                        <a:t>60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7358680"/>
              </p:ext>
            </p:extLst>
          </p:nvPr>
        </p:nvGraphicFramePr>
        <p:xfrm>
          <a:off x="3149291" y="5166146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409331"/>
              </p:ext>
            </p:extLst>
          </p:nvPr>
        </p:nvGraphicFramePr>
        <p:xfrm>
          <a:off x="4997939" y="3892656"/>
          <a:ext cx="13233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5003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8863468"/>
              </p:ext>
            </p:extLst>
          </p:nvPr>
        </p:nvGraphicFramePr>
        <p:xfrm>
          <a:off x="4997939" y="5166285"/>
          <a:ext cx="13233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5003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2"/>
                          </a:solidFill>
                        </a:rPr>
                        <a:t>50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2"/>
                          </a:solidFill>
                        </a:rPr>
                        <a:t>A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5499622"/>
              </p:ext>
            </p:extLst>
          </p:nvPr>
        </p:nvGraphicFramePr>
        <p:xfrm>
          <a:off x="6846585" y="3892656"/>
          <a:ext cx="13233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5003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2"/>
                          </a:solidFill>
                        </a:rPr>
                        <a:t>51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2"/>
                          </a:solidFill>
                        </a:rPr>
                        <a:t>C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6378442"/>
              </p:ext>
            </p:extLst>
          </p:nvPr>
        </p:nvGraphicFramePr>
        <p:xfrm>
          <a:off x="6846585" y="5166285"/>
          <a:ext cx="13233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5003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2" name="Straight Arrow Connector 31"/>
          <p:cNvCxnSpPr>
            <a:stCxn id="26" idx="3"/>
            <a:endCxn id="29" idx="1"/>
          </p:cNvCxnSpPr>
          <p:nvPr/>
        </p:nvCxnSpPr>
        <p:spPr>
          <a:xfrm>
            <a:off x="4472632" y="4448777"/>
            <a:ext cx="525307" cy="1273768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9" idx="3"/>
            <a:endCxn id="30" idx="1"/>
          </p:cNvCxnSpPr>
          <p:nvPr/>
        </p:nvCxnSpPr>
        <p:spPr>
          <a:xfrm flipV="1">
            <a:off x="6321278" y="4448918"/>
            <a:ext cx="525306" cy="1273629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Content Placeholder 5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1872342"/>
          </a:xfrm>
        </p:spPr>
        <p:txBody>
          <a:bodyPr>
            <a:normAutofit fontScale="77500" lnSpcReduction="20000"/>
          </a:bodyPr>
          <a:lstStyle/>
          <a:p>
            <a:r>
              <a:rPr lang="hu-HU" dirty="0" smtClean="0"/>
              <a:t>Ha C B-n keresztül irányítja a forgalmat </a:t>
            </a:r>
            <a:br>
              <a:rPr lang="hu-HU" dirty="0" smtClean="0"/>
            </a:br>
            <a:r>
              <a:rPr lang="hu-HU" dirty="0" smtClean="0"/>
              <a:t>A állomáshoz</a:t>
            </a:r>
            <a:endParaRPr lang="en-US" dirty="0" smtClean="0"/>
          </a:p>
          <a:p>
            <a:pPr lvl="1"/>
            <a:r>
              <a:rPr lang="en-US" dirty="0" smtClean="0"/>
              <a:t>C</a:t>
            </a:r>
            <a:r>
              <a:rPr lang="hu-HU" dirty="0" smtClean="0"/>
              <a:t> állomás</a:t>
            </a:r>
            <a:r>
              <a:rPr lang="en-US" dirty="0" smtClean="0"/>
              <a:t> </a:t>
            </a:r>
            <a:r>
              <a:rPr lang="hu-HU" dirty="0" smtClean="0"/>
              <a:t>B-nek </a:t>
            </a:r>
            <a:r>
              <a:rPr lang="en-US" dirty="0" smtClean="0"/>
              <a:t>D(C, A) =</a:t>
            </a:r>
            <a:r>
              <a:rPr lang="en-US" sz="2800" dirty="0" smtClean="0"/>
              <a:t> </a:t>
            </a:r>
            <a:r>
              <a:rPr lang="en-US" sz="3200" dirty="0" smtClean="0">
                <a:latin typeface="Consolas" pitchFamily="49" charset="0"/>
                <a:cs typeface="Consolas" pitchFamily="49" charset="0"/>
              </a:rPr>
              <a:t>∞</a:t>
            </a:r>
            <a:r>
              <a:rPr lang="hu-HU" sz="3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800" dirty="0"/>
              <a:t>távolságot </a:t>
            </a:r>
            <a:r>
              <a:rPr lang="hu-HU" sz="2800" dirty="0" smtClean="0"/>
              <a:t/>
            </a:r>
            <a:br>
              <a:rPr lang="hu-HU" sz="2800" dirty="0" smtClean="0"/>
            </a:br>
            <a:r>
              <a:rPr lang="hu-HU" sz="2800" dirty="0" smtClean="0"/>
              <a:t>küld</a:t>
            </a:r>
            <a:endParaRPr lang="en-US" sz="2800" dirty="0"/>
          </a:p>
          <a:p>
            <a:pPr lvl="1"/>
            <a:r>
              <a:rPr lang="hu-HU" dirty="0" smtClean="0"/>
              <a:t>Azaz B állomás nem fog C-n keresztül irányítani </a:t>
            </a:r>
            <a:br>
              <a:rPr lang="hu-HU" dirty="0" smtClean="0"/>
            </a:br>
            <a:r>
              <a:rPr lang="hu-HU" dirty="0" smtClean="0"/>
              <a:t>az A-ba menő forgalmat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01155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Vége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u-HU" sz="2800" smtClean="0"/>
          </a:p>
          <a:p>
            <a:endParaRPr lang="hu-HU" sz="2800"/>
          </a:p>
          <a:p>
            <a:endParaRPr lang="hu-HU" sz="2800" smtClean="0"/>
          </a:p>
          <a:p>
            <a:endParaRPr lang="hu-HU" sz="2800"/>
          </a:p>
          <a:p>
            <a:endParaRPr lang="hu-HU" sz="2800" smtClean="0"/>
          </a:p>
          <a:p>
            <a:endParaRPr lang="hu-HU" sz="2800"/>
          </a:p>
          <a:p>
            <a:pPr algn="r"/>
            <a:r>
              <a:rPr lang="hu-HU" sz="2800" smtClean="0"/>
              <a:t>Köszönöm a figyelmet! 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009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Legrövidebb út alapú forgalomirányítás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5"/>
                <a:ext cx="7886700" cy="2129130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hu-HU" sz="2000" b="1" cap="small" dirty="0" smtClean="0"/>
                  <a:t>Alhálózat reprezentációja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hu-HU" sz="2000" dirty="0" smtClean="0"/>
                  <a:t>Az alhálózat tekinthető egy gráfnak, amelyben minden router egy csomópontnak és minden él egy kommunikációs vonalnak (link) felel meg. Az éleken értelmezünk egy </a:t>
                </a:r>
                <a14:m>
                  <m:oMath xmlns:m="http://schemas.openxmlformats.org/officeDocument/2006/math">
                    <m:r>
                      <a:rPr lang="hu-HU" sz="2000" b="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hu-HU" sz="2000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hu-HU" sz="2000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hu-HU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bSup>
                      <m:sSubSupPr>
                        <m:ctrlPr>
                          <a:rPr lang="hu-HU" sz="20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hu-HU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ℝ</m:t>
                        </m:r>
                      </m:e>
                      <m:sub>
                        <m:r>
                          <a:rPr lang="hu-HU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hu-HU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bSup>
                  </m:oMath>
                </a14:m>
                <a:r>
                  <a:rPr lang="hu-HU" sz="2000" dirty="0" smtClean="0"/>
                  <a:t> nem-negatív súlyfüggvényt, amelyek a legrövidebb utak meghatározásánál használunk.</a:t>
                </a:r>
              </a:p>
              <a:p>
                <a:r>
                  <a:rPr lang="hu-HU" sz="2000" i="1" dirty="0" smtClean="0"/>
                  <a:t>G=(V,E)</a:t>
                </a:r>
                <a:r>
                  <a:rPr lang="hu-HU" sz="2000" dirty="0" smtClean="0"/>
                  <a:t> gráf reprezentálja az alhálózatot</a:t>
                </a:r>
              </a:p>
              <a:p>
                <a:r>
                  <a:rPr lang="hu-HU" sz="2000" i="1" dirty="0" smtClean="0"/>
                  <a:t>P</a:t>
                </a:r>
                <a:r>
                  <a:rPr lang="hu-HU" sz="2000" dirty="0" smtClean="0"/>
                  <a:t> útvonal súlya: </a:t>
                </a:r>
                <a14:m>
                  <m:oMath xmlns:m="http://schemas.openxmlformats.org/officeDocument/2006/math">
                    <m:r>
                      <a:rPr lang="hu-HU" sz="2000" b="0" i="1" smtClean="0">
                        <a:latin typeface="Cambria Math" panose="02040503050406030204" pitchFamily="18" charset="0"/>
                      </a:rPr>
                      <m:t>𝑤</m:t>
                    </m:r>
                    <m:d>
                      <m:dPr>
                        <m:ctrlPr>
                          <a:rPr lang="hu-HU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hu-HU" sz="20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</m:d>
                    <m:r>
                      <a:rPr lang="hu-HU" sz="2000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hu-HU" sz="2000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hu-HU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hu-HU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  <m:r>
                          <a:rPr lang="hu-HU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sub>
                      <m:sup/>
                      <m:e>
                        <m:r>
                          <a:rPr lang="hu-HU" sz="20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  <m:r>
                          <a:rPr lang="hu-HU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hu-HU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hu-HU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5"/>
                <a:ext cx="7886700" cy="2129130"/>
              </a:xfrm>
              <a:blipFill rotWithShape="1">
                <a:blip r:embed="rId2"/>
                <a:stretch>
                  <a:fillRect l="-696" t="-2857" b="-31143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/>
          <p:cNvSpPr/>
          <p:nvPr/>
        </p:nvSpPr>
        <p:spPr>
          <a:xfrm>
            <a:off x="2129590" y="4932950"/>
            <a:ext cx="342900" cy="39704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solidFill>
                  <a:schemeClr val="tx1"/>
                </a:solidFill>
              </a:rPr>
              <a:t>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965784" y="4114802"/>
            <a:ext cx="342900" cy="39704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chemeClr val="tx1"/>
                </a:solidFill>
              </a:rPr>
              <a:t>B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65784" y="5819277"/>
            <a:ext cx="342900" cy="39704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chemeClr val="tx1"/>
                </a:solidFill>
              </a:rPr>
              <a:t>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851734" y="4078708"/>
            <a:ext cx="342900" cy="39704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chemeClr val="tx1"/>
                </a:solidFill>
              </a:rPr>
              <a:t>C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851734" y="5819277"/>
            <a:ext cx="342900" cy="39704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chemeClr val="tx1"/>
                </a:solidFill>
              </a:rPr>
              <a:t>F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748087" y="4932950"/>
            <a:ext cx="342900" cy="39704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chemeClr val="tx1"/>
                </a:solidFill>
              </a:rPr>
              <a:t>D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>
            <a:stCxn id="4" idx="7"/>
            <a:endCxn id="5" idx="3"/>
          </p:cNvCxnSpPr>
          <p:nvPr/>
        </p:nvCxnSpPr>
        <p:spPr>
          <a:xfrm flipV="1">
            <a:off x="2422274" y="4453699"/>
            <a:ext cx="593727" cy="5373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4" idx="5"/>
            <a:endCxn id="6" idx="1"/>
          </p:cNvCxnSpPr>
          <p:nvPr/>
        </p:nvCxnSpPr>
        <p:spPr>
          <a:xfrm>
            <a:off x="2422274" y="5271848"/>
            <a:ext cx="593727" cy="605575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5" idx="6"/>
            <a:endCxn id="7" idx="2"/>
          </p:cNvCxnSpPr>
          <p:nvPr/>
        </p:nvCxnSpPr>
        <p:spPr>
          <a:xfrm flipV="1">
            <a:off x="3308684" y="4277229"/>
            <a:ext cx="1543050" cy="360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6" idx="6"/>
            <a:endCxn id="8" idx="2"/>
          </p:cNvCxnSpPr>
          <p:nvPr/>
        </p:nvCxnSpPr>
        <p:spPr>
          <a:xfrm>
            <a:off x="3308684" y="6017798"/>
            <a:ext cx="15430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8" idx="7"/>
            <a:endCxn id="9" idx="3"/>
          </p:cNvCxnSpPr>
          <p:nvPr/>
        </p:nvCxnSpPr>
        <p:spPr>
          <a:xfrm flipV="1">
            <a:off x="5144419" y="5271848"/>
            <a:ext cx="653885" cy="6055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7" idx="5"/>
            <a:endCxn id="9" idx="1"/>
          </p:cNvCxnSpPr>
          <p:nvPr/>
        </p:nvCxnSpPr>
        <p:spPr>
          <a:xfrm>
            <a:off x="5144419" y="4417605"/>
            <a:ext cx="653885" cy="57349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5" idx="5"/>
            <a:endCxn id="8" idx="1"/>
          </p:cNvCxnSpPr>
          <p:nvPr/>
        </p:nvCxnSpPr>
        <p:spPr>
          <a:xfrm>
            <a:off x="3258468" y="4453700"/>
            <a:ext cx="1643483" cy="142372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6" idx="7"/>
            <a:endCxn id="7" idx="3"/>
          </p:cNvCxnSpPr>
          <p:nvPr/>
        </p:nvCxnSpPr>
        <p:spPr>
          <a:xfrm flipV="1">
            <a:off x="3258468" y="4417606"/>
            <a:ext cx="1643483" cy="1459817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5" idx="4"/>
            <a:endCxn id="6" idx="0"/>
          </p:cNvCxnSpPr>
          <p:nvPr/>
        </p:nvCxnSpPr>
        <p:spPr>
          <a:xfrm>
            <a:off x="3137234" y="4511845"/>
            <a:ext cx="0" cy="13074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7" idx="4"/>
            <a:endCxn id="8" idx="0"/>
          </p:cNvCxnSpPr>
          <p:nvPr/>
        </p:nvCxnSpPr>
        <p:spPr>
          <a:xfrm>
            <a:off x="5023184" y="4475751"/>
            <a:ext cx="0" cy="13435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41" idx="1"/>
          </p:cNvCxnSpPr>
          <p:nvPr/>
        </p:nvCxnSpPr>
        <p:spPr>
          <a:xfrm flipH="1">
            <a:off x="5591006" y="4081367"/>
            <a:ext cx="904330" cy="7000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495336" y="3896701"/>
            <a:ext cx="2572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solidFill>
                  <a:schemeClr val="accent1">
                    <a:lumMod val="75000"/>
                  </a:schemeClr>
                </a:solidFill>
              </a:rPr>
              <a:t>kommunikációs vonal (link)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45" name="Straight Arrow Connector 44"/>
          <p:cNvCxnSpPr>
            <a:stCxn id="46" idx="0"/>
            <a:endCxn id="4" idx="3"/>
          </p:cNvCxnSpPr>
          <p:nvPr/>
        </p:nvCxnSpPr>
        <p:spPr>
          <a:xfrm flipV="1">
            <a:off x="1377249" y="5271847"/>
            <a:ext cx="802558" cy="4287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013111" y="5700612"/>
            <a:ext cx="728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solidFill>
                  <a:schemeClr val="accent1">
                    <a:lumMod val="75000"/>
                  </a:schemeClr>
                </a:solidFill>
              </a:rPr>
              <a:t>router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554747" y="4453699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1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3986751" y="3954009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5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3495673" y="5227730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2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2551990" y="5450309"/>
            <a:ext cx="173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1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3600199" y="4498456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2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5441590" y="5492873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1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5345694" y="4294729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1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3968118" y="6073951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3</a:t>
            </a:r>
            <a:endParaRPr lang="en-US" dirty="0"/>
          </a:p>
        </p:txBody>
      </p:sp>
      <p:cxnSp>
        <p:nvCxnSpPr>
          <p:cNvPr id="58" name="Straight Arrow Connector 57"/>
          <p:cNvCxnSpPr>
            <a:stCxn id="60" idx="1"/>
            <a:endCxn id="54" idx="3"/>
          </p:cNvCxnSpPr>
          <p:nvPr/>
        </p:nvCxnSpPr>
        <p:spPr>
          <a:xfrm flipH="1" flipV="1">
            <a:off x="5752894" y="5677539"/>
            <a:ext cx="984791" cy="1322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6737685" y="5625135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solidFill>
                  <a:schemeClr val="accent1">
                    <a:lumMod val="75000"/>
                  </a:schemeClr>
                </a:solidFill>
              </a:rPr>
              <a:t>súly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>
            <a:normAutofit fontScale="92500" lnSpcReduction="10000"/>
          </a:bodyPr>
          <a:lstStyle/>
          <a:p>
            <a:fld id="{629637A9-119A-49DA-BD12-AAC58B377D80}" type="slidenum">
              <a:rPr lang="en-US" sz="1600">
                <a:solidFill>
                  <a:schemeClr val="tx1"/>
                </a:solidFill>
              </a:rPr>
              <a:pPr/>
              <a:t>2</a:t>
            </a:fld>
            <a:endParaRPr lang="en-US" sz="1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643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6" grpId="0"/>
      <p:bldP spid="6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Távolságvektor alapú forgalomirányítás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000" dirty="0" smtClean="0"/>
              <a:t>Dinamikus algoritmusoknak 2 csoportja van:</a:t>
            </a:r>
          </a:p>
          <a:p>
            <a:pPr lvl="1"/>
            <a:r>
              <a:rPr lang="hu-HU" sz="2000" dirty="0" smtClean="0"/>
              <a:t>távolságvektor alapú illetve (</a:t>
            </a:r>
            <a:r>
              <a:rPr lang="hu-HU" sz="2000" dirty="0" err="1" smtClean="0"/>
              <a:t>distance</a:t>
            </a:r>
            <a:r>
              <a:rPr lang="hu-HU" sz="2000" dirty="0" smtClean="0"/>
              <a:t> </a:t>
            </a:r>
            <a:r>
              <a:rPr lang="hu-HU" sz="2000" dirty="0" err="1" smtClean="0"/>
              <a:t>vector</a:t>
            </a:r>
            <a:r>
              <a:rPr lang="hu-HU" sz="2000" dirty="0" smtClean="0"/>
              <a:t> </a:t>
            </a:r>
            <a:r>
              <a:rPr lang="hu-HU" sz="2000" dirty="0" err="1" smtClean="0"/>
              <a:t>routing</a:t>
            </a:r>
            <a:r>
              <a:rPr lang="hu-HU" sz="2000" dirty="0" smtClean="0"/>
              <a:t>)</a:t>
            </a:r>
          </a:p>
          <a:p>
            <a:pPr lvl="1"/>
            <a:r>
              <a:rPr lang="hu-HU" sz="2000" dirty="0" smtClean="0"/>
              <a:t>kapcsolatállapot alapú</a:t>
            </a:r>
            <a:r>
              <a:rPr lang="hu-HU" sz="2000" dirty="0"/>
              <a:t> </a:t>
            </a:r>
            <a:r>
              <a:rPr lang="hu-HU" sz="2000" dirty="0" smtClean="0"/>
              <a:t>(</a:t>
            </a:r>
            <a:r>
              <a:rPr lang="hu-HU" sz="2000" dirty="0" err="1" smtClean="0"/>
              <a:t>link-state</a:t>
            </a:r>
            <a:r>
              <a:rPr lang="hu-HU" sz="2000" dirty="0" smtClean="0"/>
              <a:t> </a:t>
            </a:r>
            <a:r>
              <a:rPr lang="hu-HU" sz="2000" dirty="0" err="1" smtClean="0"/>
              <a:t>routing</a:t>
            </a:r>
            <a:r>
              <a:rPr lang="hu-HU" sz="2000" dirty="0" smtClean="0"/>
              <a:t>)</a:t>
            </a:r>
          </a:p>
          <a:p>
            <a:pPr lvl="1"/>
            <a:endParaRPr lang="hu-HU" sz="2000" dirty="0"/>
          </a:p>
          <a:p>
            <a:pPr lvl="1"/>
            <a:endParaRPr lang="hu-HU" sz="2000" dirty="0" smtClean="0"/>
          </a:p>
          <a:p>
            <a:pPr lvl="1"/>
            <a:endParaRPr lang="hu-HU" sz="2000" dirty="0" smtClean="0"/>
          </a:p>
          <a:p>
            <a:r>
              <a:rPr lang="hu-HU" sz="2000" b="1" u="sng" dirty="0" smtClean="0"/>
              <a:t>Távolságvektor alapú</a:t>
            </a:r>
            <a:r>
              <a:rPr lang="hu-HU" sz="2000" dirty="0" smtClean="0"/>
              <a:t>: Minden </a:t>
            </a:r>
            <a:r>
              <a:rPr lang="hu-HU" sz="2000" dirty="0" err="1" smtClean="0"/>
              <a:t>router-nek</a:t>
            </a:r>
            <a:r>
              <a:rPr lang="hu-HU" sz="2000" dirty="0" smtClean="0"/>
              <a:t> egy táblázatot kell karbantartania, amelyben minden célhoz szerepel a legrövidebb ismert távolság, és annak a vonalnak az azonosítója, amelyiken a célhoz lehet eljutni. A táblázatokat a szomszédoktól származó információk alapján frissítik.</a:t>
            </a:r>
          </a:p>
          <a:p>
            <a:pPr lvl="1"/>
            <a:r>
              <a:rPr lang="hu-HU" sz="2000" dirty="0" smtClean="0"/>
              <a:t>Elosztott Bellman-Ford forgalomirányítási algoritmusként is nevezik.</a:t>
            </a:r>
          </a:p>
          <a:p>
            <a:pPr lvl="1"/>
            <a:r>
              <a:rPr lang="hu-HU" sz="2000" dirty="0" smtClean="0"/>
              <a:t>ARPANET eredeti forgalomirányító algoritmusa ez volt. RIP (</a:t>
            </a:r>
            <a:r>
              <a:rPr lang="hu-HU" sz="2000" dirty="0" err="1" smtClean="0"/>
              <a:t>Routing</a:t>
            </a:r>
            <a:r>
              <a:rPr lang="hu-HU" sz="2000" dirty="0" smtClean="0"/>
              <a:t> </a:t>
            </a:r>
            <a:r>
              <a:rPr lang="hu-HU" sz="2000" dirty="0" err="1" smtClean="0"/>
              <a:t>Information</a:t>
            </a:r>
            <a:r>
              <a:rPr lang="hu-HU" sz="2000" dirty="0" smtClean="0"/>
              <a:t> </a:t>
            </a:r>
            <a:r>
              <a:rPr lang="hu-HU" sz="2000" dirty="0" err="1" smtClean="0"/>
              <a:t>Protocol</a:t>
            </a:r>
            <a:r>
              <a:rPr lang="hu-HU" sz="2000" dirty="0" smtClean="0"/>
              <a:t>) néven is ezt használták.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>
            <a:normAutofit fontScale="92500" lnSpcReduction="10000"/>
          </a:bodyPr>
          <a:lstStyle/>
          <a:p>
            <a:fld id="{629637A9-119A-49DA-BD12-AAC58B377D80}" type="slidenum">
              <a:rPr lang="en-US" sz="1600">
                <a:solidFill>
                  <a:schemeClr val="tx1"/>
                </a:solidFill>
              </a:rPr>
              <a:pPr/>
              <a:t>3</a:t>
            </a:fld>
            <a:endParaRPr lang="en-US" sz="1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847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Távolságvektor alapú </a:t>
            </a:r>
            <a:r>
              <a:rPr lang="hu-HU" dirty="0" smtClean="0"/>
              <a:t>forgalomirányítás</a:t>
            </a:r>
            <a:br>
              <a:rPr lang="hu-HU" dirty="0" smtClean="0"/>
            </a:br>
            <a:r>
              <a:rPr lang="hu-HU" dirty="0"/>
              <a:t>	</a:t>
            </a:r>
            <a:r>
              <a:rPr lang="hu-HU" dirty="0" smtClean="0"/>
              <a:t>Elosztott Bellman-Ford algoritmus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000" b="1" cap="small" dirty="0" smtClean="0"/>
              <a:t>Környezet és működés</a:t>
            </a:r>
          </a:p>
          <a:p>
            <a:r>
              <a:rPr lang="hu-HU" sz="2000" dirty="0" smtClean="0"/>
              <a:t>Minden csomópont csak a közvetlen szomszédjaival kommunikálhat. </a:t>
            </a:r>
          </a:p>
          <a:p>
            <a:r>
              <a:rPr lang="hu-HU" sz="2000" dirty="0" smtClean="0"/>
              <a:t>Aszinkron működés.</a:t>
            </a:r>
          </a:p>
          <a:p>
            <a:r>
              <a:rPr lang="hu-HU" sz="2000" dirty="0" smtClean="0"/>
              <a:t>Minden állomásnak van saját távolság vektora. Ezt </a:t>
            </a:r>
            <a:r>
              <a:rPr lang="hu-HU" sz="2000" dirty="0" err="1" smtClean="0"/>
              <a:t>periodikusan</a:t>
            </a:r>
            <a:r>
              <a:rPr lang="hu-HU" sz="2000" dirty="0" smtClean="0"/>
              <a:t> elküldi a direkt szomszédoknak.</a:t>
            </a:r>
          </a:p>
          <a:p>
            <a:r>
              <a:rPr lang="hu-HU" sz="2000" dirty="0" smtClean="0"/>
              <a:t>A kapott távolság vektorok alapján minden csomópont új táblázatot állít elő.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>
            <a:normAutofit fontScale="92500" lnSpcReduction="10000"/>
          </a:bodyPr>
          <a:lstStyle/>
          <a:p>
            <a:fld id="{629637A9-119A-49DA-BD12-AAC58B377D80}" type="slidenum">
              <a:rPr lang="en-US" sz="1600">
                <a:solidFill>
                  <a:schemeClr val="tx1"/>
                </a:solidFill>
              </a:rPr>
              <a:pPr/>
              <a:t>4</a:t>
            </a:fld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642347" y="4498465"/>
            <a:ext cx="333877" cy="42687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1560122" y="4860251"/>
            <a:ext cx="333877" cy="42687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2192915" y="4313250"/>
            <a:ext cx="333877" cy="42687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1584569" y="5607273"/>
            <a:ext cx="333877" cy="42687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2801262" y="5341850"/>
            <a:ext cx="333877" cy="42687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579933" y="5393838"/>
            <a:ext cx="333877" cy="42687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1" name="Straight Connector 30"/>
          <p:cNvCxnSpPr>
            <a:stCxn id="25" idx="4"/>
            <a:endCxn id="30" idx="0"/>
          </p:cNvCxnSpPr>
          <p:nvPr/>
        </p:nvCxnSpPr>
        <p:spPr>
          <a:xfrm flipH="1">
            <a:off x="746872" y="4925336"/>
            <a:ext cx="62414" cy="4685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30" idx="6"/>
            <a:endCxn id="28" idx="2"/>
          </p:cNvCxnSpPr>
          <p:nvPr/>
        </p:nvCxnSpPr>
        <p:spPr>
          <a:xfrm>
            <a:off x="913809" y="5607274"/>
            <a:ext cx="670760" cy="2134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8" idx="6"/>
            <a:endCxn id="29" idx="2"/>
          </p:cNvCxnSpPr>
          <p:nvPr/>
        </p:nvCxnSpPr>
        <p:spPr>
          <a:xfrm flipV="1">
            <a:off x="1918446" y="5555286"/>
            <a:ext cx="882817" cy="2654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9" idx="1"/>
            <a:endCxn id="27" idx="5"/>
          </p:cNvCxnSpPr>
          <p:nvPr/>
        </p:nvCxnSpPr>
        <p:spPr>
          <a:xfrm flipH="1" flipV="1">
            <a:off x="2477897" y="4677606"/>
            <a:ext cx="372260" cy="7267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8" idx="0"/>
            <a:endCxn id="26" idx="4"/>
          </p:cNvCxnSpPr>
          <p:nvPr/>
        </p:nvCxnSpPr>
        <p:spPr>
          <a:xfrm flipH="1" flipV="1">
            <a:off x="1727060" y="5287121"/>
            <a:ext cx="24447" cy="3201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5" idx="6"/>
            <a:endCxn id="26" idx="2"/>
          </p:cNvCxnSpPr>
          <p:nvPr/>
        </p:nvCxnSpPr>
        <p:spPr>
          <a:xfrm>
            <a:off x="976224" y="4711900"/>
            <a:ext cx="583898" cy="3617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26" idx="7"/>
            <a:endCxn id="27" idx="3"/>
          </p:cNvCxnSpPr>
          <p:nvPr/>
        </p:nvCxnSpPr>
        <p:spPr>
          <a:xfrm flipV="1">
            <a:off x="1845104" y="4677607"/>
            <a:ext cx="396706" cy="2451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030028" y="5664811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3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1123624" y="4553433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3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71142" y="495703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2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1567091" y="5256621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1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1933786" y="4479960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1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2300182" y="5636042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3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644834" y="4800185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2</a:t>
            </a:r>
            <a:endParaRPr lang="en-US" dirty="0"/>
          </a:p>
        </p:txBody>
      </p:sp>
      <p:graphicFrame>
        <p:nvGraphicFramePr>
          <p:cNvPr id="45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0517538"/>
              </p:ext>
            </p:extLst>
          </p:nvPr>
        </p:nvGraphicFramePr>
        <p:xfrm>
          <a:off x="4267200" y="4313385"/>
          <a:ext cx="1630555" cy="22652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868555"/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Cél</a:t>
                      </a:r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Ktsg</a:t>
                      </a:r>
                      <a:r>
                        <a:rPr lang="hu-HU" dirty="0" smtClean="0"/>
                        <a:t>.</a:t>
                      </a:r>
                      <a:endParaRPr lang="en-US" dirty="0"/>
                    </a:p>
                  </a:txBody>
                  <a:tcPr marL="68580" marR="68580"/>
                </a:tc>
              </a:tr>
              <a:tr h="411015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5</a:t>
                      </a:r>
                      <a:endParaRPr lang="en-US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</a:t>
                      </a:r>
                      <a:endParaRPr lang="en-US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4</a:t>
                      </a:r>
                      <a:endParaRPr lang="en-US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68580" marR="68580"/>
                </a:tc>
              </a:tr>
            </a:tbl>
          </a:graphicData>
        </a:graphic>
      </p:graphicFrame>
      <p:sp>
        <p:nvSpPr>
          <p:cNvPr id="46" name="TextBox 8"/>
          <p:cNvSpPr txBox="1"/>
          <p:nvPr/>
        </p:nvSpPr>
        <p:spPr>
          <a:xfrm>
            <a:off x="2806141" y="4213029"/>
            <a:ext cx="15330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400" dirty="0" smtClean="0"/>
              <a:t>C állomás </a:t>
            </a:r>
          </a:p>
          <a:p>
            <a:pPr algn="ctr"/>
            <a:r>
              <a:rPr lang="en-US" sz="2400" dirty="0" smtClean="0"/>
              <a:t>DV </a:t>
            </a:r>
            <a:r>
              <a:rPr lang="hu-HU" sz="2400" dirty="0" smtClean="0"/>
              <a:t>táblája</a:t>
            </a:r>
            <a:endParaRPr lang="en-US" sz="2400" dirty="0"/>
          </a:p>
        </p:txBody>
      </p:sp>
      <p:sp>
        <p:nvSpPr>
          <p:cNvPr id="47" name="Content Placeholder 5"/>
          <p:cNvSpPr txBox="1">
            <a:spLocks/>
          </p:cNvSpPr>
          <p:nvPr/>
        </p:nvSpPr>
        <p:spPr>
          <a:xfrm>
            <a:off x="6004436" y="4090737"/>
            <a:ext cx="2995186" cy="2315217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2000" dirty="0" smtClean="0"/>
              <a:t>Nincs bejegyzés </a:t>
            </a:r>
            <a:r>
              <a:rPr lang="en-US" sz="2000" dirty="0" smtClean="0"/>
              <a:t>C</a:t>
            </a:r>
            <a:r>
              <a:rPr lang="hu-HU" sz="2000" dirty="0" err="1" smtClean="0"/>
              <a:t>-hez</a:t>
            </a:r>
            <a:endParaRPr lang="en-US" sz="2000" dirty="0" smtClean="0"/>
          </a:p>
          <a:p>
            <a:r>
              <a:rPr lang="hu-HU" sz="2000" dirty="0" smtClean="0"/>
              <a:t>Kezdetben csak a közvetlen szomszédokhoz van </a:t>
            </a:r>
            <a:r>
              <a:rPr lang="hu-HU" sz="2000" dirty="0" err="1" smtClean="0"/>
              <a:t>info</a:t>
            </a:r>
            <a:endParaRPr lang="en-US" sz="2000" dirty="0" smtClean="0"/>
          </a:p>
          <a:p>
            <a:pPr lvl="1"/>
            <a:r>
              <a:rPr lang="hu-HU" sz="1800" dirty="0" smtClean="0"/>
              <a:t>Más célállomások költsége</a:t>
            </a:r>
            <a:r>
              <a:rPr lang="en-US" sz="1800" dirty="0" smtClean="0"/>
              <a:t> =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∞</a:t>
            </a:r>
          </a:p>
          <a:p>
            <a:r>
              <a:rPr lang="hu-HU" sz="2000" dirty="0" smtClean="0">
                <a:cs typeface="Consolas" pitchFamily="49" charset="0"/>
              </a:rPr>
              <a:t>Végül kitöltött vektort kapunk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341928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8" grpId="0"/>
      <p:bldP spid="39" grpId="0"/>
      <p:bldP spid="40" grpId="0"/>
      <p:bldP spid="41" grpId="0"/>
      <p:bldP spid="42" grpId="0"/>
      <p:bldP spid="43" grpId="0"/>
      <p:bldP spid="44" grpId="0"/>
      <p:bldP spid="46" grpId="0"/>
      <p:bldP spid="4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Vector Initialization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51" name="Content Placeholder 50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69315285"/>
              </p:ext>
            </p:extLst>
          </p:nvPr>
        </p:nvGraphicFramePr>
        <p:xfrm>
          <a:off x="4016835" y="2002678"/>
          <a:ext cx="230124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180"/>
                <a:gridCol w="754380"/>
                <a:gridCol w="7416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Dest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Next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nsolas" pitchFamily="49" charset="0"/>
                          <a:cs typeface="Consolas" pitchFamily="49" charset="0"/>
                        </a:rPr>
                        <a:t>∞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loud 4"/>
          <p:cNvSpPr/>
          <p:nvPr/>
        </p:nvSpPr>
        <p:spPr>
          <a:xfrm>
            <a:off x="130699" y="1536398"/>
            <a:ext cx="3457410" cy="2219977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8" name="Straight Connector 7"/>
          <p:cNvCxnSpPr>
            <a:stCxn id="14" idx="4"/>
            <a:endCxn id="16" idx="2"/>
          </p:cNvCxnSpPr>
          <p:nvPr/>
        </p:nvCxnSpPr>
        <p:spPr>
          <a:xfrm>
            <a:off x="2095570" y="2178727"/>
            <a:ext cx="526567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3" idx="4"/>
            <a:endCxn id="15" idx="2"/>
          </p:cNvCxnSpPr>
          <p:nvPr/>
        </p:nvCxnSpPr>
        <p:spPr>
          <a:xfrm>
            <a:off x="1093890" y="3049588"/>
            <a:ext cx="443932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3" idx="1"/>
            <a:endCxn id="14" idx="3"/>
          </p:cNvCxnSpPr>
          <p:nvPr/>
        </p:nvCxnSpPr>
        <p:spPr>
          <a:xfrm flipV="1">
            <a:off x="722058" y="2360844"/>
            <a:ext cx="1001680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5" idx="1"/>
            <a:endCxn id="14" idx="3"/>
          </p:cNvCxnSpPr>
          <p:nvPr/>
        </p:nvCxnSpPr>
        <p:spPr>
          <a:xfrm flipH="1" flipV="1">
            <a:off x="1723737" y="2360844"/>
            <a:ext cx="185916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5" idx="1"/>
            <a:endCxn id="16" idx="3"/>
          </p:cNvCxnSpPr>
          <p:nvPr/>
        </p:nvCxnSpPr>
        <p:spPr>
          <a:xfrm flipV="1">
            <a:off x="1909654" y="2360844"/>
            <a:ext cx="1084315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27811" y="2264582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2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181561" y="1770257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3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754134" y="2353462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13" name="Flowchart: Magnetic Disk 12"/>
          <p:cNvSpPr/>
          <p:nvPr/>
        </p:nvSpPr>
        <p:spPr>
          <a:xfrm>
            <a:off x="350225" y="286747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</a:t>
            </a:r>
            <a:endParaRPr lang="en-US" dirty="0"/>
          </a:p>
        </p:txBody>
      </p:sp>
      <p:sp>
        <p:nvSpPr>
          <p:cNvPr id="14" name="Flowchart: Magnetic Disk 13"/>
          <p:cNvSpPr/>
          <p:nvPr/>
        </p:nvSpPr>
        <p:spPr>
          <a:xfrm>
            <a:off x="1351905" y="1996612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</a:t>
            </a:r>
            <a:endParaRPr lang="en-US" dirty="0"/>
          </a:p>
        </p:txBody>
      </p:sp>
      <p:sp>
        <p:nvSpPr>
          <p:cNvPr id="15" name="Flowchart: Magnetic Disk 14"/>
          <p:cNvSpPr/>
          <p:nvPr/>
        </p:nvSpPr>
        <p:spPr>
          <a:xfrm>
            <a:off x="1537821" y="286747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  <a:endParaRPr lang="en-US" dirty="0"/>
          </a:p>
        </p:txBody>
      </p:sp>
      <p:sp>
        <p:nvSpPr>
          <p:cNvPr id="16" name="Flowchart: Magnetic Disk 15"/>
          <p:cNvSpPr/>
          <p:nvPr/>
        </p:nvSpPr>
        <p:spPr>
          <a:xfrm>
            <a:off x="2622136" y="1996612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2423073" y="2508333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1138564" y="3000872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7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4622151" y="1575981"/>
            <a:ext cx="1138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Node A</a:t>
            </a:r>
            <a:endParaRPr lang="en-US" sz="2400" dirty="0"/>
          </a:p>
        </p:txBody>
      </p:sp>
      <p:graphicFrame>
        <p:nvGraphicFramePr>
          <p:cNvPr id="53" name="Content Placeholder 5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8855714"/>
              </p:ext>
            </p:extLst>
          </p:nvPr>
        </p:nvGraphicFramePr>
        <p:xfrm>
          <a:off x="6823139" y="2002678"/>
          <a:ext cx="230124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180"/>
                <a:gridCol w="754380"/>
                <a:gridCol w="7416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Dest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Next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7444486" y="1536903"/>
            <a:ext cx="110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Node B</a:t>
            </a:r>
            <a:endParaRPr lang="en-US" sz="2400" dirty="0"/>
          </a:p>
        </p:txBody>
      </p:sp>
      <p:graphicFrame>
        <p:nvGraphicFramePr>
          <p:cNvPr id="55" name="Content Placeholder 5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8803388"/>
              </p:ext>
            </p:extLst>
          </p:nvPr>
        </p:nvGraphicFramePr>
        <p:xfrm>
          <a:off x="4016835" y="4976787"/>
          <a:ext cx="230124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180"/>
                <a:gridCol w="754380"/>
                <a:gridCol w="7416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Dest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Next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6" name="TextBox 55"/>
          <p:cNvSpPr txBox="1"/>
          <p:nvPr/>
        </p:nvSpPr>
        <p:spPr>
          <a:xfrm>
            <a:off x="4622151" y="4541220"/>
            <a:ext cx="1138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Node C</a:t>
            </a:r>
            <a:endParaRPr lang="en-US" sz="2400" dirty="0"/>
          </a:p>
        </p:txBody>
      </p:sp>
      <p:graphicFrame>
        <p:nvGraphicFramePr>
          <p:cNvPr id="57" name="Content Placeholder 5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4911157"/>
              </p:ext>
            </p:extLst>
          </p:nvPr>
        </p:nvGraphicFramePr>
        <p:xfrm>
          <a:off x="6823139" y="4976787"/>
          <a:ext cx="230124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180"/>
                <a:gridCol w="754380"/>
                <a:gridCol w="7416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Dest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Next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nsolas" pitchFamily="49" charset="0"/>
                          <a:cs typeface="Consolas" pitchFamily="49" charset="0"/>
                        </a:rPr>
                        <a:t>∞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8" name="TextBox 57"/>
          <p:cNvSpPr txBox="1"/>
          <p:nvPr/>
        </p:nvSpPr>
        <p:spPr>
          <a:xfrm>
            <a:off x="7428456" y="4511011"/>
            <a:ext cx="1138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Node D</a:t>
            </a:r>
            <a:endParaRPr lang="en-US" sz="2400" dirty="0"/>
          </a:p>
        </p:txBody>
      </p:sp>
      <p:sp>
        <p:nvSpPr>
          <p:cNvPr id="60" name="Text Box 141"/>
          <p:cNvSpPr txBox="1">
            <a:spLocks noChangeArrowheads="1"/>
          </p:cNvSpPr>
          <p:nvPr/>
        </p:nvSpPr>
        <p:spPr bwMode="auto">
          <a:xfrm>
            <a:off x="137201" y="4386945"/>
            <a:ext cx="3476856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457200" indent="-457200" algn="l">
              <a:buClr>
                <a:schemeClr val="accent2"/>
              </a:buClr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 smtClean="0"/>
              <a:t>Initialization:</a:t>
            </a:r>
            <a:r>
              <a:rPr lang="en-US" dirty="0" smtClean="0"/>
              <a:t> </a:t>
            </a:r>
            <a:endParaRPr lang="en-US" dirty="0"/>
          </a:p>
          <a:p>
            <a:pPr marL="457200" indent="-457200" algn="l">
              <a:buClr>
                <a:schemeClr val="accent2"/>
              </a:buClr>
              <a:buFont typeface="+mj-lt"/>
              <a:buAutoNum type="arabicPeriod"/>
            </a:pPr>
            <a:r>
              <a:rPr lang="en-US" dirty="0" smtClean="0"/>
              <a:t>   </a:t>
            </a:r>
            <a:r>
              <a:rPr lang="en-US" b="1" dirty="0"/>
              <a:t>for all</a:t>
            </a:r>
            <a:r>
              <a:rPr lang="en-US" dirty="0"/>
              <a:t> neighbors </a:t>
            </a:r>
            <a:r>
              <a:rPr lang="en-US" i="1" dirty="0"/>
              <a:t>V </a:t>
            </a:r>
            <a:r>
              <a:rPr lang="en-US" dirty="0"/>
              <a:t> </a:t>
            </a:r>
            <a:r>
              <a:rPr lang="en-US" b="1" dirty="0"/>
              <a:t>do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/>
            </a:pPr>
            <a:r>
              <a:rPr lang="en-US" dirty="0" smtClean="0"/>
              <a:t>     </a:t>
            </a:r>
            <a:r>
              <a:rPr lang="en-US" b="1" dirty="0"/>
              <a:t>if</a:t>
            </a:r>
            <a:r>
              <a:rPr lang="en-US" dirty="0"/>
              <a:t> </a:t>
            </a:r>
            <a:r>
              <a:rPr lang="en-US" i="1" dirty="0"/>
              <a:t>V</a:t>
            </a:r>
            <a:r>
              <a:rPr lang="en-US" dirty="0"/>
              <a:t> adjacent to </a:t>
            </a:r>
            <a:r>
              <a:rPr lang="en-US" i="1" dirty="0"/>
              <a:t>A</a:t>
            </a:r>
            <a:r>
              <a:rPr lang="en-US" dirty="0"/>
              <a:t>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/>
            </a:pPr>
            <a:r>
              <a:rPr lang="en-US" dirty="0" smtClean="0"/>
              <a:t>       </a:t>
            </a:r>
            <a:r>
              <a:rPr lang="en-US" dirty="0"/>
              <a:t>D(</a:t>
            </a:r>
            <a:r>
              <a:rPr lang="en-US" i="1" dirty="0"/>
              <a:t>A, </a:t>
            </a:r>
            <a:r>
              <a:rPr lang="en-US" i="1" dirty="0" smtClean="0"/>
              <a:t>V</a:t>
            </a:r>
            <a:r>
              <a:rPr lang="en-US" dirty="0" smtClean="0"/>
              <a:t>) </a:t>
            </a:r>
            <a:r>
              <a:rPr lang="en-US" dirty="0"/>
              <a:t>= c(</a:t>
            </a:r>
            <a:r>
              <a:rPr lang="en-US" i="1" dirty="0"/>
              <a:t>A,V</a:t>
            </a:r>
            <a:r>
              <a:rPr lang="en-US" dirty="0"/>
              <a:t>);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/>
            </a:pPr>
            <a:r>
              <a:rPr lang="en-US" b="1" dirty="0" smtClean="0"/>
              <a:t>   </a:t>
            </a:r>
            <a:r>
              <a:rPr lang="en-US" b="1" dirty="0"/>
              <a:t>else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/>
            </a:pPr>
            <a:r>
              <a:rPr lang="en-US" dirty="0" smtClean="0"/>
              <a:t>       </a:t>
            </a:r>
            <a:r>
              <a:rPr lang="en-US" dirty="0"/>
              <a:t>D(</a:t>
            </a:r>
            <a:r>
              <a:rPr lang="en-US" i="1" dirty="0"/>
              <a:t>A, V</a:t>
            </a:r>
            <a:r>
              <a:rPr lang="en-US" dirty="0"/>
              <a:t>) = ∞; </a:t>
            </a:r>
          </a:p>
          <a:p>
            <a:pPr marL="457200" indent="-457200" algn="l"/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87556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Vector: 1</a:t>
            </a:r>
            <a:r>
              <a:rPr lang="en-US" baseline="30000" dirty="0" smtClean="0"/>
              <a:t>st</a:t>
            </a:r>
            <a:r>
              <a:rPr lang="en-US" dirty="0" smtClean="0"/>
              <a:t> Iteration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51" name="Content Placeholder 50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27839749"/>
              </p:ext>
            </p:extLst>
          </p:nvPr>
        </p:nvGraphicFramePr>
        <p:xfrm>
          <a:off x="4016835" y="2002678"/>
          <a:ext cx="230124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180"/>
                <a:gridCol w="754380"/>
                <a:gridCol w="7416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Dest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Next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nsolas" pitchFamily="49" charset="0"/>
                          <a:cs typeface="Consolas" pitchFamily="49" charset="0"/>
                        </a:rPr>
                        <a:t>∞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loud 4"/>
          <p:cNvSpPr/>
          <p:nvPr/>
        </p:nvSpPr>
        <p:spPr>
          <a:xfrm>
            <a:off x="130699" y="1536398"/>
            <a:ext cx="3457410" cy="2219977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8" name="Straight Connector 7"/>
          <p:cNvCxnSpPr>
            <a:stCxn id="14" idx="4"/>
            <a:endCxn id="16" idx="2"/>
          </p:cNvCxnSpPr>
          <p:nvPr/>
        </p:nvCxnSpPr>
        <p:spPr>
          <a:xfrm>
            <a:off x="2095570" y="2178727"/>
            <a:ext cx="526567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3" idx="4"/>
            <a:endCxn id="15" idx="2"/>
          </p:cNvCxnSpPr>
          <p:nvPr/>
        </p:nvCxnSpPr>
        <p:spPr>
          <a:xfrm>
            <a:off x="1093890" y="3049588"/>
            <a:ext cx="443932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3" idx="1"/>
            <a:endCxn id="14" idx="3"/>
          </p:cNvCxnSpPr>
          <p:nvPr/>
        </p:nvCxnSpPr>
        <p:spPr>
          <a:xfrm flipV="1">
            <a:off x="722058" y="2360844"/>
            <a:ext cx="1001680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5" idx="1"/>
            <a:endCxn id="14" idx="3"/>
          </p:cNvCxnSpPr>
          <p:nvPr/>
        </p:nvCxnSpPr>
        <p:spPr>
          <a:xfrm flipH="1" flipV="1">
            <a:off x="1723737" y="2360844"/>
            <a:ext cx="185916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5" idx="1"/>
            <a:endCxn id="16" idx="3"/>
          </p:cNvCxnSpPr>
          <p:nvPr/>
        </p:nvCxnSpPr>
        <p:spPr>
          <a:xfrm flipV="1">
            <a:off x="1909654" y="2360844"/>
            <a:ext cx="1084315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27811" y="2264582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2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181561" y="1770257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3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754134" y="2353462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13" name="Flowchart: Magnetic Disk 12"/>
          <p:cNvSpPr/>
          <p:nvPr/>
        </p:nvSpPr>
        <p:spPr>
          <a:xfrm>
            <a:off x="350225" y="286747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</a:t>
            </a:r>
            <a:endParaRPr lang="en-US" dirty="0"/>
          </a:p>
        </p:txBody>
      </p:sp>
      <p:sp>
        <p:nvSpPr>
          <p:cNvPr id="14" name="Flowchart: Magnetic Disk 13"/>
          <p:cNvSpPr/>
          <p:nvPr/>
        </p:nvSpPr>
        <p:spPr>
          <a:xfrm>
            <a:off x="1351905" y="1996612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</a:t>
            </a:r>
            <a:endParaRPr lang="en-US" dirty="0"/>
          </a:p>
        </p:txBody>
      </p:sp>
      <p:sp>
        <p:nvSpPr>
          <p:cNvPr id="15" name="Flowchart: Magnetic Disk 14"/>
          <p:cNvSpPr/>
          <p:nvPr/>
        </p:nvSpPr>
        <p:spPr>
          <a:xfrm>
            <a:off x="1537821" y="286747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  <a:endParaRPr lang="en-US" dirty="0"/>
          </a:p>
        </p:txBody>
      </p:sp>
      <p:sp>
        <p:nvSpPr>
          <p:cNvPr id="16" name="Flowchart: Magnetic Disk 15"/>
          <p:cNvSpPr/>
          <p:nvPr/>
        </p:nvSpPr>
        <p:spPr>
          <a:xfrm>
            <a:off x="2622136" y="1996612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2423073" y="2508333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1138564" y="3000872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7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4622151" y="1575981"/>
            <a:ext cx="1138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Node A</a:t>
            </a:r>
            <a:endParaRPr lang="en-US" sz="2400" dirty="0"/>
          </a:p>
        </p:txBody>
      </p:sp>
      <p:graphicFrame>
        <p:nvGraphicFramePr>
          <p:cNvPr id="53" name="Content Placeholder 5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8245432"/>
              </p:ext>
            </p:extLst>
          </p:nvPr>
        </p:nvGraphicFramePr>
        <p:xfrm>
          <a:off x="6823139" y="2002678"/>
          <a:ext cx="230124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180"/>
                <a:gridCol w="754380"/>
                <a:gridCol w="7416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Dest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Next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7444486" y="1536903"/>
            <a:ext cx="110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Node B</a:t>
            </a:r>
            <a:endParaRPr lang="en-US" sz="2400" dirty="0"/>
          </a:p>
        </p:txBody>
      </p:sp>
      <p:graphicFrame>
        <p:nvGraphicFramePr>
          <p:cNvPr id="55" name="Content Placeholder 5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3358840"/>
              </p:ext>
            </p:extLst>
          </p:nvPr>
        </p:nvGraphicFramePr>
        <p:xfrm>
          <a:off x="4016835" y="4976787"/>
          <a:ext cx="230124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180"/>
                <a:gridCol w="754380"/>
                <a:gridCol w="7416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Dest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Next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6" name="TextBox 55"/>
          <p:cNvSpPr txBox="1"/>
          <p:nvPr/>
        </p:nvSpPr>
        <p:spPr>
          <a:xfrm>
            <a:off x="4600379" y="4541220"/>
            <a:ext cx="1138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Node C</a:t>
            </a:r>
            <a:endParaRPr lang="en-US" sz="2400" dirty="0"/>
          </a:p>
        </p:txBody>
      </p:sp>
      <p:graphicFrame>
        <p:nvGraphicFramePr>
          <p:cNvPr id="57" name="Content Placeholder 5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0429384"/>
              </p:ext>
            </p:extLst>
          </p:nvPr>
        </p:nvGraphicFramePr>
        <p:xfrm>
          <a:off x="6823139" y="4976787"/>
          <a:ext cx="230124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180"/>
                <a:gridCol w="754380"/>
                <a:gridCol w="7416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Dest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Next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nsolas" pitchFamily="49" charset="0"/>
                          <a:cs typeface="Consolas" pitchFamily="49" charset="0"/>
                        </a:rPr>
                        <a:t>∞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8" name="TextBox 57"/>
          <p:cNvSpPr txBox="1"/>
          <p:nvPr/>
        </p:nvSpPr>
        <p:spPr>
          <a:xfrm>
            <a:off x="7406684" y="4511011"/>
            <a:ext cx="1138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Node D</a:t>
            </a:r>
            <a:endParaRPr lang="en-US" sz="2400" dirty="0"/>
          </a:p>
        </p:txBody>
      </p:sp>
      <p:sp>
        <p:nvSpPr>
          <p:cNvPr id="28" name="Text Box 144"/>
          <p:cNvSpPr txBox="1">
            <a:spLocks noChangeArrowheads="1"/>
          </p:cNvSpPr>
          <p:nvPr/>
        </p:nvSpPr>
        <p:spPr bwMode="auto">
          <a:xfrm>
            <a:off x="-20235" y="3314757"/>
            <a:ext cx="4009559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457200" indent="-457200" algn="l"/>
            <a:r>
              <a:rPr lang="en-US" sz="1600" i="1" dirty="0"/>
              <a:t>…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i="1" dirty="0"/>
              <a:t> </a:t>
            </a:r>
            <a:r>
              <a:rPr lang="en-US" sz="1600" b="1" i="1" dirty="0" smtClean="0"/>
              <a:t>loop</a:t>
            </a:r>
            <a:r>
              <a:rPr lang="en-US" sz="1600" b="1" i="1" dirty="0"/>
              <a:t>:</a:t>
            </a:r>
            <a:r>
              <a:rPr lang="en-US" sz="1600" dirty="0"/>
              <a:t> </a:t>
            </a:r>
          </a:p>
          <a:p>
            <a:pPr marL="457200" indent="-457200" algn="l"/>
            <a:r>
              <a:rPr lang="en-US" sz="1600" dirty="0"/>
              <a:t>…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/>
              <a:t> </a:t>
            </a:r>
            <a:r>
              <a:rPr lang="en-US" sz="1600" b="1" dirty="0" smtClean="0"/>
              <a:t>else </a:t>
            </a:r>
            <a:r>
              <a:rPr lang="en-US" sz="1600" b="1" dirty="0"/>
              <a:t>if</a:t>
            </a:r>
            <a:r>
              <a:rPr lang="en-US" sz="1600" dirty="0"/>
              <a:t> (update D(</a:t>
            </a:r>
            <a:r>
              <a:rPr lang="en-US" sz="1600" i="1" dirty="0"/>
              <a:t>V, Y</a:t>
            </a:r>
            <a:r>
              <a:rPr lang="en-US" sz="1600" dirty="0"/>
              <a:t>) received from </a:t>
            </a:r>
            <a:r>
              <a:rPr lang="en-US" sz="1600" i="1" dirty="0"/>
              <a:t>V</a:t>
            </a:r>
            <a:r>
              <a:rPr lang="en-US" sz="1600" dirty="0"/>
              <a:t>)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 smtClean="0"/>
              <a:t>   </a:t>
            </a:r>
            <a:r>
              <a:rPr lang="en-US" sz="1600" b="1" dirty="0"/>
              <a:t>for all</a:t>
            </a:r>
            <a:r>
              <a:rPr lang="en-US" sz="1600" dirty="0"/>
              <a:t> destinations Y </a:t>
            </a:r>
            <a:r>
              <a:rPr lang="en-US" sz="1600" b="1" dirty="0"/>
              <a:t>do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 smtClean="0"/>
              <a:t>      </a:t>
            </a:r>
            <a:r>
              <a:rPr lang="en-US" sz="1600" b="1" dirty="0"/>
              <a:t>if</a:t>
            </a:r>
            <a:r>
              <a:rPr lang="en-US" sz="1600" dirty="0"/>
              <a:t> (destination </a:t>
            </a:r>
            <a:r>
              <a:rPr lang="en-US" sz="1600" i="1" dirty="0"/>
              <a:t>Y</a:t>
            </a:r>
            <a:r>
              <a:rPr lang="en-US" sz="1600" dirty="0"/>
              <a:t> through </a:t>
            </a:r>
            <a:r>
              <a:rPr lang="en-US" sz="1600" i="1" dirty="0"/>
              <a:t>V</a:t>
            </a:r>
            <a:r>
              <a:rPr lang="en-US" sz="1600" dirty="0"/>
              <a:t>)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 smtClean="0"/>
              <a:t>        </a:t>
            </a:r>
            <a:r>
              <a:rPr lang="en-US" sz="1600" dirty="0"/>
              <a:t>D(</a:t>
            </a:r>
            <a:r>
              <a:rPr lang="en-US" sz="1600" i="1" dirty="0"/>
              <a:t>A,Y</a:t>
            </a:r>
            <a:r>
              <a:rPr lang="en-US" sz="1600" dirty="0"/>
              <a:t>) = D(</a:t>
            </a:r>
            <a:r>
              <a:rPr lang="en-US" sz="1600" i="1" dirty="0"/>
              <a:t>A,V</a:t>
            </a:r>
            <a:r>
              <a:rPr lang="en-US" sz="1600" dirty="0"/>
              <a:t>) + D(</a:t>
            </a:r>
            <a:r>
              <a:rPr lang="en-US" sz="1600" i="1" dirty="0"/>
              <a:t>V, Y</a:t>
            </a:r>
            <a:r>
              <a:rPr lang="en-US" sz="1600" dirty="0"/>
              <a:t>);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 smtClean="0"/>
              <a:t>      </a:t>
            </a:r>
            <a:r>
              <a:rPr lang="en-US" sz="1600" b="1" dirty="0"/>
              <a:t>else</a:t>
            </a:r>
            <a:endParaRPr lang="en-US" sz="1600" dirty="0">
              <a:solidFill>
                <a:schemeClr val="accent2"/>
              </a:solidFill>
            </a:endParaRP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 smtClean="0"/>
              <a:t>        D(A</a:t>
            </a:r>
            <a:r>
              <a:rPr lang="en-US" sz="1600" dirty="0"/>
              <a:t>, Y) </a:t>
            </a:r>
            <a:r>
              <a:rPr lang="en-US" sz="1600" dirty="0" smtClean="0"/>
              <a:t>=</a:t>
            </a:r>
          </a:p>
          <a:p>
            <a:pPr algn="l">
              <a:buClr>
                <a:schemeClr val="accent2"/>
              </a:buClr>
              <a:tabLst>
                <a:tab pos="1490663" algn="l"/>
              </a:tabLst>
            </a:pPr>
            <a:r>
              <a:rPr lang="en-US" sz="1600" dirty="0" smtClean="0"/>
              <a:t>	min(D(</a:t>
            </a:r>
            <a:r>
              <a:rPr lang="en-US" sz="1600" i="1" dirty="0" smtClean="0"/>
              <a:t>A</a:t>
            </a:r>
            <a:r>
              <a:rPr lang="en-US" sz="1600" i="1" dirty="0"/>
              <a:t>, Y</a:t>
            </a:r>
            <a:r>
              <a:rPr lang="en-US" sz="1600" dirty="0" smtClean="0"/>
              <a:t>),</a:t>
            </a:r>
          </a:p>
          <a:p>
            <a:pPr algn="l">
              <a:buClr>
                <a:schemeClr val="accent2"/>
              </a:buClr>
              <a:tabLst>
                <a:tab pos="1490663" algn="l"/>
              </a:tabLst>
            </a:pPr>
            <a:r>
              <a:rPr lang="en-US" sz="1600" dirty="0" smtClean="0"/>
              <a:t>	D(</a:t>
            </a:r>
            <a:r>
              <a:rPr lang="en-US" sz="1600" i="1" dirty="0" smtClean="0"/>
              <a:t>A</a:t>
            </a:r>
            <a:r>
              <a:rPr lang="en-US" sz="1600" i="1" dirty="0"/>
              <a:t>, V</a:t>
            </a:r>
            <a:r>
              <a:rPr lang="en-US" sz="1600" dirty="0"/>
              <a:t>) + D(</a:t>
            </a:r>
            <a:r>
              <a:rPr lang="en-US" sz="1600" i="1" dirty="0"/>
              <a:t>V, Y</a:t>
            </a:r>
            <a:r>
              <a:rPr lang="en-US" sz="1600" dirty="0"/>
              <a:t>));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8"/>
            </a:pPr>
            <a:r>
              <a:rPr lang="en-US" sz="1600" dirty="0"/>
              <a:t> </a:t>
            </a:r>
            <a:r>
              <a:rPr lang="en-US" sz="1600" b="1" dirty="0" smtClean="0"/>
              <a:t>if</a:t>
            </a:r>
            <a:r>
              <a:rPr lang="en-US" sz="1600" dirty="0" smtClean="0"/>
              <a:t> </a:t>
            </a:r>
            <a:r>
              <a:rPr lang="en-US" sz="1600" dirty="0"/>
              <a:t>(there is a new </a:t>
            </a:r>
            <a:r>
              <a:rPr lang="en-US" sz="1600" dirty="0" smtClean="0"/>
              <a:t>min. for </a:t>
            </a:r>
            <a:r>
              <a:rPr lang="en-US" sz="1600" dirty="0" err="1"/>
              <a:t>dest</a:t>
            </a:r>
            <a:r>
              <a:rPr lang="en-US" sz="1600" dirty="0"/>
              <a:t>. </a:t>
            </a:r>
            <a:r>
              <a:rPr lang="en-US" sz="1600" i="1" dirty="0"/>
              <a:t>Y</a:t>
            </a:r>
            <a:r>
              <a:rPr lang="en-US" sz="1600" dirty="0"/>
              <a:t>)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8"/>
            </a:pPr>
            <a:r>
              <a:rPr lang="en-US" sz="1600" dirty="0" smtClean="0"/>
              <a:t>   </a:t>
            </a:r>
            <a:r>
              <a:rPr lang="en-US" sz="1600" b="1" dirty="0" smtClean="0"/>
              <a:t>send</a:t>
            </a:r>
            <a:r>
              <a:rPr lang="en-US" sz="1600" dirty="0" smtClean="0"/>
              <a:t> </a:t>
            </a:r>
            <a:r>
              <a:rPr lang="en-US" sz="1600" dirty="0"/>
              <a:t>D(</a:t>
            </a:r>
            <a:r>
              <a:rPr lang="en-US" sz="1600" i="1" dirty="0"/>
              <a:t>A, Y</a:t>
            </a:r>
            <a:r>
              <a:rPr lang="en-US" sz="1600" dirty="0"/>
              <a:t>) to all neighbors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8"/>
            </a:pPr>
            <a:r>
              <a:rPr lang="en-US" sz="1600" dirty="0"/>
              <a:t> </a:t>
            </a:r>
            <a:r>
              <a:rPr lang="en-US" sz="1600" b="1" dirty="0" smtClean="0"/>
              <a:t>forever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cxnSp>
        <p:nvCxnSpPr>
          <p:cNvPr id="6" name="Straight Arrow Connector 5"/>
          <p:cNvCxnSpPr>
            <a:stCxn id="15" idx="2"/>
            <a:endCxn id="13" idx="4"/>
          </p:cNvCxnSpPr>
          <p:nvPr/>
        </p:nvCxnSpPr>
        <p:spPr>
          <a:xfrm flipH="1">
            <a:off x="1093890" y="3049588"/>
            <a:ext cx="443932" cy="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56" idx="0"/>
            <a:endCxn id="51" idx="2"/>
          </p:cNvCxnSpPr>
          <p:nvPr/>
        </p:nvCxnSpPr>
        <p:spPr>
          <a:xfrm flipH="1" flipV="1">
            <a:off x="5167455" y="3486038"/>
            <a:ext cx="2151" cy="1055182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4855346" y="3116706"/>
            <a:ext cx="311304" cy="369332"/>
            <a:chOff x="5737051" y="3828962"/>
            <a:chExt cx="311304" cy="369332"/>
          </a:xfrm>
        </p:grpSpPr>
        <p:sp>
          <p:nvSpPr>
            <p:cNvPr id="24" name="Rectangle 23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737051" y="3828962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8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5626914" y="3116706"/>
            <a:ext cx="324128" cy="369332"/>
            <a:chOff x="5730640" y="3828962"/>
            <a:chExt cx="324128" cy="369332"/>
          </a:xfrm>
        </p:grpSpPr>
        <p:sp>
          <p:nvSpPr>
            <p:cNvPr id="41" name="Rectangle 40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730640" y="3828962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 flipH="1">
            <a:off x="1753332" y="4872472"/>
            <a:ext cx="6413005" cy="954107"/>
            <a:chOff x="1219200" y="4876799"/>
            <a:chExt cx="5181605" cy="1384995"/>
          </a:xfrm>
        </p:grpSpPr>
        <p:sp>
          <p:nvSpPr>
            <p:cNvPr id="44" name="Rectangular Callout 43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1257"/>
                <a:gd name="adj2" fmla="val -187072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219204" y="4876799"/>
              <a:ext cx="51816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D(A,D) = min(D(A,D), D(A,C)+D(C,D))</a:t>
              </a:r>
            </a:p>
            <a:p>
              <a:pPr lvl="0" algn="ctr"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= min(</a:t>
              </a:r>
              <a:r>
                <a:rPr lang="en-US" sz="2800" dirty="0" smtClean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∞</a:t>
              </a:r>
              <a:r>
                <a:rPr lang="en-US" sz="2800" dirty="0" smtClean="0">
                  <a:solidFill>
                    <a:schemeClr val="bg1"/>
                  </a:solidFill>
                  <a:cs typeface="Consolas" pitchFamily="49" charset="0"/>
                </a:rPr>
                <a:t>, 7 + 1) = 8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endParaRPr>
            </a:p>
          </p:txBody>
        </p:sp>
      </p:grpSp>
      <p:cxnSp>
        <p:nvCxnSpPr>
          <p:cNvPr id="46" name="Straight Arrow Connector 45"/>
          <p:cNvCxnSpPr>
            <a:stCxn id="14" idx="3"/>
            <a:endCxn id="13" idx="1"/>
          </p:cNvCxnSpPr>
          <p:nvPr/>
        </p:nvCxnSpPr>
        <p:spPr>
          <a:xfrm flipH="1">
            <a:off x="722058" y="2360844"/>
            <a:ext cx="1001680" cy="506631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>
            <a:off x="6319032" y="2867473"/>
            <a:ext cx="443932" cy="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Group 61"/>
          <p:cNvGrpSpPr/>
          <p:nvPr/>
        </p:nvGrpSpPr>
        <p:grpSpPr>
          <a:xfrm>
            <a:off x="4856057" y="2726245"/>
            <a:ext cx="311304" cy="369332"/>
            <a:chOff x="5737052" y="3828962"/>
            <a:chExt cx="311304" cy="369332"/>
          </a:xfrm>
        </p:grpSpPr>
        <p:sp>
          <p:nvSpPr>
            <p:cNvPr id="63" name="Rectangle 62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737052" y="3828962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5639647" y="2726245"/>
            <a:ext cx="300082" cy="369332"/>
            <a:chOff x="5742663" y="3828962"/>
            <a:chExt cx="300081" cy="369332"/>
          </a:xfrm>
        </p:grpSpPr>
        <p:sp>
          <p:nvSpPr>
            <p:cNvPr id="66" name="Rectangle 65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742663" y="3828962"/>
              <a:ext cx="3000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B</a:t>
              </a: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4855350" y="3116706"/>
            <a:ext cx="311304" cy="369332"/>
            <a:chOff x="5737052" y="3828962"/>
            <a:chExt cx="311304" cy="369332"/>
          </a:xfrm>
        </p:grpSpPr>
        <p:sp>
          <p:nvSpPr>
            <p:cNvPr id="69" name="Rectangle 68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5737052" y="3828962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5</a:t>
              </a: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5638941" y="3116706"/>
            <a:ext cx="300082" cy="369332"/>
            <a:chOff x="5742663" y="3828962"/>
            <a:chExt cx="300081" cy="369332"/>
          </a:xfrm>
        </p:grpSpPr>
        <p:sp>
          <p:nvSpPr>
            <p:cNvPr id="72" name="Rectangle 71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742663" y="3828962"/>
              <a:ext cx="3000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B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 flipH="1">
            <a:off x="1657137" y="4294998"/>
            <a:ext cx="6413005" cy="954107"/>
            <a:chOff x="1219200" y="4876799"/>
            <a:chExt cx="5181605" cy="1384995"/>
          </a:xfrm>
        </p:grpSpPr>
        <p:sp>
          <p:nvSpPr>
            <p:cNvPr id="75" name="Rectangular Callout 74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1257"/>
                <a:gd name="adj2" fmla="val -187072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1219204" y="4876799"/>
              <a:ext cx="51816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D(A,C) = min(D(A,C), D(A,B)+D(B,C))</a:t>
              </a:r>
            </a:p>
            <a:p>
              <a:pPr lvl="0" algn="ctr"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= min(</a:t>
              </a:r>
              <a:r>
                <a:rPr lang="en-US" sz="2800" dirty="0">
                  <a:solidFill>
                    <a:schemeClr val="bg1"/>
                  </a:solidFill>
                  <a:cs typeface="Consolas" pitchFamily="49" charset="0"/>
                </a:rPr>
                <a:t>7</a:t>
              </a:r>
              <a:r>
                <a:rPr lang="en-US" sz="2800" dirty="0" smtClean="0">
                  <a:solidFill>
                    <a:schemeClr val="bg1"/>
                  </a:solidFill>
                  <a:cs typeface="Consolas" pitchFamily="49" charset="0"/>
                </a:rPr>
                <a:t>, 2 + 1) = 3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77" name="Group 76"/>
          <p:cNvGrpSpPr/>
          <p:nvPr/>
        </p:nvGrpSpPr>
        <p:grpSpPr>
          <a:xfrm flipH="1">
            <a:off x="1731962" y="4872472"/>
            <a:ext cx="6413005" cy="954107"/>
            <a:chOff x="1219200" y="4876799"/>
            <a:chExt cx="5181605" cy="1384995"/>
          </a:xfrm>
        </p:grpSpPr>
        <p:sp>
          <p:nvSpPr>
            <p:cNvPr id="78" name="Rectangular Callout 77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1257"/>
                <a:gd name="adj2" fmla="val -187072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219204" y="4876799"/>
              <a:ext cx="51816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D(A,D) = min(D(A,D), D(A,B)+D(B,D))</a:t>
              </a:r>
            </a:p>
            <a:p>
              <a:pPr lvl="0" algn="ctr"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= min(</a:t>
              </a:r>
              <a:r>
                <a:rPr lang="en-US" sz="2800" dirty="0">
                  <a:solidFill>
                    <a:schemeClr val="bg1"/>
                  </a:solidFill>
                  <a:cs typeface="Consolas" pitchFamily="49" charset="0"/>
                </a:rPr>
                <a:t>8</a:t>
              </a:r>
              <a:r>
                <a:rPr lang="en-US" sz="2800" dirty="0" smtClean="0">
                  <a:solidFill>
                    <a:schemeClr val="bg1"/>
                  </a:solidFill>
                  <a:cs typeface="Consolas" pitchFamily="49" charset="0"/>
                </a:rPr>
                <a:t>, 2 + 3) = 5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endParaRPr>
            </a:p>
          </p:txBody>
        </p:sp>
      </p:grpSp>
      <p:cxnSp>
        <p:nvCxnSpPr>
          <p:cNvPr id="80" name="Straight Arrow Connector 79"/>
          <p:cNvCxnSpPr/>
          <p:nvPr/>
        </p:nvCxnSpPr>
        <p:spPr>
          <a:xfrm flipH="1">
            <a:off x="6258503" y="2867473"/>
            <a:ext cx="564991" cy="0"/>
          </a:xfrm>
          <a:prstGeom prst="straightConnector1">
            <a:avLst/>
          </a:prstGeom>
          <a:ln w="57150">
            <a:solidFill>
              <a:schemeClr val="accent2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H="1">
            <a:off x="6258503" y="5831107"/>
            <a:ext cx="564991" cy="0"/>
          </a:xfrm>
          <a:prstGeom prst="straightConnector1">
            <a:avLst/>
          </a:prstGeom>
          <a:ln w="57150">
            <a:solidFill>
              <a:schemeClr val="accent2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H="1">
            <a:off x="8070137" y="3566972"/>
            <a:ext cx="5" cy="1059459"/>
          </a:xfrm>
          <a:prstGeom prst="straightConnector1">
            <a:avLst/>
          </a:prstGeom>
          <a:ln w="57150">
            <a:solidFill>
              <a:schemeClr val="accent2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H="1">
            <a:off x="5169606" y="3486038"/>
            <a:ext cx="5" cy="1059459"/>
          </a:xfrm>
          <a:prstGeom prst="straightConnector1">
            <a:avLst/>
          </a:prstGeom>
          <a:ln w="57150">
            <a:solidFill>
              <a:schemeClr val="accent2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H="1">
            <a:off x="6121595" y="3566972"/>
            <a:ext cx="701899" cy="1259725"/>
          </a:xfrm>
          <a:prstGeom prst="straightConnector1">
            <a:avLst/>
          </a:prstGeom>
          <a:ln w="57150">
            <a:solidFill>
              <a:schemeClr val="accent2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1" name="Group 90"/>
          <p:cNvGrpSpPr/>
          <p:nvPr/>
        </p:nvGrpSpPr>
        <p:grpSpPr>
          <a:xfrm>
            <a:off x="7642229" y="3116706"/>
            <a:ext cx="311304" cy="369332"/>
            <a:chOff x="5737052" y="3828962"/>
            <a:chExt cx="311304" cy="369332"/>
          </a:xfrm>
        </p:grpSpPr>
        <p:sp>
          <p:nvSpPr>
            <p:cNvPr id="92" name="Rectangle 91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5737052" y="3828962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2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8413791" y="3116706"/>
            <a:ext cx="324128" cy="369332"/>
            <a:chOff x="5730640" y="3828962"/>
            <a:chExt cx="324128" cy="369332"/>
          </a:xfrm>
        </p:grpSpPr>
        <p:sp>
          <p:nvSpPr>
            <p:cNvPr id="95" name="Rectangle 94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730640" y="3828962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C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7652426" y="5347231"/>
            <a:ext cx="311304" cy="369332"/>
            <a:chOff x="5737052" y="3828962"/>
            <a:chExt cx="311304" cy="369332"/>
          </a:xfrm>
        </p:grpSpPr>
        <p:sp>
          <p:nvSpPr>
            <p:cNvPr id="104" name="Rectangle 103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5737052" y="3828962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4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8436016" y="5347231"/>
            <a:ext cx="300082" cy="369332"/>
            <a:chOff x="5742663" y="3828962"/>
            <a:chExt cx="300081" cy="369332"/>
          </a:xfrm>
        </p:grpSpPr>
        <p:sp>
          <p:nvSpPr>
            <p:cNvPr id="107" name="Rectangle 106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5742663" y="3828962"/>
              <a:ext cx="3000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B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4827730" y="5342619"/>
            <a:ext cx="311304" cy="369332"/>
            <a:chOff x="5737052" y="3828962"/>
            <a:chExt cx="311304" cy="369332"/>
          </a:xfrm>
        </p:grpSpPr>
        <p:sp>
          <p:nvSpPr>
            <p:cNvPr id="116" name="Rectangle 115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5737052" y="3828962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3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5611320" y="5342619"/>
            <a:ext cx="300082" cy="369332"/>
            <a:chOff x="5742663" y="3828962"/>
            <a:chExt cx="300081" cy="369332"/>
          </a:xfrm>
        </p:grpSpPr>
        <p:sp>
          <p:nvSpPr>
            <p:cNvPr id="119" name="Rectangle 118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5742663" y="3828962"/>
              <a:ext cx="3000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B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9271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9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000"/>
                            </p:stCondLst>
                            <p:childTnLst>
                              <p:par>
                                <p:cTn id="1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Distance Vector: End of 3</a:t>
            </a:r>
            <a:r>
              <a:rPr lang="en-US" baseline="30000" dirty="0" smtClean="0"/>
              <a:t>rd</a:t>
            </a:r>
            <a:r>
              <a:rPr lang="en-US" dirty="0" smtClean="0"/>
              <a:t> Iteration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51" name="Content Placeholder 50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11364115"/>
              </p:ext>
            </p:extLst>
          </p:nvPr>
        </p:nvGraphicFramePr>
        <p:xfrm>
          <a:off x="4016835" y="2002678"/>
          <a:ext cx="230124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180"/>
                <a:gridCol w="754380"/>
                <a:gridCol w="7416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Dest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Next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nsolas" pitchFamily="49" charset="0"/>
                          <a:cs typeface="Consolas" pitchFamily="49" charset="0"/>
                        </a:rPr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loud 4"/>
          <p:cNvSpPr/>
          <p:nvPr/>
        </p:nvSpPr>
        <p:spPr>
          <a:xfrm>
            <a:off x="130699" y="1536398"/>
            <a:ext cx="3457410" cy="2219977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8" name="Straight Connector 7"/>
          <p:cNvCxnSpPr>
            <a:stCxn id="14" idx="4"/>
            <a:endCxn id="16" idx="2"/>
          </p:cNvCxnSpPr>
          <p:nvPr/>
        </p:nvCxnSpPr>
        <p:spPr>
          <a:xfrm>
            <a:off x="2095570" y="2178727"/>
            <a:ext cx="526567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3" idx="4"/>
            <a:endCxn id="15" idx="2"/>
          </p:cNvCxnSpPr>
          <p:nvPr/>
        </p:nvCxnSpPr>
        <p:spPr>
          <a:xfrm>
            <a:off x="1093890" y="3049588"/>
            <a:ext cx="443932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3" idx="1"/>
            <a:endCxn id="14" idx="3"/>
          </p:cNvCxnSpPr>
          <p:nvPr/>
        </p:nvCxnSpPr>
        <p:spPr>
          <a:xfrm flipV="1">
            <a:off x="722058" y="2360844"/>
            <a:ext cx="1001680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5" idx="1"/>
            <a:endCxn id="14" idx="3"/>
          </p:cNvCxnSpPr>
          <p:nvPr/>
        </p:nvCxnSpPr>
        <p:spPr>
          <a:xfrm flipH="1" flipV="1">
            <a:off x="1723737" y="2360844"/>
            <a:ext cx="185916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5" idx="1"/>
            <a:endCxn id="16" idx="3"/>
          </p:cNvCxnSpPr>
          <p:nvPr/>
        </p:nvCxnSpPr>
        <p:spPr>
          <a:xfrm flipV="1">
            <a:off x="1909654" y="2360844"/>
            <a:ext cx="1084315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27811" y="2264582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2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181561" y="1770257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3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754134" y="2353462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13" name="Flowchart: Magnetic Disk 12"/>
          <p:cNvSpPr/>
          <p:nvPr/>
        </p:nvSpPr>
        <p:spPr>
          <a:xfrm>
            <a:off x="350225" y="286747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</a:t>
            </a:r>
            <a:endParaRPr lang="en-US" dirty="0"/>
          </a:p>
        </p:txBody>
      </p:sp>
      <p:sp>
        <p:nvSpPr>
          <p:cNvPr id="14" name="Flowchart: Magnetic Disk 13"/>
          <p:cNvSpPr/>
          <p:nvPr/>
        </p:nvSpPr>
        <p:spPr>
          <a:xfrm>
            <a:off x="1351905" y="1996612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</a:t>
            </a:r>
            <a:endParaRPr lang="en-US" dirty="0"/>
          </a:p>
        </p:txBody>
      </p:sp>
      <p:sp>
        <p:nvSpPr>
          <p:cNvPr id="15" name="Flowchart: Magnetic Disk 14"/>
          <p:cNvSpPr/>
          <p:nvPr/>
        </p:nvSpPr>
        <p:spPr>
          <a:xfrm>
            <a:off x="1537821" y="286747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  <a:endParaRPr lang="en-US" dirty="0"/>
          </a:p>
        </p:txBody>
      </p:sp>
      <p:sp>
        <p:nvSpPr>
          <p:cNvPr id="16" name="Flowchart: Magnetic Disk 15"/>
          <p:cNvSpPr/>
          <p:nvPr/>
        </p:nvSpPr>
        <p:spPr>
          <a:xfrm>
            <a:off x="2622136" y="1996612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2423073" y="2508333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1138564" y="3000872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7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4622151" y="1575981"/>
            <a:ext cx="1138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Node A</a:t>
            </a:r>
            <a:endParaRPr lang="en-US" sz="2400" dirty="0"/>
          </a:p>
        </p:txBody>
      </p:sp>
      <p:graphicFrame>
        <p:nvGraphicFramePr>
          <p:cNvPr id="53" name="Content Placeholder 5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1209718"/>
              </p:ext>
            </p:extLst>
          </p:nvPr>
        </p:nvGraphicFramePr>
        <p:xfrm>
          <a:off x="6823139" y="2002678"/>
          <a:ext cx="230124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180"/>
                <a:gridCol w="754380"/>
                <a:gridCol w="7416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Dest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Next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7444486" y="1536903"/>
            <a:ext cx="110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Node B</a:t>
            </a:r>
            <a:endParaRPr lang="en-US" sz="2400" dirty="0"/>
          </a:p>
        </p:txBody>
      </p:sp>
      <p:graphicFrame>
        <p:nvGraphicFramePr>
          <p:cNvPr id="55" name="Content Placeholder 5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959874"/>
              </p:ext>
            </p:extLst>
          </p:nvPr>
        </p:nvGraphicFramePr>
        <p:xfrm>
          <a:off x="4016835" y="4976787"/>
          <a:ext cx="230124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180"/>
                <a:gridCol w="754380"/>
                <a:gridCol w="7416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Dest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Next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6" name="TextBox 55"/>
          <p:cNvSpPr txBox="1"/>
          <p:nvPr/>
        </p:nvSpPr>
        <p:spPr>
          <a:xfrm>
            <a:off x="4600379" y="4541220"/>
            <a:ext cx="1138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Node C</a:t>
            </a:r>
            <a:endParaRPr lang="en-US" sz="2400" dirty="0"/>
          </a:p>
        </p:txBody>
      </p:sp>
      <p:graphicFrame>
        <p:nvGraphicFramePr>
          <p:cNvPr id="57" name="Content Placeholder 5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9318739"/>
              </p:ext>
            </p:extLst>
          </p:nvPr>
        </p:nvGraphicFramePr>
        <p:xfrm>
          <a:off x="6823139" y="4976787"/>
          <a:ext cx="230124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180"/>
                <a:gridCol w="754380"/>
                <a:gridCol w="7416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Dest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Next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nsolas" pitchFamily="49" charset="0"/>
                          <a:cs typeface="Consolas" pitchFamily="49" charset="0"/>
                        </a:rPr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8" name="TextBox 57"/>
          <p:cNvSpPr txBox="1"/>
          <p:nvPr/>
        </p:nvSpPr>
        <p:spPr>
          <a:xfrm>
            <a:off x="7406684" y="4511011"/>
            <a:ext cx="1138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Node D</a:t>
            </a:r>
            <a:endParaRPr lang="en-US" sz="2400" dirty="0"/>
          </a:p>
        </p:txBody>
      </p:sp>
      <p:sp>
        <p:nvSpPr>
          <p:cNvPr id="28" name="Text Box 144"/>
          <p:cNvSpPr txBox="1">
            <a:spLocks noChangeArrowheads="1"/>
          </p:cNvSpPr>
          <p:nvPr/>
        </p:nvSpPr>
        <p:spPr bwMode="auto">
          <a:xfrm>
            <a:off x="-20235" y="3314757"/>
            <a:ext cx="4009559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457200" indent="-457200" algn="l"/>
            <a:r>
              <a:rPr lang="en-US" sz="1600" i="1" dirty="0"/>
              <a:t>…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i="1" dirty="0"/>
              <a:t> </a:t>
            </a:r>
            <a:r>
              <a:rPr lang="en-US" sz="1600" b="1" i="1" dirty="0" smtClean="0"/>
              <a:t>loop</a:t>
            </a:r>
            <a:r>
              <a:rPr lang="en-US" sz="1600" b="1" i="1" dirty="0"/>
              <a:t>:</a:t>
            </a:r>
            <a:r>
              <a:rPr lang="en-US" sz="1600" dirty="0"/>
              <a:t> </a:t>
            </a:r>
          </a:p>
          <a:p>
            <a:pPr marL="457200" indent="-457200" algn="l"/>
            <a:r>
              <a:rPr lang="en-US" sz="1600" dirty="0"/>
              <a:t>…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/>
              <a:t> </a:t>
            </a:r>
            <a:r>
              <a:rPr lang="en-US" sz="1600" b="1" dirty="0" smtClean="0"/>
              <a:t>else </a:t>
            </a:r>
            <a:r>
              <a:rPr lang="en-US" sz="1600" b="1" dirty="0"/>
              <a:t>if</a:t>
            </a:r>
            <a:r>
              <a:rPr lang="en-US" sz="1600" dirty="0"/>
              <a:t> (update D(</a:t>
            </a:r>
            <a:r>
              <a:rPr lang="en-US" sz="1600" i="1" dirty="0"/>
              <a:t>V, Y</a:t>
            </a:r>
            <a:r>
              <a:rPr lang="en-US" sz="1600" dirty="0"/>
              <a:t>) received from </a:t>
            </a:r>
            <a:r>
              <a:rPr lang="en-US" sz="1600" i="1" dirty="0"/>
              <a:t>V</a:t>
            </a:r>
            <a:r>
              <a:rPr lang="en-US" sz="1600" dirty="0"/>
              <a:t>)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 smtClean="0"/>
              <a:t>   </a:t>
            </a:r>
            <a:r>
              <a:rPr lang="en-US" sz="1600" b="1" dirty="0"/>
              <a:t>for all</a:t>
            </a:r>
            <a:r>
              <a:rPr lang="en-US" sz="1600" dirty="0"/>
              <a:t> destinations Y </a:t>
            </a:r>
            <a:r>
              <a:rPr lang="en-US" sz="1600" b="1" dirty="0"/>
              <a:t>do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 smtClean="0"/>
              <a:t>      </a:t>
            </a:r>
            <a:r>
              <a:rPr lang="en-US" sz="1600" b="1" dirty="0"/>
              <a:t>if</a:t>
            </a:r>
            <a:r>
              <a:rPr lang="en-US" sz="1600" dirty="0"/>
              <a:t> (destination </a:t>
            </a:r>
            <a:r>
              <a:rPr lang="en-US" sz="1600" i="1" dirty="0"/>
              <a:t>Y</a:t>
            </a:r>
            <a:r>
              <a:rPr lang="en-US" sz="1600" dirty="0"/>
              <a:t> through </a:t>
            </a:r>
            <a:r>
              <a:rPr lang="en-US" sz="1600" i="1" dirty="0"/>
              <a:t>V</a:t>
            </a:r>
            <a:r>
              <a:rPr lang="en-US" sz="1600" dirty="0"/>
              <a:t>)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 smtClean="0"/>
              <a:t>        </a:t>
            </a:r>
            <a:r>
              <a:rPr lang="en-US" sz="1600" dirty="0"/>
              <a:t>D(</a:t>
            </a:r>
            <a:r>
              <a:rPr lang="en-US" sz="1600" i="1" dirty="0"/>
              <a:t>A,Y</a:t>
            </a:r>
            <a:r>
              <a:rPr lang="en-US" sz="1600" dirty="0"/>
              <a:t>) = D(</a:t>
            </a:r>
            <a:r>
              <a:rPr lang="en-US" sz="1600" i="1" dirty="0"/>
              <a:t>A,V</a:t>
            </a:r>
            <a:r>
              <a:rPr lang="en-US" sz="1600" dirty="0"/>
              <a:t>) + D(</a:t>
            </a:r>
            <a:r>
              <a:rPr lang="en-US" sz="1600" i="1" dirty="0"/>
              <a:t>V, Y</a:t>
            </a:r>
            <a:r>
              <a:rPr lang="en-US" sz="1600" dirty="0"/>
              <a:t>);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 smtClean="0"/>
              <a:t>      </a:t>
            </a:r>
            <a:r>
              <a:rPr lang="en-US" sz="1600" b="1" dirty="0"/>
              <a:t>else</a:t>
            </a:r>
            <a:endParaRPr lang="en-US" sz="1600" dirty="0">
              <a:solidFill>
                <a:schemeClr val="accent2"/>
              </a:solidFill>
            </a:endParaRP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 smtClean="0"/>
              <a:t>        D(A</a:t>
            </a:r>
            <a:r>
              <a:rPr lang="en-US" sz="1600" dirty="0"/>
              <a:t>, Y) </a:t>
            </a:r>
            <a:r>
              <a:rPr lang="en-US" sz="1600" dirty="0" smtClean="0"/>
              <a:t>=</a:t>
            </a:r>
          </a:p>
          <a:p>
            <a:pPr algn="l">
              <a:buClr>
                <a:schemeClr val="accent2"/>
              </a:buClr>
              <a:tabLst>
                <a:tab pos="1490663" algn="l"/>
              </a:tabLst>
            </a:pPr>
            <a:r>
              <a:rPr lang="en-US" sz="1600" dirty="0" smtClean="0"/>
              <a:t>	min(D(</a:t>
            </a:r>
            <a:r>
              <a:rPr lang="en-US" sz="1600" i="1" dirty="0" smtClean="0"/>
              <a:t>A</a:t>
            </a:r>
            <a:r>
              <a:rPr lang="en-US" sz="1600" i="1" dirty="0"/>
              <a:t>, Y</a:t>
            </a:r>
            <a:r>
              <a:rPr lang="en-US" sz="1600" dirty="0" smtClean="0"/>
              <a:t>),</a:t>
            </a:r>
          </a:p>
          <a:p>
            <a:pPr algn="l">
              <a:buClr>
                <a:schemeClr val="accent2"/>
              </a:buClr>
              <a:tabLst>
                <a:tab pos="1490663" algn="l"/>
              </a:tabLst>
            </a:pPr>
            <a:r>
              <a:rPr lang="en-US" sz="1600" dirty="0" smtClean="0"/>
              <a:t>	D(</a:t>
            </a:r>
            <a:r>
              <a:rPr lang="en-US" sz="1600" i="1" dirty="0" smtClean="0"/>
              <a:t>A</a:t>
            </a:r>
            <a:r>
              <a:rPr lang="en-US" sz="1600" i="1" dirty="0"/>
              <a:t>, V</a:t>
            </a:r>
            <a:r>
              <a:rPr lang="en-US" sz="1600" dirty="0"/>
              <a:t>) + D(</a:t>
            </a:r>
            <a:r>
              <a:rPr lang="en-US" sz="1600" i="1" dirty="0"/>
              <a:t>V, Y</a:t>
            </a:r>
            <a:r>
              <a:rPr lang="en-US" sz="1600" dirty="0"/>
              <a:t>));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8"/>
            </a:pPr>
            <a:r>
              <a:rPr lang="en-US" sz="1600" dirty="0"/>
              <a:t> </a:t>
            </a:r>
            <a:r>
              <a:rPr lang="en-US" sz="1600" b="1" dirty="0" smtClean="0"/>
              <a:t>if</a:t>
            </a:r>
            <a:r>
              <a:rPr lang="en-US" sz="1600" dirty="0" smtClean="0"/>
              <a:t> </a:t>
            </a:r>
            <a:r>
              <a:rPr lang="en-US" sz="1600" dirty="0"/>
              <a:t>(there is a new </a:t>
            </a:r>
            <a:r>
              <a:rPr lang="en-US" sz="1600" dirty="0" smtClean="0"/>
              <a:t>min. for </a:t>
            </a:r>
            <a:r>
              <a:rPr lang="en-US" sz="1600" dirty="0" err="1"/>
              <a:t>dest</a:t>
            </a:r>
            <a:r>
              <a:rPr lang="en-US" sz="1600" dirty="0"/>
              <a:t>. </a:t>
            </a:r>
            <a:r>
              <a:rPr lang="en-US" sz="1600" i="1" dirty="0"/>
              <a:t>Y</a:t>
            </a:r>
            <a:r>
              <a:rPr lang="en-US" sz="1600" dirty="0"/>
              <a:t>)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8"/>
            </a:pPr>
            <a:r>
              <a:rPr lang="en-US" sz="1600" dirty="0" smtClean="0"/>
              <a:t>   </a:t>
            </a:r>
            <a:r>
              <a:rPr lang="en-US" sz="1600" b="1" dirty="0" smtClean="0"/>
              <a:t>send</a:t>
            </a:r>
            <a:r>
              <a:rPr lang="en-US" sz="1600" dirty="0" smtClean="0"/>
              <a:t> </a:t>
            </a:r>
            <a:r>
              <a:rPr lang="en-US" sz="1600" dirty="0"/>
              <a:t>D(</a:t>
            </a:r>
            <a:r>
              <a:rPr lang="en-US" sz="1600" i="1" dirty="0"/>
              <a:t>A, Y</a:t>
            </a:r>
            <a:r>
              <a:rPr lang="en-US" sz="1600" dirty="0"/>
              <a:t>) to all neighbors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8"/>
            </a:pPr>
            <a:r>
              <a:rPr lang="en-US" sz="1600" dirty="0"/>
              <a:t> </a:t>
            </a:r>
            <a:r>
              <a:rPr lang="en-US" sz="1600" b="1" dirty="0" smtClean="0"/>
              <a:t>forever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cxnSp>
        <p:nvCxnSpPr>
          <p:cNvPr id="34" name="Straight Arrow Connector 33"/>
          <p:cNvCxnSpPr>
            <a:stCxn id="51" idx="2"/>
            <a:endCxn id="56" idx="0"/>
          </p:cNvCxnSpPr>
          <p:nvPr/>
        </p:nvCxnSpPr>
        <p:spPr>
          <a:xfrm>
            <a:off x="5167455" y="3486038"/>
            <a:ext cx="2151" cy="1055182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51" idx="3"/>
            <a:endCxn id="53" idx="1"/>
          </p:cNvCxnSpPr>
          <p:nvPr/>
        </p:nvCxnSpPr>
        <p:spPr>
          <a:xfrm>
            <a:off x="6318076" y="2744358"/>
            <a:ext cx="505064" cy="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8" name="Group 87"/>
          <p:cNvGrpSpPr/>
          <p:nvPr/>
        </p:nvGrpSpPr>
        <p:grpSpPr>
          <a:xfrm>
            <a:off x="913714" y="3655638"/>
            <a:ext cx="7677109" cy="1531092"/>
            <a:chOff x="414979" y="3333623"/>
            <a:chExt cx="8263530" cy="1523216"/>
          </a:xfrm>
        </p:grpSpPr>
        <p:sp>
          <p:nvSpPr>
            <p:cNvPr id="89" name="Rectangle 88"/>
            <p:cNvSpPr/>
            <p:nvPr/>
          </p:nvSpPr>
          <p:spPr>
            <a:xfrm>
              <a:off x="414979" y="3333623"/>
              <a:ext cx="8263530" cy="1523216"/>
            </a:xfrm>
            <a:prstGeom prst="rect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Content Placeholder 2"/>
            <p:cNvSpPr txBox="1">
              <a:spLocks/>
            </p:cNvSpPr>
            <p:nvPr/>
          </p:nvSpPr>
          <p:spPr>
            <a:xfrm>
              <a:off x="514376" y="3496212"/>
              <a:ext cx="8118848" cy="120830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Clr>
                  <a:schemeClr val="bg1"/>
                </a:buClr>
              </a:pPr>
              <a:r>
                <a:rPr lang="en-US" sz="3200" dirty="0" smtClean="0">
                  <a:solidFill>
                    <a:schemeClr val="bg1"/>
                  </a:solidFill>
                </a:rPr>
                <a:t>Nothing changes, algorithm terminates</a:t>
              </a:r>
            </a:p>
            <a:p>
              <a:pPr>
                <a:buClr>
                  <a:schemeClr val="bg1"/>
                </a:buClr>
              </a:pPr>
              <a:r>
                <a:rPr lang="en-US" sz="3200" dirty="0" smtClean="0">
                  <a:solidFill>
                    <a:schemeClr val="bg1"/>
                  </a:solidFill>
                </a:rPr>
                <a:t>Until something changes…</a:t>
              </a:r>
            </a:p>
          </p:txBody>
        </p:sp>
      </p:grpSp>
      <p:cxnSp>
        <p:nvCxnSpPr>
          <p:cNvPr id="33" name="Straight Arrow Connector 32"/>
          <p:cNvCxnSpPr>
            <a:endCxn id="53" idx="2"/>
          </p:cNvCxnSpPr>
          <p:nvPr/>
        </p:nvCxnSpPr>
        <p:spPr>
          <a:xfrm flipH="1" flipV="1">
            <a:off x="7973760" y="3486038"/>
            <a:ext cx="1" cy="105518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57" idx="1"/>
            <a:endCxn id="55" idx="3"/>
          </p:cNvCxnSpPr>
          <p:nvPr/>
        </p:nvCxnSpPr>
        <p:spPr>
          <a:xfrm flipH="1">
            <a:off x="6318076" y="5718467"/>
            <a:ext cx="505064" cy="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0758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Elosztott Bellman-Ford algoritmus – </a:t>
            </a:r>
            <a:r>
              <a:rPr lang="hu-HU" i="1" dirty="0" smtClean="0"/>
              <a:t>példa </a:t>
            </a:r>
            <a:endParaRPr lang="en-US" i="1" dirty="0"/>
          </a:p>
        </p:txBody>
      </p:sp>
      <p:sp>
        <p:nvSpPr>
          <p:cNvPr id="58" name="Oval 57"/>
          <p:cNvSpPr/>
          <p:nvPr/>
        </p:nvSpPr>
        <p:spPr>
          <a:xfrm>
            <a:off x="3433656" y="1819434"/>
            <a:ext cx="333877" cy="42687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9" name="Oval 58"/>
          <p:cNvSpPr/>
          <p:nvPr/>
        </p:nvSpPr>
        <p:spPr>
          <a:xfrm>
            <a:off x="4351431" y="2181220"/>
            <a:ext cx="333877" cy="42687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0" name="Oval 59"/>
          <p:cNvSpPr/>
          <p:nvPr/>
        </p:nvSpPr>
        <p:spPr>
          <a:xfrm>
            <a:off x="4984224" y="1634219"/>
            <a:ext cx="333877" cy="42687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" name="Oval 60"/>
          <p:cNvSpPr/>
          <p:nvPr/>
        </p:nvSpPr>
        <p:spPr>
          <a:xfrm>
            <a:off x="4375878" y="2928242"/>
            <a:ext cx="333877" cy="42687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5592571" y="2662819"/>
            <a:ext cx="333877" cy="42687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3" name="Oval 62"/>
          <p:cNvSpPr/>
          <p:nvPr/>
        </p:nvSpPr>
        <p:spPr>
          <a:xfrm>
            <a:off x="3371241" y="2714807"/>
            <a:ext cx="333877" cy="42687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4" name="Straight Connector 63"/>
          <p:cNvCxnSpPr>
            <a:stCxn id="58" idx="4"/>
            <a:endCxn id="63" idx="0"/>
          </p:cNvCxnSpPr>
          <p:nvPr/>
        </p:nvCxnSpPr>
        <p:spPr>
          <a:xfrm flipH="1">
            <a:off x="3538180" y="2246305"/>
            <a:ext cx="62414" cy="4685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63" idx="6"/>
            <a:endCxn id="61" idx="2"/>
          </p:cNvCxnSpPr>
          <p:nvPr/>
        </p:nvCxnSpPr>
        <p:spPr>
          <a:xfrm>
            <a:off x="3705118" y="2928243"/>
            <a:ext cx="670760" cy="2134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61" idx="6"/>
            <a:endCxn id="62" idx="2"/>
          </p:cNvCxnSpPr>
          <p:nvPr/>
        </p:nvCxnSpPr>
        <p:spPr>
          <a:xfrm flipV="1">
            <a:off x="4709754" y="2876255"/>
            <a:ext cx="882817" cy="2654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62" idx="1"/>
            <a:endCxn id="60" idx="5"/>
          </p:cNvCxnSpPr>
          <p:nvPr/>
        </p:nvCxnSpPr>
        <p:spPr>
          <a:xfrm flipH="1" flipV="1">
            <a:off x="5269206" y="1998575"/>
            <a:ext cx="372260" cy="7267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61" idx="0"/>
            <a:endCxn id="59" idx="4"/>
          </p:cNvCxnSpPr>
          <p:nvPr/>
        </p:nvCxnSpPr>
        <p:spPr>
          <a:xfrm flipH="1" flipV="1">
            <a:off x="4518369" y="2608090"/>
            <a:ext cx="24447" cy="3201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58" idx="6"/>
            <a:endCxn id="59" idx="2"/>
          </p:cNvCxnSpPr>
          <p:nvPr/>
        </p:nvCxnSpPr>
        <p:spPr>
          <a:xfrm>
            <a:off x="3767533" y="2032869"/>
            <a:ext cx="583898" cy="3617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59" idx="7"/>
            <a:endCxn id="60" idx="3"/>
          </p:cNvCxnSpPr>
          <p:nvPr/>
        </p:nvCxnSpPr>
        <p:spPr>
          <a:xfrm flipV="1">
            <a:off x="4636413" y="1998576"/>
            <a:ext cx="396706" cy="2451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1" name="Table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49131"/>
              </p:ext>
            </p:extLst>
          </p:nvPr>
        </p:nvGraphicFramePr>
        <p:xfrm>
          <a:off x="508013" y="4033031"/>
          <a:ext cx="1150508" cy="21296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1031"/>
                <a:gridCol w="439676"/>
                <a:gridCol w="469801"/>
              </a:tblGrid>
              <a:tr h="27686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err="1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cost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N. </a:t>
                      </a:r>
                      <a:r>
                        <a:rPr lang="hu-HU" sz="1400" dirty="0" err="1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Hop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686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686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∞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686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∞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2285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686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∞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72" name="Table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6370485"/>
              </p:ext>
            </p:extLst>
          </p:nvPr>
        </p:nvGraphicFramePr>
        <p:xfrm>
          <a:off x="1843748" y="4160238"/>
          <a:ext cx="715924" cy="182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2326"/>
                <a:gridCol w="433598"/>
              </a:tblGrid>
              <a:tr h="27686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686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solidFill>
                            <a:sysClr val="windowText" lastClr="000000"/>
                          </a:solidFill>
                        </a:rPr>
                        <a:t>B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686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solidFill>
                            <a:sysClr val="windowText" lastClr="000000"/>
                          </a:solidFill>
                        </a:rPr>
                        <a:t>C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</a:rPr>
                        <a:t>∞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686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solidFill>
                            <a:sysClr val="windowText" lastClr="000000"/>
                          </a:solidFill>
                        </a:rPr>
                        <a:t>D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686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solidFill>
                            <a:sysClr val="windowText" lastClr="000000"/>
                          </a:solidFill>
                        </a:rPr>
                        <a:t>E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</a:rPr>
                        <a:t>∞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686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solidFill>
                            <a:sysClr val="windowText" lastClr="000000"/>
                          </a:solidFill>
                        </a:rPr>
                        <a:t>F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3" name="Table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0226927"/>
              </p:ext>
            </p:extLst>
          </p:nvPr>
        </p:nvGraphicFramePr>
        <p:xfrm>
          <a:off x="4094170" y="4054887"/>
          <a:ext cx="1299061" cy="2042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2153"/>
                <a:gridCol w="464757"/>
                <a:gridCol w="562151"/>
              </a:tblGrid>
              <a:tr h="27686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err="1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cost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N. </a:t>
                      </a:r>
                      <a:r>
                        <a:rPr lang="hu-HU" sz="1400" dirty="0" err="1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Hop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686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686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∞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686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686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686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74" name="Table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1264880"/>
              </p:ext>
            </p:extLst>
          </p:nvPr>
        </p:nvGraphicFramePr>
        <p:xfrm>
          <a:off x="6903415" y="4094921"/>
          <a:ext cx="1310946" cy="20554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643"/>
                <a:gridCol w="518142"/>
                <a:gridCol w="518161"/>
              </a:tblGrid>
              <a:tr h="27686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err="1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cost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N. </a:t>
                      </a:r>
                      <a:r>
                        <a:rPr lang="hu-HU" sz="1400" dirty="0" err="1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Hop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686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8094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686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686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686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5" name="TextBox 74"/>
          <p:cNvSpPr txBox="1"/>
          <p:nvPr/>
        </p:nvSpPr>
        <p:spPr>
          <a:xfrm>
            <a:off x="3821337" y="2985780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3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3914932" y="1874402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3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3347211" y="2278007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2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4327920" y="2577590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1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4725095" y="1800929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1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5091491" y="2957011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3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5436143" y="2121154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2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527739" y="3449916"/>
            <a:ext cx="1130783" cy="6001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100" dirty="0" smtClean="0"/>
              <a:t>Becsült késleltetés </a:t>
            </a:r>
          </a:p>
          <a:p>
            <a:pPr algn="ctr"/>
            <a:r>
              <a:rPr lang="hu-HU" sz="1100" dirty="0" smtClean="0"/>
              <a:t>A-tól kezdetben</a:t>
            </a:r>
            <a:endParaRPr lang="en-US" sz="1100" dirty="0"/>
          </a:p>
        </p:txBody>
      </p:sp>
      <p:sp>
        <p:nvSpPr>
          <p:cNvPr id="83" name="TextBox 82"/>
          <p:cNvSpPr txBox="1"/>
          <p:nvPr/>
        </p:nvSpPr>
        <p:spPr>
          <a:xfrm>
            <a:off x="1843748" y="3449913"/>
            <a:ext cx="72013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200" dirty="0" smtClean="0"/>
              <a:t>B vektora A-nak</a:t>
            </a:r>
            <a:endParaRPr lang="en-US" sz="1200" dirty="0"/>
          </a:p>
        </p:txBody>
      </p:sp>
      <p:sp>
        <p:nvSpPr>
          <p:cNvPr id="84" name="TextBox 83"/>
          <p:cNvSpPr txBox="1"/>
          <p:nvPr/>
        </p:nvSpPr>
        <p:spPr>
          <a:xfrm>
            <a:off x="4094170" y="3449914"/>
            <a:ext cx="115050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200" dirty="0" smtClean="0"/>
              <a:t>Új becsült </a:t>
            </a:r>
            <a:r>
              <a:rPr lang="hu-HU" sz="1200" dirty="0"/>
              <a:t>késleltetés A-tól</a:t>
            </a:r>
            <a:endParaRPr lang="en-US" sz="1200" dirty="0"/>
          </a:p>
        </p:txBody>
      </p:sp>
      <p:sp>
        <p:nvSpPr>
          <p:cNvPr id="85" name="TextBox 84"/>
          <p:cNvSpPr txBox="1"/>
          <p:nvPr/>
        </p:nvSpPr>
        <p:spPr>
          <a:xfrm>
            <a:off x="6903415" y="3449913"/>
            <a:ext cx="115050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200" dirty="0" smtClean="0"/>
              <a:t>Új becsült késleltetés A-tól</a:t>
            </a:r>
            <a:endParaRPr lang="en-US" sz="1200" dirty="0"/>
          </a:p>
        </p:txBody>
      </p:sp>
      <p:sp>
        <p:nvSpPr>
          <p:cNvPr id="86" name="Right Arrow 85"/>
          <p:cNvSpPr/>
          <p:nvPr/>
        </p:nvSpPr>
        <p:spPr>
          <a:xfrm>
            <a:off x="3517833" y="4526111"/>
            <a:ext cx="480235" cy="718457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7" name="Right Arrow 86"/>
          <p:cNvSpPr/>
          <p:nvPr/>
        </p:nvSpPr>
        <p:spPr>
          <a:xfrm>
            <a:off x="6260153" y="4519464"/>
            <a:ext cx="519338" cy="7184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…</a:t>
            </a:r>
            <a:endParaRPr lang="hu-HU" dirty="0"/>
          </a:p>
        </p:txBody>
      </p:sp>
      <p:graphicFrame>
        <p:nvGraphicFramePr>
          <p:cNvPr id="88" name="Table 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8604944"/>
              </p:ext>
            </p:extLst>
          </p:nvPr>
        </p:nvGraphicFramePr>
        <p:xfrm>
          <a:off x="5477695" y="4111251"/>
          <a:ext cx="651344" cy="182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6859"/>
                <a:gridCol w="394485"/>
              </a:tblGrid>
              <a:tr h="27686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686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solidFill>
                            <a:sysClr val="windowText" lastClr="000000"/>
                          </a:solidFill>
                        </a:rPr>
                        <a:t>B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686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solidFill>
                            <a:sysClr val="windowText" lastClr="000000"/>
                          </a:solidFill>
                        </a:rPr>
                        <a:t>C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</a:rPr>
                        <a:t>∞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686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solidFill>
                            <a:sysClr val="windowText" lastClr="000000"/>
                          </a:solidFill>
                        </a:rPr>
                        <a:t>D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686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solidFill>
                            <a:sysClr val="windowText" lastClr="000000"/>
                          </a:solidFill>
                        </a:rPr>
                        <a:t>E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686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solidFill>
                            <a:sysClr val="windowText" lastClr="000000"/>
                          </a:solidFill>
                        </a:rPr>
                        <a:t>F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9" name="TextBox 88"/>
          <p:cNvSpPr txBox="1"/>
          <p:nvPr/>
        </p:nvSpPr>
        <p:spPr>
          <a:xfrm>
            <a:off x="5393230" y="3411415"/>
            <a:ext cx="82027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200" dirty="0" smtClean="0"/>
              <a:t>A vektora B-nek és E-nek</a:t>
            </a:r>
            <a:endParaRPr lang="en-US" sz="1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457950" y="6357601"/>
            <a:ext cx="2057400" cy="365125"/>
          </a:xfrm>
        </p:spPr>
        <p:txBody>
          <a:bodyPr vert="horz" lIns="91440" tIns="45720" rIns="91440" bIns="45720" rtlCol="0" anchor="ctr"/>
          <a:lstStyle/>
          <a:p>
            <a:fld id="{629637A9-119A-49DA-BD12-AAC58B377D80}" type="slidenum">
              <a:rPr lang="en-US" sz="1600">
                <a:solidFill>
                  <a:schemeClr val="tx1"/>
                </a:solidFill>
              </a:rPr>
              <a:pPr/>
              <a:t>8</a:t>
            </a:fld>
            <a:endParaRPr lang="en-US" sz="1600" dirty="0">
              <a:solidFill>
                <a:schemeClr val="tx1"/>
              </a:solidFill>
            </a:endParaRPr>
          </a:p>
        </p:txBody>
      </p:sp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653992"/>
              </p:ext>
            </p:extLst>
          </p:nvPr>
        </p:nvGraphicFramePr>
        <p:xfrm>
          <a:off x="2713521" y="4144851"/>
          <a:ext cx="715924" cy="182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2326"/>
                <a:gridCol w="433598"/>
              </a:tblGrid>
              <a:tr h="27686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686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solidFill>
                            <a:sysClr val="windowText" lastClr="000000"/>
                          </a:solidFill>
                        </a:rPr>
                        <a:t>B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</a:rPr>
                        <a:t>∞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686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solidFill>
                            <a:sysClr val="windowText" lastClr="000000"/>
                          </a:solidFill>
                        </a:rPr>
                        <a:t>C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</a:rPr>
                        <a:t>∞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686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solidFill>
                            <a:sysClr val="windowText" lastClr="000000"/>
                          </a:solidFill>
                        </a:rPr>
                        <a:t>D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</a:rPr>
                        <a:t>∞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686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solidFill>
                            <a:sysClr val="windowText" lastClr="000000"/>
                          </a:solidFill>
                        </a:rPr>
                        <a:t>E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686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solidFill>
                            <a:sysClr val="windowText" lastClr="000000"/>
                          </a:solidFill>
                        </a:rPr>
                        <a:t>F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2713522" y="3434526"/>
            <a:ext cx="72013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200" dirty="0"/>
              <a:t>E</a:t>
            </a:r>
            <a:r>
              <a:rPr lang="hu-HU" sz="1200" dirty="0" smtClean="0"/>
              <a:t> vektora A-nak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66675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9" grpId="0" animBg="1"/>
      <p:bldP spid="3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1" y="1205025"/>
            <a:ext cx="520995" cy="2516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153633"/>
            <a:ext cx="533400" cy="381000"/>
          </a:xfrm>
        </p:spPr>
        <p:txBody>
          <a:bodyPr>
            <a:normAutofit/>
          </a:bodyPr>
          <a:lstStyle/>
          <a:p>
            <a:fld id="{283B9EA5-CE9A-4950-A80C-5ADF06B45BB8}" type="slidenum">
              <a:rPr lang="en-US" sz="1700" smtClean="0">
                <a:solidFill>
                  <a:schemeClr val="bg1"/>
                </a:solidFill>
              </a:rPr>
              <a:pPr/>
              <a:t>9</a:t>
            </a:fld>
            <a:endParaRPr lang="en-US" sz="17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" y="0"/>
            <a:ext cx="520995" cy="1148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" y="1534634"/>
            <a:ext cx="520995" cy="53233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loud 9"/>
          <p:cNvSpPr/>
          <p:nvPr/>
        </p:nvSpPr>
        <p:spPr>
          <a:xfrm>
            <a:off x="6165212" y="607224"/>
            <a:ext cx="2579844" cy="2134402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11" name="Straight Connector 10"/>
          <p:cNvCxnSpPr>
            <a:stCxn id="18" idx="4"/>
            <a:endCxn id="20" idx="2"/>
          </p:cNvCxnSpPr>
          <p:nvPr/>
        </p:nvCxnSpPr>
        <p:spPr>
          <a:xfrm>
            <a:off x="7128402" y="2034841"/>
            <a:ext cx="443932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8" idx="1"/>
            <a:endCxn id="19" idx="3"/>
          </p:cNvCxnSpPr>
          <p:nvPr/>
        </p:nvCxnSpPr>
        <p:spPr>
          <a:xfrm flipV="1">
            <a:off x="6756571" y="1346097"/>
            <a:ext cx="593798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20" idx="1"/>
            <a:endCxn id="19" idx="3"/>
          </p:cNvCxnSpPr>
          <p:nvPr/>
        </p:nvCxnSpPr>
        <p:spPr>
          <a:xfrm flipH="1" flipV="1">
            <a:off x="7350369" y="1346097"/>
            <a:ext cx="593798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525177" y="1271606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4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662670" y="1284637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18" name="Flowchart: Magnetic Disk 17"/>
          <p:cNvSpPr/>
          <p:nvPr/>
        </p:nvSpPr>
        <p:spPr>
          <a:xfrm>
            <a:off x="6384738" y="1852726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</a:t>
            </a:r>
            <a:endParaRPr lang="en-US" dirty="0"/>
          </a:p>
        </p:txBody>
      </p:sp>
      <p:sp>
        <p:nvSpPr>
          <p:cNvPr id="19" name="Flowchart: Magnetic Disk 18"/>
          <p:cNvSpPr/>
          <p:nvPr/>
        </p:nvSpPr>
        <p:spPr>
          <a:xfrm>
            <a:off x="6978536" y="981865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</a:t>
            </a:r>
            <a:endParaRPr lang="en-US" dirty="0"/>
          </a:p>
        </p:txBody>
      </p:sp>
      <p:sp>
        <p:nvSpPr>
          <p:cNvPr id="20" name="Flowchart: Magnetic Disk 19"/>
          <p:cNvSpPr/>
          <p:nvPr/>
        </p:nvSpPr>
        <p:spPr>
          <a:xfrm>
            <a:off x="7572334" y="1852726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088118" y="1986125"/>
            <a:ext cx="5245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50</a:t>
            </a:r>
            <a:endParaRPr lang="en-US" dirty="0"/>
          </a:p>
        </p:txBody>
      </p:sp>
      <p:sp>
        <p:nvSpPr>
          <p:cNvPr id="22" name="Text Box 194"/>
          <p:cNvSpPr txBox="1">
            <a:spLocks noChangeArrowheads="1"/>
          </p:cNvSpPr>
          <p:nvPr/>
        </p:nvSpPr>
        <p:spPr bwMode="auto">
          <a:xfrm>
            <a:off x="835021" y="69870"/>
            <a:ext cx="4674998" cy="353943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i="1" dirty="0" smtClean="0"/>
              <a:t> </a:t>
            </a:r>
            <a:r>
              <a:rPr lang="en-US" sz="1600" b="1" i="1" dirty="0" smtClean="0"/>
              <a:t>loop</a:t>
            </a:r>
            <a:r>
              <a:rPr lang="en-US" sz="1600" b="1" i="1" dirty="0"/>
              <a:t>:</a:t>
            </a:r>
            <a:r>
              <a:rPr lang="en-US" sz="1600" dirty="0"/>
              <a:t>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 smtClean="0"/>
              <a:t>   </a:t>
            </a:r>
            <a:r>
              <a:rPr lang="en-US" sz="1600" b="1" dirty="0"/>
              <a:t>wait</a:t>
            </a:r>
            <a:r>
              <a:rPr lang="en-US" sz="1600" dirty="0"/>
              <a:t> (link cost update or update message)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 smtClean="0"/>
              <a:t>   </a:t>
            </a:r>
            <a:r>
              <a:rPr lang="en-US" sz="1600" b="1" dirty="0"/>
              <a:t>if</a:t>
            </a:r>
            <a:r>
              <a:rPr lang="en-US" sz="1600" dirty="0"/>
              <a:t> (c(</a:t>
            </a:r>
            <a:r>
              <a:rPr lang="en-US" sz="1600" i="1" dirty="0"/>
              <a:t>A</a:t>
            </a:r>
            <a:r>
              <a:rPr lang="en-US" sz="1600" dirty="0"/>
              <a:t>,</a:t>
            </a:r>
            <a:r>
              <a:rPr lang="en-US" sz="1600" i="1" dirty="0"/>
              <a:t>V</a:t>
            </a:r>
            <a:r>
              <a:rPr lang="en-US" sz="1600" dirty="0"/>
              <a:t>) changes by </a:t>
            </a:r>
            <a:r>
              <a:rPr lang="en-US" sz="1600" i="1" dirty="0"/>
              <a:t>d</a:t>
            </a:r>
            <a:r>
              <a:rPr lang="en-US" sz="1600" dirty="0"/>
              <a:t>)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 smtClean="0"/>
              <a:t>      </a:t>
            </a:r>
            <a:r>
              <a:rPr lang="en-US" sz="1600" b="1" dirty="0"/>
              <a:t>for all</a:t>
            </a:r>
            <a:r>
              <a:rPr lang="en-US" sz="1600" dirty="0"/>
              <a:t> destinations </a:t>
            </a:r>
            <a:r>
              <a:rPr lang="en-US" sz="1600" i="1" dirty="0"/>
              <a:t>Y</a:t>
            </a:r>
            <a:r>
              <a:rPr lang="en-US" sz="1600" dirty="0"/>
              <a:t> through </a:t>
            </a:r>
            <a:r>
              <a:rPr lang="en-US" sz="1600" i="1" dirty="0"/>
              <a:t>V</a:t>
            </a:r>
            <a:r>
              <a:rPr lang="en-US" sz="1600" dirty="0"/>
              <a:t> </a:t>
            </a:r>
            <a:r>
              <a:rPr lang="en-US" sz="1600" b="1" dirty="0"/>
              <a:t>do</a:t>
            </a:r>
            <a:r>
              <a:rPr lang="en-US" sz="1600" dirty="0"/>
              <a:t>  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 smtClean="0"/>
              <a:t>         </a:t>
            </a:r>
            <a:r>
              <a:rPr lang="en-US" sz="1600" dirty="0"/>
              <a:t>D(</a:t>
            </a:r>
            <a:r>
              <a:rPr lang="en-US" sz="1600" i="1" dirty="0"/>
              <a:t>A,Y</a:t>
            </a:r>
            <a:r>
              <a:rPr lang="en-US" sz="1600" dirty="0"/>
              <a:t>) =  D(</a:t>
            </a:r>
            <a:r>
              <a:rPr lang="en-US" sz="1600" i="1" dirty="0"/>
              <a:t>A,Y</a:t>
            </a:r>
            <a:r>
              <a:rPr lang="en-US" sz="1600" dirty="0"/>
              <a:t>) + </a:t>
            </a:r>
            <a:r>
              <a:rPr lang="en-US" sz="1600" i="1" dirty="0"/>
              <a:t>d</a:t>
            </a:r>
            <a:r>
              <a:rPr lang="en-US" sz="1600" dirty="0"/>
              <a:t>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 smtClean="0"/>
              <a:t>  </a:t>
            </a:r>
            <a:r>
              <a:rPr lang="en-US" sz="1600" b="1" dirty="0" smtClean="0"/>
              <a:t> </a:t>
            </a:r>
            <a:r>
              <a:rPr lang="en-US" sz="1600" b="1" dirty="0"/>
              <a:t>else if</a:t>
            </a:r>
            <a:r>
              <a:rPr lang="en-US" sz="1600" dirty="0"/>
              <a:t> (update D(</a:t>
            </a:r>
            <a:r>
              <a:rPr lang="en-US" sz="1600" i="1" dirty="0"/>
              <a:t>V, Y</a:t>
            </a:r>
            <a:r>
              <a:rPr lang="en-US" sz="1600" dirty="0"/>
              <a:t>) received from </a:t>
            </a:r>
            <a:r>
              <a:rPr lang="en-US" sz="1600" i="1" dirty="0"/>
              <a:t>V</a:t>
            </a:r>
            <a:r>
              <a:rPr lang="en-US" sz="1600" dirty="0"/>
              <a:t>)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 smtClean="0"/>
              <a:t>      </a:t>
            </a:r>
            <a:r>
              <a:rPr lang="en-US" sz="1600" b="1" dirty="0"/>
              <a:t>for all</a:t>
            </a:r>
            <a:r>
              <a:rPr lang="en-US" sz="1600" dirty="0"/>
              <a:t> destinations Y </a:t>
            </a:r>
            <a:r>
              <a:rPr lang="en-US" sz="1600" b="1" dirty="0"/>
              <a:t>do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 smtClean="0"/>
              <a:t>         </a:t>
            </a:r>
            <a:r>
              <a:rPr lang="en-US" sz="1600" b="1" dirty="0"/>
              <a:t>if</a:t>
            </a:r>
            <a:r>
              <a:rPr lang="en-US" sz="1600" dirty="0"/>
              <a:t> (destination </a:t>
            </a:r>
            <a:r>
              <a:rPr lang="en-US" sz="1600" i="1" dirty="0"/>
              <a:t>Y</a:t>
            </a:r>
            <a:r>
              <a:rPr lang="en-US" sz="1600" dirty="0"/>
              <a:t> through </a:t>
            </a:r>
            <a:r>
              <a:rPr lang="en-US" sz="1600" i="1" dirty="0"/>
              <a:t>V</a:t>
            </a:r>
            <a:r>
              <a:rPr lang="en-US" sz="1600" dirty="0"/>
              <a:t>)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 smtClean="0"/>
              <a:t>           </a:t>
            </a:r>
            <a:r>
              <a:rPr lang="en-US" sz="1600" dirty="0"/>
              <a:t>D(</a:t>
            </a:r>
            <a:r>
              <a:rPr lang="en-US" sz="1600" i="1" dirty="0"/>
              <a:t>A,Y</a:t>
            </a:r>
            <a:r>
              <a:rPr lang="en-US" sz="1600" dirty="0"/>
              <a:t>) = D(</a:t>
            </a:r>
            <a:r>
              <a:rPr lang="en-US" sz="1600" i="1" dirty="0"/>
              <a:t>A,V</a:t>
            </a:r>
            <a:r>
              <a:rPr lang="en-US" sz="1600" dirty="0"/>
              <a:t>) + D(</a:t>
            </a:r>
            <a:r>
              <a:rPr lang="en-US" sz="1600" i="1" dirty="0"/>
              <a:t>V, Y</a:t>
            </a:r>
            <a:r>
              <a:rPr lang="en-US" sz="1600" dirty="0"/>
              <a:t>);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 smtClean="0"/>
              <a:t>         </a:t>
            </a:r>
            <a:r>
              <a:rPr lang="en-US" sz="1600" b="1" dirty="0"/>
              <a:t>else</a:t>
            </a:r>
            <a:endParaRPr lang="en-US" sz="1600" dirty="0">
              <a:solidFill>
                <a:schemeClr val="accent2"/>
              </a:solidFill>
            </a:endParaRP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 smtClean="0"/>
              <a:t>            </a:t>
            </a:r>
            <a:r>
              <a:rPr lang="en-US" sz="1600" dirty="0"/>
              <a:t>D(A, Y) = min(D(</a:t>
            </a:r>
            <a:r>
              <a:rPr lang="en-US" sz="1600" i="1" dirty="0"/>
              <a:t>A, Y</a:t>
            </a:r>
            <a:r>
              <a:rPr lang="en-US" sz="1600" dirty="0"/>
              <a:t>), D(</a:t>
            </a:r>
            <a:r>
              <a:rPr lang="en-US" sz="1600" i="1" dirty="0"/>
              <a:t>A, V</a:t>
            </a:r>
            <a:r>
              <a:rPr lang="en-US" sz="1600" dirty="0"/>
              <a:t>) + D(</a:t>
            </a:r>
            <a:r>
              <a:rPr lang="en-US" sz="1600" i="1" dirty="0"/>
              <a:t>V, Y</a:t>
            </a:r>
            <a:r>
              <a:rPr lang="en-US" sz="1600" dirty="0"/>
              <a:t>));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 smtClean="0"/>
              <a:t>   </a:t>
            </a:r>
            <a:r>
              <a:rPr lang="en-US" sz="1600" b="1" dirty="0"/>
              <a:t>if</a:t>
            </a:r>
            <a:r>
              <a:rPr lang="en-US" sz="1600" dirty="0"/>
              <a:t> (there is a new minimum for destination Y)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 smtClean="0"/>
              <a:t>     </a:t>
            </a:r>
            <a:r>
              <a:rPr lang="en-US" sz="1600" b="1" dirty="0"/>
              <a:t>send</a:t>
            </a:r>
            <a:r>
              <a:rPr lang="en-US" sz="1600" dirty="0"/>
              <a:t> D(</a:t>
            </a:r>
            <a:r>
              <a:rPr lang="en-US" sz="1600" i="1" dirty="0"/>
              <a:t>A, Y</a:t>
            </a:r>
            <a:r>
              <a:rPr lang="en-US" sz="1600" dirty="0"/>
              <a:t>) to all neighbors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 smtClean="0"/>
              <a:t> </a:t>
            </a:r>
            <a:r>
              <a:rPr lang="en-US" sz="1600" b="1" dirty="0"/>
              <a:t>forever</a:t>
            </a:r>
            <a:r>
              <a:rPr lang="en-US" sz="1600" dirty="0"/>
              <a:t> 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6525166" y="1284637"/>
            <a:ext cx="354584" cy="461665"/>
            <a:chOff x="5744604" y="3828962"/>
            <a:chExt cx="296200" cy="384721"/>
          </a:xfrm>
        </p:grpSpPr>
        <p:sp>
          <p:nvSpPr>
            <p:cNvPr id="24" name="Rectangle 23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744604" y="3828962"/>
              <a:ext cx="296200" cy="3847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1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578974" y="4228975"/>
            <a:ext cx="110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Node B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562943" y="5491578"/>
            <a:ext cx="1138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Node C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4835232" y="6405976"/>
            <a:ext cx="7457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Time</a:t>
            </a:r>
            <a:endParaRPr lang="en-US" sz="2400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1828792" y="6405976"/>
            <a:ext cx="7021295" cy="1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9564556"/>
              </p:ext>
            </p:extLst>
          </p:nvPr>
        </p:nvGraphicFramePr>
        <p:xfrm>
          <a:off x="1817901" y="3892659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1726763"/>
              </p:ext>
            </p:extLst>
          </p:nvPr>
        </p:nvGraphicFramePr>
        <p:xfrm>
          <a:off x="1817901" y="5166288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1704860"/>
              </p:ext>
            </p:extLst>
          </p:nvPr>
        </p:nvGraphicFramePr>
        <p:xfrm>
          <a:off x="3666548" y="3892519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2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0062440"/>
              </p:ext>
            </p:extLst>
          </p:nvPr>
        </p:nvGraphicFramePr>
        <p:xfrm>
          <a:off x="3666548" y="5166148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465110"/>
              </p:ext>
            </p:extLst>
          </p:nvPr>
        </p:nvGraphicFramePr>
        <p:xfrm>
          <a:off x="5515195" y="3892658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6004710"/>
              </p:ext>
            </p:extLst>
          </p:nvPr>
        </p:nvGraphicFramePr>
        <p:xfrm>
          <a:off x="5515195" y="5166287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2"/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7363323"/>
              </p:ext>
            </p:extLst>
          </p:nvPr>
        </p:nvGraphicFramePr>
        <p:xfrm>
          <a:off x="7363841" y="3892658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765352"/>
              </p:ext>
            </p:extLst>
          </p:nvPr>
        </p:nvGraphicFramePr>
        <p:xfrm>
          <a:off x="7363841" y="5166287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3" name="Straight Arrow Connector 42"/>
          <p:cNvCxnSpPr>
            <a:stCxn id="32" idx="3"/>
            <a:endCxn id="36" idx="1"/>
          </p:cNvCxnSpPr>
          <p:nvPr/>
        </p:nvCxnSpPr>
        <p:spPr>
          <a:xfrm>
            <a:off x="4900989" y="4448779"/>
            <a:ext cx="614207" cy="1273768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6" idx="3"/>
            <a:endCxn id="38" idx="1"/>
          </p:cNvCxnSpPr>
          <p:nvPr/>
        </p:nvCxnSpPr>
        <p:spPr>
          <a:xfrm flipV="1">
            <a:off x="6749636" y="4448920"/>
            <a:ext cx="614206" cy="1273629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oup 47"/>
          <p:cNvGrpSpPr/>
          <p:nvPr/>
        </p:nvGrpSpPr>
        <p:grpSpPr>
          <a:xfrm flipH="1">
            <a:off x="1090697" y="2709625"/>
            <a:ext cx="3450769" cy="954107"/>
            <a:chOff x="1219200" y="4876799"/>
            <a:chExt cx="5181605" cy="1384995"/>
          </a:xfrm>
        </p:grpSpPr>
        <p:sp>
          <p:nvSpPr>
            <p:cNvPr id="49" name="Rectangular Callout 48"/>
            <p:cNvSpPr/>
            <p:nvPr/>
          </p:nvSpPr>
          <p:spPr>
            <a:xfrm>
              <a:off x="1219200" y="4876799"/>
              <a:ext cx="5181600" cy="1384995"/>
            </a:xfrm>
            <a:prstGeom prst="wedgeRectCallout">
              <a:avLst>
                <a:gd name="adj1" fmla="val -36661"/>
                <a:gd name="adj2" fmla="val 117556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219205" y="4876799"/>
              <a:ext cx="51816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Link Cost Changes,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Algorithm Starts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 flipH="1">
            <a:off x="6838564" y="2709625"/>
            <a:ext cx="2211206" cy="954107"/>
            <a:chOff x="1219200" y="4876799"/>
            <a:chExt cx="5181605" cy="1384995"/>
          </a:xfrm>
        </p:grpSpPr>
        <p:sp>
          <p:nvSpPr>
            <p:cNvPr id="52" name="Rectangular Callout 51"/>
            <p:cNvSpPr/>
            <p:nvPr/>
          </p:nvSpPr>
          <p:spPr>
            <a:xfrm>
              <a:off x="1219200" y="4876799"/>
              <a:ext cx="5181600" cy="1384995"/>
            </a:xfrm>
            <a:prstGeom prst="wedgeRectCallout">
              <a:avLst>
                <a:gd name="adj1" fmla="val 8023"/>
                <a:gd name="adj2" fmla="val 87892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219205" y="4876799"/>
              <a:ext cx="51816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Algorithm Terminates</a:t>
              </a: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2516770" y="2793324"/>
            <a:ext cx="4768436" cy="786707"/>
            <a:chOff x="414979" y="3333623"/>
            <a:chExt cx="8263530" cy="1523216"/>
          </a:xfrm>
        </p:grpSpPr>
        <p:sp>
          <p:nvSpPr>
            <p:cNvPr id="55" name="Rectangle 54"/>
            <p:cNvSpPr/>
            <p:nvPr/>
          </p:nvSpPr>
          <p:spPr>
            <a:xfrm>
              <a:off x="414979" y="3333623"/>
              <a:ext cx="8263530" cy="1523216"/>
            </a:xfrm>
            <a:prstGeom prst="rect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Content Placeholder 2"/>
            <p:cNvSpPr txBox="1">
              <a:spLocks/>
            </p:cNvSpPr>
            <p:nvPr/>
          </p:nvSpPr>
          <p:spPr>
            <a:xfrm>
              <a:off x="514377" y="3496212"/>
              <a:ext cx="8118848" cy="13606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14300" indent="0">
                <a:buClr>
                  <a:schemeClr val="bg1"/>
                </a:buClr>
                <a:buNone/>
              </a:pPr>
              <a:r>
                <a:rPr lang="en-US" sz="3200" dirty="0" smtClean="0">
                  <a:solidFill>
                    <a:schemeClr val="bg1"/>
                  </a:solidFill>
                </a:rPr>
                <a:t>Good news travels fast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23065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lnDef>
      <a:spPr>
        <a:ln w="571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85623</TotalTime>
  <Words>1590</Words>
  <Application>Microsoft Office PowerPoint</Application>
  <PresentationFormat>Diavetítés a képernyőre (4:3 oldalarány)</PresentationFormat>
  <Paragraphs>825</Paragraphs>
  <Slides>14</Slides>
  <Notes>7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15" baseType="lpstr">
      <vt:lpstr>Median</vt:lpstr>
      <vt:lpstr>Számítógépes Hálózatok</vt:lpstr>
      <vt:lpstr>Legrövidebb út alapú forgalomirányítás</vt:lpstr>
      <vt:lpstr>Távolságvektor alapú forgalomirányítás</vt:lpstr>
      <vt:lpstr>Távolságvektor alapú forgalomirányítás  Elosztott Bellman-Ford algoritmus</vt:lpstr>
      <vt:lpstr>Distance Vector Initialization</vt:lpstr>
      <vt:lpstr>Distance Vector: 1st Iteration</vt:lpstr>
      <vt:lpstr>Distance Vector: End of 3rd Iteration</vt:lpstr>
      <vt:lpstr>Elosztott Bellman-Ford algoritmus – példa </vt:lpstr>
      <vt:lpstr>PowerPoint bemutató</vt:lpstr>
      <vt:lpstr>Távolság vektor protokoll – Végtelenig számolás problémája (count to infinity)</vt:lpstr>
      <vt:lpstr>Példa - Count to Infinity Problem</vt:lpstr>
      <vt:lpstr>Elosztott Bellman-Ford algoritmus – Végtelenig számolás problémája</vt:lpstr>
      <vt:lpstr>Split horizon with Poisoned Reverse</vt:lpstr>
      <vt:lpstr>Vége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 Wilson</dc:creator>
  <cp:lastModifiedBy>Sándor Laki</cp:lastModifiedBy>
  <cp:revision>1019</cp:revision>
  <cp:lastPrinted>2012-08-22T04:00:45Z</cp:lastPrinted>
  <dcterms:created xsi:type="dcterms:W3CDTF">2012-01-03T02:22:46Z</dcterms:created>
  <dcterms:modified xsi:type="dcterms:W3CDTF">2018-03-27T11:15:56Z</dcterms:modified>
</cp:coreProperties>
</file>