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01"/>
  </p:notesMasterIdLst>
  <p:handoutMasterIdLst>
    <p:handoutMasterId r:id="rId102"/>
  </p:handoutMasterIdLst>
  <p:sldIdLst>
    <p:sldId id="446" r:id="rId2"/>
    <p:sldId id="499" r:id="rId3"/>
    <p:sldId id="500" r:id="rId4"/>
    <p:sldId id="392" r:id="rId5"/>
    <p:sldId id="393" r:id="rId6"/>
    <p:sldId id="394" r:id="rId7"/>
    <p:sldId id="395" r:id="rId8"/>
    <p:sldId id="398" r:id="rId9"/>
    <p:sldId id="399" r:id="rId10"/>
    <p:sldId id="400" r:id="rId11"/>
    <p:sldId id="401" r:id="rId12"/>
    <p:sldId id="447" r:id="rId13"/>
    <p:sldId id="404" r:id="rId14"/>
    <p:sldId id="405" r:id="rId15"/>
    <p:sldId id="402" r:id="rId16"/>
    <p:sldId id="403" r:id="rId17"/>
    <p:sldId id="406" r:id="rId18"/>
    <p:sldId id="448" r:id="rId19"/>
    <p:sldId id="407" r:id="rId20"/>
    <p:sldId id="408" r:id="rId21"/>
    <p:sldId id="425" r:id="rId22"/>
    <p:sldId id="426" r:id="rId23"/>
    <p:sldId id="409" r:id="rId24"/>
    <p:sldId id="410" r:id="rId25"/>
    <p:sldId id="422" r:id="rId26"/>
    <p:sldId id="420" r:id="rId27"/>
    <p:sldId id="411" r:id="rId28"/>
    <p:sldId id="412" r:id="rId29"/>
    <p:sldId id="413" r:id="rId30"/>
    <p:sldId id="414" r:id="rId31"/>
    <p:sldId id="417" r:id="rId32"/>
    <p:sldId id="415" r:id="rId33"/>
    <p:sldId id="423" r:id="rId34"/>
    <p:sldId id="416" r:id="rId35"/>
    <p:sldId id="427" r:id="rId36"/>
    <p:sldId id="428" r:id="rId37"/>
    <p:sldId id="418" r:id="rId38"/>
    <p:sldId id="502" r:id="rId39"/>
    <p:sldId id="503" r:id="rId40"/>
    <p:sldId id="424" r:id="rId41"/>
    <p:sldId id="429" r:id="rId42"/>
    <p:sldId id="430" r:id="rId43"/>
    <p:sldId id="431" r:id="rId44"/>
    <p:sldId id="432" r:id="rId45"/>
    <p:sldId id="449" r:id="rId46"/>
    <p:sldId id="450" r:id="rId47"/>
    <p:sldId id="451" r:id="rId48"/>
    <p:sldId id="452" r:id="rId49"/>
    <p:sldId id="501" r:id="rId50"/>
    <p:sldId id="453" r:id="rId51"/>
    <p:sldId id="454" r:id="rId52"/>
    <p:sldId id="455" r:id="rId53"/>
    <p:sldId id="456" r:id="rId54"/>
    <p:sldId id="457" r:id="rId55"/>
    <p:sldId id="458" r:id="rId56"/>
    <p:sldId id="459" r:id="rId57"/>
    <p:sldId id="460" r:id="rId58"/>
    <p:sldId id="461" r:id="rId59"/>
    <p:sldId id="462" r:id="rId60"/>
    <p:sldId id="463" r:id="rId61"/>
    <p:sldId id="464" r:id="rId62"/>
    <p:sldId id="465" r:id="rId63"/>
    <p:sldId id="466" r:id="rId64"/>
    <p:sldId id="467" r:id="rId65"/>
    <p:sldId id="468" r:id="rId66"/>
    <p:sldId id="469" r:id="rId67"/>
    <p:sldId id="470" r:id="rId68"/>
    <p:sldId id="471" r:id="rId69"/>
    <p:sldId id="472" r:id="rId70"/>
    <p:sldId id="473" r:id="rId71"/>
    <p:sldId id="474" r:id="rId72"/>
    <p:sldId id="475" r:id="rId73"/>
    <p:sldId id="476" r:id="rId74"/>
    <p:sldId id="477" r:id="rId75"/>
    <p:sldId id="478" r:id="rId76"/>
    <p:sldId id="479" r:id="rId77"/>
    <p:sldId id="480" r:id="rId78"/>
    <p:sldId id="481" r:id="rId79"/>
    <p:sldId id="482" r:id="rId80"/>
    <p:sldId id="483" r:id="rId81"/>
    <p:sldId id="484" r:id="rId82"/>
    <p:sldId id="496" r:id="rId83"/>
    <p:sldId id="497" r:id="rId84"/>
    <p:sldId id="498" r:id="rId85"/>
    <p:sldId id="485" r:id="rId86"/>
    <p:sldId id="487" r:id="rId87"/>
    <p:sldId id="488" r:id="rId88"/>
    <p:sldId id="489" r:id="rId89"/>
    <p:sldId id="490" r:id="rId90"/>
    <p:sldId id="491" r:id="rId91"/>
    <p:sldId id="492" r:id="rId92"/>
    <p:sldId id="493" r:id="rId93"/>
    <p:sldId id="494" r:id="rId94"/>
    <p:sldId id="495" r:id="rId95"/>
    <p:sldId id="504" r:id="rId96"/>
    <p:sldId id="505" r:id="rId97"/>
    <p:sldId id="506" r:id="rId98"/>
    <p:sldId id="507" r:id="rId99"/>
    <p:sldId id="508" r:id="rId10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446"/>
            <p14:sldId id="499"/>
            <p14:sldId id="500"/>
            <p14:sldId id="392"/>
            <p14:sldId id="393"/>
            <p14:sldId id="394"/>
            <p14:sldId id="395"/>
            <p14:sldId id="398"/>
            <p14:sldId id="399"/>
            <p14:sldId id="400"/>
            <p14:sldId id="401"/>
            <p14:sldId id="447"/>
            <p14:sldId id="404"/>
            <p14:sldId id="405"/>
            <p14:sldId id="402"/>
            <p14:sldId id="403"/>
            <p14:sldId id="406"/>
            <p14:sldId id="448"/>
            <p14:sldId id="407"/>
            <p14:sldId id="408"/>
            <p14:sldId id="425"/>
            <p14:sldId id="426"/>
            <p14:sldId id="409"/>
            <p14:sldId id="410"/>
            <p14:sldId id="422"/>
            <p14:sldId id="420"/>
            <p14:sldId id="411"/>
            <p14:sldId id="412"/>
            <p14:sldId id="413"/>
            <p14:sldId id="414"/>
            <p14:sldId id="417"/>
            <p14:sldId id="415"/>
            <p14:sldId id="423"/>
            <p14:sldId id="416"/>
            <p14:sldId id="427"/>
            <p14:sldId id="428"/>
            <p14:sldId id="418"/>
            <p14:sldId id="502"/>
            <p14:sldId id="503"/>
            <p14:sldId id="424"/>
            <p14:sldId id="429"/>
            <p14:sldId id="430"/>
            <p14:sldId id="431"/>
            <p14:sldId id="432"/>
            <p14:sldId id="449"/>
            <p14:sldId id="450"/>
            <p14:sldId id="451"/>
            <p14:sldId id="452"/>
            <p14:sldId id="501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96"/>
            <p14:sldId id="497"/>
            <p14:sldId id="498"/>
            <p14:sldId id="485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504"/>
            <p14:sldId id="505"/>
            <p14:sldId id="506"/>
            <p14:sldId id="507"/>
            <p14:sldId id="5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0232" autoAdjust="0"/>
  </p:normalViewPr>
  <p:slideViewPr>
    <p:cSldViewPr snapToGrid="0">
      <p:cViewPr>
        <p:scale>
          <a:sx n="70" d="100"/>
          <a:sy n="7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1BA677CD-2065-4E37-9405-D45530148035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29F3C176-E1E1-4E66-BE5A-23C1F3040F75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E400A3E2-4731-497A-B47C-9E37C8782352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CC8AA859-4284-4645-BFCE-E3E1AD686DF4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8CC676C3-3258-4C5C-9E88-F970E99A6BC3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Itt!!!</a:t>
            </a:r>
            <a:endParaRPr lang="hu-HU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96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5E993930-8577-4D9B-A4E9-6CF97ED94C64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1B5D0F08-F0BE-453B-A3EE-E6AD955133CA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671C1910-DF04-47FA-B322-192341D984C4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95EC59C5-C598-4003-8D34-1012510E746E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2012-ig tartalmaz</a:t>
            </a:r>
            <a:r>
              <a:rPr lang="hu-HU" baseline="0" dirty="0" smtClean="0"/>
              <a:t> méréseket</a:t>
            </a:r>
          </a:p>
          <a:p>
            <a:r>
              <a:rPr lang="hu-HU" dirty="0" smtClean="0"/>
              <a:t>Történetileg</a:t>
            </a:r>
            <a:r>
              <a:rPr lang="hu-HU" baseline="0" dirty="0" smtClean="0"/>
              <a:t> más és más technológiák váltak népszerűvé!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52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B6EA4132-4010-46EF-8D0C-CCA69FCBB571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C14C5B9B-EA6B-4C93-8772-49C8BA190C7F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9B497845-B418-48D9-9FD6-78EC3A830110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3CA07673-2B5C-4075-87D9-C50F430313DB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5B84F065-9E29-4F99-9A53-188B088234DF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25272CA2-C3A2-46DB-A8D3-7F856AC0F3FA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79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7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1998</a:t>
            </a:r>
            <a:r>
              <a:rPr lang="hu-HU" baseline="0" dirty="0" smtClean="0"/>
              <a:t>-tól van az ICANN </a:t>
            </a:r>
            <a:endParaRPr lang="hu-HU" dirty="0" smtClean="0"/>
          </a:p>
          <a:p>
            <a:r>
              <a:rPr lang="hu-HU" dirty="0" smtClean="0"/>
              <a:t>Központi kezelésbe tartoznak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TLD-ek</a:t>
            </a:r>
            <a:r>
              <a:rPr lang="hu-HU" baseline="0" dirty="0" smtClean="0"/>
              <a:t>. (</a:t>
            </a:r>
            <a:r>
              <a:rPr lang="hu-HU" i="1" baseline="0" dirty="0" smtClean="0"/>
              <a:t>.net </a:t>
            </a:r>
            <a:r>
              <a:rPr lang="hu-HU" i="1" baseline="0" dirty="0" err="1" smtClean="0"/>
              <a:t>infrastuktúra</a:t>
            </a:r>
            <a:r>
              <a:rPr lang="hu-HU" i="1" baseline="0" dirty="0" smtClean="0"/>
              <a:t> technológiai üzemeltetők</a:t>
            </a:r>
            <a:r>
              <a:rPr lang="hu-HU" baseline="0" dirty="0" smtClean="0"/>
              <a:t>)</a:t>
            </a:r>
          </a:p>
          <a:p>
            <a:endParaRPr lang="hu-HU" baseline="0" dirty="0" smtClean="0"/>
          </a:p>
          <a:p>
            <a:r>
              <a:rPr lang="hu-HU" dirty="0" smtClean="0"/>
              <a:t>Tuvalu egy kicsiny</a:t>
            </a:r>
            <a:r>
              <a:rPr lang="hu-HU" baseline="0" dirty="0" smtClean="0"/>
              <a:t> sziget az </a:t>
            </a:r>
            <a:r>
              <a:rPr lang="hu-HU" baseline="0" dirty="0" err="1" smtClean="0"/>
              <a:t>oceánon</a:t>
            </a:r>
            <a:r>
              <a:rPr lang="hu-HU" baseline="0" dirty="0" smtClean="0"/>
              <a:t>, eladták a jogokat a </a:t>
            </a:r>
            <a:r>
              <a:rPr lang="hu-HU" baseline="0" dirty="0" err="1" smtClean="0"/>
              <a:t>verisign-nak</a:t>
            </a:r>
            <a:r>
              <a:rPr lang="hu-HU" baseline="0" dirty="0" smtClean="0"/>
              <a:t>. Vagy a .</a:t>
            </a:r>
            <a:r>
              <a:rPr lang="hu-HU" baseline="0" dirty="0" err="1" smtClean="0"/>
              <a:t>fm</a:t>
            </a:r>
            <a:r>
              <a:rPr lang="hu-HU" baseline="0" dirty="0" smtClean="0"/>
              <a:t> (</a:t>
            </a:r>
            <a:r>
              <a:rPr lang="hu-HU" baseline="0" dirty="0" err="1" smtClean="0"/>
              <a:t>micronéziai</a:t>
            </a:r>
            <a:r>
              <a:rPr lang="hu-HU" baseline="0" dirty="0" smtClean="0"/>
              <a:t> szövetségi államok).</a:t>
            </a:r>
          </a:p>
          <a:p>
            <a:r>
              <a:rPr lang="hu-HU" b="1" baseline="0" dirty="0" smtClean="0"/>
              <a:t>DOMAIN HACK amikor </a:t>
            </a:r>
            <a:r>
              <a:rPr lang="hu-HU" b="1" baseline="0" dirty="0" err="1" smtClean="0"/>
              <a:t>eljátszák</a:t>
            </a:r>
            <a:r>
              <a:rPr lang="hu-HU" b="1" baseline="0" dirty="0" smtClean="0"/>
              <a:t> egy ország kódjával egy </a:t>
            </a:r>
            <a:r>
              <a:rPr lang="hu-HU" b="1" baseline="0" dirty="0" err="1" smtClean="0"/>
              <a:t>konkatenációval</a:t>
            </a:r>
            <a:r>
              <a:rPr lang="hu-HU" b="1" baseline="0" dirty="0" smtClean="0"/>
              <a:t> a nevet.</a:t>
            </a:r>
          </a:p>
          <a:p>
            <a:pPr defTabSz="924458">
              <a:defRPr/>
            </a:pPr>
            <a:endParaRPr lang="hu-HU" baseline="0" dirty="0" smtClean="0"/>
          </a:p>
          <a:p>
            <a:pPr defTabSz="924458">
              <a:defRPr/>
            </a:pPr>
            <a:r>
              <a:rPr lang="hu-HU" baseline="0" dirty="0" err="1" smtClean="0"/>
              <a:t>Instagram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mobilos</a:t>
            </a:r>
            <a:r>
              <a:rPr lang="hu-HU" baseline="0" dirty="0" smtClean="0"/>
              <a:t> fotó szolgáltatás. (am - </a:t>
            </a:r>
            <a:r>
              <a:rPr lang="hu-HU" baseline="0" dirty="0" err="1" smtClean="0"/>
              <a:t>Armenia</a:t>
            </a:r>
            <a:r>
              <a:rPr lang="hu-HU" baseline="0" dirty="0" smtClean="0"/>
              <a:t>)</a:t>
            </a:r>
          </a:p>
          <a:p>
            <a:r>
              <a:rPr lang="hu-HU" baseline="0" dirty="0" smtClean="0"/>
              <a:t>2009-ben a </a:t>
            </a:r>
            <a:r>
              <a:rPr lang="hu-HU" baseline="0" dirty="0" err="1" smtClean="0"/>
              <a:t>google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release-elt</a:t>
            </a:r>
            <a:r>
              <a:rPr lang="hu-HU" baseline="0" dirty="0" smtClean="0"/>
              <a:t> egy URL rövidítőt ezen a címen. (</a:t>
            </a:r>
            <a:r>
              <a:rPr lang="hu-HU" baseline="0" dirty="0" err="1" smtClean="0"/>
              <a:t>gl</a:t>
            </a:r>
            <a:r>
              <a:rPr lang="hu-HU" baseline="0" dirty="0" smtClean="0"/>
              <a:t> - </a:t>
            </a:r>
            <a:r>
              <a:rPr lang="hu-HU" baseline="0" dirty="0" err="1" smtClean="0"/>
              <a:t>Greenland</a:t>
            </a:r>
            <a:r>
              <a:rPr lang="hu-HU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93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(REK) Lokális névszerver</a:t>
            </a:r>
            <a:r>
              <a:rPr lang="hu-HU" baseline="0" dirty="0" smtClean="0"/>
              <a:t> rekurzívan elvégzi a névfeloldást</a:t>
            </a:r>
          </a:p>
          <a:p>
            <a:r>
              <a:rPr lang="hu-HU" baseline="0" dirty="0" smtClean="0"/>
              <a:t>(ITE) Lokális névszerver </a:t>
            </a:r>
            <a:r>
              <a:rPr lang="hu-HU" baseline="0" dirty="0" smtClean="0">
                <a:sym typeface="Wingdings" panose="05000000000000000000" pitchFamily="2" charset="2"/>
              </a:rPr>
              <a:t> többi névszerver </a:t>
            </a:r>
          </a:p>
          <a:p>
            <a:r>
              <a:rPr lang="hu-HU" baseline="0" dirty="0" smtClean="0">
                <a:sym typeface="Wingdings" panose="05000000000000000000" pitchFamily="2" charset="2"/>
              </a:rPr>
              <a:t>Néhány iteratív lekérdezéssel válaszolható meg a rekurzív. </a:t>
            </a:r>
          </a:p>
          <a:p>
            <a:endParaRPr lang="hu-HU" baseline="0" dirty="0" smtClean="0">
              <a:sym typeface="Wingdings" panose="05000000000000000000" pitchFamily="2" charset="2"/>
            </a:endParaRPr>
          </a:p>
          <a:p>
            <a:r>
              <a:rPr lang="hu-HU" baseline="0" dirty="0" smtClean="0">
                <a:sym typeface="Wingdings" panose="05000000000000000000" pitchFamily="2" charset="2"/>
              </a:rPr>
              <a:t>(ITE JELL) gondoljunk a ROOT szerverekre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72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55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itt</a:t>
            </a:r>
            <a:endParaRPr lang="hu-HU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38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Csak úgy mint az SSL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65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Felülről lefele</a:t>
            </a:r>
            <a:r>
              <a:rPr lang="hu-HU" baseline="0" dirty="0" smtClean="0"/>
              <a:t> történik a </a:t>
            </a:r>
            <a:r>
              <a:rPr lang="hu-HU" baseline="0" dirty="0" err="1" smtClean="0"/>
              <a:t>validáció</a:t>
            </a:r>
            <a:endParaRPr lang="hu-HU" baseline="0" dirty="0" smtClean="0"/>
          </a:p>
          <a:p>
            <a:endParaRPr lang="hu-HU" b="1" baseline="0" dirty="0" smtClean="0"/>
          </a:p>
          <a:p>
            <a:r>
              <a:rPr lang="hu-HU" b="1" baseline="0" dirty="0" smtClean="0"/>
              <a:t>Összefoglalás</a:t>
            </a:r>
          </a:p>
          <a:p>
            <a:r>
              <a:rPr lang="hu-HU" baseline="0" dirty="0" smtClean="0">
                <a:sym typeface="Wingdings" panose="05000000000000000000" pitchFamily="2" charset="2"/>
              </a:rPr>
              <a:t></a:t>
            </a:r>
            <a:r>
              <a:rPr lang="hu-HU" baseline="0" dirty="0" smtClean="0"/>
              <a:t>A DNS átverés jelentős gyakorlati probléma. (hozzáadott biztonság nélkül)</a:t>
            </a:r>
          </a:p>
          <a:p>
            <a:pPr marL="173336" indent="-173336">
              <a:buFont typeface="Wingdings" panose="05000000000000000000" pitchFamily="2" charset="2"/>
              <a:buChar char="à"/>
            </a:pPr>
            <a:r>
              <a:rPr lang="hu-HU" baseline="0" dirty="0" smtClean="0">
                <a:sym typeface="Wingdings" panose="05000000000000000000" pitchFamily="2" charset="2"/>
              </a:rPr>
              <a:t>Megbízhatóságot ad a válaszokhoz a DNSSEC</a:t>
            </a:r>
          </a:p>
          <a:p>
            <a:pPr marL="173336" indent="-173336">
              <a:buFont typeface="Wingdings" panose="05000000000000000000" pitchFamily="2" charset="2"/>
              <a:buChar char="à"/>
            </a:pPr>
            <a:r>
              <a:rPr lang="hu-HU" baseline="0" dirty="0" smtClean="0">
                <a:sym typeface="Wingdings" panose="05000000000000000000" pitchFamily="2" charset="2"/>
              </a:rPr>
              <a:t>A DNSSEC egyéb </a:t>
            </a:r>
            <a:r>
              <a:rPr lang="hu-HU" baseline="0" dirty="0" err="1" smtClean="0">
                <a:sym typeface="Wingdings" panose="05000000000000000000" pitchFamily="2" charset="2"/>
              </a:rPr>
              <a:t>feature-öket</a:t>
            </a:r>
            <a:r>
              <a:rPr lang="hu-HU" baseline="0" dirty="0" smtClean="0">
                <a:sym typeface="Wingdings" panose="05000000000000000000" pitchFamily="2" charset="2"/>
              </a:rPr>
              <a:t> is biztosít, amire most nem térünk ki.</a:t>
            </a:r>
            <a:endParaRPr lang="hu-HU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88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8D9EDE9D-278A-4F57-9CA4-E44B434CAA24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DE06F42-2A61-4AB4-BE20-E8F871248893}" type="datetime1">
              <a:rPr lang="en-US">
                <a:solidFill>
                  <a:srgbClr val="000000"/>
                </a:solidFill>
              </a:rPr>
              <a:pPr/>
              <a:t>5/2/2018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2-</a:t>
            </a:r>
            <a:fld id="{FDC8A246-606F-4C28-877C-C35335FE96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3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olutionoftheweb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s.neu.ed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bar.mysite.com" TargetMode="External"/><Relationship Id="rId2" Type="http://schemas.openxmlformats.org/officeDocument/2006/relationships/hyperlink" Target="foo.mysite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amber.ccs.neu.edu" TargetMode="External"/><Relationship Id="rId4" Type="http://schemas.openxmlformats.org/officeDocument/2006/relationships/hyperlink" Target="http://www.ccs.neu.edu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ccs.neu.ed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nkofamerica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rtheastern.edu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s.neu.edu/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o.com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hu-HU" sz="6000" cap="none" dirty="0" smtClean="0"/>
              <a:t>Számítógépes Hálózatok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 smtClean="0">
                <a:solidFill>
                  <a:schemeClr val="tx1"/>
                </a:solidFill>
              </a:rPr>
              <a:t>12-13. Előadás</a:t>
            </a:r>
            <a:r>
              <a:rPr lang="en-US" sz="3600" b="1" dirty="0" smtClean="0">
                <a:solidFill>
                  <a:schemeClr val="tx1"/>
                </a:solidFill>
              </a:rPr>
              <a:t>: </a:t>
            </a:r>
            <a:r>
              <a:rPr lang="hu-HU" sz="3600" b="1" smtClean="0">
                <a:solidFill>
                  <a:schemeClr val="tx1"/>
                </a:solidFill>
              </a:rPr>
              <a:t/>
            </a:r>
            <a:br>
              <a:rPr lang="hu-HU" sz="3600" b="1" smtClean="0">
                <a:solidFill>
                  <a:schemeClr val="tx1"/>
                </a:solidFill>
              </a:rPr>
            </a:br>
            <a:r>
              <a:rPr lang="hu-HU" sz="3600" b="1" smtClean="0">
                <a:solidFill>
                  <a:schemeClr val="tx1"/>
                </a:solidFill>
              </a:rPr>
              <a:t>Alkalmazási </a:t>
            </a:r>
            <a:r>
              <a:rPr lang="hu-HU" sz="3600" b="1" dirty="0" smtClean="0">
                <a:solidFill>
                  <a:schemeClr val="tx1"/>
                </a:solidFill>
              </a:rPr>
              <a:t>réteg</a:t>
            </a:r>
          </a:p>
          <a:p>
            <a:r>
              <a:rPr lang="hu-HU" sz="3600" b="1" smtClean="0">
                <a:solidFill>
                  <a:schemeClr val="tx1"/>
                </a:solidFill>
              </a:rPr>
              <a:t>DNS</a:t>
            </a:r>
            <a:r>
              <a:rPr lang="hu-HU" sz="3600" b="1" dirty="0" smtClean="0">
                <a:solidFill>
                  <a:schemeClr val="tx1"/>
                </a:solidFill>
              </a:rPr>
              <a:t>, HTTP, </a:t>
            </a:r>
            <a:r>
              <a:rPr lang="hu-HU" sz="3600" b="1" dirty="0" err="1" smtClean="0">
                <a:solidFill>
                  <a:schemeClr val="tx1"/>
                </a:solidFill>
              </a:rPr>
              <a:t>CDNs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Based on slides from </a:t>
            </a:r>
            <a:r>
              <a:rPr lang="en-US" dirty="0" smtClean="0"/>
              <a:t>D</a:t>
            </a:r>
            <a:r>
              <a:rPr lang="en-US" dirty="0"/>
              <a:t>. </a:t>
            </a:r>
            <a:r>
              <a:rPr lang="en-US" dirty="0" err="1"/>
              <a:t>Choffnes</a:t>
            </a:r>
            <a:r>
              <a:rPr lang="en-US" dirty="0"/>
              <a:t> Northeastern </a:t>
            </a:r>
            <a:r>
              <a:rPr lang="en-US" dirty="0" smtClean="0"/>
              <a:t>U.</a:t>
            </a:r>
            <a:r>
              <a:rPr lang="hu-HU" dirty="0" smtClean="0"/>
              <a:t>, </a:t>
            </a:r>
            <a:r>
              <a:rPr lang="hu-HU" dirty="0" err="1" smtClean="0"/>
              <a:t>Philippa</a:t>
            </a:r>
            <a:r>
              <a:rPr lang="hu-HU" dirty="0" smtClean="0"/>
              <a:t> </a:t>
            </a:r>
            <a:r>
              <a:rPr lang="hu-HU" dirty="0" err="1"/>
              <a:t>Gill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StonyBrook</a:t>
            </a:r>
            <a:r>
              <a:rPr lang="hu-HU" dirty="0"/>
              <a:t> </a:t>
            </a:r>
            <a:r>
              <a:rPr lang="hu-HU" dirty="0" smtClean="0"/>
              <a:t>University , </a:t>
            </a:r>
            <a:r>
              <a:rPr lang="en-US" dirty="0" smtClean="0"/>
              <a:t>Revised </a:t>
            </a:r>
            <a:r>
              <a:rPr lang="hu-HU" dirty="0" smtClean="0"/>
              <a:t>Spring</a:t>
            </a:r>
            <a:r>
              <a:rPr lang="en-US" dirty="0" smtClean="0"/>
              <a:t> 201</a:t>
            </a:r>
            <a:r>
              <a:rPr lang="hu-HU" dirty="0" smtClean="0"/>
              <a:t>6</a:t>
            </a:r>
            <a:r>
              <a:rPr lang="en-US" dirty="0" smtClean="0"/>
              <a:t> </a:t>
            </a:r>
            <a:r>
              <a:rPr lang="en-US" dirty="0"/>
              <a:t>by </a:t>
            </a:r>
            <a:r>
              <a:rPr lang="hu-HU" dirty="0"/>
              <a:t>S</a:t>
            </a:r>
            <a:r>
              <a:rPr lang="en-US" dirty="0"/>
              <a:t>. </a:t>
            </a:r>
            <a:r>
              <a:rPr lang="hu-HU" dirty="0" smtClean="0"/>
              <a:t>Laki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Hierarchikus adminisztráció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58886" y="3200402"/>
            <a:ext cx="5932714" cy="3570514"/>
          </a:xfrm>
        </p:spPr>
        <p:txBody>
          <a:bodyPr>
            <a:normAutofit/>
          </a:bodyPr>
          <a:lstStyle/>
          <a:p>
            <a:r>
              <a:rPr lang="hu-HU" dirty="0" smtClean="0"/>
              <a:t>A fa zónákra bomlik</a:t>
            </a:r>
            <a:endParaRPr lang="en-US" dirty="0" smtClean="0"/>
          </a:p>
          <a:p>
            <a:pPr lvl="1"/>
            <a:r>
              <a:rPr lang="hu-HU" dirty="0" smtClean="0"/>
              <a:t>Minden zóna rendelkezik egy felügyeleti szervvel</a:t>
            </a:r>
            <a:endParaRPr lang="en-US" dirty="0" smtClean="0"/>
          </a:p>
          <a:p>
            <a:pPr lvl="1"/>
            <a:r>
              <a:rPr lang="hu-HU" dirty="0" smtClean="0"/>
              <a:t>A hierarchia egy részéért felelős</a:t>
            </a:r>
            <a:endParaRPr lang="en-US" dirty="0" smtClean="0"/>
          </a:p>
          <a:p>
            <a:r>
              <a:rPr lang="hu-HU" dirty="0" smtClean="0"/>
              <a:t>Példa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CCIS </a:t>
            </a:r>
            <a:r>
              <a:rPr lang="hu-HU" dirty="0" smtClean="0"/>
              <a:t>vezérli:</a:t>
            </a:r>
            <a:r>
              <a:rPr lang="en-US" dirty="0" smtClean="0"/>
              <a:t> *.ccs.neu.edu</a:t>
            </a:r>
          </a:p>
          <a:p>
            <a:pPr lvl="1"/>
            <a:r>
              <a:rPr lang="en-US" dirty="0" smtClean="0"/>
              <a:t>NEU </a:t>
            </a:r>
            <a:r>
              <a:rPr lang="hu-HU" dirty="0" smtClean="0"/>
              <a:t>vezérli:</a:t>
            </a:r>
            <a:r>
              <a:rPr lang="en-US" dirty="0" smtClean="0"/>
              <a:t> *.neu.edu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3867" y="1567932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09807" y="260655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edu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78215" y="260655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13950" y="260655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gov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64725" y="2606550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12908" y="2606550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6570" y="260655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01581" y="2606550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0835" y="260655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22230" y="2606550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etc.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5298" y="358626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neu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52890" y="358626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mit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8789" y="470749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ccs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7819" y="5970245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www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135185" y="5970245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login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270920" y="5970245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mail</a:t>
            </a:r>
            <a:endParaRPr lang="en-US" sz="2400" dirty="0"/>
          </a:p>
        </p:txBody>
      </p:sp>
      <p:cxnSp>
        <p:nvCxnSpPr>
          <p:cNvPr id="24" name="Straight Connector 23"/>
          <p:cNvCxnSpPr>
            <a:stCxn id="5" idx="2"/>
            <a:endCxn id="6" idx="0"/>
          </p:cNvCxnSpPr>
          <p:nvPr/>
        </p:nvCxnSpPr>
        <p:spPr>
          <a:xfrm flipH="1">
            <a:off x="1559422" y="2029597"/>
            <a:ext cx="282218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7" idx="0"/>
          </p:cNvCxnSpPr>
          <p:nvPr/>
        </p:nvCxnSpPr>
        <p:spPr>
          <a:xfrm flipH="1">
            <a:off x="2661494" y="2029597"/>
            <a:ext cx="1720116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8" idx="0"/>
          </p:cNvCxnSpPr>
          <p:nvPr/>
        </p:nvCxnSpPr>
        <p:spPr>
          <a:xfrm flipH="1">
            <a:off x="3754749" y="2029597"/>
            <a:ext cx="626861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2"/>
            <a:endCxn id="9" idx="0"/>
          </p:cNvCxnSpPr>
          <p:nvPr/>
        </p:nvCxnSpPr>
        <p:spPr>
          <a:xfrm>
            <a:off x="4381610" y="2029597"/>
            <a:ext cx="37261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0" idx="0"/>
          </p:cNvCxnSpPr>
          <p:nvPr/>
        </p:nvCxnSpPr>
        <p:spPr>
          <a:xfrm>
            <a:off x="4381610" y="2029597"/>
            <a:ext cx="134644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1" idx="0"/>
          </p:cNvCxnSpPr>
          <p:nvPr/>
        </p:nvCxnSpPr>
        <p:spPr>
          <a:xfrm flipH="1">
            <a:off x="602904" y="2029597"/>
            <a:ext cx="3778706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2"/>
            <a:endCxn id="12" idx="0"/>
          </p:cNvCxnSpPr>
          <p:nvPr/>
        </p:nvCxnSpPr>
        <p:spPr>
          <a:xfrm>
            <a:off x="4381610" y="2029597"/>
            <a:ext cx="237500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2"/>
            <a:endCxn id="13" idx="0"/>
          </p:cNvCxnSpPr>
          <p:nvPr/>
        </p:nvCxnSpPr>
        <p:spPr>
          <a:xfrm>
            <a:off x="4381610" y="2029597"/>
            <a:ext cx="318533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2"/>
            <a:endCxn id="14" idx="0"/>
          </p:cNvCxnSpPr>
          <p:nvPr/>
        </p:nvCxnSpPr>
        <p:spPr>
          <a:xfrm>
            <a:off x="4381610" y="2029597"/>
            <a:ext cx="4080617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" idx="2"/>
            <a:endCxn id="15" idx="0"/>
          </p:cNvCxnSpPr>
          <p:nvPr/>
        </p:nvCxnSpPr>
        <p:spPr>
          <a:xfrm flipH="1">
            <a:off x="644913" y="3068215"/>
            <a:ext cx="914509" cy="5180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2"/>
            <a:endCxn id="16" idx="0"/>
          </p:cNvCxnSpPr>
          <p:nvPr/>
        </p:nvCxnSpPr>
        <p:spPr>
          <a:xfrm>
            <a:off x="1559422" y="3068215"/>
            <a:ext cx="190986" cy="518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2"/>
            <a:endCxn id="17" idx="0"/>
          </p:cNvCxnSpPr>
          <p:nvPr/>
        </p:nvCxnSpPr>
        <p:spPr>
          <a:xfrm flipH="1">
            <a:off x="441955" y="4047927"/>
            <a:ext cx="202958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2"/>
            <a:endCxn id="20" idx="0"/>
          </p:cNvCxnSpPr>
          <p:nvPr/>
        </p:nvCxnSpPr>
        <p:spPr>
          <a:xfrm>
            <a:off x="441955" y="5169159"/>
            <a:ext cx="82424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21" idx="0"/>
          </p:cNvCxnSpPr>
          <p:nvPr/>
        </p:nvCxnSpPr>
        <p:spPr>
          <a:xfrm>
            <a:off x="441955" y="5169159"/>
            <a:ext cx="1111775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2"/>
            <a:endCxn id="22" idx="0"/>
          </p:cNvCxnSpPr>
          <p:nvPr/>
        </p:nvCxnSpPr>
        <p:spPr>
          <a:xfrm>
            <a:off x="441955" y="5169159"/>
            <a:ext cx="2204228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3777342" y="1578819"/>
            <a:ext cx="1230085" cy="45077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72996" y="4609791"/>
            <a:ext cx="2948450" cy="1910754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283706" y="3488559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1417336" y="3488559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6405114" y="2508847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7215439" y="2507020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5376554" y="2505193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402723" y="2503366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283706" y="2508847"/>
            <a:ext cx="3822547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 flipH="1">
            <a:off x="5531071" y="1578819"/>
            <a:ext cx="1480586" cy="570006"/>
            <a:chOff x="1219200" y="4876799"/>
            <a:chExt cx="5181605" cy="1384995"/>
          </a:xfrm>
        </p:grpSpPr>
        <p:sp>
          <p:nvSpPr>
            <p:cNvPr id="59" name="Rectangular Callout 5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91902"/>
                <a:gd name="adj2" fmla="val -1067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19204" y="4876799"/>
              <a:ext cx="5181601" cy="7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ICANN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 flipH="1">
            <a:off x="997842" y="1606400"/>
            <a:ext cx="1698173" cy="570006"/>
            <a:chOff x="1219200" y="4876799"/>
            <a:chExt cx="5181605" cy="1384995"/>
          </a:xfrm>
        </p:grpSpPr>
        <p:sp>
          <p:nvSpPr>
            <p:cNvPr id="64" name="Rectangular Callout 63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4463"/>
                <a:gd name="adj2" fmla="val 1249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19204" y="4876799"/>
              <a:ext cx="5181601" cy="7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Verisign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14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Szerver hierarchia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Egy DNS szerver funkciói</a:t>
            </a:r>
            <a:r>
              <a:rPr lang="en-US" dirty="0" smtClean="0"/>
              <a:t>:</a:t>
            </a:r>
          </a:p>
          <a:p>
            <a:pPr lvl="1"/>
            <a:r>
              <a:rPr lang="hu-HU" dirty="0" smtClean="0"/>
              <a:t>A hierarchia egy részét felügyeli</a:t>
            </a:r>
            <a:endParaRPr lang="en-US" dirty="0" smtClean="0"/>
          </a:p>
          <a:p>
            <a:pPr lvl="2"/>
            <a:r>
              <a:rPr lang="hu-HU" dirty="0" smtClean="0"/>
              <a:t>Nem szükséges minden DNS nevet tárolnia</a:t>
            </a:r>
            <a:endParaRPr lang="en-US" dirty="0" smtClean="0"/>
          </a:p>
          <a:p>
            <a:pPr lvl="1"/>
            <a:r>
              <a:rPr lang="hu-HU" dirty="0" smtClean="0"/>
              <a:t>A zónájához tartozó összes </a:t>
            </a:r>
            <a:r>
              <a:rPr lang="hu-HU" dirty="0" err="1" smtClean="0"/>
              <a:t>hoszt</a:t>
            </a:r>
            <a:r>
              <a:rPr lang="hu-HU" dirty="0" smtClean="0"/>
              <a:t> és </a:t>
            </a:r>
            <a:r>
              <a:rPr lang="hu-HU" dirty="0" err="1" smtClean="0"/>
              <a:t>domén</a:t>
            </a:r>
            <a:r>
              <a:rPr lang="hu-HU" dirty="0" smtClean="0"/>
              <a:t> rekordjainak tárolása</a:t>
            </a:r>
            <a:endParaRPr lang="en-US" dirty="0" smtClean="0"/>
          </a:p>
          <a:p>
            <a:pPr lvl="2"/>
            <a:r>
              <a:rPr lang="hu-HU" dirty="0" smtClean="0"/>
              <a:t>Másolatok lehetnek a robosztusság növelés végett</a:t>
            </a:r>
            <a:endParaRPr lang="en-US" dirty="0" smtClean="0"/>
          </a:p>
          <a:p>
            <a:pPr lvl="1"/>
            <a:r>
              <a:rPr lang="hu-HU" dirty="0" smtClean="0"/>
              <a:t>Ismeri a </a:t>
            </a:r>
            <a:r>
              <a:rPr lang="hu-HU" dirty="0" err="1" smtClean="0"/>
              <a:t>root</a:t>
            </a:r>
            <a:r>
              <a:rPr lang="hu-HU" dirty="0" smtClean="0"/>
              <a:t> szerverek címét</a:t>
            </a:r>
            <a:endParaRPr lang="en-US" dirty="0" smtClean="0"/>
          </a:p>
          <a:p>
            <a:pPr lvl="2"/>
            <a:r>
              <a:rPr lang="hu-HU" dirty="0" smtClean="0"/>
              <a:t>Ismeretlen nevek feloldása miatt kell</a:t>
            </a:r>
            <a:endParaRPr lang="en-US" dirty="0" smtClean="0"/>
          </a:p>
          <a:p>
            <a:r>
              <a:rPr lang="hu-HU" dirty="0" smtClean="0"/>
              <a:t>A </a:t>
            </a:r>
            <a:r>
              <a:rPr lang="hu-HU" dirty="0" err="1" smtClean="0"/>
              <a:t>root</a:t>
            </a:r>
            <a:r>
              <a:rPr lang="hu-HU" dirty="0" smtClean="0"/>
              <a:t> szerverek minden </a:t>
            </a:r>
            <a:r>
              <a:rPr lang="hu-HU" dirty="0" err="1" smtClean="0"/>
              <a:t>TLD-t</a:t>
            </a:r>
            <a:r>
              <a:rPr lang="hu-HU" dirty="0" smtClean="0"/>
              <a:t> ismernek</a:t>
            </a:r>
            <a:endParaRPr lang="en-US" dirty="0" smtClean="0"/>
          </a:p>
          <a:p>
            <a:pPr lvl="1"/>
            <a:r>
              <a:rPr lang="hu-HU" dirty="0" smtClean="0"/>
              <a:t>Azaz innen indulva fel lehet tárni…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7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/>
              <a:t>T</a:t>
            </a:r>
            <a:r>
              <a:rPr lang="hu-HU" i="1" dirty="0" smtClean="0"/>
              <a:t>op </a:t>
            </a:r>
            <a:r>
              <a:rPr lang="hu-HU" b="1" i="1" dirty="0" err="1" smtClean="0"/>
              <a:t>L</a:t>
            </a:r>
            <a:r>
              <a:rPr lang="hu-HU" i="1" dirty="0" err="1" smtClean="0"/>
              <a:t>evel</a:t>
            </a:r>
            <a:r>
              <a:rPr lang="hu-HU" i="1" dirty="0" smtClean="0"/>
              <a:t> </a:t>
            </a:r>
            <a:r>
              <a:rPr lang="hu-HU" b="1" i="1" dirty="0" err="1" smtClean="0"/>
              <a:t>D</a:t>
            </a:r>
            <a:r>
              <a:rPr lang="hu-HU" i="1" dirty="0" err="1" smtClean="0"/>
              <a:t>omains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b="1" dirty="0" smtClean="0"/>
              <a:t>I</a:t>
            </a:r>
            <a:r>
              <a:rPr lang="hu-HU" sz="1800" dirty="0" smtClean="0"/>
              <a:t>nternet </a:t>
            </a:r>
            <a:r>
              <a:rPr lang="hu-HU" sz="1800" b="1" dirty="0" smtClean="0"/>
              <a:t>C</a:t>
            </a:r>
            <a:r>
              <a:rPr lang="hu-HU" sz="1800" dirty="0" smtClean="0"/>
              <a:t>orp. </a:t>
            </a:r>
            <a:r>
              <a:rPr lang="hu-HU" sz="1800" b="1" dirty="0" err="1" smtClean="0"/>
              <a:t>A</a:t>
            </a:r>
            <a:r>
              <a:rPr lang="hu-HU" sz="1800" dirty="0" err="1" smtClean="0"/>
              <a:t>ssigned</a:t>
            </a:r>
            <a:r>
              <a:rPr lang="hu-HU" sz="1800" dirty="0" smtClean="0"/>
              <a:t> </a:t>
            </a:r>
            <a:r>
              <a:rPr lang="hu-HU" sz="1800" b="1" dirty="0" err="1" smtClean="0"/>
              <a:t>N</a:t>
            </a:r>
            <a:r>
              <a:rPr lang="hu-HU" sz="1800" dirty="0" err="1" smtClean="0"/>
              <a:t>ames</a:t>
            </a:r>
            <a:r>
              <a:rPr lang="hu-HU" sz="1800" dirty="0" smtClean="0"/>
              <a:t> and </a:t>
            </a:r>
            <a:r>
              <a:rPr lang="hu-HU" sz="1800" b="1" dirty="0" err="1" smtClean="0"/>
              <a:t>N</a:t>
            </a:r>
            <a:r>
              <a:rPr lang="hu-HU" sz="1800" dirty="0" err="1" smtClean="0"/>
              <a:t>umbers</a:t>
            </a:r>
            <a:r>
              <a:rPr lang="hu-HU" sz="1800" dirty="0"/>
              <a:t> </a:t>
            </a:r>
            <a:r>
              <a:rPr lang="hu-HU" sz="1800" dirty="0" smtClean="0"/>
              <a:t>(1998)</a:t>
            </a:r>
          </a:p>
          <a:p>
            <a:r>
              <a:rPr lang="hu-HU" sz="1800" dirty="0" smtClean="0"/>
              <a:t>22+ </a:t>
            </a:r>
            <a:r>
              <a:rPr lang="hu-HU" sz="1800" b="1" dirty="0" smtClean="0"/>
              <a:t>általános </a:t>
            </a:r>
            <a:r>
              <a:rPr lang="hu-HU" sz="1800" b="1" i="1" dirty="0" err="1" smtClean="0"/>
              <a:t>TLDs</a:t>
            </a:r>
            <a:r>
              <a:rPr lang="hu-HU" sz="1800" dirty="0" smtClean="0"/>
              <a:t> létezik </a:t>
            </a:r>
          </a:p>
          <a:p>
            <a:pPr lvl="1"/>
            <a:r>
              <a:rPr lang="hu-HU" sz="1800" u="sng" dirty="0" smtClean="0"/>
              <a:t>klasszikusok</a:t>
            </a:r>
            <a:r>
              <a:rPr lang="hu-HU" sz="1800" dirty="0" smtClean="0"/>
              <a:t>: </a:t>
            </a:r>
            <a:r>
              <a:rPr lang="hu-HU" sz="1800" i="1" dirty="0" smtClean="0"/>
              <a:t>.</a:t>
            </a:r>
            <a:r>
              <a:rPr lang="hu-HU" sz="1800" i="1" dirty="0" err="1" smtClean="0"/>
              <a:t>com</a:t>
            </a:r>
            <a:r>
              <a:rPr lang="hu-HU" sz="1800" dirty="0" smtClean="0"/>
              <a:t>, </a:t>
            </a:r>
            <a:r>
              <a:rPr lang="hu-HU" sz="1800" i="1" dirty="0" smtClean="0"/>
              <a:t>.</a:t>
            </a:r>
            <a:r>
              <a:rPr lang="hu-HU" sz="1800" i="1" dirty="0" err="1" smtClean="0"/>
              <a:t>edu</a:t>
            </a:r>
            <a:r>
              <a:rPr lang="hu-HU" sz="1800" dirty="0" smtClean="0"/>
              <a:t>, </a:t>
            </a:r>
            <a:r>
              <a:rPr lang="hu-HU" sz="1800" i="1" dirty="0" smtClean="0"/>
              <a:t>.</a:t>
            </a:r>
            <a:r>
              <a:rPr lang="hu-HU" sz="1800" i="1" dirty="0" err="1" smtClean="0"/>
              <a:t>gov</a:t>
            </a:r>
            <a:r>
              <a:rPr lang="hu-HU" sz="1800" dirty="0" smtClean="0"/>
              <a:t>, </a:t>
            </a:r>
            <a:r>
              <a:rPr lang="hu-HU" sz="1800" i="1" dirty="0" smtClean="0"/>
              <a:t>.</a:t>
            </a:r>
            <a:r>
              <a:rPr lang="hu-HU" sz="1800" i="1" dirty="0" err="1" smtClean="0"/>
              <a:t>mil</a:t>
            </a:r>
            <a:r>
              <a:rPr lang="hu-HU" sz="1800" dirty="0" smtClean="0"/>
              <a:t>, </a:t>
            </a:r>
            <a:r>
              <a:rPr lang="hu-HU" sz="1800" i="1" dirty="0" smtClean="0"/>
              <a:t>.</a:t>
            </a:r>
            <a:r>
              <a:rPr lang="hu-HU" sz="1800" i="1" dirty="0" err="1" smtClean="0"/>
              <a:t>org</a:t>
            </a:r>
            <a:r>
              <a:rPr lang="hu-HU" sz="1800" dirty="0" smtClean="0"/>
              <a:t>, </a:t>
            </a:r>
            <a:r>
              <a:rPr lang="hu-HU" sz="1800" i="1" dirty="0" smtClean="0"/>
              <a:t>.net</a:t>
            </a:r>
          </a:p>
          <a:p>
            <a:pPr lvl="1"/>
            <a:r>
              <a:rPr lang="hu-HU" sz="1800" u="sng" dirty="0" smtClean="0"/>
              <a:t>később keletkeztek</a:t>
            </a:r>
            <a:r>
              <a:rPr lang="hu-HU" sz="1800" dirty="0" smtClean="0"/>
              <a:t>: </a:t>
            </a:r>
            <a:r>
              <a:rPr lang="hu-HU" sz="1800" i="1" dirty="0" smtClean="0"/>
              <a:t>.</a:t>
            </a:r>
            <a:r>
              <a:rPr lang="hu-HU" sz="1800" i="1" dirty="0" err="1" smtClean="0"/>
              <a:t>aero</a:t>
            </a:r>
            <a:r>
              <a:rPr lang="hu-HU" sz="1800" dirty="0" smtClean="0"/>
              <a:t>, </a:t>
            </a:r>
            <a:r>
              <a:rPr lang="hu-HU" sz="1800" i="1" dirty="0" smtClean="0"/>
              <a:t>.</a:t>
            </a:r>
            <a:r>
              <a:rPr lang="hu-HU" sz="1800" i="1" dirty="0" err="1" smtClean="0"/>
              <a:t>museum</a:t>
            </a:r>
            <a:r>
              <a:rPr lang="hu-HU" sz="1800" dirty="0" smtClean="0"/>
              <a:t>, </a:t>
            </a:r>
            <a:r>
              <a:rPr lang="hu-HU" sz="1800" i="1" dirty="0" smtClean="0"/>
              <a:t>.</a:t>
            </a:r>
            <a:r>
              <a:rPr lang="hu-HU" sz="1800" i="1" dirty="0" err="1" smtClean="0"/>
              <a:t>xxx</a:t>
            </a:r>
            <a:endParaRPr lang="hu-HU" sz="1800" i="1" dirty="0" smtClean="0"/>
          </a:p>
          <a:p>
            <a:r>
              <a:rPr lang="hu-HU" sz="1800" dirty="0" smtClean="0"/>
              <a:t>~250 </a:t>
            </a:r>
            <a:r>
              <a:rPr lang="hu-HU" sz="1800" dirty="0" err="1" smtClean="0"/>
              <a:t>TLDs</a:t>
            </a:r>
            <a:r>
              <a:rPr lang="hu-HU" sz="1800" dirty="0" smtClean="0"/>
              <a:t> a különböző </a:t>
            </a:r>
            <a:r>
              <a:rPr lang="hu-HU" sz="1800" b="1" dirty="0" smtClean="0"/>
              <a:t>ország kódok</a:t>
            </a:r>
            <a:r>
              <a:rPr lang="hu-HU" sz="1800" dirty="0" smtClean="0"/>
              <a:t>nak</a:t>
            </a:r>
          </a:p>
          <a:p>
            <a:pPr lvl="1"/>
            <a:r>
              <a:rPr lang="hu-HU" sz="1800" dirty="0" smtClean="0"/>
              <a:t>Két betű (mint például .au, .hu), 2010-től plusz nemzetközi karakterek (például kínai)</a:t>
            </a:r>
          </a:p>
          <a:p>
            <a:pPr lvl="1"/>
            <a:r>
              <a:rPr lang="hu-HU" sz="1800" dirty="0" smtClean="0"/>
              <a:t>Több elüzletisedett, például a .tv (Tuvalu) </a:t>
            </a:r>
          </a:p>
          <a:p>
            <a:pPr lvl="1"/>
            <a:r>
              <a:rPr lang="hu-HU" sz="1800" dirty="0" smtClean="0"/>
              <a:t>Példa </a:t>
            </a:r>
            <a:r>
              <a:rPr lang="hu-HU" sz="1800" dirty="0" err="1" smtClean="0"/>
              <a:t>domén</a:t>
            </a:r>
            <a:r>
              <a:rPr lang="hu-HU" sz="1800" dirty="0" smtClean="0"/>
              <a:t> </a:t>
            </a:r>
            <a:r>
              <a:rPr lang="hu-HU" sz="1800" dirty="0" err="1" smtClean="0"/>
              <a:t>hack-ekre</a:t>
            </a:r>
            <a:r>
              <a:rPr lang="hu-HU" sz="1800" dirty="0" smtClean="0"/>
              <a:t>: </a:t>
            </a:r>
            <a:r>
              <a:rPr lang="hu-HU" sz="1800" dirty="0" err="1" smtClean="0"/>
              <a:t>instagr.am</a:t>
            </a:r>
            <a:r>
              <a:rPr lang="hu-HU" sz="1800" dirty="0" smtClean="0"/>
              <a:t> (Örményország), </a:t>
            </a:r>
            <a:r>
              <a:rPr lang="hu-HU" sz="1800" dirty="0" err="1" smtClean="0"/>
              <a:t>goo.gl</a:t>
            </a:r>
            <a:r>
              <a:rPr lang="hu-HU" sz="1800" dirty="0" smtClean="0"/>
              <a:t> (Grönland)</a:t>
            </a:r>
          </a:p>
        </p:txBody>
      </p:sp>
    </p:spTree>
    <p:extLst>
      <p:ext uri="{BB962C8B-B14F-4D97-AF65-F5344CB8AC3E}">
        <p14:creationId xmlns:p14="http://schemas.microsoft.com/office/powerpoint/2010/main" val="44827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Name Servers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2800" dirty="0" smtClean="0"/>
              <a:t>A</a:t>
            </a:r>
            <a:r>
              <a:rPr lang="en-US" sz="2800" dirty="0" smtClean="0"/>
              <a:t> Root Zone </a:t>
            </a:r>
            <a:r>
              <a:rPr lang="hu-HU" sz="2800" dirty="0" smtClean="0"/>
              <a:t>Fájlért felelős</a:t>
            </a:r>
            <a:endParaRPr lang="en-US" sz="2800" dirty="0" smtClean="0"/>
          </a:p>
          <a:p>
            <a:pPr lvl="1"/>
            <a:r>
              <a:rPr lang="hu-HU" sz="2400" dirty="0" smtClean="0"/>
              <a:t>Listát vezet a </a:t>
            </a:r>
            <a:r>
              <a:rPr lang="hu-HU" sz="2400" dirty="0" err="1" smtClean="0"/>
              <a:t>TLD-kről</a:t>
            </a:r>
            <a:r>
              <a:rPr lang="hu-HU" sz="2400" dirty="0" smtClean="0"/>
              <a:t> és arról, hogy ki felügyeli </a:t>
            </a:r>
            <a:r>
              <a:rPr lang="hu-HU" sz="2400" dirty="0"/>
              <a:t>ő</a:t>
            </a:r>
            <a:r>
              <a:rPr lang="hu-HU" sz="2400" dirty="0" smtClean="0"/>
              <a:t>ket.</a:t>
            </a:r>
            <a:endParaRPr lang="en-US" sz="2400" dirty="0" smtClean="0"/>
          </a:p>
          <a:p>
            <a:pPr lvl="1"/>
            <a:r>
              <a:rPr lang="en-US" sz="2400" dirty="0" smtClean="0"/>
              <a:t>~272KB</a:t>
            </a:r>
            <a:r>
              <a:rPr lang="hu-HU" sz="2400" dirty="0" smtClean="0"/>
              <a:t> a fájl mérete</a:t>
            </a:r>
          </a:p>
          <a:p>
            <a:pPr lvl="1"/>
            <a:r>
              <a:rPr lang="hu-HU" sz="2400" dirty="0" smtClean="0"/>
              <a:t>Pl. bejegyzése:</a:t>
            </a:r>
            <a:endParaRPr lang="en-US" sz="1900" dirty="0" smtClean="0"/>
          </a:p>
          <a:p>
            <a:pPr marL="45720" indent="0">
              <a:buNone/>
            </a:pPr>
            <a:r>
              <a:rPr lang="en-US" sz="1800" dirty="0"/>
              <a:t>com.			172800	IN	NS	a.gtld-servers.net</a:t>
            </a:r>
            <a:r>
              <a:rPr lang="en-US" sz="1800" dirty="0" smtClean="0"/>
              <a:t>.</a:t>
            </a:r>
          </a:p>
          <a:p>
            <a:pPr marL="45720" indent="0">
              <a:buNone/>
            </a:pPr>
            <a:r>
              <a:rPr lang="en-US" sz="1800" dirty="0" smtClean="0"/>
              <a:t>com</a:t>
            </a:r>
            <a:r>
              <a:rPr lang="en-US" sz="1800" dirty="0"/>
              <a:t>.			172800	IN	NS	b.gtld-servers.net</a:t>
            </a:r>
            <a:r>
              <a:rPr lang="en-US" sz="1800" dirty="0" smtClean="0"/>
              <a:t>.</a:t>
            </a:r>
          </a:p>
          <a:p>
            <a:pPr marL="45720" indent="0">
              <a:buNone/>
            </a:pPr>
            <a:r>
              <a:rPr lang="en-US" sz="1800" dirty="0" smtClean="0"/>
              <a:t>com</a:t>
            </a:r>
            <a:r>
              <a:rPr lang="en-US" sz="1800" dirty="0"/>
              <a:t>.			172800	IN	NS	c.gtld-servers.net</a:t>
            </a:r>
            <a:r>
              <a:rPr lang="en-US" sz="1800" dirty="0" smtClean="0"/>
              <a:t>.</a:t>
            </a:r>
          </a:p>
          <a:p>
            <a:pPr marL="45720" indent="0">
              <a:buNone/>
            </a:pPr>
            <a:endParaRPr lang="en-US" sz="1700" dirty="0" smtClean="0"/>
          </a:p>
          <a:p>
            <a:r>
              <a:rPr lang="hu-HU" sz="2800" dirty="0" smtClean="0"/>
              <a:t>Az</a:t>
            </a:r>
            <a:r>
              <a:rPr lang="en-US" sz="2800" dirty="0" smtClean="0"/>
              <a:t> ICANN</a:t>
            </a:r>
            <a:r>
              <a:rPr lang="hu-HU" sz="2800" dirty="0" smtClean="0"/>
              <a:t> adminisztrálja</a:t>
            </a:r>
            <a:endParaRPr lang="en-US" sz="2800" dirty="0" smtClean="0"/>
          </a:p>
          <a:p>
            <a:pPr lvl="1"/>
            <a:r>
              <a:rPr lang="en-US" sz="2400" dirty="0" smtClean="0"/>
              <a:t>13 root s</a:t>
            </a:r>
            <a:r>
              <a:rPr lang="hu-HU" sz="2400" dirty="0" smtClean="0"/>
              <a:t>z</a:t>
            </a:r>
            <a:r>
              <a:rPr lang="en-US" sz="2400" dirty="0" err="1" smtClean="0"/>
              <a:t>erver</a:t>
            </a:r>
            <a:r>
              <a:rPr lang="en-US" sz="2400" dirty="0" smtClean="0"/>
              <a:t>, </a:t>
            </a:r>
            <a:r>
              <a:rPr lang="hu-HU" sz="2400" dirty="0" smtClean="0"/>
              <a:t>címkék: </a:t>
            </a:r>
            <a:r>
              <a:rPr lang="en-US" sz="2400" dirty="0" smtClean="0"/>
              <a:t>A</a:t>
            </a:r>
            <a:r>
              <a:rPr lang="en-US" sz="2400" dirty="0" smtClean="0">
                <a:sym typeface="Wingdings" pitchFamily="2" charset="2"/>
              </a:rPr>
              <a:t>M</a:t>
            </a:r>
            <a:endParaRPr lang="hu-HU" sz="2400" dirty="0" smtClean="0">
              <a:sym typeface="Wingdings" pitchFamily="2" charset="2"/>
            </a:endParaRPr>
          </a:p>
          <a:p>
            <a:pPr lvl="1"/>
            <a:r>
              <a:rPr lang="hu-HU" sz="2000" dirty="0" smtClean="0"/>
              <a:t>Pl.: </a:t>
            </a:r>
            <a:r>
              <a:rPr lang="hu-HU" sz="2000" dirty="0" err="1" smtClean="0"/>
              <a:t>i.root-servers.net</a:t>
            </a:r>
            <a:endParaRPr lang="en-US" sz="2400" dirty="0" smtClean="0">
              <a:sym typeface="Wingdings" pitchFamily="2" charset="2"/>
            </a:endParaRPr>
          </a:p>
          <a:p>
            <a:pPr lvl="1"/>
            <a:r>
              <a:rPr lang="en-US" sz="2400" dirty="0" smtClean="0"/>
              <a:t>6 </a:t>
            </a:r>
            <a:r>
              <a:rPr lang="hu-HU" sz="2400" dirty="0" smtClean="0"/>
              <a:t>db ezek közül „</a:t>
            </a:r>
            <a:r>
              <a:rPr lang="hu-HU" sz="2400" dirty="0" err="1" smtClean="0"/>
              <a:t>anycastolt</a:t>
            </a:r>
            <a:r>
              <a:rPr lang="hu-HU" sz="2400" dirty="0" smtClean="0"/>
              <a:t>”</a:t>
            </a:r>
            <a:r>
              <a:rPr lang="en-US" sz="2400" dirty="0" smtClean="0"/>
              <a:t>, </a:t>
            </a:r>
            <a:r>
              <a:rPr lang="hu-HU" sz="2400" dirty="0" smtClean="0"/>
              <a:t>azaz globálisan számos replika létezik</a:t>
            </a:r>
            <a:endParaRPr lang="en-US" sz="2400" dirty="0" smtClean="0"/>
          </a:p>
          <a:p>
            <a:r>
              <a:rPr lang="hu-HU" sz="2800" dirty="0" smtClean="0"/>
              <a:t>Ha név nem feloldható (lokálisan), akkor hozzájuk kell fordulni</a:t>
            </a:r>
            <a:endParaRPr lang="en-US" sz="2800" dirty="0" smtClean="0"/>
          </a:p>
          <a:p>
            <a:pPr lvl="1"/>
            <a:r>
              <a:rPr lang="hu-HU" sz="2400" dirty="0" smtClean="0"/>
              <a:t>A gyakorlatban a legtöbb rendszer lokálisan tárolja ezt az információt (cache)</a:t>
            </a:r>
            <a:endParaRPr lang="en-US" sz="2400" dirty="0"/>
          </a:p>
          <a:p>
            <a:pPr marL="4572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943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the Roots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 descr="D:\Classes\CS 4700\assets\Root-cur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5346"/>
            <a:ext cx="9144000" cy="391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981200" y="1915892"/>
            <a:ext cx="4821466" cy="21111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Northeastern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Lokális névszerverek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7084" y="4103240"/>
            <a:ext cx="8991600" cy="2754763"/>
          </a:xfrm>
        </p:spPr>
        <p:txBody>
          <a:bodyPr>
            <a:normAutofit/>
          </a:bodyPr>
          <a:lstStyle/>
          <a:p>
            <a:r>
              <a:rPr lang="hu-HU" dirty="0" smtClean="0"/>
              <a:t>Minden </a:t>
            </a:r>
            <a:r>
              <a:rPr lang="en-US" dirty="0" smtClean="0"/>
              <a:t>ISP/c</a:t>
            </a:r>
            <a:r>
              <a:rPr lang="hu-HU" dirty="0" smtClean="0"/>
              <a:t>ég rendelkezik egy lokális</a:t>
            </a:r>
            <a:r>
              <a:rPr lang="en-US" dirty="0" smtClean="0"/>
              <a:t>, default </a:t>
            </a:r>
            <a:r>
              <a:rPr lang="hu-HU" dirty="0" smtClean="0"/>
              <a:t>névszerverrel</a:t>
            </a:r>
            <a:endParaRPr lang="en-US" dirty="0" smtClean="0"/>
          </a:p>
          <a:p>
            <a:r>
              <a:rPr lang="hu-HU" dirty="0" smtClean="0"/>
              <a:t>Gyakran a </a:t>
            </a:r>
            <a:r>
              <a:rPr lang="en-US" dirty="0" smtClean="0"/>
              <a:t>DHCP</a:t>
            </a:r>
            <a:r>
              <a:rPr lang="hu-HU" dirty="0" smtClean="0"/>
              <a:t> konfigurálja fel</a:t>
            </a:r>
            <a:endParaRPr lang="en-US" dirty="0" smtClean="0"/>
          </a:p>
          <a:p>
            <a:r>
              <a:rPr lang="hu-HU" dirty="0" smtClean="0"/>
              <a:t>A DNS lekérdezések a lokális névszervernél kezdődnek</a:t>
            </a:r>
            <a:endParaRPr lang="en-US" dirty="0" smtClean="0"/>
          </a:p>
          <a:p>
            <a:r>
              <a:rPr lang="hu-HU" dirty="0" smtClean="0"/>
              <a:t>Gyakran cache-be teszik a lekérdezés eredményét</a:t>
            </a:r>
            <a:endParaRPr lang="en-US" dirty="0"/>
          </a:p>
        </p:txBody>
      </p:sp>
      <p:pic>
        <p:nvPicPr>
          <p:cNvPr id="102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97" y="1915892"/>
            <a:ext cx="826861" cy="8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36" y="2405976"/>
            <a:ext cx="826861" cy="8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97" y="3200179"/>
            <a:ext cx="826861" cy="8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42" y="227512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Up Arrow 9"/>
          <p:cNvSpPr/>
          <p:nvPr/>
        </p:nvSpPr>
        <p:spPr>
          <a:xfrm rot="4760621">
            <a:off x="4105371" y="2588360"/>
            <a:ext cx="553978" cy="1861157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flipH="1">
            <a:off x="3959448" y="1067101"/>
            <a:ext cx="2410731" cy="1005472"/>
            <a:chOff x="1219200" y="4876799"/>
            <a:chExt cx="5181605" cy="1384995"/>
          </a:xfrm>
        </p:grpSpPr>
        <p:sp>
          <p:nvSpPr>
            <p:cNvPr id="12" name="Rectangular Callout 1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25142"/>
                <a:gd name="adj2" fmla="val 15956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2" y="4876799"/>
              <a:ext cx="5181603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google.com?</a:t>
              </a:r>
            </a:p>
          </p:txBody>
        </p:sp>
      </p:grpSp>
      <p:sp>
        <p:nvSpPr>
          <p:cNvPr id="14" name="Up Arrow 13"/>
          <p:cNvSpPr/>
          <p:nvPr/>
        </p:nvSpPr>
        <p:spPr>
          <a:xfrm rot="5400000">
            <a:off x="7205450" y="2087271"/>
            <a:ext cx="553978" cy="1594902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Authoratív</a:t>
            </a:r>
            <a:r>
              <a:rPr lang="en-US" dirty="0" smtClean="0"/>
              <a:t> N</a:t>
            </a:r>
            <a:r>
              <a:rPr lang="hu-HU" dirty="0" smtClean="0"/>
              <a:t>évszerverek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5900058"/>
            <a:ext cx="8839200" cy="859971"/>
          </a:xfrm>
        </p:spPr>
        <p:txBody>
          <a:bodyPr>
            <a:normAutofit/>
          </a:bodyPr>
          <a:lstStyle/>
          <a:p>
            <a:r>
              <a:rPr lang="hu-HU" dirty="0" smtClean="0"/>
              <a:t>név</a:t>
            </a:r>
            <a:r>
              <a:rPr lang="en-US" dirty="0" smtClean="0">
                <a:sym typeface="Wingdings" pitchFamily="2" charset="2"/>
              </a:rPr>
              <a:t>IP </a:t>
            </a:r>
            <a:r>
              <a:rPr lang="hu-HU" dirty="0" smtClean="0">
                <a:sym typeface="Wingdings" pitchFamily="2" charset="2"/>
              </a:rPr>
              <a:t>leképezéseket tárolja egy adott </a:t>
            </a:r>
            <a:r>
              <a:rPr lang="hu-HU" dirty="0" err="1" smtClean="0">
                <a:sym typeface="Wingdings" pitchFamily="2" charset="2"/>
              </a:rPr>
              <a:t>hoszthoz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5717031" y="2703386"/>
            <a:ext cx="3119218" cy="21111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Northeastern</a:t>
            </a:r>
            <a:endParaRPr lang="en-US" sz="2400" dirty="0"/>
          </a:p>
        </p:txBody>
      </p:sp>
      <p:pic>
        <p:nvPicPr>
          <p:cNvPr id="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8" y="2436950"/>
            <a:ext cx="826861" cy="8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23" y="3073420"/>
            <a:ext cx="838208" cy="83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 flipH="1">
            <a:off x="252162" y="1839990"/>
            <a:ext cx="2632552" cy="1005472"/>
            <a:chOff x="1219200" y="4876799"/>
            <a:chExt cx="5181605" cy="1384995"/>
          </a:xfrm>
        </p:grpSpPr>
        <p:sp>
          <p:nvSpPr>
            <p:cNvPr id="9" name="Rectangular Callout 8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33826"/>
                <a:gd name="adj2" fmla="val 8594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2" y="4876799"/>
              <a:ext cx="5181603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</a:t>
              </a:r>
              <a:r>
                <a:rPr lang="hu-HU" sz="2800" kern="0" dirty="0" smtClean="0">
                  <a:solidFill>
                    <a:sysClr val="window" lastClr="FFFFFF"/>
                  </a:solidFill>
                </a:rPr>
                <a:t>l van a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www.neu.edu?</a:t>
              </a:r>
            </a:p>
          </p:txBody>
        </p:sp>
      </p:grpSp>
      <p:sp>
        <p:nvSpPr>
          <p:cNvPr id="11" name="Up Arrow 10"/>
          <p:cNvSpPr/>
          <p:nvPr/>
        </p:nvSpPr>
        <p:spPr>
          <a:xfrm rot="5400000">
            <a:off x="633825" y="3059985"/>
            <a:ext cx="553978" cy="84397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28" y="3062867"/>
            <a:ext cx="838208" cy="83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21" y="3073420"/>
            <a:ext cx="838208" cy="83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Up Arrow 13"/>
          <p:cNvSpPr/>
          <p:nvPr/>
        </p:nvSpPr>
        <p:spPr>
          <a:xfrm rot="5400000">
            <a:off x="2504675" y="3070539"/>
            <a:ext cx="553978" cy="84397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5400000">
            <a:off x="4370348" y="3059985"/>
            <a:ext cx="553978" cy="84397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58889" y="3989527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Root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364399" y="398952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edu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38812" y="398952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neu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991801" y="1975285"/>
            <a:ext cx="203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www.neu.edu</a:t>
            </a:r>
            <a:endParaRPr lang="en-US" sz="2400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019800" y="2850381"/>
            <a:ext cx="1894114" cy="63159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Up Arrow Callout 25"/>
          <p:cNvSpPr/>
          <p:nvPr/>
        </p:nvSpPr>
        <p:spPr>
          <a:xfrm>
            <a:off x="4680853" y="4440305"/>
            <a:ext cx="1905000" cy="129646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</a:t>
            </a:r>
            <a:r>
              <a:rPr lang="en-US" sz="2400" dirty="0" smtClean="0"/>
              <a:t> ‘neu.edu’</a:t>
            </a:r>
            <a:r>
              <a:rPr lang="hu-HU" sz="2400" dirty="0" smtClean="0"/>
              <a:t> felügyelője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 flipH="1">
            <a:off x="3419905" y="1611390"/>
            <a:ext cx="2632552" cy="1005472"/>
            <a:chOff x="1219200" y="4876799"/>
            <a:chExt cx="5181605" cy="1384995"/>
          </a:xfrm>
        </p:grpSpPr>
        <p:sp>
          <p:nvSpPr>
            <p:cNvPr id="28" name="Rectangular Callout 27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-32748"/>
                <a:gd name="adj2" fmla="val 9352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2" y="4876799"/>
              <a:ext cx="5181603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www.neu.edu = 155.33.17.68</a:t>
              </a:r>
            </a:p>
          </p:txBody>
        </p:sp>
      </p:grpSp>
      <p:sp>
        <p:nvSpPr>
          <p:cNvPr id="25" name="Up Arrow Callout 24"/>
          <p:cNvSpPr/>
          <p:nvPr/>
        </p:nvSpPr>
        <p:spPr>
          <a:xfrm>
            <a:off x="2781664" y="4440305"/>
            <a:ext cx="1682377" cy="129646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Az</a:t>
            </a:r>
            <a:r>
              <a:rPr lang="en-US" sz="2400" dirty="0" smtClean="0"/>
              <a:t> ‘</a:t>
            </a:r>
            <a:r>
              <a:rPr lang="en-US" sz="2400" dirty="0" err="1" smtClean="0"/>
              <a:t>edu</a:t>
            </a:r>
            <a:r>
              <a:rPr lang="en-US" sz="2400" dirty="0" smtClean="0"/>
              <a:t>’</a:t>
            </a:r>
            <a:r>
              <a:rPr lang="hu-HU" sz="2400" dirty="0" smtClean="0"/>
              <a:t> felügyelője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509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26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Egyszerű </a:t>
            </a:r>
            <a:r>
              <a:rPr lang="hu-HU" dirty="0" err="1" smtClean="0"/>
              <a:t>doménnév</a:t>
            </a:r>
            <a:r>
              <a:rPr lang="hu-HU" dirty="0" smtClean="0"/>
              <a:t> feloldás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7970" y="1600200"/>
            <a:ext cx="8991600" cy="510540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Minden </a:t>
            </a:r>
            <a:r>
              <a:rPr lang="hu-HU" dirty="0" err="1" smtClean="0"/>
              <a:t>hoszt</a:t>
            </a:r>
            <a:r>
              <a:rPr lang="hu-HU" dirty="0" smtClean="0"/>
              <a:t> ismer egy lokális DNS szervert</a:t>
            </a:r>
            <a:endParaRPr lang="en-US" dirty="0" smtClean="0"/>
          </a:p>
          <a:p>
            <a:pPr lvl="1"/>
            <a:r>
              <a:rPr lang="hu-HU" dirty="0" smtClean="0"/>
              <a:t>Minden kérést ennek küld</a:t>
            </a:r>
            <a:endParaRPr lang="en-US" dirty="0" smtClean="0"/>
          </a:p>
          <a:p>
            <a:r>
              <a:rPr lang="hu-HU" dirty="0" smtClean="0"/>
              <a:t>Ha a lokális DNS szerver tud válaszolni, akkor kész…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hu-HU" dirty="0" smtClean="0"/>
              <a:t>A lokális szerver a felügyelő szerver az adott névhez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hu-HU" dirty="0" smtClean="0"/>
              <a:t>A lokális szerver cache-ében van rekord a keresett névhez</a:t>
            </a:r>
            <a:endParaRPr lang="en-US" dirty="0" smtClean="0"/>
          </a:p>
          <a:p>
            <a:r>
              <a:rPr lang="hu-HU" dirty="0" smtClean="0"/>
              <a:t>Különben menjünk végig a teljes hierarchián felülről lefelé egészen a keresett név felügyeleti szerveréig</a:t>
            </a:r>
            <a:endParaRPr lang="en-US" dirty="0" smtClean="0"/>
          </a:p>
          <a:p>
            <a:pPr lvl="1"/>
            <a:r>
              <a:rPr lang="hu-HU" dirty="0" smtClean="0"/>
              <a:t>Minden lokális</a:t>
            </a:r>
            <a:r>
              <a:rPr lang="en-US" dirty="0" smtClean="0"/>
              <a:t> </a:t>
            </a:r>
            <a:r>
              <a:rPr lang="en-US" dirty="0"/>
              <a:t>DNS </a:t>
            </a:r>
            <a:r>
              <a:rPr lang="hu-HU" dirty="0" smtClean="0"/>
              <a:t>szerver ismeri a </a:t>
            </a:r>
            <a:r>
              <a:rPr lang="hu-HU" dirty="0" err="1" smtClean="0"/>
              <a:t>root</a:t>
            </a:r>
            <a:r>
              <a:rPr lang="hu-HU" dirty="0" smtClean="0"/>
              <a:t> szervereket</a:t>
            </a:r>
            <a:endParaRPr lang="en-US" dirty="0"/>
          </a:p>
          <a:p>
            <a:pPr lvl="1"/>
            <a:r>
              <a:rPr lang="hu-HU" dirty="0" smtClean="0"/>
              <a:t>Cache tartalma alapján bizonyos lépések átugrása, ha lehet</a:t>
            </a:r>
            <a:endParaRPr lang="en-US" dirty="0" smtClean="0"/>
          </a:p>
          <a:p>
            <a:pPr lvl="2"/>
            <a:r>
              <a:rPr lang="hu-HU" dirty="0" smtClean="0"/>
              <a:t>Pl. ha  a </a:t>
            </a:r>
            <a:r>
              <a:rPr lang="hu-HU" dirty="0" err="1" smtClean="0"/>
              <a:t>root</a:t>
            </a:r>
            <a:r>
              <a:rPr lang="hu-HU" dirty="0" smtClean="0"/>
              <a:t> fájl tárolva van a cache-ben, akkor egyből ugorhatunk az „.</a:t>
            </a:r>
            <a:r>
              <a:rPr lang="hu-HU" dirty="0" err="1" smtClean="0"/>
              <a:t>edu</a:t>
            </a:r>
            <a:r>
              <a:rPr lang="hu-HU" dirty="0" smtClean="0"/>
              <a:t>” szerverére.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6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Lekérdezések</a:t>
            </a:r>
            <a:r>
              <a:rPr lang="hu-HU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 smtClean="0"/>
              <a:t>A lekérdezésnek két fajtája van:</a:t>
            </a:r>
          </a:p>
          <a:p>
            <a:pPr lvl="1"/>
            <a:r>
              <a:rPr lang="hu-HU" sz="1800" i="1" dirty="0" smtClean="0"/>
              <a:t>Rekurzív lekérdezés</a:t>
            </a:r>
            <a:r>
              <a:rPr lang="hu-HU" sz="1800" dirty="0" smtClean="0"/>
              <a:t> – Ha a névszerver végzi el a névfeloldást, és  tér vissza a válasszal.</a:t>
            </a:r>
          </a:p>
          <a:p>
            <a:pPr lvl="1"/>
            <a:r>
              <a:rPr lang="hu-HU" sz="1800" i="1" dirty="0" smtClean="0"/>
              <a:t>Iteratív lekérdezés</a:t>
            </a:r>
            <a:r>
              <a:rPr lang="hu-HU" sz="1800" dirty="0" smtClean="0"/>
              <a:t> – Ha a névszerver adja vissza a választ vagy legalább azt, hogy kitől kapható meg a következő válasz.</a:t>
            </a:r>
          </a:p>
          <a:p>
            <a:r>
              <a:rPr lang="hu-HU" sz="1800" dirty="0" smtClean="0"/>
              <a:t>Melyik a jobb?</a:t>
            </a:r>
          </a:p>
          <a:p>
            <a:pPr lvl="1"/>
            <a:r>
              <a:rPr lang="hu-HU" sz="1800" i="1" dirty="0" smtClean="0"/>
              <a:t>Rekurzív jellemzői</a:t>
            </a:r>
          </a:p>
          <a:p>
            <a:pPr lvl="2"/>
            <a:r>
              <a:rPr lang="hu-HU" sz="1800" dirty="0" smtClean="0"/>
              <a:t>Lehetővé teszi a szervernek a kliens terhelés kihelyezését a kezelhetőségért.</a:t>
            </a:r>
          </a:p>
          <a:p>
            <a:pPr lvl="2"/>
            <a:r>
              <a:rPr lang="hu-HU" sz="1800" dirty="0"/>
              <a:t>Lehetővé teszi a </a:t>
            </a:r>
            <a:r>
              <a:rPr lang="hu-HU" sz="1800" dirty="0" smtClean="0"/>
              <a:t>szervernek, hogy a kliensek egy csoportja felett végezzen </a:t>
            </a:r>
            <a:r>
              <a:rPr lang="hu-HU" sz="1800" i="1" dirty="0" err="1" smtClean="0"/>
              <a:t>cache</a:t>
            </a:r>
            <a:r>
              <a:rPr lang="hu-HU" sz="1800" dirty="0" err="1" smtClean="0"/>
              <a:t>lést</a:t>
            </a:r>
            <a:r>
              <a:rPr lang="hu-HU" sz="1800" dirty="0" smtClean="0"/>
              <a:t>, a jobb teljesítményért.</a:t>
            </a:r>
          </a:p>
          <a:p>
            <a:pPr lvl="1"/>
            <a:r>
              <a:rPr lang="hu-HU" sz="1800" i="1" dirty="0" smtClean="0"/>
              <a:t>Iteratív </a:t>
            </a:r>
            <a:r>
              <a:rPr lang="hu-HU" sz="1800" i="1" dirty="0"/>
              <a:t>jellemzői</a:t>
            </a:r>
          </a:p>
          <a:p>
            <a:pPr lvl="2"/>
            <a:r>
              <a:rPr lang="hu-HU" sz="1800" dirty="0" smtClean="0"/>
              <a:t>Válasz után nem kell semmit tenni a kéréssel a névszervernek.</a:t>
            </a:r>
            <a:endParaRPr lang="hu-HU" sz="1800" dirty="0"/>
          </a:p>
          <a:p>
            <a:pPr lvl="2"/>
            <a:r>
              <a:rPr lang="hu-HU" sz="1800" dirty="0" smtClean="0"/>
              <a:t>Könnyű magas terhelésű szervert építeni.</a:t>
            </a:r>
            <a:endParaRPr lang="en-US" sz="1800" dirty="0"/>
          </a:p>
          <a:p>
            <a:pPr marL="914400" lvl="2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29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Rekurzív</a:t>
            </a:r>
            <a:r>
              <a:rPr lang="en-US" dirty="0" smtClean="0"/>
              <a:t> DNS </a:t>
            </a:r>
            <a:r>
              <a:rPr lang="hu-HU" dirty="0" smtClean="0"/>
              <a:t>lekérdezés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2542492"/>
            <a:ext cx="4354286" cy="3842657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lokális szerver terhet rak a kérdezett névszerverre (pl. </a:t>
            </a:r>
            <a:r>
              <a:rPr lang="hu-HU" sz="2400" dirty="0" err="1" smtClean="0"/>
              <a:t>root</a:t>
            </a:r>
            <a:r>
              <a:rPr lang="hu-HU" sz="2400" dirty="0" smtClean="0"/>
              <a:t>)</a:t>
            </a:r>
            <a:endParaRPr lang="en-US" sz="2400" dirty="0" smtClean="0"/>
          </a:p>
          <a:p>
            <a:r>
              <a:rPr lang="hu-HU" sz="2400" dirty="0" smtClean="0"/>
              <a:t>Honnan tudja a kérdezett, hogy kinek továbbítsa a választ</a:t>
            </a:r>
            <a:r>
              <a:rPr lang="en-US" sz="2400" dirty="0" smtClean="0"/>
              <a:t>?</a:t>
            </a:r>
          </a:p>
          <a:p>
            <a:pPr lvl="1"/>
            <a:r>
              <a:rPr lang="en-US" sz="2100" dirty="0" smtClean="0"/>
              <a:t>Random ID</a:t>
            </a:r>
            <a:r>
              <a:rPr lang="hu-HU" sz="2100" dirty="0" smtClean="0"/>
              <a:t> a DNS lekérdezésben</a:t>
            </a:r>
            <a:endParaRPr lang="en-US" sz="2100" dirty="0" smtClean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90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p Arrow 6"/>
          <p:cNvSpPr/>
          <p:nvPr/>
        </p:nvSpPr>
        <p:spPr>
          <a:xfrm rot="10800000">
            <a:off x="5004078" y="2656113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85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89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60" y="578965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2" y="514171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1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72337" y="643987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Root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688194" y="576220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com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025351" y="4039403"/>
            <a:ext cx="199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ns1.google.com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60298" y="1454670"/>
            <a:ext cx="212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www.google.com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969389" y="4072511"/>
            <a:ext cx="24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dirty="0" smtClean="0"/>
              <a:t>sgard.ccs.neu.edu</a:t>
            </a:r>
            <a:endParaRPr lang="en-US" sz="20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037981" y="2656113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Up Arrow 20"/>
          <p:cNvSpPr/>
          <p:nvPr/>
        </p:nvSpPr>
        <p:spPr>
          <a:xfrm rot="8796339">
            <a:off x="5362201" y="4418209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3753653">
            <a:off x="7000294" y="5513438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7802989" y="4419411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10800000">
            <a:off x="7802989" y="4419410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14400000">
            <a:off x="6976309" y="5550083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19800000">
            <a:off x="5331388" y="4384863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5004078" y="2656113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5714999" y="1948365"/>
            <a:ext cx="1919635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 flipH="1">
            <a:off x="424543" y="1737729"/>
            <a:ext cx="4142748" cy="543571"/>
            <a:chOff x="1219200" y="4876799"/>
            <a:chExt cx="5181605" cy="1384995"/>
          </a:xfrm>
        </p:grpSpPr>
        <p:sp>
          <p:nvSpPr>
            <p:cNvPr id="30" name="Rectangular Callout 29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-61220"/>
                <a:gd name="adj2" fmla="val -28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9203" y="5015484"/>
              <a:ext cx="5181602" cy="1176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www.google.com?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21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Internetes alkalmazások evolúciója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519614"/>
            <a:ext cx="7886700" cy="1657349"/>
          </a:xfrm>
        </p:spPr>
        <p:txBody>
          <a:bodyPr>
            <a:normAutofit/>
          </a:bodyPr>
          <a:lstStyle/>
          <a:p>
            <a:r>
              <a:rPr lang="hu-HU" sz="1800" dirty="0" smtClean="0"/>
              <a:t>Folyamatosan változik, növekszik…</a:t>
            </a:r>
            <a:endParaRPr lang="hu-HU" sz="1800" dirty="0"/>
          </a:p>
          <a:p>
            <a:pPr lvl="1"/>
            <a:r>
              <a:rPr lang="hu-HU" sz="1800" dirty="0" err="1" smtClean="0">
                <a:hlinkClick r:id="rId3"/>
              </a:rPr>
              <a:t>www.evolutionoftheweb.com</a:t>
            </a:r>
            <a:r>
              <a:rPr lang="hu-HU" sz="1800" dirty="0" smtClean="0"/>
              <a:t>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14489"/>
            <a:ext cx="4400550" cy="2828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2352" y="4074081"/>
            <a:ext cx="114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>
                <a:solidFill>
                  <a:schemeClr val="bg2">
                    <a:lumMod val="75000"/>
                  </a:schemeClr>
                </a:solidFill>
              </a:rPr>
              <a:t>Forrás: [1]</a:t>
            </a:r>
            <a:endParaRPr lang="en-US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Iteratív </a:t>
            </a:r>
            <a:r>
              <a:rPr lang="en-US" dirty="0" smtClean="0"/>
              <a:t>DNS </a:t>
            </a:r>
            <a:r>
              <a:rPr lang="hu-HU" dirty="0" smtClean="0"/>
              <a:t>lekérdezés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882" y="2786745"/>
            <a:ext cx="4556407" cy="4049487"/>
          </a:xfrm>
        </p:spPr>
        <p:txBody>
          <a:bodyPr>
            <a:normAutofit/>
          </a:bodyPr>
          <a:lstStyle/>
          <a:p>
            <a:r>
              <a:rPr lang="hu-HU" dirty="0" smtClean="0"/>
              <a:t>A szerver mindig a következő kérdezendő névszerver adataival tér vissza</a:t>
            </a:r>
            <a:endParaRPr lang="en-US" dirty="0" smtClean="0"/>
          </a:p>
          <a:p>
            <a:pPr lvl="1"/>
            <a:r>
              <a:rPr lang="en-US" dirty="0" smtClean="0"/>
              <a:t>“I don’t know this name, but this other server might”</a:t>
            </a:r>
          </a:p>
          <a:p>
            <a:r>
              <a:rPr lang="hu-HU" b="1" dirty="0" smtClean="0"/>
              <a:t>Napjainkban iteratív módon működik a DNS!!!</a:t>
            </a:r>
            <a:endParaRPr lang="en-US" b="1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90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 Arrow 5"/>
          <p:cNvSpPr/>
          <p:nvPr/>
        </p:nvSpPr>
        <p:spPr>
          <a:xfrm rot="10800000">
            <a:off x="5004078" y="2656113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85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89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60" y="578965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2" y="514171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1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72337" y="643987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Root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688194" y="576220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com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25351" y="4039403"/>
            <a:ext cx="199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ns1.google.com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960298" y="1454670"/>
            <a:ext cx="212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www.google.com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969389" y="4072511"/>
            <a:ext cx="24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dirty="0" smtClean="0"/>
              <a:t>sgard.ccs.neu.edu</a:t>
            </a:r>
            <a:endParaRPr lang="en-US" sz="20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8037981" y="2656113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 Arrow 17"/>
          <p:cNvSpPr/>
          <p:nvPr/>
        </p:nvSpPr>
        <p:spPr>
          <a:xfrm rot="8796339">
            <a:off x="5362201" y="4418209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7700886">
            <a:off x="6430415" y="3477084"/>
            <a:ext cx="553978" cy="23091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5400000">
            <a:off x="6380931" y="2870058"/>
            <a:ext cx="553978" cy="179353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6200000">
            <a:off x="6361841" y="2866605"/>
            <a:ext cx="553978" cy="180043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8457775">
            <a:off x="6371435" y="3464446"/>
            <a:ext cx="553978" cy="2326468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19800000">
            <a:off x="5329194" y="4338262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5004078" y="2656114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5714999" y="1948365"/>
            <a:ext cx="1919635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 flipH="1">
            <a:off x="424543" y="1737729"/>
            <a:ext cx="4142748" cy="543571"/>
            <a:chOff x="1219200" y="4876799"/>
            <a:chExt cx="5181605" cy="1384995"/>
          </a:xfrm>
        </p:grpSpPr>
        <p:sp>
          <p:nvSpPr>
            <p:cNvPr id="27" name="Rectangular Callout 26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-61220"/>
                <a:gd name="adj2" fmla="val -28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19203" y="5015484"/>
              <a:ext cx="5181602" cy="1176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www.google.com?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99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</a:t>
            </a:r>
            <a:r>
              <a:rPr lang="hu-HU" dirty="0" smtClean="0"/>
              <a:t>bejegyzés elterjedése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1992086"/>
          </a:xfrm>
        </p:spPr>
        <p:txBody>
          <a:bodyPr>
            <a:normAutofit/>
          </a:bodyPr>
          <a:lstStyle/>
          <a:p>
            <a:r>
              <a:rPr lang="hu-HU" dirty="0" smtClean="0"/>
              <a:t>Van-e a teremben olyan, aki vásárolt már </a:t>
            </a:r>
            <a:r>
              <a:rPr lang="hu-HU" dirty="0" err="1" smtClean="0"/>
              <a:t>domén</a:t>
            </a:r>
            <a:r>
              <a:rPr lang="hu-HU" dirty="0" smtClean="0"/>
              <a:t> nevet</a:t>
            </a:r>
            <a:r>
              <a:rPr lang="en-US" dirty="0" smtClean="0"/>
              <a:t>?</a:t>
            </a:r>
          </a:p>
          <a:p>
            <a:pPr lvl="1"/>
            <a:r>
              <a:rPr lang="hu-HU" dirty="0" smtClean="0"/>
              <a:t>Észrevettétek-e, hogy kb. </a:t>
            </a:r>
            <a:r>
              <a:rPr lang="en-US" dirty="0" smtClean="0"/>
              <a:t>72 </a:t>
            </a:r>
            <a:r>
              <a:rPr lang="hu-HU" dirty="0" smtClean="0"/>
              <a:t>óra kell ahhoz, hogy elérhető legyen a bejegyzés után?</a:t>
            </a:r>
            <a:endParaRPr lang="en-US" dirty="0" smtClean="0"/>
          </a:p>
          <a:p>
            <a:pPr lvl="1"/>
            <a:r>
              <a:rPr lang="hu-HU" dirty="0" smtClean="0"/>
              <a:t>Ez a késés a</a:t>
            </a:r>
            <a:r>
              <a:rPr lang="en-US" dirty="0" smtClean="0"/>
              <a:t> DNS </a:t>
            </a:r>
            <a:r>
              <a:rPr lang="en-US" dirty="0" err="1" smtClean="0"/>
              <a:t>Propa</a:t>
            </a:r>
            <a:r>
              <a:rPr lang="hu-HU" dirty="0" err="1" smtClean="0"/>
              <a:t>gáció</a:t>
            </a:r>
            <a:r>
              <a:rPr lang="hu-HU" dirty="0" smtClean="0"/>
              <a:t>/DNS bejegyzés elterjedése</a:t>
            </a:r>
            <a:endParaRPr lang="en-US" dirty="0" smtClean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13" y="3934350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55" y="3939070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59" y="442422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37" y="393435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30" y="393435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13" y="442422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01514" y="458457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Root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75862" y="455484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com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158963" y="5043649"/>
            <a:ext cx="2045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</a:t>
            </a:r>
            <a:r>
              <a:rPr lang="en-US" sz="2000" dirty="0" smtClean="0"/>
              <a:t>s.godaddy.com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351400" y="3555051"/>
            <a:ext cx="2735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www.my-new-site.com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80659" y="5076757"/>
            <a:ext cx="24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dirty="0" smtClean="0"/>
              <a:t>sgard.ccs.neu.edu</a:t>
            </a:r>
            <a:endParaRPr lang="en-US" sz="20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695795" y="4424220"/>
            <a:ext cx="679260" cy="3048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Up Arrow 22"/>
          <p:cNvSpPr/>
          <p:nvPr/>
        </p:nvSpPr>
        <p:spPr>
          <a:xfrm rot="17569223" flipV="1">
            <a:off x="929094" y="4287573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17569223" flipV="1">
            <a:off x="5275254" y="4257839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14655993" flipV="1">
            <a:off x="2359912" y="4249866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rot="16200000" flipV="1">
            <a:off x="3843832" y="3972877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152396" y="5638788"/>
            <a:ext cx="8991600" cy="6423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Miért nem sikerül ez egy új</a:t>
            </a:r>
            <a:r>
              <a:rPr lang="en-US" dirty="0" smtClean="0"/>
              <a:t> DNS n</a:t>
            </a:r>
            <a:r>
              <a:rPr lang="hu-HU" dirty="0" smtClean="0"/>
              <a:t>év esetén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44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7" grpId="0" animBg="1"/>
      <p:bldP spid="28" grpId="0" animBg="1"/>
      <p:bldP spid="29" grpId="0" animBg="1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Cach</a:t>
            </a:r>
            <a:r>
              <a:rPr lang="hu-HU" dirty="0" err="1" smtClean="0"/>
              <a:t>elés</a:t>
            </a:r>
            <a:r>
              <a:rPr lang="hu-HU" dirty="0" smtClean="0"/>
              <a:t> VS frissesség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628147"/>
          </a:xfrm>
        </p:spPr>
        <p:txBody>
          <a:bodyPr/>
          <a:lstStyle/>
          <a:p>
            <a:r>
              <a:rPr lang="en-US" dirty="0" smtClean="0"/>
              <a:t>DNS</a:t>
            </a:r>
            <a:r>
              <a:rPr lang="hu-HU" dirty="0" smtClean="0"/>
              <a:t> elterjedés késését a cache okozza</a:t>
            </a:r>
            <a:endParaRPr lang="en-US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1" y="3421645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51" y="345710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4551" y="4109637"/>
            <a:ext cx="24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dirty="0" smtClean="0"/>
              <a:t>sgard.ccs.neu.edu</a:t>
            </a:r>
            <a:endParaRPr lang="en-US" sz="2000" dirty="0"/>
          </a:p>
        </p:txBody>
      </p:sp>
      <p:sp>
        <p:nvSpPr>
          <p:cNvPr id="8" name="Up Arrow 7"/>
          <p:cNvSpPr/>
          <p:nvPr/>
        </p:nvSpPr>
        <p:spPr>
          <a:xfrm rot="16200000" flipV="1">
            <a:off x="2215307" y="2483867"/>
            <a:ext cx="553978" cy="250044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flipH="1">
            <a:off x="5170714" y="2228348"/>
            <a:ext cx="3755571" cy="1597911"/>
            <a:chOff x="1219200" y="4876799"/>
            <a:chExt cx="5181605" cy="1389740"/>
          </a:xfrm>
        </p:grpSpPr>
        <p:sp>
          <p:nvSpPr>
            <p:cNvPr id="10" name="Rectangular Callout 9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64908"/>
                <a:gd name="adj2" fmla="val 46017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3" y="4901369"/>
              <a:ext cx="5181602" cy="136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Cached Root Zone File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400" kern="0" dirty="0" smtClean="0">
                  <a:solidFill>
                    <a:sysClr val="window" lastClr="FFFFFF"/>
                  </a:solidFill>
                </a:rPr>
                <a:t>Cached .com Zone File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Cached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.net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Zone File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hu-HU" sz="2400" kern="0" dirty="0" smtClean="0">
                  <a:solidFill>
                    <a:sysClr val="window" lastClr="FFFFFF"/>
                  </a:solidFill>
                </a:rPr>
                <a:t>..</a:t>
              </a:r>
              <a:r>
                <a:rPr lang="en-US" sz="2400" kern="0" dirty="0" smtClean="0">
                  <a:solidFill>
                    <a:sysClr val="window" lastClr="FFFFFF"/>
                  </a:solidFill>
                </a:rPr>
                <a:t>.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53" y="566378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06" y="4113895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15" y="432042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687" y="5745019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02683" y="4764124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Root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586647" y="494091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com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735437" y="6364448"/>
            <a:ext cx="2045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</a:t>
            </a:r>
            <a:r>
              <a:rPr lang="en-US" sz="2000" dirty="0" smtClean="0"/>
              <a:t>s.godaddy.com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749998" y="6297348"/>
            <a:ext cx="2735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www.my-new-site.com</a:t>
            </a:r>
            <a:endParaRPr lang="en-US" sz="2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584371" y="6007782"/>
            <a:ext cx="1719943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 flipH="1">
            <a:off x="170972" y="2256597"/>
            <a:ext cx="3557021" cy="847566"/>
            <a:chOff x="1219200" y="4876799"/>
            <a:chExt cx="5181605" cy="1435489"/>
          </a:xfrm>
        </p:grpSpPr>
        <p:sp>
          <p:nvSpPr>
            <p:cNvPr id="22" name="Rectangular Callout 21"/>
            <p:cNvSpPr/>
            <p:nvPr/>
          </p:nvSpPr>
          <p:spPr>
            <a:xfrm>
              <a:off x="1219200" y="4876799"/>
              <a:ext cx="5181604" cy="1384994"/>
            </a:xfrm>
            <a:prstGeom prst="wedgeRectCallout">
              <a:avLst>
                <a:gd name="adj1" fmla="val 34875"/>
                <a:gd name="adj2" fmla="val 9567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3" y="4904861"/>
              <a:ext cx="5181602" cy="140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www.my-new-site.com?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2793178" y="2273166"/>
            <a:ext cx="2180345" cy="847566"/>
            <a:chOff x="1219200" y="4876799"/>
            <a:chExt cx="5181605" cy="1435489"/>
          </a:xfrm>
        </p:grpSpPr>
        <p:sp>
          <p:nvSpPr>
            <p:cNvPr id="25" name="Rectangular Callout 24"/>
            <p:cNvSpPr/>
            <p:nvPr/>
          </p:nvSpPr>
          <p:spPr>
            <a:xfrm>
              <a:off x="1219200" y="4876799"/>
              <a:ext cx="5181605" cy="1384994"/>
            </a:xfrm>
            <a:prstGeom prst="wedgeRectCallout">
              <a:avLst>
                <a:gd name="adj1" fmla="val -18546"/>
                <a:gd name="adj2" fmla="val 9967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2" y="4904861"/>
              <a:ext cx="5181603" cy="140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kern="0" dirty="0" smtClean="0">
                  <a:solidFill>
                    <a:sysClr val="window" lastClr="FFFFFF"/>
                  </a:solidFill>
                </a:rPr>
                <a:t>A név nem létezik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Up Arrow 28"/>
          <p:cNvSpPr/>
          <p:nvPr/>
        </p:nvSpPr>
        <p:spPr>
          <a:xfrm rot="5400000" flipV="1">
            <a:off x="2265078" y="2484154"/>
            <a:ext cx="553978" cy="250044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152396" y="4855110"/>
            <a:ext cx="4332518" cy="10096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A zóna fájlok 1-72 </a:t>
            </a:r>
            <a:r>
              <a:rPr lang="hu-HU" dirty="0" err="1" smtClean="0"/>
              <a:t>órig</a:t>
            </a:r>
            <a:r>
              <a:rPr lang="hu-HU" dirty="0" smtClean="0"/>
              <a:t> élnek a cache-ben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9" grpId="0" animBg="1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DNS </a:t>
            </a:r>
            <a:r>
              <a:rPr lang="hu-HU" dirty="0" smtClean="0"/>
              <a:t>Erőforrás rekordok 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Resource</a:t>
            </a:r>
            <a:r>
              <a:rPr lang="hu-HU" dirty="0" smtClean="0"/>
              <a:t> Records)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en-US" dirty="0" smtClean="0"/>
              <a:t>DNS </a:t>
            </a:r>
            <a:r>
              <a:rPr lang="hu-HU" dirty="0" smtClean="0"/>
              <a:t>lekérdezéseknek két mezőjük van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name</a:t>
            </a:r>
            <a:r>
              <a:rPr lang="en-US" dirty="0" smtClean="0"/>
              <a:t> </a:t>
            </a:r>
            <a:r>
              <a:rPr lang="hu-HU" dirty="0" smtClean="0"/>
              <a:t>és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type</a:t>
            </a:r>
          </a:p>
          <a:p>
            <a:r>
              <a:rPr lang="hu-HU" dirty="0" smtClean="0"/>
              <a:t>Az erőforrás rekord válasz egy DNS lekérdezésre</a:t>
            </a:r>
            <a:endParaRPr lang="en-US" dirty="0" smtClean="0"/>
          </a:p>
          <a:p>
            <a:pPr lvl="1"/>
            <a:r>
              <a:rPr lang="hu-HU" dirty="0" smtClean="0"/>
              <a:t>Négy mezőből áll</a:t>
            </a:r>
            <a:r>
              <a:rPr lang="en-US" dirty="0" smtClean="0"/>
              <a:t>: (</a:t>
            </a:r>
            <a:r>
              <a:rPr lang="en-US" dirty="0" smtClean="0">
                <a:solidFill>
                  <a:schemeClr val="accent1"/>
                </a:solidFill>
              </a:rPr>
              <a:t>name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value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type</a:t>
            </a:r>
            <a:r>
              <a:rPr lang="en-US" dirty="0" smtClean="0"/>
              <a:t>, TTL)</a:t>
            </a:r>
          </a:p>
          <a:p>
            <a:pPr lvl="1"/>
            <a:r>
              <a:rPr lang="hu-HU" dirty="0" smtClean="0"/>
              <a:t>Egy lekérdezésre adott válaszban több rekord is </a:t>
            </a:r>
            <a:r>
              <a:rPr lang="hu-HU" dirty="0" err="1" smtClean="0"/>
              <a:t>szerpelhet</a:t>
            </a:r>
            <a:endParaRPr lang="en-US" dirty="0" smtClean="0"/>
          </a:p>
          <a:p>
            <a:r>
              <a:rPr lang="hu-HU" dirty="0" smtClean="0"/>
              <a:t>Mit jelent 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name</a:t>
            </a:r>
            <a:r>
              <a:rPr lang="en-US" dirty="0" smtClean="0"/>
              <a:t> </a:t>
            </a:r>
            <a:r>
              <a:rPr lang="hu-HU" dirty="0" smtClean="0"/>
              <a:t>és 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value</a:t>
            </a:r>
            <a:r>
              <a:rPr lang="en-US" dirty="0" smtClean="0"/>
              <a:t> </a:t>
            </a:r>
            <a:r>
              <a:rPr lang="hu-HU" dirty="0" smtClean="0"/>
              <a:t>mező</a:t>
            </a:r>
            <a:r>
              <a:rPr lang="en-US" dirty="0" smtClean="0"/>
              <a:t>?</a:t>
            </a:r>
          </a:p>
          <a:p>
            <a:pPr lvl="1"/>
            <a:r>
              <a:rPr lang="hu-HU" dirty="0" smtClean="0"/>
              <a:t>Ez a lekérdezés típusától (</a:t>
            </a:r>
            <a:r>
              <a:rPr lang="en-US" dirty="0" smtClean="0">
                <a:solidFill>
                  <a:schemeClr val="accent1"/>
                </a:solidFill>
              </a:rPr>
              <a:t>type</a:t>
            </a:r>
            <a:r>
              <a:rPr lang="hu-HU" dirty="0" smtClean="0"/>
              <a:t>) függ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2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</a:t>
            </a:r>
            <a:r>
              <a:rPr lang="hu-HU" dirty="0" smtClean="0"/>
              <a:t>lekérdezés típusok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637314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Type = A / AAAA</a:t>
            </a:r>
          </a:p>
          <a:p>
            <a:pPr lvl="1"/>
            <a:r>
              <a:rPr lang="en-US" dirty="0" smtClean="0"/>
              <a:t>Name = </a:t>
            </a:r>
            <a:r>
              <a:rPr lang="hu-HU" dirty="0" err="1" smtClean="0"/>
              <a:t>domén</a:t>
            </a:r>
            <a:r>
              <a:rPr lang="hu-HU" dirty="0" smtClean="0"/>
              <a:t> név</a:t>
            </a:r>
            <a:endParaRPr lang="en-US" dirty="0" smtClean="0"/>
          </a:p>
          <a:p>
            <a:pPr lvl="1"/>
            <a:r>
              <a:rPr lang="en-US" dirty="0" smtClean="0"/>
              <a:t>Value = IP </a:t>
            </a:r>
            <a:r>
              <a:rPr lang="hu-HU" dirty="0" smtClean="0"/>
              <a:t>cím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hu-HU" dirty="0"/>
              <a:t>=</a:t>
            </a:r>
            <a:r>
              <a:rPr lang="en-US" dirty="0" smtClean="0"/>
              <a:t> IPv4, AAAA </a:t>
            </a:r>
            <a:r>
              <a:rPr lang="hu-HU" dirty="0"/>
              <a:t>=</a:t>
            </a:r>
            <a:r>
              <a:rPr lang="en-US" dirty="0" smtClean="0"/>
              <a:t> IPv6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Type = NS</a:t>
            </a:r>
          </a:p>
          <a:p>
            <a:pPr lvl="1"/>
            <a:r>
              <a:rPr lang="en-US" dirty="0" smtClean="0"/>
              <a:t>Name = </a:t>
            </a:r>
            <a:r>
              <a:rPr lang="hu-HU" dirty="0" smtClean="0"/>
              <a:t>rész </a:t>
            </a:r>
            <a:r>
              <a:rPr lang="hu-HU" dirty="0" err="1" smtClean="0"/>
              <a:t>domén</a:t>
            </a:r>
            <a:endParaRPr lang="en-US" dirty="0" smtClean="0"/>
          </a:p>
          <a:p>
            <a:pPr lvl="1"/>
            <a:r>
              <a:rPr lang="en-US" dirty="0" smtClean="0"/>
              <a:t>Value = </a:t>
            </a:r>
            <a:r>
              <a:rPr lang="hu-HU" dirty="0" smtClean="0"/>
              <a:t>a rész </a:t>
            </a:r>
            <a:r>
              <a:rPr lang="hu-HU" dirty="0" err="1" smtClean="0"/>
              <a:t>doménhez</a:t>
            </a:r>
            <a:r>
              <a:rPr lang="hu-HU" dirty="0" smtClean="0"/>
              <a:t> tartozó DNS szerver neve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hu-HU" dirty="0" smtClean="0"/>
              <a:t>Menj és küldd a kérésed ehhez a szerverhez</a:t>
            </a:r>
            <a:r>
              <a:rPr lang="en-US" dirty="0" smtClean="0"/>
              <a:t>”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06247" y="1578429"/>
            <a:ext cx="4354285" cy="1028587"/>
            <a:chOff x="4506247" y="1578429"/>
            <a:chExt cx="4354285" cy="1028587"/>
          </a:xfrm>
        </p:grpSpPr>
        <p:sp>
          <p:nvSpPr>
            <p:cNvPr id="6" name="Rectangle 5"/>
            <p:cNvSpPr/>
            <p:nvPr/>
          </p:nvSpPr>
          <p:spPr>
            <a:xfrm>
              <a:off x="4506247" y="1578429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4242430" y="1864665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Query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4961" y="1660181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Name: </a:t>
              </a:r>
              <a:r>
                <a:rPr lang="en-US" sz="2400" dirty="0" smtClean="0">
                  <a:solidFill>
                    <a:schemeClr val="bg1"/>
                  </a:solidFill>
                  <a:hlinkClick r:id="rId2"/>
                </a:rPr>
                <a:t>www.ccs.neu.edu</a:t>
              </a:r>
              <a:endParaRPr lang="en-US" sz="2400" dirty="0" smtClean="0">
                <a:solidFill>
                  <a:schemeClr val="bg1"/>
                </a:solidFill>
              </a:endParaRP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Type: 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06248" y="2699432"/>
            <a:ext cx="4354285" cy="1028587"/>
            <a:chOff x="4506248" y="2699432"/>
            <a:chExt cx="4354285" cy="1028587"/>
          </a:xfrm>
        </p:grpSpPr>
        <p:sp>
          <p:nvSpPr>
            <p:cNvPr id="10" name="Rectangle 9"/>
            <p:cNvSpPr/>
            <p:nvPr/>
          </p:nvSpPr>
          <p:spPr>
            <a:xfrm>
              <a:off x="4506248" y="2699432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259263" y="2985668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Resp.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4962" y="2781184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Name: </a:t>
              </a:r>
              <a:r>
                <a:rPr lang="en-US" sz="2400" dirty="0" smtClean="0">
                  <a:solidFill>
                    <a:schemeClr val="bg1"/>
                  </a:solidFill>
                  <a:hlinkClick r:id="rId2"/>
                </a:rPr>
                <a:t>www.ccs.neu.edu</a:t>
              </a:r>
              <a:endParaRPr lang="en-US" sz="2400" dirty="0" smtClean="0">
                <a:solidFill>
                  <a:schemeClr val="bg1"/>
                </a:solidFill>
              </a:endParaRP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Value: 129.10.116.81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06247" y="4386944"/>
            <a:ext cx="4354285" cy="1028587"/>
            <a:chOff x="4506247" y="4386944"/>
            <a:chExt cx="4354285" cy="1028587"/>
          </a:xfrm>
        </p:grpSpPr>
        <p:sp>
          <p:nvSpPr>
            <p:cNvPr id="13" name="Rectangle 12"/>
            <p:cNvSpPr/>
            <p:nvPr/>
          </p:nvSpPr>
          <p:spPr>
            <a:xfrm>
              <a:off x="4506247" y="4386944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242430" y="467318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Query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04961" y="4468696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Name: </a:t>
              </a:r>
              <a:r>
                <a:rPr lang="en-US" sz="2400" dirty="0" smtClean="0">
                  <a:solidFill>
                    <a:schemeClr val="bg1"/>
                  </a:solidFill>
                  <a:hlinkClick r:id="rId2"/>
                </a:rPr>
                <a:t>ccs.neu.edu</a:t>
              </a:r>
              <a:endParaRPr lang="en-US" sz="2400" dirty="0" smtClean="0">
                <a:solidFill>
                  <a:schemeClr val="bg1"/>
                </a:solidFill>
              </a:endParaRP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Type: NS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06248" y="5507947"/>
            <a:ext cx="4354285" cy="1028587"/>
            <a:chOff x="4506248" y="5507947"/>
            <a:chExt cx="4354285" cy="1028587"/>
          </a:xfrm>
        </p:grpSpPr>
        <p:sp>
          <p:nvSpPr>
            <p:cNvPr id="16" name="Rectangle 15"/>
            <p:cNvSpPr/>
            <p:nvPr/>
          </p:nvSpPr>
          <p:spPr>
            <a:xfrm>
              <a:off x="4506248" y="5507947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259263" y="5794183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Resp.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4962" y="5589699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Name: </a:t>
              </a:r>
              <a:r>
                <a:rPr lang="en-US" sz="2400" dirty="0" smtClean="0">
                  <a:solidFill>
                    <a:schemeClr val="bg1"/>
                  </a:solidFill>
                  <a:hlinkClick r:id="rId2"/>
                </a:rPr>
                <a:t>ccs.neu.edu</a:t>
              </a:r>
              <a:endParaRPr lang="en-US" sz="2400" dirty="0" smtClean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</a:t>
              </a:r>
              <a:r>
                <a:rPr lang="en-US" sz="2400" dirty="0" smtClean="0">
                  <a:solidFill>
                    <a:schemeClr val="bg1"/>
                  </a:solidFill>
                </a:rPr>
                <a:t>: 129.10.116.51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7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hu-HU" dirty="0"/>
              <a:t>lekérdezés típusok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198" y="1600200"/>
            <a:ext cx="4561112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Type = CNAME</a:t>
            </a:r>
          </a:p>
          <a:p>
            <a:pPr lvl="1"/>
            <a:r>
              <a:rPr lang="en-US" dirty="0"/>
              <a:t>Name = </a:t>
            </a:r>
            <a:r>
              <a:rPr lang="hu-HU" dirty="0" err="1" smtClean="0"/>
              <a:t>domén</a:t>
            </a:r>
            <a:r>
              <a:rPr lang="hu-HU" dirty="0" smtClean="0"/>
              <a:t> név</a:t>
            </a:r>
            <a:endParaRPr lang="en-US" dirty="0"/>
          </a:p>
          <a:p>
            <a:pPr lvl="1"/>
            <a:r>
              <a:rPr lang="en-US" dirty="0"/>
              <a:t>Value = </a:t>
            </a:r>
            <a:r>
              <a:rPr lang="hu-HU" dirty="0" smtClean="0"/>
              <a:t>kanonikus név</a:t>
            </a:r>
            <a:endParaRPr lang="en-US" dirty="0"/>
          </a:p>
          <a:p>
            <a:pPr lvl="1"/>
            <a:r>
              <a:rPr lang="hu-HU" dirty="0" smtClean="0"/>
              <a:t>Alias nevek használatához</a:t>
            </a:r>
            <a:endParaRPr lang="en-US" dirty="0" smtClean="0"/>
          </a:p>
          <a:p>
            <a:pPr lvl="1"/>
            <a:r>
              <a:rPr lang="en-US" dirty="0" smtClean="0"/>
              <a:t>CDN</a:t>
            </a:r>
            <a:r>
              <a:rPr lang="hu-HU" dirty="0" smtClean="0"/>
              <a:t> használja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Type = MX</a:t>
            </a:r>
          </a:p>
          <a:p>
            <a:pPr lvl="1"/>
            <a:r>
              <a:rPr lang="en-US" dirty="0"/>
              <a:t>Name = </a:t>
            </a:r>
            <a:r>
              <a:rPr lang="hu-HU" dirty="0" err="1" smtClean="0"/>
              <a:t>emailben</a:t>
            </a:r>
            <a:r>
              <a:rPr lang="hu-HU" dirty="0" smtClean="0"/>
              <a:t> szereplő </a:t>
            </a:r>
            <a:r>
              <a:rPr lang="hu-HU" dirty="0" err="1" smtClean="0"/>
              <a:t>domén</a:t>
            </a:r>
            <a:r>
              <a:rPr lang="hu-HU" dirty="0" smtClean="0"/>
              <a:t> név</a:t>
            </a:r>
            <a:endParaRPr lang="en-US" dirty="0"/>
          </a:p>
          <a:p>
            <a:pPr lvl="1"/>
            <a:r>
              <a:rPr lang="en-US" dirty="0"/>
              <a:t>Value = </a:t>
            </a:r>
            <a:r>
              <a:rPr lang="hu-HU" dirty="0" smtClean="0"/>
              <a:t>mail szerver kanonikus neve</a:t>
            </a:r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04221" y="1578429"/>
            <a:ext cx="4354285" cy="1028587"/>
            <a:chOff x="4506247" y="1578429"/>
            <a:chExt cx="4354285" cy="1028587"/>
          </a:xfrm>
        </p:grpSpPr>
        <p:sp>
          <p:nvSpPr>
            <p:cNvPr id="8" name="Rectangle 7"/>
            <p:cNvSpPr/>
            <p:nvPr/>
          </p:nvSpPr>
          <p:spPr>
            <a:xfrm>
              <a:off x="4506247" y="1578429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4242430" y="1864665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Query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04961" y="1660181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Name: </a:t>
              </a:r>
              <a:r>
                <a:rPr lang="en-US" sz="2400" dirty="0" smtClean="0">
                  <a:solidFill>
                    <a:schemeClr val="bg1"/>
                  </a:solidFill>
                  <a:hlinkClick r:id="rId2" action="ppaction://hlinkfile"/>
                </a:rPr>
                <a:t>foo.mysite.com</a:t>
              </a:r>
              <a:endParaRPr lang="en-US" sz="2400" dirty="0" smtClean="0">
                <a:solidFill>
                  <a:schemeClr val="bg1"/>
                </a:solidFill>
              </a:endParaRP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Type: CNAME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04222" y="2699432"/>
            <a:ext cx="4354285" cy="1028587"/>
            <a:chOff x="4506248" y="2699432"/>
            <a:chExt cx="4354285" cy="1028587"/>
          </a:xfrm>
        </p:grpSpPr>
        <p:sp>
          <p:nvSpPr>
            <p:cNvPr id="12" name="Rectangle 11"/>
            <p:cNvSpPr/>
            <p:nvPr/>
          </p:nvSpPr>
          <p:spPr>
            <a:xfrm>
              <a:off x="4506248" y="2699432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4259263" y="2985668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Resp.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4962" y="2781184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Name: </a:t>
              </a:r>
              <a:r>
                <a:rPr lang="en-US" sz="2400" dirty="0" smtClean="0">
                  <a:solidFill>
                    <a:schemeClr val="bg1"/>
                  </a:solidFill>
                  <a:hlinkClick r:id="rId2" action="ppaction://hlinkfile"/>
                </a:rPr>
                <a:t>foo.mysite.com</a:t>
              </a:r>
              <a:endParaRPr lang="en-US" sz="2400" dirty="0" smtClean="0">
                <a:solidFill>
                  <a:schemeClr val="bg1"/>
                </a:solidFill>
              </a:endParaRP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Value: </a:t>
              </a:r>
              <a:r>
                <a:rPr lang="en-US" sz="2400" dirty="0" smtClean="0">
                  <a:solidFill>
                    <a:schemeClr val="bg1"/>
                  </a:solidFill>
                  <a:hlinkClick r:id="rId3" action="ppaction://hlinkfile"/>
                </a:rPr>
                <a:t>bar.mysite.com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04221" y="4386944"/>
            <a:ext cx="4354285" cy="1028587"/>
            <a:chOff x="4506247" y="4386944"/>
            <a:chExt cx="4354285" cy="1028587"/>
          </a:xfrm>
        </p:grpSpPr>
        <p:sp>
          <p:nvSpPr>
            <p:cNvPr id="16" name="Rectangle 15"/>
            <p:cNvSpPr/>
            <p:nvPr/>
          </p:nvSpPr>
          <p:spPr>
            <a:xfrm>
              <a:off x="4506247" y="4386944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242430" y="467318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Query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4961" y="4468696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Name: </a:t>
              </a:r>
              <a:r>
                <a:rPr lang="en-US" sz="2400" dirty="0" smtClean="0">
                  <a:solidFill>
                    <a:schemeClr val="bg1"/>
                  </a:solidFill>
                  <a:hlinkClick r:id="rId4"/>
                </a:rPr>
                <a:t>ccs.neu.edu</a:t>
              </a:r>
              <a:endParaRPr lang="en-US" sz="2400" dirty="0" smtClean="0">
                <a:solidFill>
                  <a:schemeClr val="bg1"/>
                </a:solidFill>
              </a:endParaRP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Type: MX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04222" y="5507947"/>
            <a:ext cx="4354285" cy="1028587"/>
            <a:chOff x="4506248" y="5507947"/>
            <a:chExt cx="4354285" cy="1028587"/>
          </a:xfrm>
        </p:grpSpPr>
        <p:sp>
          <p:nvSpPr>
            <p:cNvPr id="20" name="Rectangle 19"/>
            <p:cNvSpPr/>
            <p:nvPr/>
          </p:nvSpPr>
          <p:spPr>
            <a:xfrm>
              <a:off x="4506248" y="5507947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4259263" y="5794183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Resp.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04962" y="5589699"/>
              <a:ext cx="3755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Name: </a:t>
              </a:r>
              <a:r>
                <a:rPr lang="en-US" sz="2400" dirty="0" smtClean="0">
                  <a:solidFill>
                    <a:schemeClr val="bg1"/>
                  </a:solidFill>
                  <a:hlinkClick r:id="rId4"/>
                </a:rPr>
                <a:t>ccs.neu.edu</a:t>
              </a:r>
              <a:endParaRPr lang="en-US" sz="2400" dirty="0" smtClean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</a:t>
              </a:r>
              <a:r>
                <a:rPr lang="en-US" sz="2400" dirty="0" smtClean="0">
                  <a:solidFill>
                    <a:schemeClr val="bg1"/>
                  </a:solidFill>
                </a:rPr>
                <a:t>: </a:t>
              </a:r>
              <a:r>
                <a:rPr lang="en-US" sz="2400" dirty="0" smtClean="0">
                  <a:solidFill>
                    <a:schemeClr val="bg1"/>
                  </a:solidFill>
                  <a:hlinkClick r:id="rId5" action="ppaction://hlinkfile"/>
                </a:rPr>
                <a:t>amber.ccs.neu.edu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95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Fordított lekérdezés (PTR rekord)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399" y="1600200"/>
            <a:ext cx="8958943" cy="5105400"/>
          </a:xfrm>
        </p:spPr>
        <p:txBody>
          <a:bodyPr/>
          <a:lstStyle/>
          <a:p>
            <a:r>
              <a:rPr lang="hu-HU" dirty="0" smtClean="0"/>
              <a:t>Mi a helyzet az</a:t>
            </a:r>
            <a:r>
              <a:rPr lang="en-US" dirty="0" smtClean="0"/>
              <a:t> </a:t>
            </a:r>
            <a:r>
              <a:rPr lang="en-US" dirty="0" err="1" smtClean="0"/>
              <a:t>IP</a:t>
            </a:r>
            <a:r>
              <a:rPr lang="en-US" dirty="0" err="1" smtClean="0">
                <a:sym typeface="Wingdings" pitchFamily="2" charset="2"/>
              </a:rPr>
              <a:t>n</a:t>
            </a:r>
            <a:r>
              <a:rPr lang="hu-HU" dirty="0" smtClean="0">
                <a:sym typeface="Wingdings" pitchFamily="2" charset="2"/>
              </a:rPr>
              <a:t>év leképezéssel</a:t>
            </a:r>
            <a:r>
              <a:rPr lang="en-US" dirty="0" smtClean="0">
                <a:sym typeface="Wingdings" pitchFamily="2" charset="2"/>
              </a:rPr>
              <a:t>?</a:t>
            </a:r>
          </a:p>
          <a:p>
            <a:r>
              <a:rPr lang="hu-HU" dirty="0" smtClean="0"/>
              <a:t>Külön hierarchia tárolja ezeket a leképezéseket</a:t>
            </a:r>
            <a:endParaRPr lang="en-US" dirty="0" smtClean="0"/>
          </a:p>
          <a:p>
            <a:pPr lvl="1"/>
            <a:r>
              <a:rPr lang="hu-HU" dirty="0" smtClean="0"/>
              <a:t>Gyökér pont:</a:t>
            </a:r>
            <a:r>
              <a:rPr lang="en-US" dirty="0" smtClean="0"/>
              <a:t> in-</a:t>
            </a:r>
            <a:r>
              <a:rPr lang="en-US" dirty="0" err="1" smtClean="0"/>
              <a:t>addr.arpa</a:t>
            </a:r>
            <a:r>
              <a:rPr lang="en-US" dirty="0" smtClean="0"/>
              <a:t> </a:t>
            </a:r>
            <a:r>
              <a:rPr lang="hu-HU" dirty="0" smtClean="0"/>
              <a:t>és</a:t>
            </a:r>
            <a:r>
              <a:rPr lang="en-US" dirty="0" smtClean="0"/>
              <a:t> ip6.arpa</a:t>
            </a:r>
          </a:p>
          <a:p>
            <a:r>
              <a:rPr lang="hu-HU" dirty="0" smtClean="0"/>
              <a:t>DNS rekord típusa</a:t>
            </a:r>
            <a:r>
              <a:rPr lang="en-US" dirty="0" smtClean="0"/>
              <a:t> </a:t>
            </a:r>
            <a:r>
              <a:rPr lang="hu-HU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type</a:t>
            </a:r>
            <a:r>
              <a:rPr lang="hu-HU" dirty="0" smtClean="0"/>
              <a:t>):</a:t>
            </a:r>
            <a:r>
              <a:rPr lang="en-US" dirty="0" smtClean="0"/>
              <a:t> PTR</a:t>
            </a:r>
          </a:p>
          <a:p>
            <a:pPr lvl="1"/>
            <a:r>
              <a:rPr lang="en-US" dirty="0" smtClean="0"/>
              <a:t>Name = </a:t>
            </a:r>
            <a:r>
              <a:rPr lang="hu-HU" dirty="0" smtClean="0"/>
              <a:t>IP cím</a:t>
            </a:r>
            <a:endParaRPr lang="en-US" dirty="0" smtClean="0"/>
          </a:p>
          <a:p>
            <a:pPr lvl="1"/>
            <a:r>
              <a:rPr lang="en-US" dirty="0" smtClean="0"/>
              <a:t>Value = </a:t>
            </a:r>
            <a:r>
              <a:rPr lang="hu-HU" dirty="0" err="1" smtClean="0"/>
              <a:t>domén</a:t>
            </a:r>
            <a:r>
              <a:rPr lang="hu-HU" dirty="0" smtClean="0"/>
              <a:t> név</a:t>
            </a:r>
            <a:endParaRPr lang="en-US" dirty="0" smtClean="0"/>
          </a:p>
          <a:p>
            <a:r>
              <a:rPr lang="hu-HU" dirty="0" smtClean="0"/>
              <a:t>Nincs garancia arra, hogy </a:t>
            </a:r>
            <a:br>
              <a:rPr lang="hu-HU" dirty="0" smtClean="0"/>
            </a:br>
            <a:r>
              <a:rPr lang="hu-HU" dirty="0" smtClean="0"/>
              <a:t>minden IP címre működik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604221" y="4386944"/>
            <a:ext cx="4354285" cy="1028587"/>
            <a:chOff x="4506247" y="4386944"/>
            <a:chExt cx="4354285" cy="1028587"/>
          </a:xfrm>
        </p:grpSpPr>
        <p:sp>
          <p:nvSpPr>
            <p:cNvPr id="6" name="Rectangle 5"/>
            <p:cNvSpPr/>
            <p:nvPr/>
          </p:nvSpPr>
          <p:spPr>
            <a:xfrm>
              <a:off x="4506247" y="4386944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4242430" y="467318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Query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4961" y="4468696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</a:rPr>
                <a:t>129.10.116.51 </a:t>
              </a:r>
              <a:r>
                <a:rPr lang="en-US" sz="2400" dirty="0" smtClean="0">
                  <a:solidFill>
                    <a:schemeClr val="bg1"/>
                  </a:solidFill>
                </a:rPr>
                <a:t>Type: PTR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04222" y="5507947"/>
            <a:ext cx="4354285" cy="1028587"/>
            <a:chOff x="4506248" y="5507947"/>
            <a:chExt cx="4354285" cy="1028587"/>
          </a:xfrm>
        </p:grpSpPr>
        <p:sp>
          <p:nvSpPr>
            <p:cNvPr id="10" name="Rectangle 9"/>
            <p:cNvSpPr/>
            <p:nvPr/>
          </p:nvSpPr>
          <p:spPr>
            <a:xfrm>
              <a:off x="4506248" y="5507947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259263" y="5794183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Resp.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4962" y="5589699"/>
              <a:ext cx="3755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</a:rPr>
                <a:t>129.10.116.51 </a:t>
              </a:r>
              <a:r>
                <a:rPr lang="en-US" sz="2400" dirty="0" smtClean="0">
                  <a:solidFill>
                    <a:schemeClr val="bg1"/>
                  </a:solidFill>
                </a:rPr>
                <a:t>Value: </a:t>
              </a:r>
              <a:r>
                <a:rPr lang="en-US" sz="2400" dirty="0" smtClean="0">
                  <a:solidFill>
                    <a:schemeClr val="bg1"/>
                  </a:solidFill>
                  <a:hlinkClick r:id="rId2" action="ppaction://hlinkfile"/>
                </a:rPr>
                <a:t>ccs.neu.edu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60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as Indirection Service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DNS </a:t>
            </a:r>
            <a:r>
              <a:rPr lang="hu-HU" dirty="0" smtClean="0"/>
              <a:t>számos lehetőséget biztosít</a:t>
            </a:r>
            <a:endParaRPr lang="en-US" dirty="0" smtClean="0"/>
          </a:p>
          <a:p>
            <a:pPr lvl="1"/>
            <a:r>
              <a:rPr lang="hu-HU" dirty="0" smtClean="0"/>
              <a:t>Nem csak a gépekre való hivatkozást könnyíti meg</a:t>
            </a:r>
            <a:r>
              <a:rPr lang="en-US" dirty="0" smtClean="0"/>
              <a:t>!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hu-HU" dirty="0" smtClean="0"/>
              <a:t>Egy gép IP címének lecserélése is triviális</a:t>
            </a:r>
            <a:endParaRPr lang="en-US" dirty="0" smtClean="0"/>
          </a:p>
          <a:p>
            <a:pPr lvl="1"/>
            <a:r>
              <a:rPr lang="hu-HU" dirty="0" smtClean="0"/>
              <a:t>Pl. a web szervert átköltöztetjük egy új </a:t>
            </a:r>
            <a:r>
              <a:rPr lang="hu-HU" dirty="0" err="1" smtClean="0"/>
              <a:t>hosztra</a:t>
            </a:r>
            <a:endParaRPr lang="en-US" dirty="0" smtClean="0"/>
          </a:p>
          <a:p>
            <a:pPr lvl="1"/>
            <a:r>
              <a:rPr lang="hu-HU" dirty="0" smtClean="0"/>
              <a:t>Csak a DNS rekord bejegyzést kell megváltoztatni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370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Aliasing</a:t>
            </a:r>
            <a:r>
              <a:rPr lang="hu-HU" dirty="0" smtClean="0"/>
              <a:t>/Kanonikus nevek</a:t>
            </a:r>
            <a:r>
              <a:rPr lang="en-US" dirty="0" smtClean="0"/>
              <a:t> </a:t>
            </a:r>
            <a:r>
              <a:rPr lang="hu-HU" dirty="0" smtClean="0"/>
              <a:t>és</a:t>
            </a:r>
            <a:r>
              <a:rPr lang="en-US" dirty="0" smtClean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Load Balancing</a:t>
            </a:r>
            <a:r>
              <a:rPr lang="hu-HU" dirty="0" smtClean="0"/>
              <a:t>/Terhelés elosztás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23998"/>
            <a:ext cx="8839200" cy="598714"/>
          </a:xfrm>
        </p:spPr>
        <p:txBody>
          <a:bodyPr/>
          <a:lstStyle/>
          <a:p>
            <a:r>
              <a:rPr lang="hu-HU" dirty="0" smtClean="0"/>
              <a:t>Egy gépnek számos alias neve lehet</a:t>
            </a:r>
            <a:endParaRPr lang="en-US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87" y="2407293"/>
            <a:ext cx="948757" cy="94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6733" y="2115270"/>
            <a:ext cx="1994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www.reddit.com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53240" y="2580692"/>
            <a:ext cx="2578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www.foursquare.com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73136" y="3059654"/>
            <a:ext cx="295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www.huffingtonpost.com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3231446" y="2315325"/>
            <a:ext cx="1090184" cy="2000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3231446" y="2780747"/>
            <a:ext cx="109018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</p:cNvCxnSpPr>
          <p:nvPr/>
        </p:nvCxnSpPr>
        <p:spPr>
          <a:xfrm flipV="1">
            <a:off x="3231446" y="3059654"/>
            <a:ext cx="1090184" cy="2000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1645" y="3070540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*.blogspot.com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12024" y="2092210"/>
            <a:ext cx="213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david.choffnes.com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770347" y="2578614"/>
            <a:ext cx="1476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alan.mislo.ve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>
            <a:off x="5263163" y="2778669"/>
            <a:ext cx="1507184" cy="50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1"/>
          </p:cNvCxnSpPr>
          <p:nvPr/>
        </p:nvCxnSpPr>
        <p:spPr>
          <a:xfrm flipH="1">
            <a:off x="5263154" y="2292265"/>
            <a:ext cx="1248870" cy="2231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1"/>
          </p:cNvCxnSpPr>
          <p:nvPr/>
        </p:nvCxnSpPr>
        <p:spPr>
          <a:xfrm flipH="1" flipV="1">
            <a:off x="5263144" y="3059654"/>
            <a:ext cx="1048501" cy="2109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"/>
          <p:cNvSpPr txBox="1">
            <a:spLocks/>
          </p:cNvSpPr>
          <p:nvPr/>
        </p:nvSpPr>
        <p:spPr>
          <a:xfrm>
            <a:off x="159514" y="3592279"/>
            <a:ext cx="8839200" cy="5987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Egy </a:t>
            </a:r>
            <a:r>
              <a:rPr lang="hu-HU" dirty="0" err="1" smtClean="0"/>
              <a:t>domén</a:t>
            </a:r>
            <a:r>
              <a:rPr lang="hu-HU" dirty="0" smtClean="0"/>
              <a:t> névhez számos IP cím tartozhat</a:t>
            </a:r>
            <a:endParaRPr lang="en-US" dirty="0"/>
          </a:p>
        </p:txBody>
      </p:sp>
      <p:pic>
        <p:nvPicPr>
          <p:cNvPr id="3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13" y="4145159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036083" y="5133353"/>
            <a:ext cx="2124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www.google.com</a:t>
            </a:r>
            <a:endParaRPr lang="en-US" sz="2000" dirty="0"/>
          </a:p>
        </p:txBody>
      </p:sp>
      <p:cxnSp>
        <p:nvCxnSpPr>
          <p:cNvPr id="40" name="Straight Arrow Connector 39"/>
          <p:cNvCxnSpPr>
            <a:stCxn id="39" idx="3"/>
            <a:endCxn id="59" idx="1"/>
          </p:cNvCxnSpPr>
          <p:nvPr/>
        </p:nvCxnSpPr>
        <p:spPr>
          <a:xfrm>
            <a:off x="4160640" y="5333408"/>
            <a:ext cx="2013716" cy="5401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3"/>
            <a:endCxn id="58" idx="1"/>
          </p:cNvCxnSpPr>
          <p:nvPr/>
        </p:nvCxnSpPr>
        <p:spPr>
          <a:xfrm flipV="1">
            <a:off x="4160640" y="4996895"/>
            <a:ext cx="2537966" cy="3365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9" idx="3"/>
            <a:endCxn id="36" idx="1"/>
          </p:cNvCxnSpPr>
          <p:nvPr/>
        </p:nvCxnSpPr>
        <p:spPr>
          <a:xfrm flipV="1">
            <a:off x="4160640" y="4571027"/>
            <a:ext cx="1357073" cy="7623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3"/>
            <a:endCxn id="60" idx="1"/>
          </p:cNvCxnSpPr>
          <p:nvPr/>
        </p:nvCxnSpPr>
        <p:spPr>
          <a:xfrm>
            <a:off x="4160640" y="5333408"/>
            <a:ext cx="931205" cy="9660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06" y="4571027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56" y="5447696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845" y="5873564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6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5" grpId="0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Delivery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074" name="Picture 2" descr="D:\Classes\CS 4700\assets\usasha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4" y="1536027"/>
            <a:ext cx="8251371" cy="52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1023224" y="2305474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4" y="2653817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7391382" y="4874504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29" y="4275790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51" y="2305474"/>
            <a:ext cx="920326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26" y="4661741"/>
            <a:ext cx="920326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38" y="3447059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92" y="3194283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eft-Right Arrow 14"/>
          <p:cNvSpPr/>
          <p:nvPr/>
        </p:nvSpPr>
        <p:spPr>
          <a:xfrm rot="4388538">
            <a:off x="599318" y="3808146"/>
            <a:ext cx="1037637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6498330">
            <a:off x="7181835" y="3528073"/>
            <a:ext cx="1037637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7506663">
            <a:off x="1731548" y="4447244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19626370">
            <a:off x="6601662" y="2985589"/>
            <a:ext cx="810495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85607" y="4653788"/>
            <a:ext cx="4098226" cy="2072035"/>
            <a:chOff x="404487" y="3333623"/>
            <a:chExt cx="8274022" cy="1523216"/>
          </a:xfrm>
        </p:grpSpPr>
        <p:sp>
          <p:nvSpPr>
            <p:cNvPr id="20" name="Rectangle 19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404487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hu-HU" sz="3200" dirty="0" smtClean="0">
                  <a:solidFill>
                    <a:schemeClr val="bg1"/>
                  </a:solidFill>
                </a:rPr>
                <a:t>A </a:t>
              </a:r>
              <a:r>
                <a:rPr lang="en-US" sz="3200" dirty="0" smtClean="0">
                  <a:solidFill>
                    <a:schemeClr val="bg1"/>
                  </a:solidFill>
                </a:rPr>
                <a:t>DNS </a:t>
              </a:r>
              <a:r>
                <a:rPr lang="hu-HU" sz="3200" dirty="0" smtClean="0">
                  <a:solidFill>
                    <a:schemeClr val="bg1"/>
                  </a:solidFill>
                </a:rPr>
                <a:t>válasz függhet a</a:t>
              </a:r>
              <a:r>
                <a:rPr lang="hu-HU" sz="3200" dirty="0">
                  <a:solidFill>
                    <a:schemeClr val="bg1"/>
                  </a:solidFill>
                </a:rPr>
                <a:t> </a:t>
              </a:r>
              <a:r>
                <a:rPr lang="hu-HU" sz="3200" dirty="0" smtClean="0">
                  <a:solidFill>
                    <a:schemeClr val="bg1"/>
                  </a:solidFill>
                </a:rPr>
                <a:t>geográfiai </a:t>
              </a:r>
              <a:r>
                <a:rPr lang="hu-HU" sz="3200" dirty="0" err="1" smtClean="0">
                  <a:solidFill>
                    <a:schemeClr val="bg1"/>
                  </a:solidFill>
                </a:rPr>
                <a:t>elhelyezekedéstől</a:t>
              </a:r>
              <a:r>
                <a:rPr lang="hu-HU" sz="3200" dirty="0" smtClean="0">
                  <a:solidFill>
                    <a:schemeClr val="bg1"/>
                  </a:solidFill>
                </a:rPr>
                <a:t>, ISP-től, stb...</a:t>
              </a:r>
              <a:endParaRPr lang="en-US" sz="32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70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DNS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en-US" dirty="0" smtClean="0"/>
              <a:t>DNS</a:t>
            </a:r>
            <a:r>
              <a:rPr lang="hu-HU" dirty="0" smtClean="0"/>
              <a:t> fontossága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r>
              <a:rPr lang="en-US" dirty="0" smtClean="0"/>
              <a:t>DNS</a:t>
            </a:r>
            <a:r>
              <a:rPr lang="hu-HU" dirty="0" smtClean="0"/>
              <a:t> nélkül</a:t>
            </a:r>
            <a:r>
              <a:rPr lang="en-US" dirty="0" smtClean="0"/>
              <a:t>…</a:t>
            </a:r>
          </a:p>
          <a:p>
            <a:pPr lvl="1"/>
            <a:r>
              <a:rPr lang="hu-HU" dirty="0" smtClean="0"/>
              <a:t>Hogyan találjunk meg egy weboldalt?</a:t>
            </a:r>
            <a:endParaRPr lang="en-US" dirty="0" smtClean="0"/>
          </a:p>
          <a:p>
            <a:r>
              <a:rPr lang="hu-HU" dirty="0" smtClean="0"/>
              <a:t>Példa: a </a:t>
            </a:r>
            <a:r>
              <a:rPr lang="hu-HU" dirty="0" err="1"/>
              <a:t>m</a:t>
            </a:r>
            <a:r>
              <a:rPr lang="hu-HU" dirty="0" err="1" smtClean="0"/>
              <a:t>ailszervered</a:t>
            </a:r>
            <a:r>
              <a:rPr lang="hu-HU" dirty="0" smtClean="0"/>
              <a:t> azonosít</a:t>
            </a:r>
            <a:endParaRPr lang="en-US" dirty="0" smtClean="0"/>
          </a:p>
          <a:p>
            <a:pPr lvl="1"/>
            <a:r>
              <a:rPr lang="hu-HU" dirty="0" smtClean="0"/>
              <a:t>Email címet adunk meg weboldalakra való feliratkozásnál</a:t>
            </a:r>
            <a:endParaRPr lang="en-US" dirty="0" smtClean="0"/>
          </a:p>
          <a:p>
            <a:pPr lvl="1"/>
            <a:r>
              <a:rPr lang="hu-HU" dirty="0" smtClean="0"/>
              <a:t>Mi van, ha valaki eltéríti a DNS bejegyzést a </a:t>
            </a:r>
            <a:r>
              <a:rPr lang="hu-HU" dirty="0" err="1" smtClean="0"/>
              <a:t>mailszerveredhez</a:t>
            </a:r>
            <a:r>
              <a:rPr lang="en-US" dirty="0" smtClean="0"/>
              <a:t>?</a:t>
            </a:r>
          </a:p>
          <a:p>
            <a:r>
              <a:rPr lang="en-US" dirty="0" smtClean="0"/>
              <a:t>DNS </a:t>
            </a:r>
            <a:r>
              <a:rPr lang="hu-HU" dirty="0" smtClean="0"/>
              <a:t>a bizalom forrása a weben</a:t>
            </a:r>
            <a:endParaRPr lang="en-US" dirty="0" smtClean="0"/>
          </a:p>
          <a:p>
            <a:pPr lvl="1"/>
            <a:r>
              <a:rPr lang="hu-HU" dirty="0" smtClean="0"/>
              <a:t>Amikor a felhasználó begépeli a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www.bankofamerica.com</a:t>
            </a:r>
            <a:r>
              <a:rPr lang="hu-HU" dirty="0" smtClean="0"/>
              <a:t> címet, azt várja, hogy a bankja honlapja jelenjen meg.</a:t>
            </a:r>
            <a:endParaRPr lang="en-US" dirty="0" smtClean="0"/>
          </a:p>
          <a:p>
            <a:pPr lvl="1"/>
            <a:r>
              <a:rPr lang="hu-HU" dirty="0" smtClean="0"/>
              <a:t>Mi van, ha a DNS rekordot </a:t>
            </a:r>
            <a:r>
              <a:rPr lang="hu-HU" dirty="0" err="1" smtClean="0"/>
              <a:t>meghackelték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Denial Of Service</a:t>
            </a:r>
            <a:r>
              <a:rPr lang="hu-HU" dirty="0" smtClean="0"/>
              <a:t> (</a:t>
            </a:r>
            <a:r>
              <a:rPr lang="hu-HU" dirty="0" err="1" smtClean="0"/>
              <a:t>DoS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DNS </a:t>
            </a:r>
            <a:r>
              <a:rPr lang="hu-HU" dirty="0" smtClean="0"/>
              <a:t>szerverek túlterhelése lekérdezésekkel, amíg össze nem omlanak</a:t>
            </a:r>
            <a:endParaRPr lang="en-US" dirty="0" smtClean="0"/>
          </a:p>
          <a:p>
            <a:r>
              <a:rPr lang="hu-HU" dirty="0" smtClean="0"/>
              <a:t>2002 </a:t>
            </a:r>
            <a:r>
              <a:rPr lang="en-US" dirty="0" smtClean="0"/>
              <a:t>O</a:t>
            </a:r>
            <a:r>
              <a:rPr lang="hu-HU" dirty="0" smtClean="0"/>
              <a:t>k</a:t>
            </a:r>
            <a:r>
              <a:rPr lang="en-US" dirty="0" smtClean="0"/>
              <a:t>t</a:t>
            </a:r>
            <a:r>
              <a:rPr lang="hu-HU" dirty="0" smtClean="0"/>
              <a:t>ó</a:t>
            </a:r>
            <a:r>
              <a:rPr lang="en-US" dirty="0" err="1" smtClean="0"/>
              <a:t>ber</a:t>
            </a:r>
            <a:r>
              <a:rPr lang="en-US" dirty="0" smtClean="0"/>
              <a:t>: </a:t>
            </a:r>
            <a:r>
              <a:rPr lang="hu-HU" dirty="0" smtClean="0"/>
              <a:t>masszív </a:t>
            </a:r>
            <a:r>
              <a:rPr lang="hu-HU" dirty="0" err="1" smtClean="0"/>
              <a:t>DDoS</a:t>
            </a:r>
            <a:r>
              <a:rPr lang="hu-HU" dirty="0" smtClean="0"/>
              <a:t> támadás a </a:t>
            </a:r>
            <a:r>
              <a:rPr lang="hu-HU" dirty="0" err="1" smtClean="0"/>
              <a:t>root</a:t>
            </a:r>
            <a:r>
              <a:rPr lang="hu-HU" dirty="0" smtClean="0"/>
              <a:t> szerverek ellen</a:t>
            </a:r>
            <a:endParaRPr lang="en-US" dirty="0" smtClean="0"/>
          </a:p>
          <a:p>
            <a:pPr lvl="1"/>
            <a:r>
              <a:rPr lang="hu-HU" dirty="0" smtClean="0"/>
              <a:t>Mi volt a hatása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… </a:t>
            </a:r>
            <a:r>
              <a:rPr lang="hu-HU" dirty="0" smtClean="0"/>
              <a:t>a felhasználók észre se vették</a:t>
            </a:r>
            <a:endParaRPr lang="en-US" dirty="0" smtClean="0"/>
          </a:p>
          <a:p>
            <a:pPr lvl="1"/>
            <a:r>
              <a:rPr lang="hu-HU" dirty="0" err="1" smtClean="0"/>
              <a:t>Root</a:t>
            </a:r>
            <a:r>
              <a:rPr lang="hu-HU" dirty="0" smtClean="0"/>
              <a:t> zónák mindenhol cache-elve vannak</a:t>
            </a:r>
            <a:endParaRPr lang="en-US" dirty="0" smtClean="0"/>
          </a:p>
          <a:p>
            <a:r>
              <a:rPr lang="hu-HU" dirty="0" smtClean="0"/>
              <a:t>Célzottabb támadás hatékonyabb lenne</a:t>
            </a:r>
            <a:endParaRPr lang="en-US" dirty="0" smtClean="0"/>
          </a:p>
          <a:p>
            <a:pPr lvl="1"/>
            <a:r>
              <a:rPr lang="hu-HU" dirty="0" smtClean="0"/>
              <a:t>Lokális</a:t>
            </a:r>
            <a:r>
              <a:rPr lang="en-US" dirty="0" smtClean="0"/>
              <a:t> DNS s</a:t>
            </a:r>
            <a:r>
              <a:rPr lang="hu-HU" dirty="0" smtClean="0"/>
              <a:t>z</a:t>
            </a:r>
            <a:r>
              <a:rPr lang="en-US" dirty="0" err="1" smtClean="0"/>
              <a:t>erver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hu-HU" dirty="0" smtClean="0">
                <a:sym typeface="Wingdings" pitchFamily="2" charset="2"/>
              </a:rPr>
              <a:t>elérhetetlen</a:t>
            </a:r>
            <a:r>
              <a:rPr lang="en-US" dirty="0" smtClean="0">
                <a:sym typeface="Wingdings" pitchFamily="2" charset="2"/>
              </a:rPr>
              <a:t> DNS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Authoritative s</a:t>
            </a:r>
            <a:r>
              <a:rPr lang="hu-HU" dirty="0" smtClean="0">
                <a:sym typeface="Wingdings" pitchFamily="2" charset="2"/>
              </a:rPr>
              <a:t>z</a:t>
            </a:r>
            <a:r>
              <a:rPr lang="en-US" dirty="0" err="1" smtClean="0">
                <a:sym typeface="Wingdings" pitchFamily="2" charset="2"/>
              </a:rPr>
              <a:t>erver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hu-HU" dirty="0" smtClean="0">
                <a:sym typeface="Wingdings" pitchFamily="2" charset="2"/>
              </a:rPr>
              <a:t>elérhetetlen </a:t>
            </a:r>
            <a:r>
              <a:rPr lang="hu-HU" dirty="0" err="1" smtClean="0">
                <a:sym typeface="Wingdings" pitchFamily="2" charset="2"/>
              </a:rPr>
              <a:t>domén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</a:t>
            </a:r>
            <a:r>
              <a:rPr lang="hu-HU" dirty="0" err="1" smtClean="0"/>
              <a:t>Hijacking</a:t>
            </a:r>
            <a:r>
              <a:rPr lang="hu-HU" dirty="0" smtClean="0"/>
              <a:t> (eltérítés)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22409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OS </a:t>
            </a:r>
            <a:r>
              <a:rPr lang="hu-HU" dirty="0" smtClean="0"/>
              <a:t>vagy</a:t>
            </a:r>
            <a:r>
              <a:rPr lang="en-US" dirty="0" smtClean="0"/>
              <a:t> browser </a:t>
            </a:r>
            <a:r>
              <a:rPr lang="hu-HU" dirty="0" smtClean="0"/>
              <a:t>megfertőzése (</a:t>
            </a:r>
            <a:r>
              <a:rPr lang="en-US" dirty="0" smtClean="0"/>
              <a:t>virus/</a:t>
            </a:r>
            <a:r>
              <a:rPr lang="en-US" dirty="0" err="1" smtClean="0"/>
              <a:t>trojan</a:t>
            </a:r>
            <a:r>
              <a:rPr lang="hu-HU" dirty="0" smtClean="0"/>
              <a:t>)</a:t>
            </a:r>
            <a:endParaRPr lang="en-US" dirty="0" smtClean="0"/>
          </a:p>
          <a:p>
            <a:pPr lvl="1"/>
            <a:r>
              <a:rPr lang="hu-HU" dirty="0" smtClean="0"/>
              <a:t>Pl. Számos trójai megváltoztatja a bejegyzéseket a</a:t>
            </a:r>
            <a:r>
              <a:rPr lang="en-US" dirty="0" smtClean="0"/>
              <a:t> /</a:t>
            </a:r>
            <a:r>
              <a:rPr lang="en-US" dirty="0" err="1" smtClean="0"/>
              <a:t>etc</a:t>
            </a:r>
            <a:r>
              <a:rPr lang="en-US" dirty="0" smtClean="0"/>
              <a:t>/hosts</a:t>
            </a:r>
            <a:r>
              <a:rPr lang="hu-HU" dirty="0" smtClean="0"/>
              <a:t> </a:t>
            </a:r>
            <a:r>
              <a:rPr lang="hu-HU" dirty="0" err="1" smtClean="0"/>
              <a:t>fájlnan</a:t>
            </a:r>
            <a:endParaRPr lang="en-US" dirty="0" smtClean="0"/>
          </a:p>
          <a:p>
            <a:pPr lvl="1"/>
            <a:r>
              <a:rPr lang="en-US" dirty="0" smtClean="0"/>
              <a:t>*.bankofamerica.com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evilbank.com</a:t>
            </a:r>
          </a:p>
          <a:p>
            <a:r>
              <a:rPr lang="en-US" dirty="0" smtClean="0"/>
              <a:t>Man-in-the-middle</a:t>
            </a:r>
            <a:endParaRPr lang="en-US" dirty="0"/>
          </a:p>
        </p:txBody>
      </p:sp>
      <p:pic>
        <p:nvPicPr>
          <p:cNvPr id="5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20" y="3663327"/>
            <a:ext cx="920326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350" y="3656315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-Right Arrow 6"/>
          <p:cNvSpPr/>
          <p:nvPr/>
        </p:nvSpPr>
        <p:spPr>
          <a:xfrm>
            <a:off x="4907880" y="3874137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:\Classes\CS 4700\assets\devil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80" y="351389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>
            <a:off x="2984559" y="3877643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52398" y="4733090"/>
            <a:ext cx="8839200" cy="19616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Válasz hamisítás (</a:t>
            </a:r>
            <a:r>
              <a:rPr lang="hu-HU" dirty="0" err="1" smtClean="0"/>
              <a:t>spoofing</a:t>
            </a:r>
            <a:r>
              <a:rPr lang="hu-HU" dirty="0" smtClean="0"/>
              <a:t>)</a:t>
            </a:r>
            <a:endParaRPr lang="en-US" dirty="0" smtClean="0"/>
          </a:p>
          <a:p>
            <a:pPr lvl="1"/>
            <a:r>
              <a:rPr lang="hu-HU" dirty="0" smtClean="0"/>
              <a:t>Kérések lehallgatása</a:t>
            </a:r>
            <a:endParaRPr lang="en-US" dirty="0" smtClean="0"/>
          </a:p>
          <a:p>
            <a:pPr lvl="1"/>
            <a:r>
              <a:rPr lang="hu-HU" dirty="0" smtClean="0"/>
              <a:t>Válaszok megversenyeztetése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14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711441" y="2635553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dns.bofa.com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Spoofing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4" y="4041886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52" y="1635605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1110285" y="1739608"/>
            <a:ext cx="286296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636897">
            <a:off x="911852" y="5265648"/>
            <a:ext cx="6530044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5" y="1573035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184577" y="3662400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123.45.67.89</a:t>
            </a:r>
            <a:endParaRPr lang="en-US" sz="2000" dirty="0"/>
          </a:p>
        </p:txBody>
      </p:sp>
      <p:sp>
        <p:nvSpPr>
          <p:cNvPr id="18" name="Right Arrow 17"/>
          <p:cNvSpPr/>
          <p:nvPr/>
        </p:nvSpPr>
        <p:spPr>
          <a:xfrm rot="10800000">
            <a:off x="1059348" y="1750494"/>
            <a:ext cx="28290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 flipH="1">
            <a:off x="653109" y="108544"/>
            <a:ext cx="3783812" cy="1005472"/>
            <a:chOff x="1219201" y="4876799"/>
            <a:chExt cx="5211555" cy="1384995"/>
          </a:xfrm>
        </p:grpSpPr>
        <p:sp>
          <p:nvSpPr>
            <p:cNvPr id="29" name="Rectangular Callout 28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48422"/>
                <a:gd name="adj2" fmla="val 115179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bankofamerica.com?</a:t>
              </a:r>
            </a:p>
          </p:txBody>
        </p:sp>
      </p:grpSp>
      <p:sp>
        <p:nvSpPr>
          <p:cNvPr id="31" name="Right Arrow 30"/>
          <p:cNvSpPr/>
          <p:nvPr/>
        </p:nvSpPr>
        <p:spPr>
          <a:xfrm>
            <a:off x="1042372" y="4239153"/>
            <a:ext cx="286296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800000">
            <a:off x="940951" y="4239153"/>
            <a:ext cx="2912975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051" name="Picture 3" descr="D:\Classes\CS 4700\assets\bank_of_americ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18869" r="2989" b="16108"/>
          <a:stretch/>
        </p:blipFill>
        <p:spPr bwMode="auto">
          <a:xfrm>
            <a:off x="7543800" y="1897932"/>
            <a:ext cx="16002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Classes\CS 4700\assets\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212" y="2627251"/>
            <a:ext cx="982999" cy="98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472089">
            <a:off x="1077063" y="2541418"/>
            <a:ext cx="6491101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52" y="3980670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767546" y="4980618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dns.evil.com</a:t>
            </a:r>
            <a:endParaRPr lang="en-US" sz="2000" dirty="0"/>
          </a:p>
        </p:txBody>
      </p:sp>
      <p:pic>
        <p:nvPicPr>
          <p:cNvPr id="9" name="Picture 2" descr="D:\Classes\CS 4700\assets\devil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26" y="3682643"/>
            <a:ext cx="718486" cy="71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332115" y="6320379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66.66.66.93</a:t>
            </a:r>
            <a:endParaRPr lang="en-US" sz="2000" dirty="0"/>
          </a:p>
        </p:txBody>
      </p:sp>
      <p:pic>
        <p:nvPicPr>
          <p:cNvPr id="37" name="Picture 2" descr="D:\Classes\CS 4700\assets\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212" y="5285230"/>
            <a:ext cx="982999" cy="98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:\Classes\CS 4700\assets\devil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233" y="4893621"/>
            <a:ext cx="718486" cy="71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 flipH="1">
            <a:off x="4732399" y="370154"/>
            <a:ext cx="2599716" cy="743862"/>
            <a:chOff x="1219201" y="4876799"/>
            <a:chExt cx="5211555" cy="1384995"/>
          </a:xfrm>
        </p:grpSpPr>
        <p:sp>
          <p:nvSpPr>
            <p:cNvPr id="40" name="Rectangular Callout 39"/>
            <p:cNvSpPr/>
            <p:nvPr/>
          </p:nvSpPr>
          <p:spPr>
            <a:xfrm>
              <a:off x="1249153" y="4876799"/>
              <a:ext cx="5181603" cy="1384995"/>
            </a:xfrm>
            <a:prstGeom prst="wedgeRectCallout">
              <a:avLst>
                <a:gd name="adj1" fmla="val 51791"/>
                <a:gd name="adj2" fmla="val 140057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9201" y="5140291"/>
              <a:ext cx="5181603" cy="720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123.45.67.89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 flipH="1">
            <a:off x="663982" y="2644812"/>
            <a:ext cx="3783812" cy="1005472"/>
            <a:chOff x="1219201" y="4876799"/>
            <a:chExt cx="5211555" cy="1384995"/>
          </a:xfrm>
        </p:grpSpPr>
        <p:sp>
          <p:nvSpPr>
            <p:cNvPr id="43" name="Rectangular Callout 42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48422"/>
                <a:gd name="adj2" fmla="val 115179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bankofamerica.com?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779464" y="1114713"/>
            <a:ext cx="5905869" cy="1345095"/>
            <a:chOff x="404487" y="3333623"/>
            <a:chExt cx="8274022" cy="1523216"/>
          </a:xfrm>
        </p:grpSpPr>
        <p:sp>
          <p:nvSpPr>
            <p:cNvPr id="46" name="Rectangle 45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ontent Placeholder 2"/>
            <p:cNvSpPr txBox="1">
              <a:spLocks/>
            </p:cNvSpPr>
            <p:nvPr/>
          </p:nvSpPr>
          <p:spPr>
            <a:xfrm>
              <a:off x="404487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hu-HU" sz="3200" dirty="0" smtClean="0">
                  <a:solidFill>
                    <a:schemeClr val="bg1"/>
                  </a:solidFill>
                </a:rPr>
                <a:t>Honnan tudjuk, hogy a </a:t>
              </a:r>
              <a:r>
                <a:rPr lang="en-US" sz="3200" dirty="0" smtClean="0">
                  <a:solidFill>
                    <a:schemeClr val="bg1"/>
                  </a:solidFill>
                </a:rPr>
                <a:t>n</a:t>
              </a:r>
              <a:r>
                <a:rPr lang="hu-HU" sz="3200" dirty="0" smtClean="0">
                  <a:solidFill>
                    <a:schemeClr val="bg1"/>
                  </a:solidFill>
                </a:rPr>
                <a:t>év</a:t>
              </a:r>
              <a:r>
                <a:rPr lang="en-US" sz="3200" dirty="0" smtClean="0">
                  <a:solidFill>
                    <a:schemeClr val="bg1"/>
                  </a:solidFill>
                  <a:sym typeface="Wingdings" pitchFamily="2" charset="2"/>
                </a:rPr>
                <a:t>IP </a:t>
              </a:r>
              <a:r>
                <a:rPr lang="hu-HU" sz="3200" dirty="0" smtClean="0">
                  <a:solidFill>
                    <a:schemeClr val="bg1"/>
                  </a:solidFill>
                  <a:sym typeface="Wingdings" pitchFamily="2" charset="2"/>
                </a:rPr>
                <a:t>leképezés helyes</a:t>
              </a:r>
              <a:r>
                <a:rPr lang="en-US" sz="3200" dirty="0" smtClean="0">
                  <a:solidFill>
                    <a:schemeClr val="bg1"/>
                  </a:solidFill>
                  <a:sym typeface="Wingdings" pitchFamily="2" charset="2"/>
                </a:rPr>
                <a:t>?</a:t>
              </a:r>
              <a:endParaRPr lang="en-US" sz="32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4747340" y="3201095"/>
            <a:ext cx="2584775" cy="746605"/>
            <a:chOff x="1219201" y="4876800"/>
            <a:chExt cx="5211555" cy="1384994"/>
          </a:xfrm>
        </p:grpSpPr>
        <p:sp>
          <p:nvSpPr>
            <p:cNvPr id="26" name="Rectangular Callout 25"/>
            <p:cNvSpPr/>
            <p:nvPr/>
          </p:nvSpPr>
          <p:spPr>
            <a:xfrm>
              <a:off x="1249152" y="4876800"/>
              <a:ext cx="5181604" cy="1384994"/>
            </a:xfrm>
            <a:prstGeom prst="wedgeRectCallout">
              <a:avLst>
                <a:gd name="adj1" fmla="val 47738"/>
                <a:gd name="adj2" fmla="val 101272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1" y="5098934"/>
              <a:ext cx="5181604" cy="720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66.66.66.93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4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8" grpId="0" animBg="1"/>
      <p:bldP spid="18" grpId="1" animBg="1"/>
      <p:bldP spid="31" grpId="0" animBg="1"/>
      <p:bldP spid="31" grpId="1" animBg="1"/>
      <p:bldP spid="32" grpId="0" animBg="1"/>
      <p:bldP spid="32" grpId="1" animBg="1"/>
      <p:bldP spid="11" grpId="0" animBg="1"/>
      <p:bldP spid="11" grpId="1" animBg="1"/>
      <p:bldP spid="35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Cache Poisoning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197" y="4495800"/>
            <a:ext cx="8138075" cy="2220686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Amíg</a:t>
            </a:r>
            <a:r>
              <a:rPr lang="en-US" dirty="0" smtClean="0"/>
              <a:t> TTL </a:t>
            </a:r>
            <a:r>
              <a:rPr lang="hu-HU" dirty="0" smtClean="0"/>
              <a:t>lejár</a:t>
            </a:r>
            <a:r>
              <a:rPr lang="en-US" dirty="0" smtClean="0"/>
              <a:t>, </a:t>
            </a:r>
            <a:r>
              <a:rPr lang="hu-HU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BofA</a:t>
            </a:r>
            <a:r>
              <a:rPr lang="en-US" dirty="0" smtClean="0"/>
              <a:t> </a:t>
            </a:r>
            <a:r>
              <a:rPr lang="hu-HU" dirty="0" smtClean="0"/>
              <a:t>összes kérése, amit a</a:t>
            </a:r>
            <a:r>
              <a:rPr lang="en-US" dirty="0" smtClean="0"/>
              <a:t> dns.neu.edu</a:t>
            </a:r>
            <a:r>
              <a:rPr lang="hu-HU" dirty="0" err="1" smtClean="0"/>
              <a:t>-nak</a:t>
            </a:r>
            <a:r>
              <a:rPr lang="hu-HU" dirty="0" smtClean="0"/>
              <a:t> küld, hamis/fertőzött válasszal tér vissza</a:t>
            </a:r>
            <a:endParaRPr lang="en-US" dirty="0" smtClean="0"/>
          </a:p>
          <a:p>
            <a:r>
              <a:rPr lang="hu-HU" dirty="0" smtClean="0"/>
              <a:t>Sokkal rosszabb, mint a </a:t>
            </a:r>
            <a:r>
              <a:rPr lang="en-US" dirty="0" smtClean="0"/>
              <a:t>spoofing/man-in-the-middle</a:t>
            </a:r>
          </a:p>
          <a:p>
            <a:pPr lvl="1"/>
            <a:r>
              <a:rPr lang="hu-HU" dirty="0" smtClean="0"/>
              <a:t>Egy teljes ISP-t érinthet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7" y="2472206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52" y="2047652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235" y="2047652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lasses\CS 4700\assets\devil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235" y="351388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 rot="549842">
            <a:off x="1006843" y="2000873"/>
            <a:ext cx="286296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030449" y="2285992"/>
            <a:ext cx="28290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5030449" y="2285992"/>
            <a:ext cx="28290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2184652">
            <a:off x="4865900" y="3184489"/>
            <a:ext cx="3106413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5" y="1573035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17044" y="2962245"/>
            <a:ext cx="199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ns1.google.com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639268" y="3012979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dns.neu.edu</a:t>
            </a:r>
            <a:endParaRPr lang="en-US" sz="2000" dirty="0"/>
          </a:p>
        </p:txBody>
      </p:sp>
      <p:sp>
        <p:nvSpPr>
          <p:cNvPr id="18" name="Right Arrow 17"/>
          <p:cNvSpPr/>
          <p:nvPr/>
        </p:nvSpPr>
        <p:spPr>
          <a:xfrm rot="11283476">
            <a:off x="980984" y="1982332"/>
            <a:ext cx="28290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 flipH="1">
            <a:off x="653108" y="344044"/>
            <a:ext cx="3320144" cy="1005472"/>
            <a:chOff x="1219201" y="4876799"/>
            <a:chExt cx="5211555" cy="1384995"/>
          </a:xfrm>
        </p:grpSpPr>
        <p:sp>
          <p:nvSpPr>
            <p:cNvPr id="20" name="Rectangular Callout 19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47297"/>
                <a:gd name="adj2" fmla="val 83782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 smtClean="0">
                  <a:solidFill>
                    <a:sysClr val="window" lastClr="FFFFFF"/>
                  </a:solidFill>
                </a:rPr>
                <a:t>Hol van a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www.google.com?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flipH="1">
            <a:off x="5499928" y="760506"/>
            <a:ext cx="3320144" cy="1005472"/>
            <a:chOff x="1219201" y="4876799"/>
            <a:chExt cx="5211555" cy="1384995"/>
          </a:xfrm>
        </p:grpSpPr>
        <p:sp>
          <p:nvSpPr>
            <p:cNvPr id="23" name="Rectangular Callout 22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-35804"/>
                <a:gd name="adj2" fmla="val 83782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www.google.com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= 74.125.131.26 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5556972" y="4893241"/>
            <a:ext cx="3320144" cy="1005473"/>
            <a:chOff x="1219201" y="4876798"/>
            <a:chExt cx="5211555" cy="1384996"/>
          </a:xfrm>
        </p:grpSpPr>
        <p:sp>
          <p:nvSpPr>
            <p:cNvPr id="26" name="Rectangular Callout 25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-33166"/>
                <a:gd name="adj2" fmla="val -97020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1" y="4876798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bankofamerica.com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= 66.66.66.92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flipH="1">
            <a:off x="1116776" y="846780"/>
            <a:ext cx="3783812" cy="1005472"/>
            <a:chOff x="1219201" y="4876799"/>
            <a:chExt cx="5211555" cy="1384995"/>
          </a:xfrm>
        </p:grpSpPr>
        <p:sp>
          <p:nvSpPr>
            <p:cNvPr id="29" name="Rectangular Callout 28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58839"/>
                <a:gd name="adj2" fmla="val 147658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</a:t>
              </a:r>
              <a:r>
                <a:rPr kumimoji="0" lang="hu-HU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a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bankofamerica.com?</a:t>
              </a:r>
            </a:p>
          </p:txBody>
        </p:sp>
      </p:grpSp>
      <p:sp>
        <p:nvSpPr>
          <p:cNvPr id="31" name="Right Arrow 30"/>
          <p:cNvSpPr/>
          <p:nvPr/>
        </p:nvSpPr>
        <p:spPr>
          <a:xfrm rot="21403608">
            <a:off x="1059349" y="2700042"/>
            <a:ext cx="286296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595456">
            <a:off x="999722" y="2704885"/>
            <a:ext cx="2912975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564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8" grpId="0" animBg="1"/>
      <p:bldP spid="18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Hogyan éri el a támadó a fertőzött bejegyzés tárolását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hu-HU" dirty="0" smtClean="0"/>
              <a:t>Azt mondjuk a feloldónak, hogy az</a:t>
            </a:r>
            <a:r>
              <a:rPr lang="en-US" dirty="0" smtClean="0"/>
              <a:t> </a:t>
            </a:r>
            <a:r>
              <a:rPr lang="hu-HU" dirty="0" smtClean="0"/>
              <a:t>áldozathoz tartózó </a:t>
            </a:r>
            <a:r>
              <a:rPr lang="en-US" dirty="0" smtClean="0"/>
              <a:t>NS </a:t>
            </a:r>
            <a:r>
              <a:rPr lang="hu-HU" dirty="0" smtClean="0"/>
              <a:t>a támadó IP-jén érhető el</a:t>
            </a:r>
            <a:endParaRPr lang="en-US" dirty="0" smtClean="0"/>
          </a:p>
          <a:p>
            <a:pPr lvl="1"/>
            <a:r>
              <a:rPr lang="hu-HU" dirty="0" smtClean="0"/>
              <a:t>Kiváltó</a:t>
            </a:r>
            <a:r>
              <a:rPr lang="en-US" dirty="0" smtClean="0"/>
              <a:t> </a:t>
            </a:r>
            <a:r>
              <a:rPr lang="hu-HU" dirty="0" smtClean="0"/>
              <a:t>lekérdezés</a:t>
            </a:r>
            <a:r>
              <a:rPr lang="en-US" dirty="0" smtClean="0"/>
              <a:t>: </a:t>
            </a:r>
            <a:r>
              <a:rPr lang="en-US" dirty="0" err="1" smtClean="0"/>
              <a:t>subdomain.attacker.example</a:t>
            </a:r>
            <a:r>
              <a:rPr lang="en-US" dirty="0" smtClean="0"/>
              <a:t> IN A</a:t>
            </a:r>
          </a:p>
          <a:p>
            <a:pPr lvl="1"/>
            <a:r>
              <a:rPr lang="hu-HU" dirty="0" smtClean="0"/>
              <a:t>Támadó válasza</a:t>
            </a:r>
            <a:r>
              <a:rPr lang="en-US" dirty="0" smtClean="0"/>
              <a:t>:</a:t>
            </a:r>
          </a:p>
          <a:p>
            <a:r>
              <a:rPr lang="hu-HU" sz="2400" dirty="0" smtClean="0"/>
              <a:t>Válasz</a:t>
            </a:r>
            <a:r>
              <a:rPr lang="en-US" sz="2400" dirty="0" smtClean="0"/>
              <a:t>: (</a:t>
            </a:r>
            <a:r>
              <a:rPr lang="hu-HU" sz="2400" dirty="0" smtClean="0"/>
              <a:t>nincs válasz a lekérdezésre</a:t>
            </a:r>
            <a:r>
              <a:rPr lang="en-US" sz="2400" dirty="0" smtClean="0"/>
              <a:t>)</a:t>
            </a:r>
            <a:r>
              <a:rPr lang="hu-HU" sz="2400" dirty="0" smtClean="0"/>
              <a:t>, de</a:t>
            </a:r>
            <a:endParaRPr lang="en-US" sz="2400" dirty="0" smtClean="0"/>
          </a:p>
          <a:p>
            <a:pPr lvl="1"/>
            <a:r>
              <a:rPr lang="en-US" sz="2100" dirty="0" smtClean="0"/>
              <a:t>Authority Section: </a:t>
            </a:r>
            <a:r>
              <a:rPr lang="en-US" sz="2100" dirty="0" err="1" smtClean="0"/>
              <a:t>attacker.example</a:t>
            </a:r>
            <a:r>
              <a:rPr lang="en-US" sz="2100" dirty="0" smtClean="0"/>
              <a:t>. 3600 IN NS </a:t>
            </a:r>
            <a:r>
              <a:rPr lang="en-US" sz="2100" dirty="0" err="1" smtClean="0"/>
              <a:t>ns.target.example</a:t>
            </a:r>
            <a:r>
              <a:rPr lang="en-US" sz="2100" dirty="0" smtClean="0"/>
              <a:t>.</a:t>
            </a:r>
          </a:p>
          <a:p>
            <a:pPr lvl="1"/>
            <a:r>
              <a:rPr lang="en-US" sz="2100" dirty="0" smtClean="0"/>
              <a:t>Additional Section: </a:t>
            </a:r>
            <a:r>
              <a:rPr lang="en-US" sz="2100" dirty="0" err="1" smtClean="0"/>
              <a:t>ns.target.example</a:t>
            </a:r>
            <a:r>
              <a:rPr lang="en-US" sz="2100" dirty="0" smtClean="0"/>
              <a:t>. IN A </a:t>
            </a:r>
            <a:r>
              <a:rPr lang="en-US" sz="2100" dirty="0" err="1" smtClean="0"/>
              <a:t>w.x.y.z</a:t>
            </a:r>
            <a:endParaRPr lang="en-US" sz="2100" dirty="0"/>
          </a:p>
        </p:txBody>
      </p:sp>
      <p:grpSp>
        <p:nvGrpSpPr>
          <p:cNvPr id="8" name="Group 7"/>
          <p:cNvGrpSpPr/>
          <p:nvPr/>
        </p:nvGrpSpPr>
        <p:grpSpPr>
          <a:xfrm flipH="1">
            <a:off x="435427" y="5043713"/>
            <a:ext cx="8305815" cy="1651001"/>
            <a:chOff x="98612" y="5007574"/>
            <a:chExt cx="6346007" cy="1926789"/>
          </a:xfrm>
        </p:grpSpPr>
        <p:sp>
          <p:nvSpPr>
            <p:cNvPr id="9" name="Rectangular Callout 8"/>
            <p:cNvSpPr/>
            <p:nvPr/>
          </p:nvSpPr>
          <p:spPr>
            <a:xfrm>
              <a:off x="98612" y="5007574"/>
              <a:ext cx="6346007" cy="1926789"/>
            </a:xfrm>
            <a:prstGeom prst="wedgeRectCallout">
              <a:avLst>
                <a:gd name="adj1" fmla="val -16919"/>
                <a:gd name="adj2" fmla="val -90167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023" y="5098934"/>
              <a:ext cx="6205554" cy="161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defRPr/>
              </a:pPr>
              <a:r>
                <a:rPr lang="hu-HU" sz="2800" kern="0" dirty="0" smtClean="0">
                  <a:solidFill>
                    <a:sysClr val="window" lastClr="FFFFFF"/>
                  </a:solidFill>
                </a:rPr>
                <a:t>A támadó azt mondja, „hogy a </a:t>
              </a:r>
              <a:r>
                <a:rPr lang="hu-HU" sz="2800" kern="0" dirty="0" err="1" smtClean="0">
                  <a:solidFill>
                    <a:sysClr val="window" lastClr="FFFFFF"/>
                  </a:solidFill>
                </a:rPr>
                <a:t>doménem</a:t>
              </a:r>
              <a:r>
                <a:rPr lang="hu-HU" sz="2800" kern="0" dirty="0" smtClean="0">
                  <a:solidFill>
                    <a:sysClr val="window" lastClr="FFFFFF"/>
                  </a:solidFill>
                </a:rPr>
                <a:t> </a:t>
              </a:r>
              <a:r>
                <a:rPr lang="hu-HU" sz="2800" kern="0" dirty="0" err="1" smtClean="0">
                  <a:solidFill>
                    <a:sysClr val="window" lastClr="FFFFFF"/>
                  </a:solidFill>
                </a:rPr>
                <a:t>authoratív</a:t>
              </a:r>
              <a:r>
                <a:rPr lang="hu-HU" sz="2800" kern="0" dirty="0" smtClean="0">
                  <a:solidFill>
                    <a:sysClr val="window" lastClr="FFFFFF"/>
                  </a:solidFill>
                </a:rPr>
                <a:t> szervere a </a:t>
              </a:r>
              <a:r>
                <a:rPr lang="en-US" sz="2800" kern="0" dirty="0" err="1" smtClean="0">
                  <a:solidFill>
                    <a:sysClr val="window" lastClr="FFFFFF"/>
                  </a:solidFill>
                </a:rPr>
                <a:t>ns.target.example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</a:t>
              </a:r>
              <a:r>
                <a:rPr lang="hu-HU" sz="2800" kern="0" dirty="0" smtClean="0">
                  <a:solidFill>
                    <a:sysClr val="window" lastClr="FFFFFF"/>
                  </a:solidFill>
                </a:rPr>
                <a:t>és mellesleg itt van az IP-je”…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07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Hogyan éri el a támadó a fertőzött bejegyzés tárolását</a:t>
            </a:r>
            <a:r>
              <a:rPr lang="en-US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2. NS </a:t>
            </a:r>
            <a:r>
              <a:rPr lang="hu-HU" dirty="0" smtClean="0"/>
              <a:t>rekord átirányítása a támadó </a:t>
            </a:r>
            <a:r>
              <a:rPr lang="hu-HU" dirty="0" err="1" smtClean="0"/>
              <a:t>doménébe</a:t>
            </a:r>
            <a:endParaRPr lang="en-US" dirty="0" smtClean="0"/>
          </a:p>
          <a:p>
            <a:pPr lvl="1"/>
            <a:r>
              <a:rPr lang="hu-HU" dirty="0" smtClean="0"/>
              <a:t>Kiváltó lekérdezés</a:t>
            </a:r>
            <a:r>
              <a:rPr lang="en-US" dirty="0" smtClean="0"/>
              <a:t>: </a:t>
            </a:r>
            <a:r>
              <a:rPr lang="en-US" dirty="0" err="1" smtClean="0"/>
              <a:t>subdomain.attacker.example</a:t>
            </a:r>
            <a:r>
              <a:rPr lang="en-US" dirty="0" smtClean="0"/>
              <a:t> IN A</a:t>
            </a:r>
          </a:p>
          <a:p>
            <a:pPr lvl="1"/>
            <a:r>
              <a:rPr lang="hu-HU" dirty="0" smtClean="0"/>
              <a:t>Válasz</a:t>
            </a:r>
            <a:r>
              <a:rPr lang="en-US" dirty="0" smtClean="0"/>
              <a:t>: (</a:t>
            </a:r>
            <a:r>
              <a:rPr lang="hu-HU" dirty="0" smtClean="0"/>
              <a:t>nincs válasz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Authority section: </a:t>
            </a:r>
          </a:p>
          <a:p>
            <a:pPr lvl="3"/>
            <a:r>
              <a:rPr lang="en-US" dirty="0" err="1" smtClean="0"/>
              <a:t>Target.example</a:t>
            </a:r>
            <a:r>
              <a:rPr lang="en-US" dirty="0" smtClean="0"/>
              <a:t>. 3600 IN NS </a:t>
            </a:r>
            <a:r>
              <a:rPr lang="en-US" dirty="0" err="1" smtClean="0"/>
              <a:t>ns.attacker.example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Additional section:</a:t>
            </a:r>
          </a:p>
          <a:p>
            <a:pPr lvl="3"/>
            <a:r>
              <a:rPr lang="en-US" dirty="0" err="1" smtClean="0"/>
              <a:t>Ns.attacker.example</a:t>
            </a:r>
            <a:r>
              <a:rPr lang="en-US" dirty="0" smtClean="0"/>
              <a:t>. IN A </a:t>
            </a:r>
            <a:r>
              <a:rPr lang="en-US" dirty="0" err="1" smtClean="0"/>
              <a:t>w.x.y.z</a:t>
            </a:r>
            <a:r>
              <a:rPr lang="en-US" dirty="0" smtClean="0"/>
              <a:t> </a:t>
            </a:r>
            <a:endParaRPr lang="en-US" sz="1500" dirty="0"/>
          </a:p>
        </p:txBody>
      </p:sp>
      <p:grpSp>
        <p:nvGrpSpPr>
          <p:cNvPr id="8" name="Group 7"/>
          <p:cNvGrpSpPr/>
          <p:nvPr/>
        </p:nvGrpSpPr>
        <p:grpSpPr>
          <a:xfrm flipH="1">
            <a:off x="616857" y="5206997"/>
            <a:ext cx="8305815" cy="1651000"/>
            <a:chOff x="98612" y="5007575"/>
            <a:chExt cx="6346007" cy="1926789"/>
          </a:xfrm>
        </p:grpSpPr>
        <p:sp>
          <p:nvSpPr>
            <p:cNvPr id="9" name="Rectangular Callout 8"/>
            <p:cNvSpPr/>
            <p:nvPr/>
          </p:nvSpPr>
          <p:spPr>
            <a:xfrm>
              <a:off x="98612" y="5007575"/>
              <a:ext cx="6346007" cy="1926789"/>
            </a:xfrm>
            <a:prstGeom prst="wedgeRectCallout">
              <a:avLst>
                <a:gd name="adj1" fmla="val -5779"/>
                <a:gd name="adj2" fmla="val -80277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023" y="5098933"/>
              <a:ext cx="6205554" cy="1113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noProof="0" dirty="0" smtClean="0">
                  <a:solidFill>
                    <a:sysClr val="window" lastClr="FFFFFF"/>
                  </a:solidFill>
                </a:rPr>
                <a:t>A támadó nem releváns információt szúr be, melyet a szerver el fog tárolni a </a:t>
              </a:r>
              <a:r>
                <a:rPr lang="hu-HU" sz="2800" kern="0" noProof="0" dirty="0" err="1" smtClean="0">
                  <a:solidFill>
                    <a:sysClr val="window" lastClr="FFFFFF"/>
                  </a:solidFill>
                </a:rPr>
                <a:t>cacheben</a:t>
              </a:r>
              <a:r>
                <a:rPr lang="hu-HU" sz="2800" kern="0" noProof="0" dirty="0" smtClean="0">
                  <a:solidFill>
                    <a:sysClr val="window" lastClr="FFFFFF"/>
                  </a:solidFill>
                </a:rPr>
                <a:t>…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43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Megoldás</a:t>
            </a:r>
            <a:r>
              <a:rPr lang="en-US" dirty="0" smtClean="0"/>
              <a:t>: DNSSEC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Kritikus rekordokat </a:t>
            </a:r>
            <a:r>
              <a:rPr lang="hu-HU" dirty="0" err="1" smtClean="0"/>
              <a:t>kriptografikus</a:t>
            </a:r>
            <a:r>
              <a:rPr lang="hu-HU" dirty="0" smtClean="0"/>
              <a:t> aláírással látjuk el</a:t>
            </a:r>
            <a:endParaRPr lang="en-US" dirty="0" smtClean="0"/>
          </a:p>
          <a:p>
            <a:pPr lvl="1"/>
            <a:r>
              <a:rPr lang="hu-HU" dirty="0" smtClean="0"/>
              <a:t>A feloldó ellenőrzi az aláírást</a:t>
            </a:r>
            <a:endParaRPr lang="en-US" dirty="0" smtClean="0"/>
          </a:p>
          <a:p>
            <a:r>
              <a:rPr lang="hu-HU" dirty="0" smtClean="0"/>
              <a:t>Két új erőforrástípus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Type = DNSKEY</a:t>
            </a:r>
          </a:p>
          <a:p>
            <a:pPr lvl="2"/>
            <a:r>
              <a:rPr lang="en-US" dirty="0" smtClean="0"/>
              <a:t>Name = </a:t>
            </a:r>
            <a:r>
              <a:rPr lang="hu-HU" dirty="0" smtClean="0"/>
              <a:t>Zóna </a:t>
            </a:r>
            <a:r>
              <a:rPr lang="hu-HU" dirty="0" err="1" smtClean="0"/>
              <a:t>domén</a:t>
            </a:r>
            <a:endParaRPr lang="en-US" dirty="0" smtClean="0"/>
          </a:p>
          <a:p>
            <a:pPr lvl="2"/>
            <a:r>
              <a:rPr lang="en-US" dirty="0" smtClean="0"/>
              <a:t>Value = </a:t>
            </a:r>
            <a:r>
              <a:rPr lang="hu-HU" dirty="0" smtClean="0"/>
              <a:t>A zóna publikus kulcsa</a:t>
            </a:r>
            <a:endParaRPr lang="en-US" dirty="0" smtClean="0"/>
          </a:p>
          <a:p>
            <a:pPr lvl="1"/>
            <a:r>
              <a:rPr lang="en-US" dirty="0" smtClean="0"/>
              <a:t>Type = RRSIG</a:t>
            </a:r>
          </a:p>
          <a:p>
            <a:pPr lvl="2"/>
            <a:r>
              <a:rPr lang="en-US" dirty="0" smtClean="0"/>
              <a:t>Name = (type, name) </a:t>
            </a:r>
            <a:r>
              <a:rPr lang="hu-HU" dirty="0" smtClean="0"/>
              <a:t>páros, pl. a lekérdezés maga</a:t>
            </a:r>
            <a:endParaRPr lang="en-US" dirty="0" smtClean="0"/>
          </a:p>
          <a:p>
            <a:pPr lvl="2"/>
            <a:r>
              <a:rPr lang="en-US" dirty="0" smtClean="0"/>
              <a:t>Value = </a:t>
            </a:r>
            <a:r>
              <a:rPr lang="hu-HU" dirty="0" smtClean="0"/>
              <a:t>A lekérdezés eredményének </a:t>
            </a:r>
            <a:r>
              <a:rPr lang="hu-HU" dirty="0" err="1" smtClean="0"/>
              <a:t>kriptografikus</a:t>
            </a:r>
            <a:r>
              <a:rPr lang="hu-HU" dirty="0" smtClean="0"/>
              <a:t> aláírása</a:t>
            </a:r>
            <a:endParaRPr lang="en-US" dirty="0" smtClean="0"/>
          </a:p>
          <a:p>
            <a:r>
              <a:rPr lang="hu-HU" dirty="0" smtClean="0"/>
              <a:t>Elterjedése</a:t>
            </a:r>
            <a:endParaRPr lang="en-US" dirty="0" smtClean="0"/>
          </a:p>
          <a:p>
            <a:pPr lvl="1"/>
            <a:r>
              <a:rPr lang="hu-HU" dirty="0" err="1" smtClean="0"/>
              <a:t>Root</a:t>
            </a:r>
            <a:r>
              <a:rPr lang="hu-HU" dirty="0" smtClean="0"/>
              <a:t> szerverek 2010 Július óta</a:t>
            </a:r>
          </a:p>
          <a:p>
            <a:pPr lvl="1"/>
            <a:r>
              <a:rPr lang="en-US" dirty="0" smtClean="0"/>
              <a:t>Verisign </a:t>
            </a:r>
            <a:r>
              <a:rPr lang="hu-HU" dirty="0" smtClean="0"/>
              <a:t>lehetővé tette a</a:t>
            </a:r>
            <a:r>
              <a:rPr lang="en-US" dirty="0" smtClean="0"/>
              <a:t> .com </a:t>
            </a:r>
            <a:r>
              <a:rPr lang="hu-HU" dirty="0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.net</a:t>
            </a:r>
            <a:r>
              <a:rPr lang="hu-HU" dirty="0" smtClean="0"/>
              <a:t> </a:t>
            </a:r>
            <a:r>
              <a:rPr lang="hu-HU" dirty="0" err="1" smtClean="0"/>
              <a:t>doménekben</a:t>
            </a:r>
            <a:r>
              <a:rPr lang="hu-HU" dirty="0" smtClean="0"/>
              <a:t> 2011 </a:t>
            </a:r>
            <a:r>
              <a:rPr lang="en-US" dirty="0" err="1" smtClean="0"/>
              <a:t>Janu</a:t>
            </a:r>
            <a:r>
              <a:rPr lang="hu-HU" dirty="0" smtClean="0"/>
              <a:t>ár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 flipH="1">
            <a:off x="5679094" y="3486179"/>
            <a:ext cx="3331028" cy="1005473"/>
            <a:chOff x="1219200" y="4876798"/>
            <a:chExt cx="5181605" cy="1384996"/>
          </a:xfrm>
        </p:grpSpPr>
        <p:sp>
          <p:nvSpPr>
            <p:cNvPr id="6" name="Rectangular Callout 5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32846"/>
                <a:gd name="adj2" fmla="val 870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2" y="4876798"/>
              <a:ext cx="5181603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Megelőzi az eltérítést és a hamisítást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4197335" y="2445765"/>
            <a:ext cx="3788226" cy="1005472"/>
            <a:chOff x="1219201" y="4876799"/>
            <a:chExt cx="5211555" cy="1384995"/>
          </a:xfrm>
        </p:grpSpPr>
        <p:sp>
          <p:nvSpPr>
            <p:cNvPr id="9" name="Rectangular Callout 8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47297"/>
                <a:gd name="adj2" fmla="val 8378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Bizalmi hierarchiát hoz létre a zónák</a:t>
              </a:r>
              <a:r>
                <a:rPr kumimoji="0" lang="hu-HU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között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6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DNSSEC </a:t>
            </a:r>
            <a:r>
              <a:rPr lang="hu-HU" b="1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 smtClean="0"/>
              <a:t>Új rekordtípusokat vezettek be:</a:t>
            </a:r>
          </a:p>
          <a:p>
            <a:pPr lvl="1"/>
            <a:r>
              <a:rPr lang="hu-HU" sz="1800" dirty="0" smtClean="0"/>
              <a:t>RRSIG a rekordok digitális aláírására.</a:t>
            </a:r>
          </a:p>
          <a:p>
            <a:pPr lvl="1"/>
            <a:r>
              <a:rPr lang="hu-HU" sz="1800" dirty="0" smtClean="0"/>
              <a:t>DNSKEY publikus kulcsok használatához a </a:t>
            </a:r>
            <a:r>
              <a:rPr lang="hu-HU" sz="1800" dirty="0" err="1" smtClean="0"/>
              <a:t>validáció</a:t>
            </a:r>
            <a:r>
              <a:rPr lang="hu-HU" sz="1800" dirty="0" smtClean="0"/>
              <a:t> során.</a:t>
            </a:r>
          </a:p>
          <a:p>
            <a:pPr lvl="1"/>
            <a:r>
              <a:rPr lang="hu-HU" sz="1800" dirty="0" smtClean="0"/>
              <a:t>DS publikus </a:t>
            </a:r>
            <a:r>
              <a:rPr lang="hu-HU" sz="1800" dirty="0"/>
              <a:t>kulcsok használatához a </a:t>
            </a:r>
            <a:r>
              <a:rPr lang="hu-HU" sz="1800" dirty="0" smtClean="0"/>
              <a:t>delegációhoz.</a:t>
            </a:r>
          </a:p>
          <a:p>
            <a:pPr lvl="1"/>
            <a:r>
              <a:rPr lang="hu-HU" sz="1800" dirty="0" smtClean="0"/>
              <a:t>NSEC/NSEC3 a létezés hitelesített visszautasítása. </a:t>
            </a:r>
          </a:p>
          <a:p>
            <a:r>
              <a:rPr lang="hu-HU" sz="1800" dirty="0" smtClean="0"/>
              <a:t>Első változat 1997-ben jelent meg. 2005-ben újraírták.</a:t>
            </a:r>
          </a:p>
          <a:p>
            <a:r>
              <a:rPr lang="hu-HU" sz="1800" dirty="0" smtClean="0"/>
              <a:t>Ez a fejlesztés viszont a kliensek és szerverek frissítését vonja maga után. (2010 - „</a:t>
            </a:r>
            <a:r>
              <a:rPr lang="hu-HU" sz="1800" dirty="0" err="1" smtClean="0"/>
              <a:t>Root</a:t>
            </a:r>
            <a:r>
              <a:rPr lang="hu-HU" sz="1800" dirty="0" smtClean="0"/>
              <a:t>” szerverek frissítése.)</a:t>
            </a:r>
          </a:p>
          <a:p>
            <a:r>
              <a:rPr lang="hu-HU" sz="1800" dirty="0" smtClean="0"/>
              <a:t>A kliensek a szokott módon kérdezik le a DNS-t, és később ellenőrzik a válasz hitelességét.</a:t>
            </a:r>
          </a:p>
          <a:p>
            <a:r>
              <a:rPr lang="hu-HU" sz="1800" dirty="0" smtClean="0"/>
              <a:t>A </a:t>
            </a:r>
            <a:r>
              <a:rPr lang="hu-HU" sz="1800" i="1" dirty="0" err="1" smtClean="0"/>
              <a:t>Trust</a:t>
            </a:r>
            <a:r>
              <a:rPr lang="hu-HU" sz="1800" i="1" dirty="0" smtClean="0"/>
              <a:t> </a:t>
            </a:r>
            <a:r>
              <a:rPr lang="hu-HU" sz="1800" i="1" dirty="0" err="1" smtClean="0"/>
              <a:t>Anchor</a:t>
            </a:r>
            <a:r>
              <a:rPr lang="hu-HU" sz="1800" dirty="0" smtClean="0"/>
              <a:t> </a:t>
            </a:r>
            <a:r>
              <a:rPr lang="hu-HU" sz="1800" dirty="0" err="1" smtClean="0"/>
              <a:t>a</a:t>
            </a:r>
            <a:r>
              <a:rPr lang="hu-HU" sz="1800" dirty="0" smtClean="0"/>
              <a:t> publikus kulcsok gyökere. (DNS kliens konfigurációjának a része)</a:t>
            </a:r>
          </a:p>
          <a:p>
            <a:r>
              <a:rPr lang="hu-HU" sz="1800" dirty="0" smtClean="0"/>
              <a:t>A biztonság leköveti a DNS hierarchiát.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629637A9-119A-49DA-BD12-AAC58B377D80}" type="slidenum">
              <a:rPr lang="en-US" sz="1600" smtClean="0">
                <a:solidFill>
                  <a:schemeClr val="tx1"/>
                </a:solidFill>
              </a:rPr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DNSSEC </a:t>
            </a:r>
            <a:r>
              <a:rPr lang="hu-HU" b="1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480131" cy="4351338"/>
          </a:xfrm>
        </p:spPr>
        <p:txBody>
          <a:bodyPr>
            <a:normAutofit/>
          </a:bodyPr>
          <a:lstStyle/>
          <a:p>
            <a:r>
              <a:rPr lang="hu-HU" sz="1800" dirty="0" smtClean="0"/>
              <a:t>Példa a </a:t>
            </a:r>
            <a:r>
              <a:rPr lang="hu-HU" sz="1800" dirty="0" err="1" smtClean="0">
                <a:hlinkClick r:id="rId3"/>
              </a:rPr>
              <a:t>www.uw.edu</a:t>
            </a:r>
            <a:r>
              <a:rPr lang="hu-HU" sz="1800" dirty="0" smtClean="0"/>
              <a:t> lekérdezése egy klienssel.</a:t>
            </a:r>
          </a:p>
          <a:p>
            <a:r>
              <a:rPr lang="hu-HU" sz="1800" dirty="0" smtClean="0"/>
              <a:t>Kliens hitelesíti a választ: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1800" cap="small" dirty="0" err="1" smtClean="0"/>
              <a:t>Kroot</a:t>
            </a:r>
            <a:r>
              <a:rPr lang="hu-HU" sz="1800" dirty="0" smtClean="0"/>
              <a:t> egy </a:t>
            </a:r>
            <a:r>
              <a:rPr lang="hu-HU" sz="1800" i="1" dirty="0" err="1" smtClean="0"/>
              <a:t>Trust</a:t>
            </a:r>
            <a:r>
              <a:rPr lang="hu-HU" sz="1800" i="1" dirty="0" smtClean="0"/>
              <a:t> </a:t>
            </a:r>
            <a:r>
              <a:rPr lang="hu-HU" sz="1800" i="1" dirty="0" err="1" smtClean="0"/>
              <a:t>Anchor</a:t>
            </a:r>
            <a:r>
              <a:rPr lang="hu-HU" sz="1800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1800" cap="small" dirty="0" err="1" smtClean="0"/>
              <a:t>Kroot</a:t>
            </a:r>
            <a:r>
              <a:rPr lang="hu-HU" sz="1800" dirty="0" err="1" smtClean="0"/>
              <a:t>-ot</a:t>
            </a:r>
            <a:r>
              <a:rPr lang="hu-HU" sz="1800" dirty="0" smtClean="0"/>
              <a:t> használja a </a:t>
            </a:r>
            <a:r>
              <a:rPr lang="hu-HU" sz="1800" cap="small" dirty="0" err="1" smtClean="0"/>
              <a:t>Kedu</a:t>
            </a:r>
            <a:r>
              <a:rPr lang="hu-HU" sz="1800" dirty="0" smtClean="0"/>
              <a:t> ellenőrzésére.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1800" cap="small" dirty="0" err="1" smtClean="0"/>
              <a:t>Kedu</a:t>
            </a:r>
            <a:r>
              <a:rPr lang="hu-HU" sz="1800" dirty="0" err="1" smtClean="0"/>
              <a:t>-t</a:t>
            </a:r>
            <a:r>
              <a:rPr lang="hu-HU" sz="1800" dirty="0" smtClean="0"/>
              <a:t> </a:t>
            </a:r>
            <a:r>
              <a:rPr lang="hu-HU" sz="1800" dirty="0"/>
              <a:t>használja a </a:t>
            </a:r>
            <a:r>
              <a:rPr lang="hu-HU" sz="1800" cap="small" dirty="0" err="1" smtClean="0"/>
              <a:t>Kuw.edu</a:t>
            </a:r>
            <a:r>
              <a:rPr lang="hu-HU" sz="1800" dirty="0" smtClean="0"/>
              <a:t> </a:t>
            </a:r>
            <a:r>
              <a:rPr lang="hu-HU" sz="1800" dirty="0"/>
              <a:t>ellenőrzésére</a:t>
            </a:r>
            <a:r>
              <a:rPr lang="hu-HU" sz="1800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1800" cap="small" dirty="0" err="1" smtClean="0"/>
              <a:t>Kuw.edu</a:t>
            </a:r>
            <a:r>
              <a:rPr lang="hu-HU" sz="1800" dirty="0" err="1" smtClean="0"/>
              <a:t>-t</a:t>
            </a:r>
            <a:r>
              <a:rPr lang="hu-HU" sz="1800" dirty="0" smtClean="0"/>
              <a:t> </a:t>
            </a:r>
            <a:r>
              <a:rPr lang="hu-HU" sz="1800" dirty="0"/>
              <a:t>használja a </a:t>
            </a:r>
            <a:r>
              <a:rPr lang="hu-HU" sz="1800" dirty="0" smtClean="0"/>
              <a:t>IP cím ellenőrzésére</a:t>
            </a:r>
            <a:r>
              <a:rPr lang="hu-HU" sz="1800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endParaRPr lang="hu-HU" sz="1800" dirty="0"/>
          </a:p>
          <a:p>
            <a:pPr marL="914400" lvl="1" indent="-457200">
              <a:buFont typeface="+mj-lt"/>
              <a:buAutoNum type="arabicPeriod"/>
            </a:pPr>
            <a:endParaRPr lang="hu-HU" sz="1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781" y="1825626"/>
            <a:ext cx="3809731" cy="450202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90979" y="5958316"/>
            <a:ext cx="114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>
                <a:solidFill>
                  <a:schemeClr val="bg2">
                    <a:lumMod val="75000"/>
                  </a:schemeClr>
                </a:solidFill>
              </a:rPr>
              <a:t>Forrás: [6]</a:t>
            </a:r>
            <a:endParaRPr lang="en-US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629637A9-119A-49DA-BD12-AAC58B377D80}" type="slidenum">
              <a:rPr lang="en-US" sz="1600" smtClean="0">
                <a:solidFill>
                  <a:schemeClr val="tx1"/>
                </a:solidFill>
              </a:rPr>
              <a:t>39</a:t>
            </a:fld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</a:t>
            </a:r>
            <a:r>
              <a:rPr lang="en-US" dirty="0" smtClean="0"/>
              <a:t>8</a:t>
            </a:r>
            <a:r>
              <a:rPr lang="hu-HU" dirty="0" smtClean="0"/>
              <a:t>. réteg”</a:t>
            </a:r>
            <a:r>
              <a:rPr lang="en-US" dirty="0" smtClean="0"/>
              <a:t> (</a:t>
            </a:r>
            <a:r>
              <a:rPr lang="hu-HU" dirty="0" smtClean="0"/>
              <a:t>A szénalapú csomópontok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Ha</a:t>
            </a:r>
            <a:r>
              <a:rPr lang="en-US" dirty="0" smtClean="0"/>
              <a:t>…</a:t>
            </a:r>
          </a:p>
          <a:p>
            <a:pPr lvl="1"/>
            <a:r>
              <a:rPr lang="hu-HU" dirty="0" smtClean="0"/>
              <a:t>Fel szeretnél hívni valakit, akkor el kell kérned a telefonszámát</a:t>
            </a:r>
          </a:p>
          <a:p>
            <a:pPr lvl="2"/>
            <a:r>
              <a:rPr lang="hu-HU" dirty="0" smtClean="0"/>
              <a:t>Nem hívhatod csak úgy</a:t>
            </a:r>
            <a:r>
              <a:rPr lang="en-US" dirty="0" smtClean="0"/>
              <a:t> “P </a:t>
            </a:r>
            <a:r>
              <a:rPr lang="hu-HU" dirty="0" smtClean="0"/>
              <a:t>I S T Á T</a:t>
            </a:r>
            <a:r>
              <a:rPr lang="en-US" dirty="0" smtClean="0"/>
              <a:t>”</a:t>
            </a:r>
          </a:p>
          <a:p>
            <a:pPr lvl="1"/>
            <a:r>
              <a:rPr lang="hu-HU" dirty="0" smtClean="0"/>
              <a:t>Levelet küldenél valakinek</a:t>
            </a:r>
            <a:r>
              <a:rPr lang="en-US" dirty="0" smtClean="0"/>
              <a:t>,</a:t>
            </a:r>
            <a:r>
              <a:rPr lang="hu-HU" dirty="0" smtClean="0"/>
              <a:t> akkor szükséged van a címére</a:t>
            </a:r>
            <a:endParaRPr lang="en-US" dirty="0" smtClean="0"/>
          </a:p>
          <a:p>
            <a:r>
              <a:rPr lang="hu-HU" dirty="0" smtClean="0"/>
              <a:t>Mi a helyzet az</a:t>
            </a:r>
            <a:r>
              <a:rPr lang="en-US" dirty="0" smtClean="0"/>
              <a:t> Internet</a:t>
            </a:r>
            <a:r>
              <a:rPr lang="hu-HU" dirty="0" smtClean="0"/>
              <a:t>tel</a:t>
            </a:r>
            <a:r>
              <a:rPr lang="en-US" dirty="0" smtClean="0"/>
              <a:t>?</a:t>
            </a:r>
          </a:p>
          <a:p>
            <a:pPr lvl="1"/>
            <a:r>
              <a:rPr lang="hu-HU" dirty="0" smtClean="0"/>
              <a:t>Ha el akarod érni a</a:t>
            </a:r>
            <a:r>
              <a:rPr lang="en-US" dirty="0" smtClean="0"/>
              <a:t> Google</a:t>
            </a:r>
            <a:r>
              <a:rPr lang="hu-HU" dirty="0" err="1" smtClean="0"/>
              <a:t>-t</a:t>
            </a:r>
            <a:r>
              <a:rPr lang="en-US" dirty="0" smtClean="0"/>
              <a:t>, </a:t>
            </a:r>
            <a:r>
              <a:rPr lang="hu-HU" dirty="0" smtClean="0"/>
              <a:t>szükséges annak IP címe</a:t>
            </a:r>
            <a:endParaRPr lang="en-US" dirty="0" smtClean="0"/>
          </a:p>
          <a:p>
            <a:pPr lvl="1"/>
            <a:r>
              <a:rPr lang="hu-HU" dirty="0" smtClean="0"/>
              <a:t>Tudja valaki a </a:t>
            </a:r>
            <a:r>
              <a:rPr lang="hu-HU" dirty="0" err="1" smtClean="0"/>
              <a:t>Google</a:t>
            </a:r>
            <a:r>
              <a:rPr lang="hu-HU" dirty="0" smtClean="0"/>
              <a:t> IP címét???</a:t>
            </a:r>
            <a:endParaRPr lang="en-US" dirty="0" smtClean="0"/>
          </a:p>
          <a:p>
            <a:r>
              <a:rPr lang="hu-HU" dirty="0" smtClean="0"/>
              <a:t>A probléma bennünk van</a:t>
            </a:r>
            <a:r>
              <a:rPr lang="en-US" dirty="0" smtClean="0"/>
              <a:t>:</a:t>
            </a:r>
          </a:p>
          <a:p>
            <a:pPr lvl="1"/>
            <a:r>
              <a:rPr lang="hu-HU" dirty="0" smtClean="0"/>
              <a:t>Az emberek nem képesek IP címek megjegyzésére</a:t>
            </a:r>
            <a:endParaRPr lang="en-US" dirty="0" smtClean="0"/>
          </a:p>
          <a:p>
            <a:pPr lvl="1"/>
            <a:r>
              <a:rPr lang="hu-HU" dirty="0" smtClean="0"/>
              <a:t>Ember számára értelmes nevek kellenek, melyek IP címekre képezhetők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 </a:t>
            </a:r>
            <a:r>
              <a:rPr lang="hu-HU" dirty="0" smtClean="0"/>
              <a:t>Bizalmi hierarchia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48" y="5383255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 rot="685083">
            <a:off x="1033555" y="4924232"/>
            <a:ext cx="334469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9" y="4277739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074037" y="6383203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dns.bofa.com</a:t>
            </a:r>
            <a:endParaRPr lang="en-US" sz="2000" dirty="0"/>
          </a:p>
        </p:txBody>
      </p:sp>
      <p:grpSp>
        <p:nvGrpSpPr>
          <p:cNvPr id="28" name="Group 27"/>
          <p:cNvGrpSpPr/>
          <p:nvPr/>
        </p:nvGrpSpPr>
        <p:grpSpPr>
          <a:xfrm flipH="1">
            <a:off x="118389" y="5751254"/>
            <a:ext cx="3629225" cy="1005472"/>
            <a:chOff x="1219201" y="4876799"/>
            <a:chExt cx="5211555" cy="1384995"/>
          </a:xfrm>
        </p:grpSpPr>
        <p:sp>
          <p:nvSpPr>
            <p:cNvPr id="29" name="Rectangular Callout 28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36355"/>
                <a:gd name="adj2" fmla="val -12192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bankofamerica.com?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 flipH="1">
            <a:off x="5576402" y="5066049"/>
            <a:ext cx="3401150" cy="1393356"/>
            <a:chOff x="1219201" y="4876799"/>
            <a:chExt cx="5211555" cy="1429325"/>
          </a:xfrm>
        </p:grpSpPr>
        <p:sp>
          <p:nvSpPr>
            <p:cNvPr id="40" name="Rectangular Callout 39"/>
            <p:cNvSpPr/>
            <p:nvPr/>
          </p:nvSpPr>
          <p:spPr>
            <a:xfrm>
              <a:off x="1249153" y="4876799"/>
              <a:ext cx="5181603" cy="1384995"/>
            </a:xfrm>
            <a:prstGeom prst="wedgeRectCallout">
              <a:avLst>
                <a:gd name="adj1" fmla="val 63105"/>
                <a:gd name="adj2" fmla="val 783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9201" y="4885376"/>
              <a:ext cx="5181603" cy="142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IP: 123.45.67.89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Key: &lt;     &gt;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SIG: x9fnskflkalk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074" name="Picture 2" descr="D:\Classes\CS 4700\assets\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341" y="5523424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48" y="3487455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3988151" y="4487403"/>
            <a:ext cx="189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.com (</a:t>
            </a:r>
            <a:r>
              <a:rPr lang="en-US" sz="2000" dirty="0" err="1" smtClean="0"/>
              <a:t>Verisign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51" name="Picture 2" descr="D:\Classes\CS 4700\assets\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34" y="3459123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ight Arrow 51"/>
          <p:cNvSpPr/>
          <p:nvPr/>
        </p:nvSpPr>
        <p:spPr>
          <a:xfrm rot="20984107">
            <a:off x="1036451" y="4194205"/>
            <a:ext cx="320906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34" y="1593332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809673" y="2593280"/>
            <a:ext cx="2422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Root Zone (ICANN)</a:t>
            </a:r>
            <a:endParaRPr lang="en-US" sz="2000" dirty="0"/>
          </a:p>
        </p:txBody>
      </p:sp>
      <p:pic>
        <p:nvPicPr>
          <p:cNvPr id="56" name="Picture 2" descr="D:\Classes\CS 4700\assets\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920" y="1565000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ight Arrow 56"/>
          <p:cNvSpPr/>
          <p:nvPr/>
        </p:nvSpPr>
        <p:spPr>
          <a:xfrm rot="19558391">
            <a:off x="629422" y="3129749"/>
            <a:ext cx="404062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Down Arrow 13"/>
          <p:cNvSpPr/>
          <p:nvPr/>
        </p:nvSpPr>
        <p:spPr>
          <a:xfrm rot="5400000">
            <a:off x="5318807" y="2196729"/>
            <a:ext cx="1988495" cy="968828"/>
          </a:xfrm>
          <a:prstGeom prst="curved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704" y="5383255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4134998" y="6383203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dns.evil.com</a:t>
            </a:r>
            <a:endParaRPr lang="en-US" sz="2000" dirty="0"/>
          </a:p>
        </p:txBody>
      </p:sp>
      <p:grpSp>
        <p:nvGrpSpPr>
          <p:cNvPr id="60" name="Group 59"/>
          <p:cNvGrpSpPr/>
          <p:nvPr/>
        </p:nvGrpSpPr>
        <p:grpSpPr>
          <a:xfrm flipH="1">
            <a:off x="5581258" y="5066049"/>
            <a:ext cx="3401150" cy="1393356"/>
            <a:chOff x="1219201" y="4876799"/>
            <a:chExt cx="5211555" cy="1429325"/>
          </a:xfrm>
          <a:solidFill>
            <a:schemeClr val="accent2"/>
          </a:solidFill>
        </p:grpSpPr>
        <p:sp>
          <p:nvSpPr>
            <p:cNvPr id="61" name="Rectangular Callout 60"/>
            <p:cNvSpPr/>
            <p:nvPr/>
          </p:nvSpPr>
          <p:spPr>
            <a:xfrm>
              <a:off x="1249153" y="4876799"/>
              <a:ext cx="5181603" cy="1384995"/>
            </a:xfrm>
            <a:prstGeom prst="wedgeRectCallout">
              <a:avLst>
                <a:gd name="adj1" fmla="val 63105"/>
                <a:gd name="adj2" fmla="val 7830"/>
              </a:avLst>
            </a:prstGeom>
            <a:grp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19201" y="4885376"/>
              <a:ext cx="5181603" cy="14207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IP: 66.66.66.93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Key: &lt;     &gt;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SIG: 9na8x7040a3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3" name="Picture 2" descr="D:\Classes\CS 4700\assets\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97" y="5523424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D:\Classes\CS 4700\assets\devil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41" y="5058351"/>
            <a:ext cx="718486" cy="71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ent Arrow 11"/>
          <p:cNvSpPr/>
          <p:nvPr/>
        </p:nvSpPr>
        <p:spPr>
          <a:xfrm rot="5400000">
            <a:off x="5999120" y="3523371"/>
            <a:ext cx="1791949" cy="2150421"/>
          </a:xfrm>
          <a:prstGeom prst="bentArrow">
            <a:avLst>
              <a:gd name="adj1" fmla="val 9813"/>
              <a:gd name="adj2" fmla="val 13458"/>
              <a:gd name="adj3" fmla="val 31682"/>
              <a:gd name="adj4" fmla="val 4375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012362" y="3276209"/>
            <a:ext cx="1253189" cy="1349829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52" grpId="0" animBg="1"/>
      <p:bldP spid="57" grpId="0" animBg="1"/>
      <p:bldP spid="14" grpId="0" animBg="1"/>
      <p:bldP spid="59" grpId="0"/>
      <p:bldP spid="12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DNSSEC Solve all our problems?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No.</a:t>
            </a:r>
          </a:p>
          <a:p>
            <a:r>
              <a:rPr lang="en-US" dirty="0" smtClean="0"/>
              <a:t>DNS still vulnerable to reflection attacks + injected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Reflection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Very big </a:t>
            </a:r>
            <a:r>
              <a:rPr lang="en-US" dirty="0"/>
              <a:t>incident in 2012</a:t>
            </a:r>
            <a:r>
              <a:rPr lang="en-US" sz="1600" dirty="0"/>
              <a:t> </a:t>
            </a:r>
            <a:endParaRPr lang="en-US" sz="1600" dirty="0" smtClean="0"/>
          </a:p>
          <a:p>
            <a:pPr lvl="1"/>
            <a:r>
              <a:rPr lang="en-US" sz="1600" dirty="0" smtClean="0"/>
              <a:t>(</a:t>
            </a:r>
            <a:r>
              <a:rPr lang="en-US" sz="1600" dirty="0"/>
              <a:t>http://</a:t>
            </a:r>
            <a:r>
              <a:rPr lang="en-US" sz="1600" dirty="0" err="1"/>
              <a:t>blog.cloudflare.com</a:t>
            </a:r>
            <a:r>
              <a:rPr lang="en-US" sz="1600" dirty="0"/>
              <a:t>/65gbps-ddos-no-problem</a:t>
            </a:r>
            <a:r>
              <a:rPr lang="en-US" sz="1600" dirty="0" smtClean="0"/>
              <a:t>/)</a:t>
            </a:r>
          </a:p>
          <a:p>
            <a:pPr lvl="1"/>
            <a:r>
              <a:rPr lang="en-US" sz="2400" dirty="0" smtClean="0"/>
              <a:t>65 </a:t>
            </a:r>
            <a:r>
              <a:rPr lang="en-US" sz="2400" dirty="0" err="1" smtClean="0"/>
              <a:t>Gbps</a:t>
            </a:r>
            <a:r>
              <a:rPr lang="en-US" sz="2400" dirty="0" smtClean="0"/>
              <a:t> </a:t>
            </a:r>
            <a:r>
              <a:rPr lang="en-US" sz="2400" dirty="0" err="1" smtClean="0"/>
              <a:t>DDoS</a:t>
            </a:r>
            <a:endParaRPr lang="en-US" sz="2400" dirty="0" smtClean="0"/>
          </a:p>
          <a:p>
            <a:pPr lvl="1"/>
            <a:r>
              <a:rPr lang="en-US" sz="2400" dirty="0" smtClean="0"/>
              <a:t>Would need to compromise 65,000 machines each with 1 Mbps uplink</a:t>
            </a:r>
            <a:r>
              <a:rPr lang="en-US" sz="2500" dirty="0" smtClean="0"/>
              <a:t> </a:t>
            </a:r>
          </a:p>
          <a:p>
            <a:pPr lvl="2"/>
            <a:r>
              <a:rPr lang="en-US" sz="2100" dirty="0" smtClean="0"/>
              <a:t>How was this attack possible?</a:t>
            </a:r>
          </a:p>
          <a:p>
            <a:r>
              <a:rPr lang="en-US" sz="2700" dirty="0" smtClean="0"/>
              <a:t>Use DNS reflection to amplify a Botnet attack.</a:t>
            </a:r>
          </a:p>
          <a:p>
            <a:r>
              <a:rPr lang="en-US" sz="2700" dirty="0" smtClean="0"/>
              <a:t>Key weak link: Open DNS resolvers will answer queries </a:t>
            </a:r>
            <a:r>
              <a:rPr lang="en-US" sz="2700" dirty="0"/>
              <a:t>for anyone http://</a:t>
            </a:r>
            <a:r>
              <a:rPr lang="en-US" sz="2700" dirty="0" err="1"/>
              <a:t>openresolverproject.org</a:t>
            </a:r>
            <a:r>
              <a:rPr lang="en-US" sz="2700" dirty="0" smtClean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40526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does this work?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Remember: DNS is UDP</a:t>
            </a:r>
          </a:p>
          <a:p>
            <a:r>
              <a:rPr lang="en-US" dirty="0" smtClean="0"/>
              <a:t>No handshaking between endpoints</a:t>
            </a:r>
          </a:p>
          <a:p>
            <a:r>
              <a:rPr lang="en-US" dirty="0" smtClean="0"/>
              <a:t>I can send a DNS query with a forged IP address and the response will go to that IP address</a:t>
            </a:r>
          </a:p>
          <a:p>
            <a:pPr lvl="1"/>
            <a:r>
              <a:rPr lang="en-US" b="1" dirty="0" smtClean="0"/>
              <a:t>Secret sauce: </a:t>
            </a:r>
            <a:r>
              <a:rPr lang="en-US" dirty="0" smtClean="0"/>
              <a:t>a small request that can elicit a large response</a:t>
            </a:r>
          </a:p>
          <a:p>
            <a:pPr lvl="1"/>
            <a:r>
              <a:rPr lang="en-US" dirty="0" smtClean="0"/>
              <a:t>E.g., query for zone files, or DNSSEC records (both large record types).</a:t>
            </a:r>
          </a:p>
          <a:p>
            <a:r>
              <a:rPr lang="en-US" dirty="0" smtClean="0"/>
              <a:t>Botnet hosts spoof DNS queries with victim’s IP address as source</a:t>
            </a:r>
          </a:p>
          <a:p>
            <a:pPr lvl="1"/>
            <a:r>
              <a:rPr lang="en-US" dirty="0" smtClean="0"/>
              <a:t>Resolver responds by sending massive volumes of data to the victim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amplification illustrated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37252" y="1855531"/>
            <a:ext cx="974467" cy="998861"/>
            <a:chOff x="401394" y="2653817"/>
            <a:chExt cx="974467" cy="998861"/>
          </a:xfrm>
        </p:grpSpPr>
        <p:pic>
          <p:nvPicPr>
            <p:cNvPr id="6" name="Picture 2" descr="D:\Pictures\Server_icons_lnx\Icons\128X128\black_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94" y="2653817"/>
              <a:ext cx="851735" cy="851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D:\Classes\CS 4700\assets\devil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375" y="2934192"/>
              <a:ext cx="718486" cy="71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71937" y="3096502"/>
            <a:ext cx="974467" cy="998861"/>
            <a:chOff x="401394" y="2653817"/>
            <a:chExt cx="974467" cy="998861"/>
          </a:xfrm>
        </p:grpSpPr>
        <p:pic>
          <p:nvPicPr>
            <p:cNvPr id="9" name="Picture 2" descr="D:\Pictures\Server_icons_lnx\Icons\128X128\black_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94" y="2653817"/>
              <a:ext cx="851735" cy="851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D:\Classes\CS 4700\assets\devil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375" y="2934192"/>
              <a:ext cx="718486" cy="71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08223" y="4711217"/>
            <a:ext cx="974467" cy="998861"/>
            <a:chOff x="401394" y="2653817"/>
            <a:chExt cx="974467" cy="998861"/>
          </a:xfrm>
        </p:grpSpPr>
        <p:pic>
          <p:nvPicPr>
            <p:cNvPr id="12" name="Picture 2" descr="D:\Pictures\Server_icons_lnx\Icons\128X128\black_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94" y="2653817"/>
              <a:ext cx="851735" cy="851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:\Classes\CS 4700\assets\devil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375" y="2934192"/>
              <a:ext cx="718486" cy="71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0" y="6023428"/>
            <a:ext cx="3139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Hosts infected by botnet</a:t>
            </a:r>
            <a:endParaRPr lang="en-US" sz="2400" dirty="0"/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34" y="3650740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90685" y="4633685"/>
            <a:ext cx="19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Open Resolver</a:t>
            </a:r>
            <a:endParaRPr lang="en-US" sz="2400" dirty="0"/>
          </a:p>
        </p:txBody>
      </p:sp>
      <p:pic>
        <p:nvPicPr>
          <p:cNvPr id="1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08" y="3687777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416799" y="4622799"/>
            <a:ext cx="925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Victim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 flipH="1">
            <a:off x="2757712" y="1415143"/>
            <a:ext cx="3588671" cy="1415144"/>
            <a:chOff x="98612" y="5007575"/>
            <a:chExt cx="6346007" cy="1926789"/>
          </a:xfrm>
        </p:grpSpPr>
        <p:sp>
          <p:nvSpPr>
            <p:cNvPr id="20" name="Rectangular Callout 19"/>
            <p:cNvSpPr/>
            <p:nvPr/>
          </p:nvSpPr>
          <p:spPr>
            <a:xfrm>
              <a:off x="98612" y="5007575"/>
              <a:ext cx="6346007" cy="1926789"/>
            </a:xfrm>
            <a:prstGeom prst="wedgeRectCallout">
              <a:avLst>
                <a:gd name="adj1" fmla="val 79661"/>
                <a:gd name="adj2" fmla="val 8184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9023" y="5098933"/>
              <a:ext cx="6205554" cy="161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err="1" smtClean="0">
                  <a:solidFill>
                    <a:sysClr val="window" lastClr="FFFFFF"/>
                  </a:solidFill>
                </a:rPr>
                <a:t>Src</a:t>
              </a: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: Victim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Dst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: Open Resolver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DNS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…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3563255" y="5214258"/>
            <a:ext cx="3588671" cy="1415144"/>
            <a:chOff x="98612" y="5007575"/>
            <a:chExt cx="6346007" cy="1926789"/>
          </a:xfrm>
        </p:grpSpPr>
        <p:sp>
          <p:nvSpPr>
            <p:cNvPr id="25" name="Rectangular Callout 24"/>
            <p:cNvSpPr/>
            <p:nvPr/>
          </p:nvSpPr>
          <p:spPr>
            <a:xfrm>
              <a:off x="98612" y="5007575"/>
              <a:ext cx="6346007" cy="1926789"/>
            </a:xfrm>
            <a:prstGeom prst="wedgeRectCallout">
              <a:avLst>
                <a:gd name="adj1" fmla="val 105445"/>
                <a:gd name="adj2" fmla="val -48226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9023" y="5098933"/>
              <a:ext cx="6205554" cy="161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err="1" smtClean="0">
                  <a:solidFill>
                    <a:sysClr val="window" lastClr="FFFFFF"/>
                  </a:solidFill>
                </a:rPr>
                <a:t>Src</a:t>
              </a: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: Victim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Dst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: Open Resolver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DNS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…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Right Arrow 26"/>
          <p:cNvSpPr/>
          <p:nvPr/>
        </p:nvSpPr>
        <p:spPr>
          <a:xfrm rot="1623034">
            <a:off x="1474889" y="3085003"/>
            <a:ext cx="2657929" cy="3037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334514">
            <a:off x="1550921" y="3743832"/>
            <a:ext cx="2008709" cy="3504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21019213">
            <a:off x="1369222" y="4496543"/>
            <a:ext cx="2425943" cy="2962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4856718" y="2957286"/>
            <a:ext cx="2291568" cy="21441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471035" y="4725141"/>
            <a:ext cx="5905869" cy="1345095"/>
            <a:chOff x="404487" y="3333623"/>
            <a:chExt cx="8274022" cy="1523216"/>
          </a:xfrm>
        </p:grpSpPr>
        <p:sp>
          <p:nvSpPr>
            <p:cNvPr id="36" name="Rectangle 35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404487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Sometimes the DNS resolver network thinks it is under attack by the victim!!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35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01613"/>
            <a:ext cx="7772400" cy="89217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Web and HTTP</a:t>
            </a:r>
          </a:p>
        </p:txBody>
      </p:sp>
      <p:sp>
        <p:nvSpPr>
          <p:cNvPr id="10035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B6A8868F-06B6-4BD5-9C24-93F0FCABF248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360488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i="1" dirty="0" smtClean="0">
                <a:ea typeface="ＭＳ Ｐゴシック" pitchFamily="34" charset="-128"/>
              </a:rPr>
              <a:t>First, a review…</a:t>
            </a:r>
          </a:p>
          <a:p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web page</a:t>
            </a:r>
            <a:r>
              <a:rPr lang="en-US" dirty="0" smtClean="0">
                <a:ea typeface="ＭＳ Ｐゴシック" pitchFamily="34" charset="-128"/>
              </a:rPr>
              <a:t> consists of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objects</a:t>
            </a:r>
          </a:p>
          <a:p>
            <a:r>
              <a:rPr lang="en-US" dirty="0" smtClean="0">
                <a:ea typeface="ＭＳ Ｐゴシック" pitchFamily="34" charset="-128"/>
              </a:rPr>
              <a:t>object can be HTML file, JPEG image, Java applet, audio file,…</a:t>
            </a:r>
          </a:p>
          <a:p>
            <a:r>
              <a:rPr lang="en-US" dirty="0" smtClean="0">
                <a:ea typeface="ＭＳ Ｐゴシック" pitchFamily="34" charset="-128"/>
              </a:rPr>
              <a:t>web page consists of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base HTML-file</a:t>
            </a:r>
            <a:r>
              <a:rPr lang="en-US" dirty="0" smtClean="0">
                <a:ea typeface="ＭＳ Ｐゴシック" pitchFamily="34" charset="-128"/>
              </a:rPr>
              <a:t> which includes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several referenced objects</a:t>
            </a:r>
          </a:p>
          <a:p>
            <a:r>
              <a:rPr lang="en-US" dirty="0" smtClean="0">
                <a:ea typeface="ＭＳ Ｐゴシック" pitchFamily="34" charset="-128"/>
              </a:rPr>
              <a:t>each object is addressable by a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URL, </a:t>
            </a:r>
            <a:r>
              <a:rPr lang="en-US" dirty="0" smtClean="0">
                <a:ea typeface="ＭＳ Ｐゴシック" pitchFamily="34" charset="-128"/>
              </a:rPr>
              <a:t>e.g.,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100357" name="Group 10"/>
          <p:cNvGrpSpPr>
            <a:grpSpLocks/>
          </p:cNvGrpSpPr>
          <p:nvPr/>
        </p:nvGrpSpPr>
        <p:grpSpPr bwMode="auto">
          <a:xfrm>
            <a:off x="1201738" y="5203443"/>
            <a:ext cx="6835775" cy="1144588"/>
            <a:chOff x="788" y="2955"/>
            <a:chExt cx="4306" cy="721"/>
          </a:xfrm>
        </p:grpSpPr>
        <p:sp>
          <p:nvSpPr>
            <p:cNvPr id="100359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1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Courier New" pitchFamily="49" charset="0"/>
                  <a:ea typeface="ＭＳ Ｐゴシック" pitchFamily="34" charset="-128"/>
                </a:rPr>
                <a:t>www.someschool.edu/someDept/pic.gif</a:t>
              </a:r>
            </a:p>
          </p:txBody>
        </p:sp>
        <p:sp>
          <p:nvSpPr>
            <p:cNvPr id="100360" name="AutoShape 6"/>
            <p:cNvSpPr>
              <a:spLocks/>
            </p:cNvSpPr>
            <p:nvPr/>
          </p:nvSpPr>
          <p:spPr bwMode="auto">
            <a:xfrm rot="-54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  <p:sp>
          <p:nvSpPr>
            <p:cNvPr id="100361" name="AutoShape 7"/>
            <p:cNvSpPr>
              <a:spLocks/>
            </p:cNvSpPr>
            <p:nvPr/>
          </p:nvSpPr>
          <p:spPr bwMode="auto">
            <a:xfrm rot="-54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  <p:sp>
          <p:nvSpPr>
            <p:cNvPr id="100362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host name</a:t>
              </a:r>
            </a:p>
          </p:txBody>
        </p:sp>
        <p:sp>
          <p:nvSpPr>
            <p:cNvPr id="100363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path</a:t>
              </a:r>
              <a:r>
                <a: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rPr>
                <a:t> </a:t>
              </a:r>
              <a:r>
                <a:rPr lang="en-US"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name</a:t>
              </a:r>
            </a:p>
          </p:txBody>
        </p:sp>
      </p:grpSp>
      <p:pic>
        <p:nvPicPr>
          <p:cNvPr id="100358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895350"/>
            <a:ext cx="4113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40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795337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HTTP overview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0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489075"/>
            <a:ext cx="3810000" cy="4648200"/>
          </a:xfrm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CC0000"/>
                </a:solidFill>
                <a:ea typeface="ＭＳ Ｐゴシック" pitchFamily="34" charset="-128"/>
              </a:rPr>
              <a:t>HTTP: hypertext transfer protocol</a:t>
            </a:r>
          </a:p>
          <a:p>
            <a:pPr>
              <a:lnSpc>
                <a:spcPct val="75000"/>
              </a:lnSpc>
            </a:pPr>
            <a:r>
              <a:rPr lang="en-US" sz="2400" dirty="0" smtClean="0">
                <a:ea typeface="ＭＳ Ｐゴシック" pitchFamily="34" charset="-128"/>
              </a:rPr>
              <a:t>Web</a:t>
            </a:r>
            <a:r>
              <a:rPr lang="ja-JP" altLang="en-US" sz="2400" dirty="0" smtClean="0">
                <a:ea typeface="ＭＳ Ｐゴシック" pitchFamily="34" charset="-128"/>
              </a:rPr>
              <a:t>’</a:t>
            </a:r>
            <a:r>
              <a:rPr lang="en-US" altLang="ja-JP" sz="2400" dirty="0" smtClean="0">
                <a:ea typeface="ＭＳ Ｐゴシック" pitchFamily="34" charset="-128"/>
              </a:rPr>
              <a:t>s application layer protocol</a:t>
            </a:r>
          </a:p>
          <a:p>
            <a:pPr>
              <a:lnSpc>
                <a:spcPct val="75000"/>
              </a:lnSpc>
            </a:pPr>
            <a:r>
              <a:rPr lang="en-US" sz="2400" dirty="0" smtClean="0">
                <a:ea typeface="ＭＳ Ｐゴシック" pitchFamily="34" charset="-128"/>
              </a:rPr>
              <a:t>client/server model</a:t>
            </a:r>
          </a:p>
          <a:p>
            <a:pPr lvl="1">
              <a:lnSpc>
                <a:spcPct val="75000"/>
              </a:lnSpc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client</a:t>
            </a:r>
            <a:r>
              <a:rPr lang="en-US" i="1" dirty="0" smtClean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  <a:r>
              <a:rPr lang="en-US" dirty="0" smtClean="0">
                <a:ea typeface="ＭＳ Ｐゴシック" pitchFamily="34" charset="-128"/>
              </a:rPr>
              <a:t> browser that requests, receives, (using HTTP protocol) and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displays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Web objects </a:t>
            </a:r>
          </a:p>
          <a:p>
            <a:pPr lvl="1">
              <a:lnSpc>
                <a:spcPct val="75000"/>
              </a:lnSpc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server:</a:t>
            </a:r>
            <a:r>
              <a:rPr lang="en-US" dirty="0" smtClean="0">
                <a:ea typeface="ＭＳ Ｐゴシック" pitchFamily="34" charset="-128"/>
              </a:rPr>
              <a:t> Web server sends (using HTTP protocol) objects in response to requests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102402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E2D134CE-B7CE-4D71-8E8E-E320F22EF27D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401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02405" name="Text Box 7"/>
          <p:cNvSpPr txBox="1">
            <a:spLocks noChangeArrowheads="1"/>
          </p:cNvSpPr>
          <p:nvPr/>
        </p:nvSpPr>
        <p:spPr bwMode="auto">
          <a:xfrm>
            <a:off x="4565650" y="2455863"/>
            <a:ext cx="1584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PC running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Firefox browser</a:t>
            </a: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406" name="Text Box 9"/>
          <p:cNvSpPr txBox="1">
            <a:spLocks noChangeArrowheads="1"/>
          </p:cNvSpPr>
          <p:nvPr/>
        </p:nvSpPr>
        <p:spPr bwMode="auto">
          <a:xfrm>
            <a:off x="7508875" y="3836988"/>
            <a:ext cx="1346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server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running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Apache Web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server</a:t>
            </a: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407" name="Text Box 23"/>
          <p:cNvSpPr txBox="1">
            <a:spLocks noChangeArrowheads="1"/>
          </p:cNvSpPr>
          <p:nvPr/>
        </p:nvSpPr>
        <p:spPr bwMode="auto">
          <a:xfrm>
            <a:off x="4819650" y="5218113"/>
            <a:ext cx="1525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iphone running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Safari browser</a:t>
            </a: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778500" y="2136775"/>
            <a:ext cx="2101850" cy="946150"/>
            <a:chOff x="3640" y="1346"/>
            <a:chExt cx="1324" cy="596"/>
          </a:xfrm>
        </p:grpSpPr>
        <p:sp>
          <p:nvSpPr>
            <p:cNvPr id="102456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57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CC0000"/>
                  </a:solidFill>
                  <a:latin typeface="Arial" pitchFamily="34" charset="0"/>
                  <a:ea typeface="ＭＳ Ｐゴシック" pitchFamily="34" charset="-128"/>
                </a:rPr>
                <a:t>HTTP request</a:t>
              </a:r>
              <a:endParaRPr lang="en-US" sz="24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889625" y="2344738"/>
            <a:ext cx="1971675" cy="904875"/>
            <a:chOff x="4141" y="394"/>
            <a:chExt cx="1242" cy="570"/>
          </a:xfrm>
        </p:grpSpPr>
        <p:sp>
          <p:nvSpPr>
            <p:cNvPr id="102454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55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CC0000"/>
                  </a:solidFill>
                  <a:latin typeface="Arial" pitchFamily="34" charset="0"/>
                  <a:ea typeface="ＭＳ Ｐゴシック" pitchFamily="34" charset="-128"/>
                </a:rPr>
                <a:t>HTTP response</a:t>
              </a:r>
              <a:endParaRPr lang="en-US" sz="24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102410" name="Picture 3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3" y="919163"/>
            <a:ext cx="36560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7"/>
          <p:cNvGrpSpPr>
            <a:grpSpLocks/>
          </p:cNvGrpSpPr>
          <p:nvPr/>
        </p:nvGrpSpPr>
        <p:grpSpPr bwMode="auto">
          <a:xfrm rot="-3183056">
            <a:off x="5754688" y="3630613"/>
            <a:ext cx="2101850" cy="946150"/>
            <a:chOff x="3640" y="1346"/>
            <a:chExt cx="1324" cy="596"/>
          </a:xfrm>
        </p:grpSpPr>
        <p:sp>
          <p:nvSpPr>
            <p:cNvPr id="102452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53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CC0000"/>
                  </a:solidFill>
                  <a:latin typeface="Arial" pitchFamily="34" charset="0"/>
                  <a:ea typeface="ＭＳ Ｐゴシック" pitchFamily="34" charset="-128"/>
                </a:rPr>
                <a:t>HTTP request</a:t>
              </a:r>
              <a:endParaRPr lang="en-US" sz="24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-3264937">
            <a:off x="5800725" y="3870325"/>
            <a:ext cx="1971675" cy="904875"/>
            <a:chOff x="4141" y="394"/>
            <a:chExt cx="1242" cy="570"/>
          </a:xfrm>
        </p:grpSpPr>
        <p:sp>
          <p:nvSpPr>
            <p:cNvPr id="102450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51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CC0000"/>
                  </a:solidFill>
                  <a:latin typeface="Arial" pitchFamily="34" charset="0"/>
                  <a:ea typeface="ＭＳ Ｐゴシック" pitchFamily="34" charset="-128"/>
                </a:rPr>
                <a:t>HTTP response</a:t>
              </a:r>
              <a:endParaRPr lang="en-US" sz="24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102413" name="Picture 43" descr="iphone_stylized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286250"/>
            <a:ext cx="38258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14" name="Group 44"/>
          <p:cNvGrpSpPr>
            <a:grpSpLocks/>
          </p:cNvGrpSpPr>
          <p:nvPr/>
        </p:nvGrpSpPr>
        <p:grpSpPr bwMode="auto">
          <a:xfrm>
            <a:off x="4757738" y="1468438"/>
            <a:ext cx="1066800" cy="1079500"/>
            <a:chOff x="-44" y="1473"/>
            <a:chExt cx="981" cy="1105"/>
          </a:xfrm>
        </p:grpSpPr>
        <p:pic>
          <p:nvPicPr>
            <p:cNvPr id="10244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4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02415" name="Group 47"/>
          <p:cNvGrpSpPr>
            <a:grpSpLocks/>
          </p:cNvGrpSpPr>
          <p:nvPr/>
        </p:nvGrpSpPr>
        <p:grpSpPr bwMode="auto">
          <a:xfrm>
            <a:off x="7878763" y="2633663"/>
            <a:ext cx="695325" cy="1282700"/>
            <a:chOff x="4140" y="429"/>
            <a:chExt cx="1425" cy="2396"/>
          </a:xfrm>
        </p:grpSpPr>
        <p:sp>
          <p:nvSpPr>
            <p:cNvPr id="102416" name="Freeform 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17" name="Rectangle 49"/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18" name="Freeform 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19" name="Freeform 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20" name="Rectangle 52"/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02421" name="Group 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2446" name="AutoShape 54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2447" name="AutoShape 55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02422" name="Rectangle 56"/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02423" name="Group 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2444" name="AutoShape 58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2445" name="AutoShape 59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02424" name="Rectangle 60"/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25" name="Rectangle 61"/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02426" name="Group 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2442" name="AutoShape 6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2443" name="AutoShape 64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02427" name="Freeform 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02428" name="Group 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2440" name="AutoShape 6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2441" name="AutoShape 68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02429" name="Rectangle 69"/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0" name="Freeform 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1" name="Freeform 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2" name="Oval 72"/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3" name="Freeform 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4" name="AutoShape 74"/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5" name="AutoShape 75"/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6" name="Oval 76"/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7" name="Oval 77"/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2438" name="Oval 78"/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9" name="Rectangle 79"/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79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7772400" cy="795337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HTTP overview (continued)</a:t>
            </a:r>
          </a:p>
        </p:txBody>
      </p:sp>
      <p:sp>
        <p:nvSpPr>
          <p:cNvPr id="1044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44513" y="1511300"/>
            <a:ext cx="3971925" cy="4648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uses TCP:</a:t>
            </a:r>
          </a:p>
          <a:p>
            <a:r>
              <a:rPr lang="en-US" sz="2400" smtClean="0">
                <a:ea typeface="ＭＳ Ｐゴシック" pitchFamily="34" charset="-128"/>
              </a:rPr>
              <a:t>client initiates TCP connection (creates socket) to server,  port 80</a:t>
            </a:r>
          </a:p>
          <a:p>
            <a:r>
              <a:rPr lang="en-US" sz="2400" smtClean="0">
                <a:ea typeface="ＭＳ Ｐゴシック" pitchFamily="34" charset="-128"/>
              </a:rPr>
              <a:t>server accepts TCP connection from client</a:t>
            </a:r>
          </a:p>
          <a:p>
            <a:r>
              <a:rPr lang="en-US" sz="2400" smtClean="0">
                <a:ea typeface="ＭＳ Ｐゴシック" pitchFamily="34" charset="-128"/>
              </a:rPr>
              <a:t>HTTP messages (application-layer protocol messages) exchanged between browser (HTTP client) and Web server (HTTP server)</a:t>
            </a:r>
          </a:p>
          <a:p>
            <a:r>
              <a:rPr lang="en-US" sz="2400" smtClean="0">
                <a:ea typeface="ＭＳ Ｐゴシック" pitchFamily="34" charset="-128"/>
              </a:rPr>
              <a:t>TCP connection closed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4455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377765" y="1776037"/>
            <a:ext cx="4646706" cy="1447800"/>
          </a:xfrm>
        </p:spPr>
        <p:txBody>
          <a:bodyPr>
            <a:normAutofit lnSpcReduction="10000"/>
          </a:bodyPr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sz="2800" i="1" dirty="0" smtClean="0">
                <a:solidFill>
                  <a:srgbClr val="CC0000"/>
                </a:solidFill>
                <a:ea typeface="ＭＳ Ｐゴシック" pitchFamily="34" charset="-128"/>
              </a:rPr>
              <a:t>HTTP is </a:t>
            </a:r>
            <a:r>
              <a:rPr lang="ja-JP" altLang="en-US" sz="2800" i="1" dirty="0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z="2800" i="1" dirty="0" smtClean="0">
                <a:solidFill>
                  <a:srgbClr val="CC0000"/>
                </a:solidFill>
                <a:ea typeface="ＭＳ Ｐゴシック" pitchFamily="34" charset="-128"/>
              </a:rPr>
              <a:t>stateless</a:t>
            </a:r>
            <a:r>
              <a:rPr lang="ja-JP" altLang="en-US" sz="2800" i="1" dirty="0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sz="2800" i="1" dirty="0" smtClean="0">
                <a:solidFill>
                  <a:srgbClr val="CC0000"/>
                </a:solidFill>
                <a:ea typeface="ＭＳ Ｐゴシック" pitchFamily="34" charset="-128"/>
              </a:rPr>
              <a:t> (in theory…)</a:t>
            </a:r>
          </a:p>
          <a:p>
            <a:pPr>
              <a:lnSpc>
                <a:spcPct val="75000"/>
              </a:lnSpc>
            </a:pPr>
            <a:r>
              <a:rPr lang="en-US" sz="2400" dirty="0" smtClean="0">
                <a:ea typeface="ＭＳ Ｐゴシック" pitchFamily="34" charset="-128"/>
              </a:rPr>
              <a:t>server maintains no information about past client requests</a:t>
            </a:r>
          </a:p>
        </p:txBody>
      </p:sp>
      <p:sp>
        <p:nvSpPr>
          <p:cNvPr id="104450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A904BE7E-5957-4093-92B8-2E956CB0265B}" type="slidenum">
              <a:rPr lang="en-US">
                <a:solidFill>
                  <a:srgbClr val="000000"/>
                </a:solidFill>
              </a:rPr>
              <a:pPr/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1" name="Rectangle 7"/>
          <p:cNvSpPr>
            <a:spLocks noChangeArrowheads="1"/>
          </p:cNvSpPr>
          <p:nvPr/>
        </p:nvSpPr>
        <p:spPr bwMode="auto">
          <a:xfrm>
            <a:off x="4781550" y="3400425"/>
            <a:ext cx="3838575" cy="2711450"/>
          </a:xfrm>
          <a:prstGeom prst="rect">
            <a:avLst/>
          </a:prstGeom>
          <a:solidFill>
            <a:srgbClr val="FFFFFF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04452" name="Rectangle 9"/>
          <p:cNvSpPr>
            <a:spLocks noChangeArrowheads="1"/>
          </p:cNvSpPr>
          <p:nvPr/>
        </p:nvSpPr>
        <p:spPr bwMode="auto">
          <a:xfrm>
            <a:off x="7667625" y="3238500"/>
            <a:ext cx="828675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04456" name="Rectangle 6"/>
          <p:cNvSpPr>
            <a:spLocks noChangeArrowheads="1"/>
          </p:cNvSpPr>
          <p:nvPr/>
        </p:nvSpPr>
        <p:spPr bwMode="auto">
          <a:xfrm>
            <a:off x="4919663" y="3463925"/>
            <a:ext cx="37528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protocols that maintain </a:t>
            </a:r>
            <a:r>
              <a:rPr lang="ja-JP" altLang="en-US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state</a:t>
            </a:r>
            <a:r>
              <a:rPr lang="ja-JP" altLang="en-US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 are complex!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past history (state) must be maintained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if server/client crashes, their views of </a:t>
            </a:r>
            <a:r>
              <a:rPr lang="ja-JP" altLang="en-US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state</a:t>
            </a:r>
            <a:r>
              <a:rPr lang="ja-JP" altLang="en-US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 may be inconsistent, must be reconciled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endParaRPr lang="en-US" sz="2000" dirty="0">
              <a:solidFill>
                <a:srgbClr val="000000"/>
              </a:solidFill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104457" name="Text Box 8"/>
          <p:cNvSpPr txBox="1">
            <a:spLocks noChangeArrowheads="1"/>
          </p:cNvSpPr>
          <p:nvPr/>
        </p:nvSpPr>
        <p:spPr bwMode="auto">
          <a:xfrm>
            <a:off x="7677150" y="3160713"/>
            <a:ext cx="76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aside</a:t>
            </a:r>
          </a:p>
        </p:txBody>
      </p:sp>
      <p:pic>
        <p:nvPicPr>
          <p:cNvPr id="104458" name="Picture 1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1020763"/>
            <a:ext cx="63992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57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Statikus és dinamikus weboldalak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8542"/>
            <a:ext cx="7886700" cy="1285105"/>
          </a:xfrm>
        </p:spPr>
        <p:txBody>
          <a:bodyPr>
            <a:normAutofit/>
          </a:bodyPr>
          <a:lstStyle/>
          <a:p>
            <a:r>
              <a:rPr lang="hu-HU" sz="1800" dirty="0" smtClean="0"/>
              <a:t>A </a:t>
            </a:r>
            <a:r>
              <a:rPr lang="hu-HU" sz="1800" i="1" dirty="0" smtClean="0"/>
              <a:t>statikus weboldal</a:t>
            </a:r>
            <a:r>
              <a:rPr lang="hu-HU" sz="1800" dirty="0" smtClean="0"/>
              <a:t> tartalma nem változik csak manuális átszerkesztéssel.</a:t>
            </a:r>
          </a:p>
          <a:p>
            <a:r>
              <a:rPr lang="hu-HU" sz="1800" dirty="0" smtClean="0"/>
              <a:t>A </a:t>
            </a:r>
            <a:r>
              <a:rPr lang="hu-HU" sz="1800" i="1" dirty="0" smtClean="0"/>
              <a:t>dinamikus weboldal</a:t>
            </a:r>
            <a:r>
              <a:rPr lang="hu-HU" sz="1800" dirty="0" smtClean="0"/>
              <a:t> valamilyen kód végrehajtásaként keletkezik, mint például: </a:t>
            </a:r>
            <a:r>
              <a:rPr lang="hu-HU" sz="1800" i="1" dirty="0" err="1" smtClean="0"/>
              <a:t>javascript</a:t>
            </a:r>
            <a:r>
              <a:rPr lang="hu-HU" sz="1800" dirty="0" smtClean="0"/>
              <a:t>, </a:t>
            </a:r>
            <a:r>
              <a:rPr lang="hu-HU" sz="1800" i="1" dirty="0" smtClean="0"/>
              <a:t>PHP</a:t>
            </a:r>
            <a:r>
              <a:rPr lang="hu-HU" sz="1800" dirty="0" smtClean="0"/>
              <a:t>, vagy mindkettő egyszerre.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168" y="3289565"/>
            <a:ext cx="6100661" cy="2509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1893" y="5614241"/>
            <a:ext cx="114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>
                <a:solidFill>
                  <a:schemeClr val="bg2">
                    <a:lumMod val="75000"/>
                  </a:schemeClr>
                </a:solidFill>
              </a:rPr>
              <a:t>Forrás: [4]</a:t>
            </a:r>
            <a:endParaRPr lang="en-US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96889" y="3553098"/>
            <a:ext cx="401683" cy="17504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9" idx="0"/>
          </p:cNvCxnSpPr>
          <p:nvPr/>
        </p:nvCxnSpPr>
        <p:spPr>
          <a:xfrm flipV="1">
            <a:off x="4320366" y="5303522"/>
            <a:ext cx="377364" cy="680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83575" y="5983573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HTTP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3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Internet</a:t>
            </a:r>
            <a:r>
              <a:rPr lang="hu-HU" dirty="0" smtClean="0"/>
              <a:t>es nevek és címek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Címek</a:t>
            </a:r>
            <a:r>
              <a:rPr lang="en-US" dirty="0" smtClean="0"/>
              <a:t>, </a:t>
            </a:r>
            <a:r>
              <a:rPr lang="hu-HU" dirty="0" smtClean="0"/>
              <a:t>pl.</a:t>
            </a:r>
            <a:r>
              <a:rPr lang="en-US" dirty="0" smtClean="0"/>
              <a:t> 129.10.117.100</a:t>
            </a:r>
          </a:p>
          <a:p>
            <a:pPr lvl="1"/>
            <a:r>
              <a:rPr lang="hu-HU" dirty="0" smtClean="0"/>
              <a:t>Számítógépek által használt címkék a gépek azonosítására</a:t>
            </a:r>
            <a:endParaRPr lang="en-US" dirty="0" smtClean="0"/>
          </a:p>
          <a:p>
            <a:pPr lvl="1"/>
            <a:r>
              <a:rPr lang="hu-HU" dirty="0" smtClean="0"/>
              <a:t>A hálózat szerkezetét tükrözi</a:t>
            </a:r>
            <a:endParaRPr lang="en-US" dirty="0" smtClean="0"/>
          </a:p>
          <a:p>
            <a:r>
              <a:rPr lang="hu-HU" dirty="0" smtClean="0"/>
              <a:t>Nevek, pl.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www.northeastern.edu</a:t>
            </a:r>
            <a:endParaRPr lang="en-US" dirty="0" smtClean="0"/>
          </a:p>
          <a:p>
            <a:pPr lvl="1"/>
            <a:r>
              <a:rPr lang="hu-HU" dirty="0" smtClean="0"/>
              <a:t>Ember számára értelmes címkék a gépeknek</a:t>
            </a:r>
            <a:endParaRPr lang="en-US" dirty="0" smtClean="0"/>
          </a:p>
          <a:p>
            <a:pPr lvl="1"/>
            <a:r>
              <a:rPr lang="hu-HU" dirty="0" smtClean="0"/>
              <a:t>A szervezeti struktúrát tükrözi</a:t>
            </a:r>
            <a:endParaRPr lang="en-US" dirty="0" smtClean="0"/>
          </a:p>
          <a:p>
            <a:r>
              <a:rPr lang="hu-HU" dirty="0" smtClean="0"/>
              <a:t>Hogyan képezzünk az egyikről a másikra?</a:t>
            </a:r>
            <a:endParaRPr lang="en-US" dirty="0" smtClean="0"/>
          </a:p>
          <a:p>
            <a:pPr lvl="1"/>
            <a:r>
              <a:rPr lang="en-US" dirty="0" smtClean="0"/>
              <a:t>Domain Name System (DNS)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8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HTTP connections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non-persistent HTTP</a:t>
            </a:r>
          </a:p>
          <a:p>
            <a:r>
              <a:rPr lang="en-US" dirty="0" smtClean="0">
                <a:ea typeface="ＭＳ Ｐゴシック" pitchFamily="34" charset="-128"/>
              </a:rPr>
              <a:t>at most one object sent over TCP connection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connection then closed</a:t>
            </a:r>
          </a:p>
          <a:p>
            <a:r>
              <a:rPr lang="en-US" dirty="0" smtClean="0">
                <a:ea typeface="ＭＳ Ｐゴシック" pitchFamily="34" charset="-128"/>
              </a:rPr>
              <a:t>downloading multiple objects required multiple connections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106501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495800" y="1611313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persistent HTTP</a:t>
            </a:r>
          </a:p>
          <a:p>
            <a:r>
              <a:rPr lang="en-US" smtClean="0">
                <a:ea typeface="ＭＳ Ｐゴシック" pitchFamily="34" charset="-128"/>
              </a:rPr>
              <a:t>multiple objects can be sent over single TCP connection between client, server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06498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399D2112-6490-474C-B93E-68D008AEE398}" type="slidenum">
              <a:rPr lang="en-US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6497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06502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75" y="1031875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9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D64EC1-5AC3-8C4E-A9E9-B6E54FBBD78E}" type="slidenum">
              <a:rPr kumimoji="0" lang="en-US" sz="1400"/>
              <a:pPr eaLnBrk="1" hangingPunct="1"/>
              <a:t>51</a:t>
            </a:fld>
            <a:endParaRPr kumimoji="0" 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Example Web Page</a:t>
            </a:r>
            <a:endParaRPr lang="en-CA" dirty="0">
              <a:latin typeface="Arial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362200" y="1447800"/>
            <a:ext cx="4248150" cy="4572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en-CA" sz="2400">
              <a:latin typeface="Times New Roman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327275" y="1533525"/>
            <a:ext cx="3340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800" b="1">
                <a:latin typeface="Times New Roman" charset="0"/>
              </a:rPr>
              <a:t>Harry Potter Movies</a:t>
            </a:r>
            <a:endParaRPr kumimoji="0" lang="en-CA" sz="2800" b="1">
              <a:latin typeface="Times New Roman" charset="0"/>
            </a:endParaRPr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5505450" y="2190750"/>
            <a:ext cx="62865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Oval 6"/>
          <p:cNvSpPr>
            <a:spLocks noChangeArrowheads="1"/>
          </p:cNvSpPr>
          <p:nvPr/>
        </p:nvSpPr>
        <p:spPr bwMode="auto">
          <a:xfrm>
            <a:off x="5676900" y="2457450"/>
            <a:ext cx="1333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Oval 7"/>
          <p:cNvSpPr>
            <a:spLocks noChangeArrowheads="1"/>
          </p:cNvSpPr>
          <p:nvPr/>
        </p:nvSpPr>
        <p:spPr bwMode="auto">
          <a:xfrm>
            <a:off x="5867400" y="2438400"/>
            <a:ext cx="1333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8"/>
          <p:cNvSpPr>
            <a:spLocks noChangeShapeType="1"/>
          </p:cNvSpPr>
          <p:nvPr/>
        </p:nvSpPr>
        <p:spPr bwMode="auto">
          <a:xfrm flipH="1" flipV="1">
            <a:off x="5543550" y="2438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9"/>
          <p:cNvSpPr>
            <a:spLocks noChangeShapeType="1"/>
          </p:cNvSpPr>
          <p:nvPr/>
        </p:nvSpPr>
        <p:spPr bwMode="auto">
          <a:xfrm>
            <a:off x="5829300" y="2533650"/>
            <a:ext cx="3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 flipV="1">
            <a:off x="6000750" y="2381250"/>
            <a:ext cx="952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>
            <a:off x="5772150" y="2876550"/>
            <a:ext cx="13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 flipV="1">
            <a:off x="5905500" y="2781300"/>
            <a:ext cx="5715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 flipH="1" flipV="1">
            <a:off x="5676900" y="2819400"/>
            <a:ext cx="952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2528888" y="1981200"/>
            <a:ext cx="25003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As you all know,</a:t>
            </a:r>
          </a:p>
          <a:p>
            <a:r>
              <a:rPr kumimoji="0" lang="en-US" sz="2400">
                <a:latin typeface="Times New Roman" charset="0"/>
              </a:rPr>
              <a:t>the new HP book</a:t>
            </a:r>
          </a:p>
          <a:p>
            <a:r>
              <a:rPr kumimoji="0" lang="en-US" sz="2400">
                <a:latin typeface="Times New Roman" charset="0"/>
              </a:rPr>
              <a:t>will be out in June</a:t>
            </a:r>
          </a:p>
          <a:p>
            <a:r>
              <a:rPr kumimoji="0" lang="en-US" sz="2400">
                <a:latin typeface="Times New Roman" charset="0"/>
              </a:rPr>
              <a:t>and then there will</a:t>
            </a:r>
          </a:p>
          <a:p>
            <a:r>
              <a:rPr kumimoji="0" lang="en-US" sz="2400">
                <a:latin typeface="Times New Roman" charset="0"/>
              </a:rPr>
              <a:t>be a new movie</a:t>
            </a:r>
          </a:p>
          <a:p>
            <a:r>
              <a:rPr kumimoji="0" lang="en-US" sz="2400">
                <a:latin typeface="Times New Roman" charset="0"/>
              </a:rPr>
              <a:t>shortly after that…</a:t>
            </a:r>
          </a:p>
          <a:p>
            <a:endParaRPr kumimoji="0" lang="en-US" sz="2400">
              <a:latin typeface="Times New Roman" charset="0"/>
            </a:endParaRPr>
          </a:p>
          <a:p>
            <a:endParaRPr kumimoji="0" lang="en-US" sz="2400">
              <a:latin typeface="Times New Roman" charset="0"/>
            </a:endParaRPr>
          </a:p>
          <a:p>
            <a:r>
              <a:rPr kumimoji="0" lang="ja-JP" altLang="en-US" sz="2400">
                <a:latin typeface="Times New Roman" charset="0"/>
              </a:rPr>
              <a:t>“</a:t>
            </a:r>
            <a:r>
              <a:rPr kumimoji="0" lang="en-US" sz="2400">
                <a:latin typeface="Times New Roman" charset="0"/>
              </a:rPr>
              <a:t>Harry Potter and</a:t>
            </a:r>
          </a:p>
          <a:p>
            <a:r>
              <a:rPr kumimoji="0" lang="en-US" sz="2400">
                <a:latin typeface="Times New Roman" charset="0"/>
              </a:rPr>
              <a:t>the Bathtub Ring</a:t>
            </a:r>
            <a:r>
              <a:rPr kumimoji="0" lang="ja-JP" altLang="en-US" sz="2400">
                <a:latin typeface="Times New Roman" charset="0"/>
              </a:rPr>
              <a:t>”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6160" name="AutoShape 15"/>
          <p:cNvSpPr>
            <a:spLocks noChangeArrowheads="1"/>
          </p:cNvSpPr>
          <p:nvPr/>
        </p:nvSpPr>
        <p:spPr bwMode="auto">
          <a:xfrm flipH="1">
            <a:off x="5619750" y="2228850"/>
            <a:ext cx="228600" cy="285750"/>
          </a:xfrm>
          <a:prstGeom prst="lightningBol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61" name="Picture 16" descr="so0206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962400"/>
            <a:ext cx="17430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593725" y="2727325"/>
            <a:ext cx="1392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page.html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6163" name="Text Box 18"/>
          <p:cNvSpPr txBox="1">
            <a:spLocks noChangeArrowheads="1"/>
          </p:cNvSpPr>
          <p:nvPr/>
        </p:nvSpPr>
        <p:spPr bwMode="auto">
          <a:xfrm>
            <a:off x="6708775" y="2270125"/>
            <a:ext cx="146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hpface.jpg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6710363" y="4267200"/>
            <a:ext cx="129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castle.gif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6165" name="Line 20"/>
          <p:cNvSpPr>
            <a:spLocks noChangeShapeType="1"/>
          </p:cNvSpPr>
          <p:nvPr/>
        </p:nvSpPr>
        <p:spPr bwMode="auto">
          <a:xfrm>
            <a:off x="1428750" y="3295650"/>
            <a:ext cx="933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Line 21"/>
          <p:cNvSpPr>
            <a:spLocks noChangeShapeType="1"/>
          </p:cNvSpPr>
          <p:nvPr/>
        </p:nvSpPr>
        <p:spPr bwMode="auto">
          <a:xfrm flipH="1" flipV="1">
            <a:off x="6096000" y="2819400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Line 22"/>
          <p:cNvSpPr>
            <a:spLocks noChangeShapeType="1"/>
          </p:cNvSpPr>
          <p:nvPr/>
        </p:nvSpPr>
        <p:spPr bwMode="auto">
          <a:xfrm flipH="1">
            <a:off x="6230938" y="4778375"/>
            <a:ext cx="127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1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316C0B-32C3-6C4A-92A0-582548B90FDE}" type="slidenum">
              <a:rPr kumimoji="0" lang="en-US" sz="1400"/>
              <a:pPr eaLnBrk="1" hangingPunct="1"/>
              <a:t>52</a:t>
            </a:fld>
            <a:endParaRPr kumimoji="0" lang="en-US" sz="1400"/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>
            <a:off x="17907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>
            <a:off x="3657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089025" y="384175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Client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3203575" y="307975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Server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5299075" y="1870075"/>
            <a:ext cx="33147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The </a:t>
            </a:r>
            <a:r>
              <a:rPr kumimoji="0" lang="ja-JP" altLang="en-US" sz="2400">
                <a:latin typeface="Times New Roman" charset="0"/>
              </a:rPr>
              <a:t>“</a:t>
            </a:r>
            <a:r>
              <a:rPr kumimoji="0" lang="en-US" sz="2400">
                <a:latin typeface="Times New Roman" charset="0"/>
              </a:rPr>
              <a:t>classic</a:t>
            </a:r>
            <a:r>
              <a:rPr kumimoji="0" lang="ja-JP" altLang="en-US" sz="2400">
                <a:latin typeface="Times New Roman" charset="0"/>
              </a:rPr>
              <a:t>”</a:t>
            </a:r>
            <a:r>
              <a:rPr kumimoji="0" lang="en-US" sz="2400">
                <a:latin typeface="Times New Roman" charset="0"/>
              </a:rPr>
              <a:t> approach</a:t>
            </a:r>
          </a:p>
          <a:p>
            <a:r>
              <a:rPr kumimoji="0" lang="en-US" sz="2400">
                <a:latin typeface="Times New Roman" charset="0"/>
              </a:rPr>
              <a:t>in HTTP/1.0 is to use one</a:t>
            </a:r>
          </a:p>
          <a:p>
            <a:r>
              <a:rPr kumimoji="0" lang="en-US" sz="2400">
                <a:latin typeface="Times New Roman" charset="0"/>
              </a:rPr>
              <a:t>HTTP request per TCP</a:t>
            </a:r>
          </a:p>
          <a:p>
            <a:r>
              <a:rPr kumimoji="0" lang="en-US" sz="2400">
                <a:latin typeface="Times New Roman" charset="0"/>
              </a:rPr>
              <a:t>connection, serially.</a:t>
            </a:r>
            <a:endParaRPr kumimoji="0" lang="en-CA" sz="2400">
              <a:latin typeface="Times New Roman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725" y="841375"/>
            <a:ext cx="3521075" cy="1905000"/>
            <a:chOff x="134" y="530"/>
            <a:chExt cx="2218" cy="1200"/>
          </a:xfrm>
        </p:grpSpPr>
        <p:grpSp>
          <p:nvGrpSpPr>
            <p:cNvPr id="7205" name="Group 8"/>
            <p:cNvGrpSpPr>
              <a:grpSpLocks/>
            </p:cNvGrpSpPr>
            <p:nvPr/>
          </p:nvGrpSpPr>
          <p:grpSpPr bwMode="auto">
            <a:xfrm>
              <a:off x="134" y="530"/>
              <a:ext cx="2218" cy="1200"/>
              <a:chOff x="134" y="530"/>
              <a:chExt cx="2218" cy="1200"/>
            </a:xfrm>
          </p:grpSpPr>
          <p:grpSp>
            <p:nvGrpSpPr>
              <p:cNvPr id="7207" name="Group 9"/>
              <p:cNvGrpSpPr>
                <a:grpSpLocks/>
              </p:cNvGrpSpPr>
              <p:nvPr/>
            </p:nvGrpSpPr>
            <p:grpSpPr bwMode="auto">
              <a:xfrm>
                <a:off x="134" y="530"/>
                <a:ext cx="2218" cy="1200"/>
                <a:chOff x="134" y="530"/>
                <a:chExt cx="2218" cy="1200"/>
              </a:xfrm>
            </p:grpSpPr>
            <p:sp>
              <p:nvSpPr>
                <p:cNvPr id="7209" name="Line 10"/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0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1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2" name="Rectangle 13"/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21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4" name="Line 15"/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5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0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SYN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21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8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FIN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</p:grpSp>
          <p:sp>
            <p:nvSpPr>
              <p:cNvPr id="7208" name="Text Box 19"/>
              <p:cNvSpPr txBox="1">
                <a:spLocks noChangeArrowheads="1"/>
              </p:cNvSpPr>
              <p:nvPr/>
            </p:nvSpPr>
            <p:spPr bwMode="auto">
              <a:xfrm>
                <a:off x="1214" y="1046"/>
                <a:ext cx="87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page.html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7206" name="Text Box 20"/>
            <p:cNvSpPr txBox="1">
              <a:spLocks noChangeArrowheads="1"/>
            </p:cNvSpPr>
            <p:nvPr/>
          </p:nvSpPr>
          <p:spPr bwMode="auto">
            <a:xfrm>
              <a:off x="866" y="86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50825" y="2708275"/>
            <a:ext cx="3521075" cy="1905000"/>
            <a:chOff x="158" y="1706"/>
            <a:chExt cx="2218" cy="1200"/>
          </a:xfrm>
        </p:grpSpPr>
        <p:grpSp>
          <p:nvGrpSpPr>
            <p:cNvPr id="7192" name="Group 22"/>
            <p:cNvGrpSpPr>
              <a:grpSpLocks/>
            </p:cNvGrpSpPr>
            <p:nvPr/>
          </p:nvGrpSpPr>
          <p:grpSpPr bwMode="auto">
            <a:xfrm>
              <a:off x="158" y="1706"/>
              <a:ext cx="2218" cy="1200"/>
              <a:chOff x="158" y="1706"/>
              <a:chExt cx="2218" cy="1200"/>
            </a:xfrm>
          </p:grpSpPr>
          <p:grpSp>
            <p:nvGrpSpPr>
              <p:cNvPr id="7194" name="Group 23"/>
              <p:cNvGrpSpPr>
                <a:grpSpLocks/>
              </p:cNvGrpSpPr>
              <p:nvPr/>
            </p:nvGrpSpPr>
            <p:grpSpPr bwMode="auto">
              <a:xfrm>
                <a:off x="158" y="1706"/>
                <a:ext cx="2218" cy="1200"/>
                <a:chOff x="134" y="530"/>
                <a:chExt cx="2218" cy="1200"/>
              </a:xfrm>
            </p:grpSpPr>
            <p:sp>
              <p:nvSpPr>
                <p:cNvPr id="7196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7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8" name="Line 26"/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20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1" name="Line 29"/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0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SYN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20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8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FIN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</p:grpSp>
          <p:sp>
            <p:nvSpPr>
              <p:cNvPr id="7195" name="Text Box 33"/>
              <p:cNvSpPr txBox="1">
                <a:spLocks noChangeArrowheads="1"/>
              </p:cNvSpPr>
              <p:nvPr/>
            </p:nvSpPr>
            <p:spPr bwMode="auto">
              <a:xfrm>
                <a:off x="1202" y="2246"/>
                <a:ext cx="9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hpface.jpg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7193" name="Text Box 34"/>
            <p:cNvSpPr txBox="1">
              <a:spLocks noChangeArrowheads="1"/>
            </p:cNvSpPr>
            <p:nvPr/>
          </p:nvSpPr>
          <p:spPr bwMode="auto">
            <a:xfrm>
              <a:off x="830" y="205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50825" y="4689475"/>
            <a:ext cx="3521075" cy="1905000"/>
            <a:chOff x="158" y="2954"/>
            <a:chExt cx="2218" cy="1200"/>
          </a:xfrm>
        </p:grpSpPr>
        <p:grpSp>
          <p:nvGrpSpPr>
            <p:cNvPr id="7179" name="Group 36"/>
            <p:cNvGrpSpPr>
              <a:grpSpLocks/>
            </p:cNvGrpSpPr>
            <p:nvPr/>
          </p:nvGrpSpPr>
          <p:grpSpPr bwMode="auto">
            <a:xfrm>
              <a:off x="158" y="2954"/>
              <a:ext cx="2218" cy="1200"/>
              <a:chOff x="158" y="2954"/>
              <a:chExt cx="2218" cy="1200"/>
            </a:xfrm>
          </p:grpSpPr>
          <p:grpSp>
            <p:nvGrpSpPr>
              <p:cNvPr id="7181" name="Group 37"/>
              <p:cNvGrpSpPr>
                <a:grpSpLocks/>
              </p:cNvGrpSpPr>
              <p:nvPr/>
            </p:nvGrpSpPr>
            <p:grpSpPr bwMode="auto">
              <a:xfrm>
                <a:off x="158" y="2954"/>
                <a:ext cx="2218" cy="1200"/>
                <a:chOff x="134" y="530"/>
                <a:chExt cx="2218" cy="1200"/>
              </a:xfrm>
            </p:grpSpPr>
            <p:sp>
              <p:nvSpPr>
                <p:cNvPr id="7183" name="Line 38"/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4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5" name="Line 40"/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6" name="Rectangle 41"/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18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8" name="Line 43"/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9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0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0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SYN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191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8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FIN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</p:grpSp>
          <p:sp>
            <p:nvSpPr>
              <p:cNvPr id="7182" name="Text Box 47"/>
              <p:cNvSpPr txBox="1">
                <a:spLocks noChangeArrowheads="1"/>
              </p:cNvSpPr>
              <p:nvPr/>
            </p:nvSpPr>
            <p:spPr bwMode="auto">
              <a:xfrm>
                <a:off x="1226" y="3518"/>
                <a:ext cx="8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castle.gif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7180" name="Text Box 48"/>
            <p:cNvSpPr txBox="1">
              <a:spLocks noChangeArrowheads="1"/>
            </p:cNvSpPr>
            <p:nvPr/>
          </p:nvSpPr>
          <p:spPr bwMode="auto">
            <a:xfrm>
              <a:off x="854" y="333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751294" y="268941"/>
            <a:ext cx="405223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/>
              <a:t>Non-Persistent HTTP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6026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CBED35-035F-A142-880A-EF12B8BFEE8E}" type="slidenum">
              <a:rPr kumimoji="0" lang="en-US" sz="1400"/>
              <a:pPr eaLnBrk="1" hangingPunct="1"/>
              <a:t>53</a:t>
            </a:fld>
            <a:endParaRPr kumimoji="0" lang="en-US" sz="1400"/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17526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3657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089025" y="384175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Client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3203575" y="307975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Server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4975225" y="346075"/>
            <a:ext cx="33797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 u="sng">
                <a:latin typeface="Times New Roman" charset="0"/>
              </a:rPr>
              <a:t>Concurrent (parallel) TCP</a:t>
            </a:r>
          </a:p>
          <a:p>
            <a:r>
              <a:rPr kumimoji="0" lang="en-US" sz="2400" u="sng">
                <a:latin typeface="Times New Roman" charset="0"/>
              </a:rPr>
              <a:t>connections</a:t>
            </a:r>
            <a:r>
              <a:rPr kumimoji="0" lang="en-US" sz="2400">
                <a:latin typeface="Times New Roman" charset="0"/>
              </a:rPr>
              <a:t> can be used</a:t>
            </a:r>
          </a:p>
          <a:p>
            <a:r>
              <a:rPr kumimoji="0" lang="en-US" sz="2400">
                <a:latin typeface="Times New Roman" charset="0"/>
              </a:rPr>
              <a:t>to make things faster.</a:t>
            </a:r>
            <a:endParaRPr kumimoji="0" lang="en-CA" sz="2400">
              <a:latin typeface="Times New Roman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725" y="841375"/>
            <a:ext cx="3521075" cy="1905000"/>
            <a:chOff x="134" y="530"/>
            <a:chExt cx="2218" cy="1200"/>
          </a:xfrm>
        </p:grpSpPr>
        <p:grpSp>
          <p:nvGrpSpPr>
            <p:cNvPr id="8235" name="Group 8"/>
            <p:cNvGrpSpPr>
              <a:grpSpLocks/>
            </p:cNvGrpSpPr>
            <p:nvPr/>
          </p:nvGrpSpPr>
          <p:grpSpPr bwMode="auto">
            <a:xfrm>
              <a:off x="134" y="530"/>
              <a:ext cx="2218" cy="1200"/>
              <a:chOff x="134" y="530"/>
              <a:chExt cx="2218" cy="1200"/>
            </a:xfrm>
          </p:grpSpPr>
          <p:grpSp>
            <p:nvGrpSpPr>
              <p:cNvPr id="8237" name="Group 9"/>
              <p:cNvGrpSpPr>
                <a:grpSpLocks/>
              </p:cNvGrpSpPr>
              <p:nvPr/>
            </p:nvGrpSpPr>
            <p:grpSpPr bwMode="auto">
              <a:xfrm>
                <a:off x="134" y="530"/>
                <a:ext cx="2218" cy="1200"/>
                <a:chOff x="134" y="530"/>
                <a:chExt cx="2218" cy="1200"/>
              </a:xfrm>
            </p:grpSpPr>
            <p:sp>
              <p:nvSpPr>
                <p:cNvPr id="8239" name="Line 10"/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0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1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2" name="Rectangle 13"/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824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4" name="Line 15"/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5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0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SYN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824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8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FIN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</p:grpSp>
          <p:sp>
            <p:nvSpPr>
              <p:cNvPr id="8238" name="Text Box 19"/>
              <p:cNvSpPr txBox="1">
                <a:spLocks noChangeArrowheads="1"/>
              </p:cNvSpPr>
              <p:nvPr/>
            </p:nvSpPr>
            <p:spPr bwMode="auto">
              <a:xfrm>
                <a:off x="1214" y="1046"/>
                <a:ext cx="87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page.html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8236" name="Text Box 20"/>
            <p:cNvSpPr txBox="1">
              <a:spLocks noChangeArrowheads="1"/>
            </p:cNvSpPr>
            <p:nvPr/>
          </p:nvSpPr>
          <p:spPr bwMode="auto">
            <a:xfrm>
              <a:off x="866" y="86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sp>
        <p:nvSpPr>
          <p:cNvPr id="8201" name="Line 21"/>
          <p:cNvSpPr>
            <a:spLocks noChangeShapeType="1"/>
          </p:cNvSpPr>
          <p:nvPr/>
        </p:nvSpPr>
        <p:spPr bwMode="auto">
          <a:xfrm>
            <a:off x="4171950" y="203835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22"/>
          <p:cNvSpPr>
            <a:spLocks noChangeShapeType="1"/>
          </p:cNvSpPr>
          <p:nvPr/>
        </p:nvSpPr>
        <p:spPr bwMode="auto">
          <a:xfrm>
            <a:off x="6057900" y="200025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23"/>
          <p:cNvSpPr>
            <a:spLocks noChangeShapeType="1"/>
          </p:cNvSpPr>
          <p:nvPr/>
        </p:nvSpPr>
        <p:spPr bwMode="auto">
          <a:xfrm>
            <a:off x="6724650" y="190500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24"/>
          <p:cNvSpPr>
            <a:spLocks noChangeShapeType="1"/>
          </p:cNvSpPr>
          <p:nvPr/>
        </p:nvSpPr>
        <p:spPr bwMode="auto">
          <a:xfrm>
            <a:off x="8610600" y="182880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270625" y="2041525"/>
            <a:ext cx="2416175" cy="1809750"/>
            <a:chOff x="3950" y="1286"/>
            <a:chExt cx="1522" cy="1140"/>
          </a:xfrm>
        </p:grpSpPr>
        <p:sp>
          <p:nvSpPr>
            <p:cNvPr id="8224" name="Line 26"/>
            <p:cNvSpPr>
              <a:spLocks noChangeShapeType="1"/>
            </p:cNvSpPr>
            <p:nvPr/>
          </p:nvSpPr>
          <p:spPr bwMode="auto">
            <a:xfrm>
              <a:off x="4224" y="1356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27"/>
            <p:cNvSpPr>
              <a:spLocks noChangeShapeType="1"/>
            </p:cNvSpPr>
            <p:nvPr/>
          </p:nvSpPr>
          <p:spPr bwMode="auto">
            <a:xfrm flipH="1">
              <a:off x="4236" y="1488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28"/>
            <p:cNvSpPr>
              <a:spLocks noChangeShapeType="1"/>
            </p:cNvSpPr>
            <p:nvPr/>
          </p:nvSpPr>
          <p:spPr bwMode="auto">
            <a:xfrm>
              <a:off x="4272" y="1572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Rectangle 29"/>
            <p:cNvSpPr>
              <a:spLocks noChangeArrowheads="1"/>
            </p:cNvSpPr>
            <p:nvPr/>
          </p:nvSpPr>
          <p:spPr bwMode="auto">
            <a:xfrm>
              <a:off x="4248" y="1728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8228" name="Line 30"/>
            <p:cNvSpPr>
              <a:spLocks noChangeShapeType="1"/>
            </p:cNvSpPr>
            <p:nvPr/>
          </p:nvSpPr>
          <p:spPr bwMode="auto">
            <a:xfrm flipH="1">
              <a:off x="4248" y="216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Line 31"/>
            <p:cNvSpPr>
              <a:spLocks noChangeShapeType="1"/>
            </p:cNvSpPr>
            <p:nvPr/>
          </p:nvSpPr>
          <p:spPr bwMode="auto">
            <a:xfrm>
              <a:off x="4260" y="2244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32"/>
            <p:cNvSpPr>
              <a:spLocks noChangeShapeType="1"/>
            </p:cNvSpPr>
            <p:nvPr/>
          </p:nvSpPr>
          <p:spPr bwMode="auto">
            <a:xfrm flipH="1">
              <a:off x="4236" y="2364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Text Box 33"/>
            <p:cNvSpPr txBox="1">
              <a:spLocks noChangeArrowheads="1"/>
            </p:cNvSpPr>
            <p:nvPr/>
          </p:nvSpPr>
          <p:spPr bwMode="auto">
            <a:xfrm>
              <a:off x="4322" y="1802"/>
              <a:ext cx="8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castle.gif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8232" name="Text Box 34"/>
            <p:cNvSpPr txBox="1">
              <a:spLocks noChangeArrowheads="1"/>
            </p:cNvSpPr>
            <p:nvPr/>
          </p:nvSpPr>
          <p:spPr bwMode="auto">
            <a:xfrm>
              <a:off x="3962" y="156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8233" name="Text Box 35"/>
            <p:cNvSpPr txBox="1">
              <a:spLocks noChangeArrowheads="1"/>
            </p:cNvSpPr>
            <p:nvPr/>
          </p:nvSpPr>
          <p:spPr bwMode="auto">
            <a:xfrm>
              <a:off x="3974" y="213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F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8234" name="Text Box 36"/>
            <p:cNvSpPr txBox="1">
              <a:spLocks noChangeArrowheads="1"/>
            </p:cNvSpPr>
            <p:nvPr/>
          </p:nvSpPr>
          <p:spPr bwMode="auto">
            <a:xfrm>
              <a:off x="3950" y="128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S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736975" y="1889125"/>
            <a:ext cx="2397125" cy="1981200"/>
            <a:chOff x="2354" y="1190"/>
            <a:chExt cx="1510" cy="1248"/>
          </a:xfrm>
        </p:grpSpPr>
        <p:sp>
          <p:nvSpPr>
            <p:cNvPr id="8211" name="Text Box 38"/>
            <p:cNvSpPr txBox="1">
              <a:spLocks noChangeArrowheads="1"/>
            </p:cNvSpPr>
            <p:nvPr/>
          </p:nvSpPr>
          <p:spPr bwMode="auto">
            <a:xfrm>
              <a:off x="2354" y="157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  <p:grpSp>
          <p:nvGrpSpPr>
            <p:cNvPr id="8212" name="Group 39"/>
            <p:cNvGrpSpPr>
              <a:grpSpLocks/>
            </p:cNvGrpSpPr>
            <p:nvPr/>
          </p:nvGrpSpPr>
          <p:grpSpPr bwMode="auto">
            <a:xfrm>
              <a:off x="2390" y="1190"/>
              <a:ext cx="1474" cy="1248"/>
              <a:chOff x="2390" y="1190"/>
              <a:chExt cx="1474" cy="1248"/>
            </a:xfrm>
          </p:grpSpPr>
          <p:grpSp>
            <p:nvGrpSpPr>
              <p:cNvPr id="8213" name="Group 40"/>
              <p:cNvGrpSpPr>
                <a:grpSpLocks/>
              </p:cNvGrpSpPr>
              <p:nvPr/>
            </p:nvGrpSpPr>
            <p:grpSpPr bwMode="auto">
              <a:xfrm>
                <a:off x="2616" y="1356"/>
                <a:ext cx="1248" cy="1056"/>
                <a:chOff x="2604" y="1548"/>
                <a:chExt cx="1248" cy="1056"/>
              </a:xfrm>
            </p:grpSpPr>
            <p:sp>
              <p:nvSpPr>
                <p:cNvPr id="8216" name="Line 41"/>
                <p:cNvSpPr>
                  <a:spLocks noChangeShapeType="1"/>
                </p:cNvSpPr>
                <p:nvPr/>
              </p:nvSpPr>
              <p:spPr bwMode="auto">
                <a:xfrm>
                  <a:off x="2604" y="15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2616" y="16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8" name="Line 43"/>
                <p:cNvSpPr>
                  <a:spLocks noChangeShapeType="1"/>
                </p:cNvSpPr>
                <p:nvPr/>
              </p:nvSpPr>
              <p:spPr bwMode="auto">
                <a:xfrm>
                  <a:off x="2652" y="17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9" name="Rectangle 44"/>
                <p:cNvSpPr>
                  <a:spLocks noChangeArrowheads="1"/>
                </p:cNvSpPr>
                <p:nvPr/>
              </p:nvSpPr>
              <p:spPr bwMode="auto">
                <a:xfrm>
                  <a:off x="2628" y="19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8220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628" y="23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1" name="Line 46"/>
                <p:cNvSpPr>
                  <a:spLocks noChangeShapeType="1"/>
                </p:cNvSpPr>
                <p:nvPr/>
              </p:nvSpPr>
              <p:spPr bwMode="auto">
                <a:xfrm>
                  <a:off x="2640" y="24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2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616" y="25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3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678" y="1970"/>
                  <a:ext cx="92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hpface.jpg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</p:grpSp>
          <p:sp>
            <p:nvSpPr>
              <p:cNvPr id="8214" name="Text Box 49"/>
              <p:cNvSpPr txBox="1">
                <a:spLocks noChangeArrowheads="1"/>
              </p:cNvSpPr>
              <p:nvPr/>
            </p:nvSpPr>
            <p:spPr bwMode="auto">
              <a:xfrm>
                <a:off x="2426" y="119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S</a:t>
                </a:r>
                <a:endParaRPr kumimoji="0" lang="en-CA" sz="2400">
                  <a:latin typeface="Times New Roman" charset="0"/>
                </a:endParaRPr>
              </a:p>
            </p:txBody>
          </p:sp>
          <p:sp>
            <p:nvSpPr>
              <p:cNvPr id="8215" name="Text Box 50"/>
              <p:cNvSpPr txBox="1">
                <a:spLocks noChangeArrowheads="1"/>
              </p:cNvSpPr>
              <p:nvPr/>
            </p:nvSpPr>
            <p:spPr bwMode="auto">
              <a:xfrm>
                <a:off x="2390" y="215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F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</p:grpSp>
      <p:sp>
        <p:nvSpPr>
          <p:cNvPr id="8207" name="Text Box 51"/>
          <p:cNvSpPr txBox="1">
            <a:spLocks noChangeArrowheads="1"/>
          </p:cNvSpPr>
          <p:nvPr/>
        </p:nvSpPr>
        <p:spPr bwMode="auto">
          <a:xfrm>
            <a:off x="3984625" y="14509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8208" name="Text Box 52"/>
          <p:cNvSpPr txBox="1">
            <a:spLocks noChangeArrowheads="1"/>
          </p:cNvSpPr>
          <p:nvPr/>
        </p:nvSpPr>
        <p:spPr bwMode="auto">
          <a:xfrm>
            <a:off x="5851525" y="14890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8209" name="Text Box 53"/>
          <p:cNvSpPr txBox="1">
            <a:spLocks noChangeArrowheads="1"/>
          </p:cNvSpPr>
          <p:nvPr/>
        </p:nvSpPr>
        <p:spPr bwMode="auto">
          <a:xfrm>
            <a:off x="6556375" y="14509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8210" name="Text Box 54"/>
          <p:cNvSpPr txBox="1">
            <a:spLocks noChangeArrowheads="1"/>
          </p:cNvSpPr>
          <p:nvPr/>
        </p:nvSpPr>
        <p:spPr bwMode="auto">
          <a:xfrm>
            <a:off x="8347075" y="14700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</a:t>
            </a:r>
            <a:endParaRPr kumimoji="0" lang="en-CA" sz="2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7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173038"/>
            <a:ext cx="7772400" cy="838200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Persistent HTTP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469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34975" y="1414463"/>
            <a:ext cx="3933825" cy="4648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non-persistent HTTP issues:</a:t>
            </a:r>
          </a:p>
          <a:p>
            <a:r>
              <a:rPr lang="en-US" sz="2400" dirty="0" smtClean="0">
                <a:ea typeface="ＭＳ Ｐゴシック" pitchFamily="34" charset="-128"/>
              </a:rPr>
              <a:t>requires 2 RTTs per object</a:t>
            </a:r>
          </a:p>
          <a:p>
            <a:r>
              <a:rPr lang="en-US" sz="2400" dirty="0" smtClean="0">
                <a:ea typeface="ＭＳ Ｐゴシック" pitchFamily="34" charset="-128"/>
              </a:rPr>
              <a:t>OS overhead for </a:t>
            </a:r>
            <a:r>
              <a:rPr lang="en-US" sz="2400" i="1" dirty="0" smtClean="0">
                <a:ea typeface="ＭＳ Ｐゴシック" pitchFamily="34" charset="-128"/>
              </a:rPr>
              <a:t>each</a:t>
            </a:r>
            <a:r>
              <a:rPr lang="en-US" sz="2400" dirty="0" smtClean="0">
                <a:ea typeface="ＭＳ Ｐゴシック" pitchFamily="34" charset="-128"/>
              </a:rPr>
              <a:t> TCP connection</a:t>
            </a:r>
          </a:p>
          <a:p>
            <a:r>
              <a:rPr lang="en-US" sz="2400" dirty="0" smtClean="0">
                <a:ea typeface="ＭＳ Ｐゴシック" pitchFamily="34" charset="-128"/>
              </a:rPr>
              <a:t>browsers often open parallel TCP connections to fetch referenced objects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114693" name="Rectangle 10"/>
          <p:cNvSpPr>
            <a:spLocks noGrp="1" noChangeArrowheads="1"/>
          </p:cNvSpPr>
          <p:nvPr>
            <p:ph sz="quarter" idx="2"/>
          </p:nvPr>
        </p:nvSpPr>
        <p:spPr>
          <a:xfrm>
            <a:off x="4703763" y="1438275"/>
            <a:ext cx="3810000" cy="4648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persistent  HTTP:</a:t>
            </a:r>
          </a:p>
          <a:p>
            <a:r>
              <a:rPr lang="en-US" sz="2400" dirty="0" smtClean="0">
                <a:ea typeface="ＭＳ Ｐゴシック" pitchFamily="34" charset="-128"/>
              </a:rPr>
              <a:t>server leaves connection open after sending response</a:t>
            </a:r>
          </a:p>
          <a:p>
            <a:r>
              <a:rPr lang="en-US" sz="2400" dirty="0" smtClean="0">
                <a:ea typeface="ＭＳ Ｐゴシック" pitchFamily="34" charset="-128"/>
              </a:rPr>
              <a:t>subsequent HTTP messages  between same client/server sent over open connection</a:t>
            </a:r>
          </a:p>
          <a:p>
            <a:r>
              <a:rPr lang="en-US" sz="2400" dirty="0" smtClean="0">
                <a:ea typeface="ＭＳ Ｐゴシック" pitchFamily="34" charset="-128"/>
              </a:rPr>
              <a:t>client sends requests as soon as it encounters a referenced object</a:t>
            </a:r>
          </a:p>
          <a:p>
            <a:r>
              <a:rPr lang="en-US" sz="2400" dirty="0" smtClean="0">
                <a:ea typeface="ＭＳ Ｐゴシック" pitchFamily="34" charset="-128"/>
              </a:rPr>
              <a:t>as little as one RTT for all the referenced objects</a:t>
            </a:r>
          </a:p>
        </p:txBody>
      </p:sp>
      <p:sp>
        <p:nvSpPr>
          <p:cNvPr id="114690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1EB657B2-9A8A-458E-BD65-F0F340D59347}" type="slidenum">
              <a:rPr lang="en-US">
                <a:solidFill>
                  <a:srgbClr val="000000"/>
                </a:solidFill>
              </a:rPr>
              <a:pPr/>
              <a:t>54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4689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14694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796925"/>
            <a:ext cx="330358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53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0"/>
            <a:ext cx="8223250" cy="925513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Non-persistent HTTP: response time</a:t>
            </a:r>
          </a:p>
        </p:txBody>
      </p:sp>
      <p:sp>
        <p:nvSpPr>
          <p:cNvPr id="1126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81487"/>
            <a:ext cx="4090988" cy="505243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RTT:</a:t>
            </a:r>
            <a:r>
              <a:rPr lang="en-US" sz="2400" dirty="0" smtClean="0">
                <a:ea typeface="ＭＳ Ｐゴシック" pitchFamily="34" charset="-128"/>
              </a:rPr>
              <a:t> time for a packet to travel from client to server and back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HTTP response time:</a:t>
            </a:r>
          </a:p>
          <a:p>
            <a:r>
              <a:rPr lang="en-US" sz="2400" dirty="0" smtClean="0">
                <a:ea typeface="ＭＳ Ｐゴシック" pitchFamily="34" charset="-128"/>
              </a:rPr>
              <a:t>one RTT to initiate TCP connection</a:t>
            </a:r>
          </a:p>
          <a:p>
            <a:r>
              <a:rPr lang="en-US" sz="2400" dirty="0" smtClean="0">
                <a:ea typeface="ＭＳ Ｐゴシック" pitchFamily="34" charset="-128"/>
              </a:rPr>
              <a:t>one RTT for HTTP request and first few bytes of HTTP response to return </a:t>
            </a:r>
          </a:p>
          <a:p>
            <a:pPr lvl="1"/>
            <a:r>
              <a:rPr lang="en-US" sz="2100" dirty="0" smtClean="0">
                <a:ea typeface="ＭＳ Ｐゴシック" pitchFamily="34" charset="-128"/>
              </a:rPr>
              <a:t>This assumes HTTP GET piggy backed on the ACK</a:t>
            </a:r>
          </a:p>
          <a:p>
            <a:r>
              <a:rPr lang="en-US" sz="2400" dirty="0" smtClean="0">
                <a:ea typeface="ＭＳ Ｐゴシック" pitchFamily="34" charset="-128"/>
              </a:rPr>
              <a:t>file transmission time</a:t>
            </a:r>
          </a:p>
          <a:p>
            <a:r>
              <a:rPr lang="en-US" sz="2400" dirty="0" smtClean="0">
                <a:ea typeface="ＭＳ Ｐゴシック" pitchFamily="34" charset="-128"/>
              </a:rPr>
              <a:t>non-persistent HTTP response time =   	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   2RTT+ file transmission  time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11264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8B1B1C20-BEA1-4B3D-A9E9-FED417E040F2}" type="slidenum">
              <a:rPr lang="en-US">
                <a:solidFill>
                  <a:srgbClr val="000000"/>
                </a:solidFill>
              </a:rPr>
              <a:pPr/>
              <a:t>55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43" name="Picture 4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68338"/>
            <a:ext cx="70072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6" name="Line 15"/>
          <p:cNvSpPr>
            <a:spLocks noChangeShapeType="1"/>
          </p:cNvSpPr>
          <p:nvPr/>
        </p:nvSpPr>
        <p:spPr bwMode="auto">
          <a:xfrm>
            <a:off x="6116638" y="2490788"/>
            <a:ext cx="0" cy="28321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47" name="Line 16"/>
          <p:cNvSpPr>
            <a:spLocks noChangeShapeType="1"/>
          </p:cNvSpPr>
          <p:nvPr/>
        </p:nvSpPr>
        <p:spPr bwMode="auto">
          <a:xfrm>
            <a:off x="7807325" y="2484438"/>
            <a:ext cx="0" cy="28813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48" name="Line 17"/>
          <p:cNvSpPr>
            <a:spLocks noChangeShapeType="1"/>
          </p:cNvSpPr>
          <p:nvPr/>
        </p:nvSpPr>
        <p:spPr bwMode="auto">
          <a:xfrm>
            <a:off x="6130925" y="272256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49" name="Line 18"/>
          <p:cNvSpPr>
            <a:spLocks noChangeShapeType="1"/>
          </p:cNvSpPr>
          <p:nvPr/>
        </p:nvSpPr>
        <p:spPr bwMode="auto">
          <a:xfrm flipH="1">
            <a:off x="6116638" y="3160713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0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1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2" name="AutoShape 21"/>
          <p:cNvSpPr>
            <a:spLocks/>
          </p:cNvSpPr>
          <p:nvPr/>
        </p:nvSpPr>
        <p:spPr bwMode="auto">
          <a:xfrm>
            <a:off x="7886700" y="4067175"/>
            <a:ext cx="74613" cy="182563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3" name="Text Box 22"/>
          <p:cNvSpPr txBox="1">
            <a:spLocks noChangeArrowheads="1"/>
          </p:cNvSpPr>
          <p:nvPr/>
        </p:nvSpPr>
        <p:spPr bwMode="auto">
          <a:xfrm>
            <a:off x="7916863" y="3763963"/>
            <a:ext cx="96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time to 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transmit 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file</a:t>
            </a:r>
          </a:p>
        </p:txBody>
      </p:sp>
      <p:sp>
        <p:nvSpPr>
          <p:cNvPr id="112654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5" name="Text Box 24"/>
          <p:cNvSpPr txBox="1">
            <a:spLocks noChangeArrowheads="1"/>
          </p:cNvSpPr>
          <p:nvPr/>
        </p:nvSpPr>
        <p:spPr bwMode="auto">
          <a:xfrm>
            <a:off x="4595813" y="2409825"/>
            <a:ext cx="12319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initiate TCP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connection</a:t>
            </a:r>
          </a:p>
        </p:txBody>
      </p:sp>
      <p:sp>
        <p:nvSpPr>
          <p:cNvPr id="112656" name="AutoShape 25"/>
          <p:cNvSpPr>
            <a:spLocks/>
          </p:cNvSpPr>
          <p:nvPr/>
        </p:nvSpPr>
        <p:spPr bwMode="auto">
          <a:xfrm>
            <a:off x="5861050" y="2747963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7" name="Text Box 26"/>
          <p:cNvSpPr txBox="1">
            <a:spLocks noChangeArrowheads="1"/>
          </p:cNvSpPr>
          <p:nvPr/>
        </p:nvSpPr>
        <p:spPr bwMode="auto">
          <a:xfrm>
            <a:off x="5378450" y="2959100"/>
            <a:ext cx="5778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RTT</a:t>
            </a:r>
          </a:p>
        </p:txBody>
      </p:sp>
      <p:sp>
        <p:nvSpPr>
          <p:cNvPr id="112658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9" name="Text Box 28"/>
          <p:cNvSpPr txBox="1">
            <a:spLocks noChangeArrowheads="1"/>
          </p:cNvSpPr>
          <p:nvPr/>
        </p:nvSpPr>
        <p:spPr bwMode="auto">
          <a:xfrm>
            <a:off x="5024438" y="3302000"/>
            <a:ext cx="8620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request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file</a:t>
            </a:r>
          </a:p>
        </p:txBody>
      </p:sp>
      <p:sp>
        <p:nvSpPr>
          <p:cNvPr id="112660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61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RTT</a:t>
            </a:r>
          </a:p>
        </p:txBody>
      </p:sp>
      <p:sp>
        <p:nvSpPr>
          <p:cNvPr id="112662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63" name="Text Box 36"/>
          <p:cNvSpPr txBox="1">
            <a:spLocks noChangeArrowheads="1"/>
          </p:cNvSpPr>
          <p:nvPr/>
        </p:nvSpPr>
        <p:spPr bwMode="auto">
          <a:xfrm>
            <a:off x="5243513" y="4438650"/>
            <a:ext cx="9509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file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received</a:t>
            </a:r>
          </a:p>
        </p:txBody>
      </p:sp>
      <p:sp>
        <p:nvSpPr>
          <p:cNvPr id="112664" name="Text Box 37"/>
          <p:cNvSpPr txBox="1">
            <a:spLocks noChangeArrowheads="1"/>
          </p:cNvSpPr>
          <p:nvPr/>
        </p:nvSpPr>
        <p:spPr bwMode="auto">
          <a:xfrm>
            <a:off x="5891213" y="5337175"/>
            <a:ext cx="5683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time</a:t>
            </a:r>
          </a:p>
        </p:txBody>
      </p:sp>
      <p:sp>
        <p:nvSpPr>
          <p:cNvPr id="112665" name="Text Box 38"/>
          <p:cNvSpPr txBox="1">
            <a:spLocks noChangeArrowheads="1"/>
          </p:cNvSpPr>
          <p:nvPr/>
        </p:nvSpPr>
        <p:spPr bwMode="auto">
          <a:xfrm>
            <a:off x="7569200" y="5319713"/>
            <a:ext cx="568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time</a:t>
            </a:r>
          </a:p>
        </p:txBody>
      </p:sp>
      <p:grpSp>
        <p:nvGrpSpPr>
          <p:cNvPr id="112666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112670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71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72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73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74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12675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2700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2701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12676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12677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2698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2699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12678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79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12680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2696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2697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12681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12682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2694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2695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12683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4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5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6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7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8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9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90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91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2692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93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12667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112668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69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1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61C445-B173-464C-A10F-5421E1BF2671}" type="slidenum">
              <a:rPr kumimoji="0" lang="en-US" sz="1400"/>
              <a:pPr eaLnBrk="1" hangingPunct="1"/>
              <a:t>56</a:t>
            </a:fld>
            <a:endParaRPr kumimoji="0" lang="en-US" sz="1400"/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17526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3657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089025" y="384175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Client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203575" y="307975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Server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5299075" y="1870075"/>
            <a:ext cx="33702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The </a:t>
            </a:r>
            <a:r>
              <a:rPr kumimoji="0" lang="ja-JP" altLang="en-US" sz="2400" u="sng">
                <a:latin typeface="Times New Roman" charset="0"/>
              </a:rPr>
              <a:t>“</a:t>
            </a:r>
            <a:r>
              <a:rPr kumimoji="0" lang="en-US" sz="2400" u="sng">
                <a:latin typeface="Times New Roman" charset="0"/>
              </a:rPr>
              <a:t>persistent HTTP</a:t>
            </a:r>
            <a:r>
              <a:rPr kumimoji="0" lang="ja-JP" altLang="en-US" sz="2400" u="sng">
                <a:latin typeface="Times New Roman" charset="0"/>
              </a:rPr>
              <a:t>”</a:t>
            </a:r>
            <a:endParaRPr kumimoji="0" lang="en-US" sz="2400" u="sng">
              <a:latin typeface="Times New Roman" charset="0"/>
            </a:endParaRPr>
          </a:p>
          <a:p>
            <a:r>
              <a:rPr kumimoji="0" lang="en-US" sz="2400">
                <a:latin typeface="Times New Roman" charset="0"/>
              </a:rPr>
              <a:t>approach can re-use the</a:t>
            </a:r>
          </a:p>
          <a:p>
            <a:r>
              <a:rPr kumimoji="0" lang="en-US" sz="2400">
                <a:latin typeface="Times New Roman" charset="0"/>
              </a:rPr>
              <a:t>same TCP connection for</a:t>
            </a:r>
          </a:p>
          <a:p>
            <a:r>
              <a:rPr kumimoji="0" lang="en-US" sz="2400">
                <a:latin typeface="Times New Roman" charset="0"/>
              </a:rPr>
              <a:t>Multiple HTTP transfers,</a:t>
            </a:r>
          </a:p>
          <a:p>
            <a:r>
              <a:rPr kumimoji="0" lang="en-US" sz="2400">
                <a:latin typeface="Times New Roman" charset="0"/>
              </a:rPr>
              <a:t>one after another, serially.</a:t>
            </a:r>
          </a:p>
          <a:p>
            <a:r>
              <a:rPr kumimoji="0" lang="en-US" sz="2400">
                <a:latin typeface="Times New Roman" charset="0"/>
              </a:rPr>
              <a:t>Amortizes TCP overhead,</a:t>
            </a:r>
          </a:p>
          <a:p>
            <a:r>
              <a:rPr kumimoji="0" lang="en-US" sz="2400">
                <a:latin typeface="Times New Roman" charset="0"/>
              </a:rPr>
              <a:t>but maintains TCP state</a:t>
            </a:r>
          </a:p>
          <a:p>
            <a:r>
              <a:rPr kumimoji="0" lang="en-US" sz="2400">
                <a:latin typeface="Times New Roman" charset="0"/>
              </a:rPr>
              <a:t>longer at server.</a:t>
            </a:r>
            <a:endParaRPr kumimoji="0" lang="en-CA" sz="2400">
              <a:latin typeface="Times New Roman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4057650"/>
            <a:ext cx="4814888" cy="2536825"/>
            <a:chOff x="158" y="2556"/>
            <a:chExt cx="3033" cy="1598"/>
          </a:xfrm>
        </p:grpSpPr>
        <p:sp>
          <p:nvSpPr>
            <p:cNvPr id="9243" name="Line 8"/>
            <p:cNvSpPr>
              <a:spLocks noChangeShapeType="1"/>
            </p:cNvSpPr>
            <p:nvPr/>
          </p:nvSpPr>
          <p:spPr bwMode="auto">
            <a:xfrm flipH="1">
              <a:off x="1152" y="3876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9"/>
            <p:cNvSpPr>
              <a:spLocks noChangeShapeType="1"/>
            </p:cNvSpPr>
            <p:nvPr/>
          </p:nvSpPr>
          <p:spPr bwMode="auto">
            <a:xfrm>
              <a:off x="1164" y="3960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10"/>
            <p:cNvSpPr>
              <a:spLocks noChangeShapeType="1"/>
            </p:cNvSpPr>
            <p:nvPr/>
          </p:nvSpPr>
          <p:spPr bwMode="auto">
            <a:xfrm flipH="1">
              <a:off x="1140" y="40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Text Box 11"/>
            <p:cNvSpPr txBox="1">
              <a:spLocks noChangeArrowheads="1"/>
            </p:cNvSpPr>
            <p:nvPr/>
          </p:nvSpPr>
          <p:spPr bwMode="auto">
            <a:xfrm>
              <a:off x="158" y="3866"/>
              <a:ext cx="8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TCP FIN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9247" name="Text Box 12"/>
            <p:cNvSpPr txBox="1">
              <a:spLocks noChangeArrowheads="1"/>
            </p:cNvSpPr>
            <p:nvPr/>
          </p:nvSpPr>
          <p:spPr bwMode="auto">
            <a:xfrm>
              <a:off x="2426" y="3218"/>
              <a:ext cx="7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Timeout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9248" name="Line 13"/>
            <p:cNvSpPr>
              <a:spLocks noChangeShapeType="1"/>
            </p:cNvSpPr>
            <p:nvPr/>
          </p:nvSpPr>
          <p:spPr bwMode="auto">
            <a:xfrm flipV="1">
              <a:off x="2544" y="2556"/>
              <a:ext cx="0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14"/>
            <p:cNvSpPr>
              <a:spLocks noChangeShapeType="1"/>
            </p:cNvSpPr>
            <p:nvPr/>
          </p:nvSpPr>
          <p:spPr bwMode="auto">
            <a:xfrm>
              <a:off x="2544" y="3480"/>
              <a:ext cx="0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15"/>
            <p:cNvSpPr>
              <a:spLocks noChangeShapeType="1"/>
            </p:cNvSpPr>
            <p:nvPr/>
          </p:nvSpPr>
          <p:spPr bwMode="auto">
            <a:xfrm>
              <a:off x="2412" y="2568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16"/>
            <p:cNvSpPr>
              <a:spLocks noChangeShapeType="1"/>
            </p:cNvSpPr>
            <p:nvPr/>
          </p:nvSpPr>
          <p:spPr bwMode="auto">
            <a:xfrm>
              <a:off x="2412" y="3876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27025" y="841375"/>
            <a:ext cx="3406775" cy="1387475"/>
            <a:chOff x="206" y="530"/>
            <a:chExt cx="2146" cy="874"/>
          </a:xfrm>
        </p:grpSpPr>
        <p:sp>
          <p:nvSpPr>
            <p:cNvPr id="9236" name="Line 18"/>
            <p:cNvSpPr>
              <a:spLocks noChangeShapeType="1"/>
            </p:cNvSpPr>
            <p:nvPr/>
          </p:nvSpPr>
          <p:spPr bwMode="auto">
            <a:xfrm>
              <a:off x="1104" y="648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19"/>
            <p:cNvSpPr>
              <a:spLocks noChangeShapeType="1"/>
            </p:cNvSpPr>
            <p:nvPr/>
          </p:nvSpPr>
          <p:spPr bwMode="auto">
            <a:xfrm flipH="1">
              <a:off x="1116" y="7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20"/>
            <p:cNvSpPr>
              <a:spLocks noChangeShapeType="1"/>
            </p:cNvSpPr>
            <p:nvPr/>
          </p:nvSpPr>
          <p:spPr bwMode="auto">
            <a:xfrm>
              <a:off x="1152" y="864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Rectangle 21"/>
            <p:cNvSpPr>
              <a:spLocks noChangeArrowheads="1"/>
            </p:cNvSpPr>
            <p:nvPr/>
          </p:nvSpPr>
          <p:spPr bwMode="auto">
            <a:xfrm>
              <a:off x="1128" y="1020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9240" name="Text Box 22"/>
            <p:cNvSpPr txBox="1">
              <a:spLocks noChangeArrowheads="1"/>
            </p:cNvSpPr>
            <p:nvPr/>
          </p:nvSpPr>
          <p:spPr bwMode="auto">
            <a:xfrm>
              <a:off x="206" y="530"/>
              <a:ext cx="9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TCP SYN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9241" name="Text Box 23"/>
            <p:cNvSpPr txBox="1">
              <a:spLocks noChangeArrowheads="1"/>
            </p:cNvSpPr>
            <p:nvPr/>
          </p:nvSpPr>
          <p:spPr bwMode="auto">
            <a:xfrm>
              <a:off x="1214" y="1046"/>
              <a:ext cx="8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page.html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9242" name="Text Box 24"/>
            <p:cNvSpPr txBox="1">
              <a:spLocks noChangeArrowheads="1"/>
            </p:cNvSpPr>
            <p:nvPr/>
          </p:nvSpPr>
          <p:spPr bwMode="auto">
            <a:xfrm>
              <a:off x="842" y="84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355725" y="2212975"/>
            <a:ext cx="2282825" cy="930275"/>
            <a:chOff x="854" y="1394"/>
            <a:chExt cx="1438" cy="586"/>
          </a:xfrm>
        </p:grpSpPr>
        <p:grpSp>
          <p:nvGrpSpPr>
            <p:cNvPr id="9232" name="Group 26"/>
            <p:cNvGrpSpPr>
              <a:grpSpLocks/>
            </p:cNvGrpSpPr>
            <p:nvPr/>
          </p:nvGrpSpPr>
          <p:grpSpPr bwMode="auto">
            <a:xfrm>
              <a:off x="1116" y="1596"/>
              <a:ext cx="1176" cy="384"/>
              <a:chOff x="1152" y="2196"/>
              <a:chExt cx="1176" cy="384"/>
            </a:xfrm>
          </p:grpSpPr>
          <p:sp>
            <p:nvSpPr>
              <p:cNvPr id="9234" name="Rectangle 27"/>
              <p:cNvSpPr>
                <a:spLocks noChangeArrowheads="1"/>
              </p:cNvSpPr>
              <p:nvPr/>
            </p:nvSpPr>
            <p:spPr bwMode="auto">
              <a:xfrm>
                <a:off x="1152" y="2196"/>
                <a:ext cx="1176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kumimoji="0" lang="en-CA" sz="2400">
                  <a:latin typeface="Times New Roman" charset="0"/>
                </a:endParaRPr>
              </a:p>
            </p:txBody>
          </p:sp>
          <p:sp>
            <p:nvSpPr>
              <p:cNvPr id="9235" name="Text Box 28"/>
              <p:cNvSpPr txBox="1">
                <a:spLocks noChangeArrowheads="1"/>
              </p:cNvSpPr>
              <p:nvPr/>
            </p:nvSpPr>
            <p:spPr bwMode="auto">
              <a:xfrm>
                <a:off x="1202" y="2246"/>
                <a:ext cx="9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hpface.jpg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9233" name="Text Box 29"/>
            <p:cNvSpPr txBox="1">
              <a:spLocks noChangeArrowheads="1"/>
            </p:cNvSpPr>
            <p:nvPr/>
          </p:nvSpPr>
          <p:spPr bwMode="auto">
            <a:xfrm>
              <a:off x="854" y="139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317625" y="3184525"/>
            <a:ext cx="2339975" cy="873125"/>
            <a:chOff x="830" y="2006"/>
            <a:chExt cx="1474" cy="550"/>
          </a:xfrm>
        </p:grpSpPr>
        <p:grpSp>
          <p:nvGrpSpPr>
            <p:cNvPr id="9228" name="Group 31"/>
            <p:cNvGrpSpPr>
              <a:grpSpLocks/>
            </p:cNvGrpSpPr>
            <p:nvPr/>
          </p:nvGrpSpPr>
          <p:grpSpPr bwMode="auto">
            <a:xfrm>
              <a:off x="1128" y="2172"/>
              <a:ext cx="1176" cy="384"/>
              <a:chOff x="1152" y="3444"/>
              <a:chExt cx="1176" cy="384"/>
            </a:xfrm>
          </p:grpSpPr>
          <p:sp>
            <p:nvSpPr>
              <p:cNvPr id="9230" name="Rectangle 32"/>
              <p:cNvSpPr>
                <a:spLocks noChangeArrowheads="1"/>
              </p:cNvSpPr>
              <p:nvPr/>
            </p:nvSpPr>
            <p:spPr bwMode="auto">
              <a:xfrm>
                <a:off x="1152" y="3444"/>
                <a:ext cx="1176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kumimoji="0" lang="en-CA" sz="2400">
                  <a:latin typeface="Times New Roman" charset="0"/>
                </a:endParaRPr>
              </a:p>
            </p:txBody>
          </p:sp>
          <p:sp>
            <p:nvSpPr>
              <p:cNvPr id="9231" name="Text Box 33"/>
              <p:cNvSpPr txBox="1">
                <a:spLocks noChangeArrowheads="1"/>
              </p:cNvSpPr>
              <p:nvPr/>
            </p:nvSpPr>
            <p:spPr bwMode="auto">
              <a:xfrm>
                <a:off x="1226" y="3518"/>
                <a:ext cx="8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castle.gif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9229" name="Text Box 34"/>
            <p:cNvSpPr txBox="1">
              <a:spLocks noChangeArrowheads="1"/>
            </p:cNvSpPr>
            <p:nvPr/>
          </p:nvSpPr>
          <p:spPr bwMode="auto">
            <a:xfrm>
              <a:off x="830" y="200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751294" y="268941"/>
            <a:ext cx="310005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/>
              <a:t>Persistent HTTP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4958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B0F59B-14B2-8C48-83ED-B201EA356CA9}" type="slidenum">
              <a:rPr kumimoji="0" lang="en-US" sz="1400"/>
              <a:pPr eaLnBrk="1" hangingPunct="1"/>
              <a:t>57</a:t>
            </a:fld>
            <a:endParaRPr kumimoji="0" lang="en-US" sz="1400"/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>
            <a:off x="17526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3657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089025" y="384175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Client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203575" y="307975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Server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5299075" y="1870075"/>
            <a:ext cx="33655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The </a:t>
            </a:r>
            <a:r>
              <a:rPr kumimoji="0" lang="ja-JP" altLang="en-US" sz="2400">
                <a:latin typeface="Times New Roman" charset="0"/>
              </a:rPr>
              <a:t>“</a:t>
            </a:r>
            <a:r>
              <a:rPr kumimoji="0" lang="en-US" sz="2400" u="sng">
                <a:latin typeface="Times New Roman" charset="0"/>
              </a:rPr>
              <a:t>pipelining</a:t>
            </a:r>
            <a:r>
              <a:rPr kumimoji="0" lang="ja-JP" altLang="en-US" sz="2400">
                <a:latin typeface="Times New Roman" charset="0"/>
              </a:rPr>
              <a:t>”</a:t>
            </a:r>
            <a:r>
              <a:rPr kumimoji="0" lang="en-US" sz="2400">
                <a:latin typeface="Times New Roman" charset="0"/>
              </a:rPr>
              <a:t> feature</a:t>
            </a:r>
          </a:p>
          <a:p>
            <a:r>
              <a:rPr kumimoji="0" lang="en-US" sz="2400">
                <a:latin typeface="Times New Roman" charset="0"/>
              </a:rPr>
              <a:t>in HTTP/1.1 allows</a:t>
            </a:r>
          </a:p>
          <a:p>
            <a:r>
              <a:rPr kumimoji="0" lang="en-US" sz="2400">
                <a:latin typeface="Times New Roman" charset="0"/>
              </a:rPr>
              <a:t>requests to be issued</a:t>
            </a:r>
          </a:p>
          <a:p>
            <a:r>
              <a:rPr kumimoji="0" lang="en-US" sz="2400">
                <a:latin typeface="Times New Roman" charset="0"/>
              </a:rPr>
              <a:t>asynchronously on a</a:t>
            </a:r>
          </a:p>
          <a:p>
            <a:r>
              <a:rPr kumimoji="0" lang="en-US" sz="2400">
                <a:latin typeface="Times New Roman" charset="0"/>
              </a:rPr>
              <a:t>persistent connection.</a:t>
            </a:r>
          </a:p>
          <a:p>
            <a:r>
              <a:rPr kumimoji="0" lang="en-US" sz="2400">
                <a:latin typeface="Times New Roman" charset="0"/>
              </a:rPr>
              <a:t>Requests must be</a:t>
            </a:r>
          </a:p>
          <a:p>
            <a:r>
              <a:rPr kumimoji="0" lang="en-US" sz="2400">
                <a:latin typeface="Times New Roman" charset="0"/>
              </a:rPr>
              <a:t>processed in proper order.</a:t>
            </a:r>
          </a:p>
          <a:p>
            <a:r>
              <a:rPr kumimoji="0" lang="en-US" sz="2400">
                <a:latin typeface="Times New Roman" charset="0"/>
              </a:rPr>
              <a:t>Can do clever packaging.</a:t>
            </a:r>
            <a:endParaRPr kumimoji="0" lang="en-CA" sz="2400">
              <a:latin typeface="Times New Roman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3505200"/>
            <a:ext cx="4814888" cy="3089275"/>
            <a:chOff x="158" y="2208"/>
            <a:chExt cx="3033" cy="1946"/>
          </a:xfrm>
        </p:grpSpPr>
        <p:sp>
          <p:nvSpPr>
            <p:cNvPr id="10264" name="Line 8"/>
            <p:cNvSpPr>
              <a:spLocks noChangeShapeType="1"/>
            </p:cNvSpPr>
            <p:nvPr/>
          </p:nvSpPr>
          <p:spPr bwMode="auto">
            <a:xfrm flipH="1">
              <a:off x="1152" y="3876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9"/>
            <p:cNvSpPr>
              <a:spLocks noChangeShapeType="1"/>
            </p:cNvSpPr>
            <p:nvPr/>
          </p:nvSpPr>
          <p:spPr bwMode="auto">
            <a:xfrm>
              <a:off x="1164" y="3960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10"/>
            <p:cNvSpPr>
              <a:spLocks noChangeShapeType="1"/>
            </p:cNvSpPr>
            <p:nvPr/>
          </p:nvSpPr>
          <p:spPr bwMode="auto">
            <a:xfrm flipH="1">
              <a:off x="1140" y="40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Text Box 11"/>
            <p:cNvSpPr txBox="1">
              <a:spLocks noChangeArrowheads="1"/>
            </p:cNvSpPr>
            <p:nvPr/>
          </p:nvSpPr>
          <p:spPr bwMode="auto">
            <a:xfrm>
              <a:off x="158" y="3866"/>
              <a:ext cx="8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TCP FIN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68" name="Text Box 12"/>
            <p:cNvSpPr txBox="1">
              <a:spLocks noChangeArrowheads="1"/>
            </p:cNvSpPr>
            <p:nvPr/>
          </p:nvSpPr>
          <p:spPr bwMode="auto">
            <a:xfrm>
              <a:off x="2426" y="3218"/>
              <a:ext cx="7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Timeout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69" name="Line 13"/>
            <p:cNvSpPr>
              <a:spLocks noChangeShapeType="1"/>
            </p:cNvSpPr>
            <p:nvPr/>
          </p:nvSpPr>
          <p:spPr bwMode="auto">
            <a:xfrm flipV="1">
              <a:off x="2544" y="2208"/>
              <a:ext cx="0" cy="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14"/>
            <p:cNvSpPr>
              <a:spLocks noChangeShapeType="1"/>
            </p:cNvSpPr>
            <p:nvPr/>
          </p:nvSpPr>
          <p:spPr bwMode="auto">
            <a:xfrm>
              <a:off x="2544" y="3480"/>
              <a:ext cx="0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15"/>
            <p:cNvSpPr>
              <a:spLocks noChangeShapeType="1"/>
            </p:cNvSpPr>
            <p:nvPr/>
          </p:nvSpPr>
          <p:spPr bwMode="auto">
            <a:xfrm>
              <a:off x="2400" y="2220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Line 16"/>
            <p:cNvSpPr>
              <a:spLocks noChangeShapeType="1"/>
            </p:cNvSpPr>
            <p:nvPr/>
          </p:nvSpPr>
          <p:spPr bwMode="auto">
            <a:xfrm>
              <a:off x="2412" y="3876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27025" y="841375"/>
            <a:ext cx="3406775" cy="1387475"/>
            <a:chOff x="206" y="530"/>
            <a:chExt cx="2146" cy="874"/>
          </a:xfrm>
        </p:grpSpPr>
        <p:sp>
          <p:nvSpPr>
            <p:cNvPr id="10257" name="Line 18"/>
            <p:cNvSpPr>
              <a:spLocks noChangeShapeType="1"/>
            </p:cNvSpPr>
            <p:nvPr/>
          </p:nvSpPr>
          <p:spPr bwMode="auto">
            <a:xfrm>
              <a:off x="1104" y="648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9"/>
            <p:cNvSpPr>
              <a:spLocks noChangeShapeType="1"/>
            </p:cNvSpPr>
            <p:nvPr/>
          </p:nvSpPr>
          <p:spPr bwMode="auto">
            <a:xfrm flipH="1">
              <a:off x="1116" y="7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20"/>
            <p:cNvSpPr>
              <a:spLocks noChangeShapeType="1"/>
            </p:cNvSpPr>
            <p:nvPr/>
          </p:nvSpPr>
          <p:spPr bwMode="auto">
            <a:xfrm>
              <a:off x="1152" y="864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Rectangle 21"/>
            <p:cNvSpPr>
              <a:spLocks noChangeArrowheads="1"/>
            </p:cNvSpPr>
            <p:nvPr/>
          </p:nvSpPr>
          <p:spPr bwMode="auto">
            <a:xfrm>
              <a:off x="1128" y="1020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61" name="Text Box 22"/>
            <p:cNvSpPr txBox="1">
              <a:spLocks noChangeArrowheads="1"/>
            </p:cNvSpPr>
            <p:nvPr/>
          </p:nvSpPr>
          <p:spPr bwMode="auto">
            <a:xfrm>
              <a:off x="206" y="530"/>
              <a:ext cx="9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TCP SYN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62" name="Text Box 23"/>
            <p:cNvSpPr txBox="1">
              <a:spLocks noChangeArrowheads="1"/>
            </p:cNvSpPr>
            <p:nvPr/>
          </p:nvSpPr>
          <p:spPr bwMode="auto">
            <a:xfrm>
              <a:off x="1214" y="1046"/>
              <a:ext cx="8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page.html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63" name="Text Box 24"/>
            <p:cNvSpPr txBox="1">
              <a:spLocks noChangeArrowheads="1"/>
            </p:cNvSpPr>
            <p:nvPr/>
          </p:nvSpPr>
          <p:spPr bwMode="auto">
            <a:xfrm>
              <a:off x="842" y="81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790700" y="2895600"/>
            <a:ext cx="1866900" cy="609600"/>
            <a:chOff x="1152" y="3444"/>
            <a:chExt cx="1176" cy="384"/>
          </a:xfrm>
        </p:grpSpPr>
        <p:sp>
          <p:nvSpPr>
            <p:cNvPr id="10255" name="Rectangle 26"/>
            <p:cNvSpPr>
              <a:spLocks noChangeArrowheads="1"/>
            </p:cNvSpPr>
            <p:nvPr/>
          </p:nvSpPr>
          <p:spPr bwMode="auto">
            <a:xfrm>
              <a:off x="1152" y="3444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56" name="Text Box 27"/>
            <p:cNvSpPr txBox="1">
              <a:spLocks noChangeArrowheads="1"/>
            </p:cNvSpPr>
            <p:nvPr/>
          </p:nvSpPr>
          <p:spPr bwMode="auto">
            <a:xfrm>
              <a:off x="1226" y="3518"/>
              <a:ext cx="8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castle.gif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790700" y="2266950"/>
            <a:ext cx="1866900" cy="609600"/>
            <a:chOff x="1152" y="2196"/>
            <a:chExt cx="1176" cy="384"/>
          </a:xfrm>
        </p:grpSpPr>
        <p:sp>
          <p:nvSpPr>
            <p:cNvPr id="10253" name="Rectangle 29"/>
            <p:cNvSpPr>
              <a:spLocks noChangeArrowheads="1"/>
            </p:cNvSpPr>
            <p:nvPr/>
          </p:nvSpPr>
          <p:spPr bwMode="auto">
            <a:xfrm>
              <a:off x="1152" y="2196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54" name="Text Box 30"/>
            <p:cNvSpPr txBox="1">
              <a:spLocks noChangeArrowheads="1"/>
            </p:cNvSpPr>
            <p:nvPr/>
          </p:nvSpPr>
          <p:spPr bwMode="auto">
            <a:xfrm>
              <a:off x="1202" y="2246"/>
              <a:ext cx="9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hpface.jpg</a:t>
              </a:r>
              <a:endParaRPr kumimoji="0" lang="en-CA" sz="2400">
                <a:latin typeface="Times New Roman" charset="0"/>
              </a:endParaRPr>
            </a:p>
          </p:txBody>
        </p:sp>
      </p:grpSp>
      <p:sp>
        <p:nvSpPr>
          <p:cNvPr id="1212447" name="Text Box 31"/>
          <p:cNvSpPr txBox="1">
            <a:spLocks noChangeArrowheads="1"/>
          </p:cNvSpPr>
          <p:nvPr/>
        </p:nvSpPr>
        <p:spPr bwMode="auto">
          <a:xfrm>
            <a:off x="1069975" y="2003425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GG</a:t>
            </a:r>
            <a:endParaRPr kumimoji="0" lang="en-CA" sz="2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2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2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47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3518" y="2743200"/>
            <a:ext cx="8790482" cy="1673225"/>
          </a:xfrm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 smtClean="0"/>
              <a:t>HTTP Connection Basics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HTTP Protocol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Cookies, keeping state + tracking</a:t>
            </a:r>
          </a:p>
          <a:p>
            <a:pPr marL="514350" indent="-514350">
              <a:buFont typeface="Arial"/>
              <a:buChar char="•"/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34950"/>
            <a:ext cx="7772400" cy="914400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HTTP request message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6737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1673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54CBE28C-59DF-4DAE-A86D-7C9E9ADF127E}" type="slidenum">
              <a:rPr lang="en-US">
                <a:solidFill>
                  <a:srgbClr val="000000"/>
                </a:solidFill>
              </a:rPr>
              <a:pPr/>
              <a:t>59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674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two types of HTTP messages: </a:t>
            </a: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request</a:t>
            </a: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, </a:t>
            </a: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response</a:t>
            </a:r>
          </a:p>
          <a:p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HTTP request message: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ASCII (human-readable format)</a:t>
            </a:r>
            <a:endParaRPr lang="en-US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pic>
        <p:nvPicPr>
          <p:cNvPr id="116739" name="Picture 2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908050"/>
            <a:ext cx="50276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2" name="Text Box 5"/>
          <p:cNvSpPr txBox="1">
            <a:spLocks noChangeArrowheads="1"/>
          </p:cNvSpPr>
          <p:nvPr/>
        </p:nvSpPr>
        <p:spPr bwMode="auto">
          <a:xfrm>
            <a:off x="222250" y="3036888"/>
            <a:ext cx="2286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request line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(GET, POST,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HEAD commands</a:t>
            </a:r>
            <a:r>
              <a:rPr lang="en-US" sz="200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)</a:t>
            </a:r>
            <a:endParaRPr lang="en-US" sz="2400">
              <a:solidFill>
                <a:srgbClr val="000099"/>
              </a:solidFill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116743" name="Line 6"/>
          <p:cNvSpPr>
            <a:spLocks noChangeShapeType="1"/>
          </p:cNvSpPr>
          <p:nvPr/>
        </p:nvSpPr>
        <p:spPr bwMode="auto">
          <a:xfrm>
            <a:off x="1925638" y="3368675"/>
            <a:ext cx="868362" cy="1460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44" name="Freeform 7"/>
          <p:cNvSpPr>
            <a:spLocks/>
          </p:cNvSpPr>
          <p:nvPr/>
        </p:nvSpPr>
        <p:spPr bwMode="auto">
          <a:xfrm>
            <a:off x="2776538" y="3705225"/>
            <a:ext cx="149225" cy="1957388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45" name="Text Box 8"/>
          <p:cNvSpPr txBox="1">
            <a:spLocks noChangeArrowheads="1"/>
          </p:cNvSpPr>
          <p:nvPr/>
        </p:nvSpPr>
        <p:spPr bwMode="auto">
          <a:xfrm>
            <a:off x="1739900" y="4222750"/>
            <a:ext cx="97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header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 lines</a:t>
            </a:r>
            <a:endParaRPr lang="en-US" sz="2400">
              <a:solidFill>
                <a:srgbClr val="000099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>
            <a:off x="2309813" y="5789613"/>
            <a:ext cx="51117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188913" y="5121275"/>
            <a:ext cx="2343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carriage return,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line feed at start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of line indicates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end of header lines</a:t>
            </a:r>
            <a:endParaRPr lang="en-US" sz="2400">
              <a:solidFill>
                <a:srgbClr val="000099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48" name="Text Box 16"/>
          <p:cNvSpPr txBox="1">
            <a:spLocks noChangeArrowheads="1"/>
          </p:cNvSpPr>
          <p:nvPr/>
        </p:nvSpPr>
        <p:spPr bwMode="auto">
          <a:xfrm>
            <a:off x="2809875" y="3403600"/>
            <a:ext cx="60547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GET /index.html HTTP/1.1\r\n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Host: www-net.cs.umass.edu\r\n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User-Agent: Firefox/3.6.10\r\n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Accept: text/html,application/xhtml+xml\r\n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Accept-Language: en-us,en;q=0.5\r\n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Accept-Encoding: gzip,deflate\r\n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Accept-Charset: ISO-8859-1,utf-8;q=0.7\r\n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Keep-Alive: 115\r\n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Connection: keep-alive\r\n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\r\n</a:t>
            </a:r>
          </a:p>
        </p:txBody>
      </p:sp>
      <p:sp>
        <p:nvSpPr>
          <p:cNvPr id="116749" name="Line 17"/>
          <p:cNvSpPr>
            <a:spLocks noChangeShapeType="1"/>
          </p:cNvSpPr>
          <p:nvPr/>
        </p:nvSpPr>
        <p:spPr bwMode="auto">
          <a:xfrm flipH="1">
            <a:off x="6334125" y="2921000"/>
            <a:ext cx="166688" cy="51435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50" name="Text Box 18"/>
          <p:cNvSpPr txBox="1">
            <a:spLocks noChangeArrowheads="1"/>
          </p:cNvSpPr>
          <p:nvPr/>
        </p:nvSpPr>
        <p:spPr bwMode="auto">
          <a:xfrm>
            <a:off x="6384925" y="2633663"/>
            <a:ext cx="2411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carriage return character</a:t>
            </a:r>
          </a:p>
        </p:txBody>
      </p:sp>
      <p:sp>
        <p:nvSpPr>
          <p:cNvPr id="116751" name="Text Box 19"/>
          <p:cNvSpPr txBox="1">
            <a:spLocks noChangeArrowheads="1"/>
          </p:cNvSpPr>
          <p:nvPr/>
        </p:nvSpPr>
        <p:spPr bwMode="auto">
          <a:xfrm>
            <a:off x="6537325" y="2930525"/>
            <a:ext cx="186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line-feed character</a:t>
            </a:r>
          </a:p>
        </p:txBody>
      </p:sp>
      <p:sp>
        <p:nvSpPr>
          <p:cNvPr id="116752" name="Line 20"/>
          <p:cNvSpPr>
            <a:spLocks noChangeShapeType="1"/>
          </p:cNvSpPr>
          <p:nvPr/>
        </p:nvSpPr>
        <p:spPr bwMode="auto">
          <a:xfrm flipH="1">
            <a:off x="6615113" y="3230563"/>
            <a:ext cx="80962" cy="2524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3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Réges</a:t>
            </a:r>
            <a:r>
              <a:rPr lang="hu-HU" dirty="0"/>
              <a:t> </a:t>
            </a:r>
            <a:r>
              <a:rPr lang="hu-HU" dirty="0" smtClean="0"/>
              <a:t>régen…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DNS előtt minden név-IP leképezés egy</a:t>
            </a:r>
            <a:r>
              <a:rPr lang="en-US" dirty="0" smtClean="0"/>
              <a:t> </a:t>
            </a:r>
            <a:r>
              <a:rPr lang="en-US" i="1" dirty="0" smtClean="0"/>
              <a:t>hosts.txt</a:t>
            </a:r>
            <a:r>
              <a:rPr lang="hu-HU" dirty="0" err="1" smtClean="0"/>
              <a:t>-ben</a:t>
            </a:r>
            <a:r>
              <a:rPr lang="hu-HU" dirty="0" smtClean="0"/>
              <a:t> volt</a:t>
            </a:r>
            <a:endParaRPr lang="en-US" i="1" dirty="0" smtClean="0"/>
          </a:p>
          <a:p>
            <a:pPr lvl="1"/>
            <a:r>
              <a:rPr lang="en-US" i="1" dirty="0" smtClean="0"/>
              <a:t>/</a:t>
            </a:r>
            <a:r>
              <a:rPr lang="en-US" i="1" dirty="0" err="1" smtClean="0"/>
              <a:t>etc</a:t>
            </a:r>
            <a:r>
              <a:rPr lang="en-US" i="1" dirty="0" smtClean="0"/>
              <a:t>/hosts </a:t>
            </a:r>
            <a:r>
              <a:rPr lang="hu-HU" dirty="0"/>
              <a:t>-</a:t>
            </a:r>
            <a:r>
              <a:rPr lang="en-US" dirty="0" smtClean="0"/>
              <a:t> Linux</a:t>
            </a:r>
            <a:r>
              <a:rPr lang="hu-HU" dirty="0" err="1" smtClean="0"/>
              <a:t>on</a:t>
            </a:r>
            <a:endParaRPr lang="en-US" dirty="0" smtClean="0"/>
          </a:p>
          <a:p>
            <a:pPr lvl="1"/>
            <a:r>
              <a:rPr lang="en-US" i="1" dirty="0"/>
              <a:t>C:\</a:t>
            </a:r>
            <a:r>
              <a:rPr lang="en-US" i="1" dirty="0" smtClean="0"/>
              <a:t>Windows\System32\drivers\etc\hosts </a:t>
            </a:r>
            <a:r>
              <a:rPr lang="hu-HU" dirty="0"/>
              <a:t>-</a:t>
            </a:r>
            <a:r>
              <a:rPr lang="en-US" dirty="0" smtClean="0"/>
              <a:t> Windows</a:t>
            </a:r>
            <a:r>
              <a:rPr lang="hu-HU" dirty="0" err="1" smtClean="0"/>
              <a:t>on</a:t>
            </a:r>
            <a:endParaRPr lang="en-US" dirty="0" smtClean="0"/>
          </a:p>
          <a:p>
            <a:r>
              <a:rPr lang="hu-HU" dirty="0" smtClean="0"/>
              <a:t>Központosított, manuális rendszer</a:t>
            </a:r>
            <a:endParaRPr lang="en-US" dirty="0" smtClean="0"/>
          </a:p>
          <a:p>
            <a:pPr lvl="1"/>
            <a:r>
              <a:rPr lang="hu-HU" dirty="0" smtClean="0"/>
              <a:t>A változásokat </a:t>
            </a:r>
            <a:r>
              <a:rPr lang="hu-HU" dirty="0" err="1" smtClean="0"/>
              <a:t>emailben</a:t>
            </a:r>
            <a:r>
              <a:rPr lang="hu-HU" dirty="0" smtClean="0"/>
              <a:t> kellett beküldeni a </a:t>
            </a:r>
            <a:r>
              <a:rPr lang="en-US" dirty="0" smtClean="0"/>
              <a:t>SRI</a:t>
            </a:r>
            <a:r>
              <a:rPr lang="hu-HU" dirty="0" err="1" smtClean="0"/>
              <a:t>-nek</a:t>
            </a:r>
            <a:endParaRPr lang="hu-HU" dirty="0" smtClean="0"/>
          </a:p>
          <a:p>
            <a:pPr lvl="2"/>
            <a:r>
              <a:rPr lang="hu-HU" dirty="0" smtClean="0"/>
              <a:t>SRI=Stanford </a:t>
            </a:r>
            <a:r>
              <a:rPr lang="hu-HU" dirty="0"/>
              <a:t>Research Institute</a:t>
            </a:r>
            <a:endParaRPr lang="en-US" dirty="0" smtClean="0"/>
          </a:p>
          <a:p>
            <a:pPr lvl="1"/>
            <a:r>
              <a:rPr lang="hu-HU" dirty="0" smtClean="0"/>
              <a:t>A gépek periodikus időközönként letöltötték (FTP) a</a:t>
            </a:r>
            <a:r>
              <a:rPr lang="en-US" dirty="0" smtClean="0"/>
              <a:t> </a:t>
            </a:r>
            <a:r>
              <a:rPr lang="en-US" i="1" dirty="0" smtClean="0"/>
              <a:t>hosts.txt</a:t>
            </a:r>
            <a:r>
              <a:rPr lang="hu-HU" i="1" dirty="0"/>
              <a:t> </a:t>
            </a:r>
            <a:r>
              <a:rPr lang="hu-HU" dirty="0" smtClean="0"/>
              <a:t>fájlt</a:t>
            </a:r>
            <a:endParaRPr lang="en-US" i="1" dirty="0" smtClean="0"/>
          </a:p>
          <a:p>
            <a:pPr lvl="1"/>
            <a:r>
              <a:rPr lang="hu-HU" dirty="0" smtClean="0"/>
              <a:t>Minden név megengedett volt – nem volt benne hierarchia („</a:t>
            </a:r>
            <a:r>
              <a:rPr lang="hu-HU" dirty="0" err="1" smtClean="0"/>
              <a:t>flat</a:t>
            </a:r>
            <a:r>
              <a:rPr lang="hu-HU" dirty="0" smtClean="0"/>
              <a:t>” (sík) felépítés)</a:t>
            </a:r>
            <a:endParaRPr lang="en-US" dirty="0" smtClean="0"/>
          </a:p>
          <a:p>
            <a:pPr lvl="2"/>
            <a:r>
              <a:rPr lang="en-US" dirty="0" err="1" smtClean="0"/>
              <a:t>alans_server_at_sbu_pwns_joo_lol_kthxbye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HTTP request message: general format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878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1878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D3CA83E2-305A-4E7F-9EE6-6090D9A09867}" type="slidenum">
              <a:rPr lang="en-US">
                <a:solidFill>
                  <a:srgbClr val="000000"/>
                </a:solidFill>
              </a:rPr>
              <a:pPr/>
              <a:t>60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8787" name="Picture 1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1001713"/>
            <a:ext cx="73136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9" name="Text Box 9"/>
          <p:cNvSpPr txBox="1">
            <a:spLocks noChangeArrowheads="1"/>
          </p:cNvSpPr>
          <p:nvPr/>
        </p:nvSpPr>
        <p:spPr bwMode="auto">
          <a:xfrm>
            <a:off x="6967538" y="1662113"/>
            <a:ext cx="103028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request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line</a:t>
            </a:r>
          </a:p>
        </p:txBody>
      </p:sp>
      <p:sp>
        <p:nvSpPr>
          <p:cNvPr id="118790" name="Text Box 11"/>
          <p:cNvSpPr txBox="1">
            <a:spLocks noChangeArrowheads="1"/>
          </p:cNvSpPr>
          <p:nvPr/>
        </p:nvSpPr>
        <p:spPr bwMode="auto">
          <a:xfrm>
            <a:off x="6962775" y="2678113"/>
            <a:ext cx="97472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header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lines</a:t>
            </a:r>
          </a:p>
        </p:txBody>
      </p:sp>
      <p:sp>
        <p:nvSpPr>
          <p:cNvPr id="118791" name="Rectangle 12"/>
          <p:cNvSpPr>
            <a:spLocks noChangeArrowheads="1"/>
          </p:cNvSpPr>
          <p:nvPr/>
        </p:nvSpPr>
        <p:spPr bwMode="auto">
          <a:xfrm>
            <a:off x="6578600" y="2247900"/>
            <a:ext cx="346075" cy="18192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2" name="Rectangle 13"/>
          <p:cNvSpPr>
            <a:spLocks noChangeArrowheads="1"/>
          </p:cNvSpPr>
          <p:nvPr/>
        </p:nvSpPr>
        <p:spPr bwMode="auto">
          <a:xfrm>
            <a:off x="6445250" y="2197100"/>
            <a:ext cx="290513" cy="2017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3" name="Rectangle 15"/>
          <p:cNvSpPr>
            <a:spLocks noChangeArrowheads="1"/>
          </p:cNvSpPr>
          <p:nvPr/>
        </p:nvSpPr>
        <p:spPr bwMode="auto">
          <a:xfrm>
            <a:off x="6813550" y="4303713"/>
            <a:ext cx="712788" cy="1216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4" name="Text Box 16"/>
          <p:cNvSpPr txBox="1">
            <a:spLocks noChangeArrowheads="1"/>
          </p:cNvSpPr>
          <p:nvPr/>
        </p:nvSpPr>
        <p:spPr bwMode="auto">
          <a:xfrm>
            <a:off x="6964363" y="4868863"/>
            <a:ext cx="73501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body</a:t>
            </a:r>
          </a:p>
        </p:txBody>
      </p:sp>
      <p:sp>
        <p:nvSpPr>
          <p:cNvPr id="118795" name="Rectangle 20"/>
          <p:cNvSpPr>
            <a:spLocks noChangeArrowheads="1"/>
          </p:cNvSpPr>
          <p:nvPr/>
        </p:nvSpPr>
        <p:spPr bwMode="auto">
          <a:xfrm>
            <a:off x="1143000" y="1698625"/>
            <a:ext cx="5638800" cy="446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6" name="Line 22"/>
          <p:cNvSpPr>
            <a:spLocks noChangeShapeType="1"/>
          </p:cNvSpPr>
          <p:nvPr/>
        </p:nvSpPr>
        <p:spPr bwMode="auto">
          <a:xfrm>
            <a:off x="24511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7" name="Line 23"/>
          <p:cNvSpPr>
            <a:spLocks noChangeShapeType="1"/>
          </p:cNvSpPr>
          <p:nvPr/>
        </p:nvSpPr>
        <p:spPr bwMode="auto">
          <a:xfrm>
            <a:off x="28956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8" name="Line 24"/>
          <p:cNvSpPr>
            <a:spLocks noChangeShapeType="1"/>
          </p:cNvSpPr>
          <p:nvPr/>
        </p:nvSpPr>
        <p:spPr bwMode="auto">
          <a:xfrm>
            <a:off x="42037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9" name="Line 25"/>
          <p:cNvSpPr>
            <a:spLocks noChangeShapeType="1"/>
          </p:cNvSpPr>
          <p:nvPr/>
        </p:nvSpPr>
        <p:spPr bwMode="auto">
          <a:xfrm>
            <a:off x="4629150" y="169545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800" name="Line 26"/>
          <p:cNvSpPr>
            <a:spLocks noChangeShapeType="1"/>
          </p:cNvSpPr>
          <p:nvPr/>
        </p:nvSpPr>
        <p:spPr bwMode="auto">
          <a:xfrm>
            <a:off x="59309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801" name="Line 27"/>
          <p:cNvSpPr>
            <a:spLocks noChangeShapeType="1"/>
          </p:cNvSpPr>
          <p:nvPr/>
        </p:nvSpPr>
        <p:spPr bwMode="auto">
          <a:xfrm>
            <a:off x="636905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802" name="Text Box 28"/>
          <p:cNvSpPr txBox="1">
            <a:spLocks noChangeArrowheads="1"/>
          </p:cNvSpPr>
          <p:nvPr/>
        </p:nvSpPr>
        <p:spPr bwMode="auto">
          <a:xfrm>
            <a:off x="1266825" y="1725613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method</a:t>
            </a:r>
          </a:p>
        </p:txBody>
      </p:sp>
      <p:sp>
        <p:nvSpPr>
          <p:cNvPr id="118803" name="Text Box 29"/>
          <p:cNvSpPr txBox="1">
            <a:spLocks noChangeArrowheads="1"/>
          </p:cNvSpPr>
          <p:nvPr/>
        </p:nvSpPr>
        <p:spPr bwMode="auto">
          <a:xfrm>
            <a:off x="2428875" y="1706563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sp</a:t>
            </a:r>
          </a:p>
        </p:txBody>
      </p:sp>
      <p:sp>
        <p:nvSpPr>
          <p:cNvPr id="118804" name="Text Box 30"/>
          <p:cNvSpPr txBox="1">
            <a:spLocks noChangeArrowheads="1"/>
          </p:cNvSpPr>
          <p:nvPr/>
        </p:nvSpPr>
        <p:spPr bwMode="auto">
          <a:xfrm>
            <a:off x="4194175" y="1712913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sp</a:t>
            </a:r>
          </a:p>
        </p:txBody>
      </p:sp>
      <p:sp>
        <p:nvSpPr>
          <p:cNvPr id="118805" name="Text Box 31"/>
          <p:cNvSpPr txBox="1">
            <a:spLocks noChangeArrowheads="1"/>
          </p:cNvSpPr>
          <p:nvPr/>
        </p:nvSpPr>
        <p:spPr bwMode="auto">
          <a:xfrm>
            <a:off x="5946775" y="1719263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cr</a:t>
            </a:r>
          </a:p>
        </p:txBody>
      </p:sp>
      <p:sp>
        <p:nvSpPr>
          <p:cNvPr id="118806" name="Text Box 32"/>
          <p:cNvSpPr txBox="1">
            <a:spLocks noChangeArrowheads="1"/>
          </p:cNvSpPr>
          <p:nvPr/>
        </p:nvSpPr>
        <p:spPr bwMode="auto">
          <a:xfrm>
            <a:off x="6416675" y="17303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lf</a:t>
            </a:r>
          </a:p>
        </p:txBody>
      </p:sp>
      <p:sp>
        <p:nvSpPr>
          <p:cNvPr id="118807" name="Text Box 33"/>
          <p:cNvSpPr txBox="1">
            <a:spLocks noChangeArrowheads="1"/>
          </p:cNvSpPr>
          <p:nvPr/>
        </p:nvSpPr>
        <p:spPr bwMode="auto">
          <a:xfrm>
            <a:off x="4784725" y="1712913"/>
            <a:ext cx="100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version</a:t>
            </a:r>
          </a:p>
        </p:txBody>
      </p:sp>
      <p:sp>
        <p:nvSpPr>
          <p:cNvPr id="118808" name="Text Box 34"/>
          <p:cNvSpPr txBox="1">
            <a:spLocks noChangeArrowheads="1"/>
          </p:cNvSpPr>
          <p:nvPr/>
        </p:nvSpPr>
        <p:spPr bwMode="auto">
          <a:xfrm>
            <a:off x="3159125" y="1725613"/>
            <a:ext cx="69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URL</a:t>
            </a:r>
          </a:p>
        </p:txBody>
      </p:sp>
      <p:grpSp>
        <p:nvGrpSpPr>
          <p:cNvPr id="118809" name="Group 45"/>
          <p:cNvGrpSpPr>
            <a:grpSpLocks/>
          </p:cNvGrpSpPr>
          <p:nvPr/>
        </p:nvGrpSpPr>
        <p:grpSpPr bwMode="auto">
          <a:xfrm>
            <a:off x="1143000" y="2143125"/>
            <a:ext cx="4565650" cy="446088"/>
            <a:chOff x="192" y="1894"/>
            <a:chExt cx="2876" cy="281"/>
          </a:xfrm>
        </p:grpSpPr>
        <p:sp>
          <p:nvSpPr>
            <p:cNvPr id="118845" name="Rectangle 35"/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6" name="Line 36"/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7" name="Line 37"/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8" name="Line 39"/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9" name="Line 40"/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50" name="Text Box 41"/>
            <p:cNvSpPr txBox="1">
              <a:spLocks noChangeArrowheads="1"/>
            </p:cNvSpPr>
            <p:nvPr/>
          </p:nvSpPr>
          <p:spPr bwMode="auto">
            <a:xfrm>
              <a:off x="2538" y="1907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cr</a:t>
              </a:r>
            </a:p>
          </p:txBody>
        </p:sp>
        <p:sp>
          <p:nvSpPr>
            <p:cNvPr id="118851" name="Text Box 42"/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lf</a:t>
              </a:r>
            </a:p>
          </p:txBody>
        </p:sp>
        <p:sp>
          <p:nvSpPr>
            <p:cNvPr id="118852" name="Text Box 43"/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value</a:t>
              </a:r>
            </a:p>
          </p:txBody>
        </p:sp>
        <p:sp>
          <p:nvSpPr>
            <p:cNvPr id="118853" name="Text Box 44"/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header field name</a:t>
              </a:r>
            </a:p>
          </p:txBody>
        </p:sp>
      </p:grpSp>
      <p:grpSp>
        <p:nvGrpSpPr>
          <p:cNvPr id="118810" name="Group 46"/>
          <p:cNvGrpSpPr>
            <a:grpSpLocks/>
          </p:cNvGrpSpPr>
          <p:nvPr/>
        </p:nvGrpSpPr>
        <p:grpSpPr bwMode="auto">
          <a:xfrm>
            <a:off x="1139825" y="3619500"/>
            <a:ext cx="4565650" cy="446088"/>
            <a:chOff x="192" y="1894"/>
            <a:chExt cx="2876" cy="281"/>
          </a:xfrm>
        </p:grpSpPr>
        <p:sp>
          <p:nvSpPr>
            <p:cNvPr id="118836" name="Rectangle 47"/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37" name="Line 48"/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38" name="Line 49"/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39" name="Line 50"/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0" name="Line 51"/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1" name="Text Box 52"/>
            <p:cNvSpPr txBox="1">
              <a:spLocks noChangeArrowheads="1"/>
            </p:cNvSpPr>
            <p:nvPr/>
          </p:nvSpPr>
          <p:spPr bwMode="auto">
            <a:xfrm>
              <a:off x="2538" y="1907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cr</a:t>
              </a:r>
            </a:p>
          </p:txBody>
        </p:sp>
        <p:sp>
          <p:nvSpPr>
            <p:cNvPr id="118842" name="Text Box 53"/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lf</a:t>
              </a:r>
            </a:p>
          </p:txBody>
        </p:sp>
        <p:sp>
          <p:nvSpPr>
            <p:cNvPr id="118843" name="Text Box 54"/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value</a:t>
              </a:r>
            </a:p>
          </p:txBody>
        </p:sp>
        <p:sp>
          <p:nvSpPr>
            <p:cNvPr id="118844" name="Text Box 55"/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header field name</a:t>
              </a:r>
            </a:p>
          </p:txBody>
        </p:sp>
      </p:grpSp>
      <p:sp>
        <p:nvSpPr>
          <p:cNvPr id="118811" name="Line 56"/>
          <p:cNvSpPr>
            <a:spLocks noChangeShapeType="1"/>
          </p:cNvSpPr>
          <p:nvPr/>
        </p:nvSpPr>
        <p:spPr bwMode="auto">
          <a:xfrm>
            <a:off x="1143000" y="2590800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118812" name="Group 61"/>
          <p:cNvGrpSpPr>
            <a:grpSpLocks/>
          </p:cNvGrpSpPr>
          <p:nvPr/>
        </p:nvGrpSpPr>
        <p:grpSpPr bwMode="auto">
          <a:xfrm>
            <a:off x="974725" y="2814638"/>
            <a:ext cx="331788" cy="461962"/>
            <a:chOff x="462" y="1727"/>
            <a:chExt cx="209" cy="291"/>
          </a:xfrm>
        </p:grpSpPr>
        <p:sp>
          <p:nvSpPr>
            <p:cNvPr id="118833" name="Rectangle 59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34" name="Text Box 57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  <p:sp>
          <p:nvSpPr>
            <p:cNvPr id="118835" name="Text Box 58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</p:grpSp>
      <p:sp>
        <p:nvSpPr>
          <p:cNvPr id="118813" name="Line 62"/>
          <p:cNvSpPr>
            <a:spLocks noChangeShapeType="1"/>
          </p:cNvSpPr>
          <p:nvPr/>
        </p:nvSpPr>
        <p:spPr bwMode="auto">
          <a:xfrm>
            <a:off x="5707063" y="2578100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118814" name="Group 63"/>
          <p:cNvGrpSpPr>
            <a:grpSpLocks/>
          </p:cNvGrpSpPr>
          <p:nvPr/>
        </p:nvGrpSpPr>
        <p:grpSpPr bwMode="auto">
          <a:xfrm>
            <a:off x="5538788" y="2801938"/>
            <a:ext cx="331787" cy="461962"/>
            <a:chOff x="462" y="1727"/>
            <a:chExt cx="209" cy="291"/>
          </a:xfrm>
        </p:grpSpPr>
        <p:sp>
          <p:nvSpPr>
            <p:cNvPr id="118830" name="Rectangle 64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31" name="Text Box 65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  <p:sp>
          <p:nvSpPr>
            <p:cNvPr id="118832" name="Text Box 66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</p:grpSp>
      <p:grpSp>
        <p:nvGrpSpPr>
          <p:cNvPr id="118815" name="Group 77"/>
          <p:cNvGrpSpPr>
            <a:grpSpLocks/>
          </p:cNvGrpSpPr>
          <p:nvPr/>
        </p:nvGrpSpPr>
        <p:grpSpPr bwMode="auto">
          <a:xfrm>
            <a:off x="1138238" y="4065588"/>
            <a:ext cx="963612" cy="446087"/>
            <a:chOff x="3105" y="2650"/>
            <a:chExt cx="607" cy="281"/>
          </a:xfrm>
        </p:grpSpPr>
        <p:sp>
          <p:nvSpPr>
            <p:cNvPr id="118826" name="Rectangle 68"/>
            <p:cNvSpPr>
              <a:spLocks noChangeArrowheads="1"/>
            </p:cNvSpPr>
            <p:nvPr/>
          </p:nvSpPr>
          <p:spPr bwMode="auto">
            <a:xfrm>
              <a:off x="3105" y="2650"/>
              <a:ext cx="607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27" name="Line 72"/>
            <p:cNvSpPr>
              <a:spLocks noChangeShapeType="1"/>
            </p:cNvSpPr>
            <p:nvPr/>
          </p:nvSpPr>
          <p:spPr bwMode="auto">
            <a:xfrm>
              <a:off x="3406" y="2652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28" name="Text Box 73"/>
            <p:cNvSpPr txBox="1">
              <a:spLocks noChangeArrowheads="1"/>
            </p:cNvSpPr>
            <p:nvPr/>
          </p:nvSpPr>
          <p:spPr bwMode="auto">
            <a:xfrm>
              <a:off x="3140" y="2663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cr</a:t>
              </a:r>
            </a:p>
          </p:txBody>
        </p:sp>
        <p:sp>
          <p:nvSpPr>
            <p:cNvPr id="118829" name="Text Box 74"/>
            <p:cNvSpPr txBox="1">
              <a:spLocks noChangeArrowheads="1"/>
            </p:cNvSpPr>
            <p:nvPr/>
          </p:nvSpPr>
          <p:spPr bwMode="auto">
            <a:xfrm>
              <a:off x="3436" y="2670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lf</a:t>
              </a:r>
            </a:p>
          </p:txBody>
        </p:sp>
      </p:grpSp>
      <p:sp>
        <p:nvSpPr>
          <p:cNvPr id="118816" name="Rectangle 78"/>
          <p:cNvSpPr>
            <a:spLocks noChangeArrowheads="1"/>
          </p:cNvSpPr>
          <p:nvPr/>
        </p:nvSpPr>
        <p:spPr bwMode="auto">
          <a:xfrm>
            <a:off x="1138238" y="4513263"/>
            <a:ext cx="5170487" cy="1120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817" name="Text Box 80"/>
          <p:cNvSpPr txBox="1">
            <a:spLocks noChangeArrowheads="1"/>
          </p:cNvSpPr>
          <p:nvPr/>
        </p:nvSpPr>
        <p:spPr bwMode="auto">
          <a:xfrm>
            <a:off x="3074988" y="4837113"/>
            <a:ext cx="1411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entity body</a:t>
            </a:r>
          </a:p>
        </p:txBody>
      </p:sp>
      <p:grpSp>
        <p:nvGrpSpPr>
          <p:cNvPr id="118818" name="Group 81"/>
          <p:cNvGrpSpPr>
            <a:grpSpLocks/>
          </p:cNvGrpSpPr>
          <p:nvPr/>
        </p:nvGrpSpPr>
        <p:grpSpPr bwMode="auto">
          <a:xfrm>
            <a:off x="974725" y="4851400"/>
            <a:ext cx="331788" cy="461963"/>
            <a:chOff x="462" y="1727"/>
            <a:chExt cx="209" cy="291"/>
          </a:xfrm>
        </p:grpSpPr>
        <p:sp>
          <p:nvSpPr>
            <p:cNvPr id="118823" name="Rectangle 82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24" name="Text Box 83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  <p:sp>
          <p:nvSpPr>
            <p:cNvPr id="118825" name="Text Box 84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</p:grpSp>
      <p:grpSp>
        <p:nvGrpSpPr>
          <p:cNvPr id="118819" name="Group 85"/>
          <p:cNvGrpSpPr>
            <a:grpSpLocks/>
          </p:cNvGrpSpPr>
          <p:nvPr/>
        </p:nvGrpSpPr>
        <p:grpSpPr bwMode="auto">
          <a:xfrm>
            <a:off x="6134100" y="4841875"/>
            <a:ext cx="331788" cy="461963"/>
            <a:chOff x="462" y="1727"/>
            <a:chExt cx="209" cy="291"/>
          </a:xfrm>
        </p:grpSpPr>
        <p:sp>
          <p:nvSpPr>
            <p:cNvPr id="118820" name="Rectangle 86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21" name="Text Box 87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  <p:sp>
          <p:nvSpPr>
            <p:cNvPr id="118822" name="Text Box 88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04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23838"/>
            <a:ext cx="8186737" cy="903287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Uploading form input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00088" y="1343025"/>
            <a:ext cx="3810000" cy="26622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smtClean="0">
                <a:solidFill>
                  <a:srgbClr val="CC0000"/>
                </a:solidFill>
                <a:ea typeface="ＭＳ Ｐゴシック" pitchFamily="34" charset="-128"/>
              </a:rPr>
              <a:t>POST method:</a:t>
            </a: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r>
              <a:rPr lang="en-US" sz="2400" smtClean="0">
                <a:ea typeface="ＭＳ Ｐゴシック" pitchFamily="34" charset="-128"/>
              </a:rPr>
              <a:t>web page often includes form input</a:t>
            </a:r>
          </a:p>
          <a:p>
            <a:r>
              <a:rPr lang="en-US" sz="2400" smtClean="0">
                <a:ea typeface="ＭＳ Ｐゴシック" pitchFamily="34" charset="-128"/>
              </a:rPr>
              <a:t>input is uploaded to server in entity body</a:t>
            </a:r>
          </a:p>
        </p:txBody>
      </p:sp>
      <p:sp>
        <p:nvSpPr>
          <p:cNvPr id="12083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703263" y="3409950"/>
            <a:ext cx="3810000" cy="2206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smtClean="0">
                <a:solidFill>
                  <a:srgbClr val="CC0000"/>
                </a:solidFill>
                <a:ea typeface="ＭＳ Ｐゴシック" pitchFamily="34" charset="-128"/>
              </a:rPr>
              <a:t>URL method:</a:t>
            </a:r>
          </a:p>
          <a:p>
            <a:r>
              <a:rPr lang="en-US" sz="2400" smtClean="0">
                <a:ea typeface="ＭＳ Ｐゴシック" pitchFamily="34" charset="-128"/>
              </a:rPr>
              <a:t>uses GET method</a:t>
            </a:r>
          </a:p>
          <a:p>
            <a:r>
              <a:rPr lang="en-US" sz="2400" smtClean="0">
                <a:ea typeface="ＭＳ Ｐゴシック" pitchFamily="34" charset="-128"/>
              </a:rPr>
              <a:t>input is uploaded in URL field of request line: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20834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414A7C83-0F1F-446C-9A24-17E1195A9E04}" type="slidenum">
              <a:rPr lang="en-US">
                <a:solidFill>
                  <a:srgbClr val="000000"/>
                </a:solidFill>
              </a:rPr>
              <a:pPr/>
              <a:t>61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0833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20835" name="Picture 1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75" y="904875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9" name="Text Box 5"/>
          <p:cNvSpPr txBox="1">
            <a:spLocks noChangeArrowheads="1"/>
          </p:cNvSpPr>
          <p:nvPr/>
        </p:nvSpPr>
        <p:spPr bwMode="auto">
          <a:xfrm>
            <a:off x="1798638" y="5080000"/>
            <a:ext cx="619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www.somesite.com/animalsearch?monkeys&amp;banana</a:t>
            </a:r>
          </a:p>
        </p:txBody>
      </p:sp>
    </p:spTree>
    <p:extLst>
      <p:ext uri="{BB962C8B-B14F-4D97-AF65-F5344CB8AC3E}">
        <p14:creationId xmlns:p14="http://schemas.microsoft.com/office/powerpoint/2010/main" val="16086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4798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Method types</a:t>
            </a:r>
          </a:p>
        </p:txBody>
      </p:sp>
      <p:sp>
        <p:nvSpPr>
          <p:cNvPr id="12288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HTTP/1.0:</a:t>
            </a:r>
          </a:p>
          <a:p>
            <a:r>
              <a:rPr lang="en-US" sz="2400" smtClean="0">
                <a:ea typeface="ＭＳ Ｐゴシック" pitchFamily="34" charset="-128"/>
              </a:rPr>
              <a:t>GET</a:t>
            </a:r>
          </a:p>
          <a:p>
            <a:r>
              <a:rPr lang="en-US" sz="2400" smtClean="0">
                <a:ea typeface="ＭＳ Ｐゴシック" pitchFamily="34" charset="-128"/>
              </a:rPr>
              <a:t>POST</a:t>
            </a:r>
          </a:p>
          <a:p>
            <a:r>
              <a:rPr lang="en-US" sz="2400" smtClean="0">
                <a:ea typeface="ＭＳ Ｐゴシック" pitchFamily="34" charset="-128"/>
              </a:rPr>
              <a:t>HEAD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asks server to leave requested object out of response</a:t>
            </a:r>
          </a:p>
        </p:txBody>
      </p:sp>
      <p:sp>
        <p:nvSpPr>
          <p:cNvPr id="12288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495800" y="1611313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HTTP/1.1:</a:t>
            </a:r>
          </a:p>
          <a:p>
            <a:r>
              <a:rPr lang="en-US" sz="2400" smtClean="0">
                <a:ea typeface="ＭＳ Ｐゴシック" pitchFamily="34" charset="-128"/>
              </a:rPr>
              <a:t>GET, POST, HEAD</a:t>
            </a:r>
          </a:p>
          <a:p>
            <a:r>
              <a:rPr lang="en-US" sz="2400" smtClean="0">
                <a:ea typeface="ＭＳ Ｐゴシック" pitchFamily="34" charset="-128"/>
              </a:rPr>
              <a:t>PUT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uploads file in entity body to path specified in URL field</a:t>
            </a:r>
          </a:p>
          <a:p>
            <a:r>
              <a:rPr lang="en-US" sz="2400" smtClean="0">
                <a:ea typeface="ＭＳ Ｐゴシック" pitchFamily="34" charset="-128"/>
              </a:rPr>
              <a:t>DELETE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deletes file specified in the URL field</a:t>
            </a:r>
          </a:p>
        </p:txBody>
      </p:sp>
      <p:sp>
        <p:nvSpPr>
          <p:cNvPr id="122882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152A4034-E0F7-4476-AE74-CC88A55D98AC}" type="slidenum">
              <a:rPr lang="en-US">
                <a:solidFill>
                  <a:srgbClr val="000000"/>
                </a:solidFill>
              </a:rPr>
              <a:pPr/>
              <a:t>62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2881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22883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023938"/>
            <a:ext cx="324008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68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8750"/>
            <a:ext cx="7772400" cy="979488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HTTP response message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4929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2493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EF134233-FC41-4948-AC01-63A1D7287BB2}" type="slidenum">
              <a:rPr lang="en-US">
                <a:solidFill>
                  <a:srgbClr val="000000"/>
                </a:solidFill>
              </a:rPr>
              <a:pPr/>
              <a:t>63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4931" name="Picture 17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88" y="895350"/>
            <a:ext cx="54848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39700" y="1397000"/>
            <a:ext cx="1790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status line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(protocol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status code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status phrase)</a:t>
            </a:r>
            <a:endParaRPr lang="en-US" sz="2400">
              <a:solidFill>
                <a:srgbClr val="CC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1358900" y="1914525"/>
            <a:ext cx="923925" cy="257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5" name="Freeform 7"/>
          <p:cNvSpPr>
            <a:spLocks/>
          </p:cNvSpPr>
          <p:nvPr/>
        </p:nvSpPr>
        <p:spPr bwMode="auto">
          <a:xfrm>
            <a:off x="2057400" y="2305050"/>
            <a:ext cx="257175" cy="2941638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893763" y="3286125"/>
            <a:ext cx="97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header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 lines</a:t>
            </a:r>
            <a:endParaRPr lang="en-US" sz="2400">
              <a:solidFill>
                <a:srgbClr val="CC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7" name="Line 9"/>
          <p:cNvSpPr>
            <a:spLocks noChangeShapeType="1"/>
          </p:cNvSpPr>
          <p:nvPr/>
        </p:nvSpPr>
        <p:spPr bwMode="auto">
          <a:xfrm flipV="1">
            <a:off x="1543050" y="5418138"/>
            <a:ext cx="757238" cy="2127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293688" y="5297488"/>
            <a:ext cx="13795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data, e.g.,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requested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HTML file</a:t>
            </a:r>
            <a:endParaRPr lang="en-US" sz="2400">
              <a:solidFill>
                <a:srgbClr val="CC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9" name="Rectangle 15"/>
          <p:cNvSpPr>
            <a:spLocks noChangeArrowheads="1"/>
          </p:cNvSpPr>
          <p:nvPr/>
        </p:nvSpPr>
        <p:spPr bwMode="auto">
          <a:xfrm>
            <a:off x="2243138" y="2044700"/>
            <a:ext cx="63119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HTTP/1.1 200 OK\r\n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Date: Sun, 26 Sep 2010 20:09:20 GMT\r\n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Server: Apache/2.0.52 (CentOS)\r\n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Last-Modified: Tue, 30 Oct 2007 17:00:02 GMT\r\n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ETag: "17dc6-a5c-bf716880"\r\n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Accept-Ranges: bytes\r\n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Content-Length: 2652\r\n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Keep-Alive: timeout=10, max=100\r\n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Connection: Keep-Alive\r\n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Content-Type: text/html; charset=ISO-8859-1\r\n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it-IT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data data data data data ... </a:t>
            </a:r>
            <a:endParaRPr lang="en-US" b="1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00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147638"/>
            <a:ext cx="7772400" cy="979487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HTTP response status codes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698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89000" y="2815216"/>
            <a:ext cx="8075613" cy="4274479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200 OK</a:t>
            </a:r>
            <a:endParaRPr lang="en-US" sz="2400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dirty="0" smtClean="0">
                <a:ea typeface="ＭＳ Ｐゴシック" pitchFamily="34" charset="-128"/>
              </a:rPr>
              <a:t>request succeeded, requested object later in this </a:t>
            </a:r>
            <a:r>
              <a:rPr lang="en-US" sz="2000" dirty="0" err="1" smtClean="0">
                <a:ea typeface="ＭＳ Ｐゴシック" pitchFamily="34" charset="-128"/>
              </a:rPr>
              <a:t>msg</a:t>
            </a: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301 Moved Permanently</a:t>
            </a:r>
            <a:endParaRPr lang="en-US" sz="2400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dirty="0" smtClean="0">
                <a:ea typeface="ＭＳ Ｐゴシック" pitchFamily="34" charset="-128"/>
              </a:rPr>
              <a:t>requested object moved, new location specified later in this </a:t>
            </a:r>
            <a:r>
              <a:rPr lang="en-US" sz="2000" dirty="0" err="1" smtClean="0">
                <a:ea typeface="ＭＳ Ｐゴシック" pitchFamily="34" charset="-128"/>
              </a:rPr>
              <a:t>msg</a:t>
            </a:r>
            <a:r>
              <a:rPr lang="en-US" sz="2000" dirty="0" smtClean="0">
                <a:ea typeface="ＭＳ Ｐゴシック" pitchFamily="34" charset="-128"/>
              </a:rPr>
              <a:t> (Location:)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400 Bad Request</a:t>
            </a:r>
            <a:endParaRPr lang="en-US" sz="2400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dirty="0" smtClean="0">
                <a:ea typeface="ＭＳ Ｐゴシック" pitchFamily="34" charset="-128"/>
              </a:rPr>
              <a:t>request </a:t>
            </a:r>
            <a:r>
              <a:rPr lang="en-US" sz="2000" dirty="0" err="1" smtClean="0">
                <a:ea typeface="ＭＳ Ｐゴシック" pitchFamily="34" charset="-128"/>
              </a:rPr>
              <a:t>msg</a:t>
            </a:r>
            <a:r>
              <a:rPr lang="en-US" sz="2000" dirty="0" smtClean="0">
                <a:ea typeface="ＭＳ Ｐゴシック" pitchFamily="34" charset="-128"/>
              </a:rPr>
              <a:t> not understood by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404 Not Found</a:t>
            </a:r>
            <a:endParaRPr lang="en-US" sz="2400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dirty="0" smtClean="0">
                <a:ea typeface="ＭＳ Ｐゴシック" pitchFamily="34" charset="-128"/>
              </a:rPr>
              <a:t>requested document not found on this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505 HTTP Version Not Supported</a:t>
            </a:r>
            <a:endParaRPr lang="en-US" sz="2400" dirty="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126978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D148A2AC-6C28-482C-8D8B-FFCAE13112A4}" type="slidenum">
              <a:rPr lang="en-US">
                <a:solidFill>
                  <a:srgbClr val="000000"/>
                </a:solidFill>
              </a:rPr>
              <a:pPr/>
              <a:t>64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6979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8" y="835025"/>
            <a:ext cx="60563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2" name="Rectangle 5"/>
          <p:cNvSpPr>
            <a:spLocks noChangeArrowheads="1"/>
          </p:cNvSpPr>
          <p:nvPr/>
        </p:nvSpPr>
        <p:spPr bwMode="auto">
          <a:xfrm>
            <a:off x="488950" y="1426317"/>
            <a:ext cx="81121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status code appears in 1st line in server-to-client response message.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some sample codes</a:t>
            </a:r>
            <a:r>
              <a:rPr lang="en-US" sz="2400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8043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2088"/>
            <a:ext cx="8455025" cy="979487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Trying out HTTP (client side) for yourself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902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0525" y="1390650"/>
            <a:ext cx="8096250" cy="466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1. Telnet to your favorite Web server:</a:t>
            </a:r>
          </a:p>
          <a:p>
            <a:pPr lvl="2">
              <a:buFontTx/>
              <a:buNone/>
            </a:pPr>
            <a:endParaRPr lang="en-US" sz="1800" smtClean="0">
              <a:ea typeface="ＭＳ Ｐゴシック" pitchFamily="34" charset="-128"/>
            </a:endParaRPr>
          </a:p>
        </p:txBody>
      </p:sp>
      <p:sp>
        <p:nvSpPr>
          <p:cNvPr id="129026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C2D67D4A-F591-4753-ABB1-426A1B8B777C}" type="slidenum">
              <a:rPr lang="en-US">
                <a:solidFill>
                  <a:srgbClr val="000000"/>
                </a:solidFill>
              </a:rPr>
              <a:pPr/>
              <a:t>65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9027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879475"/>
            <a:ext cx="776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0" name="Text Box 5"/>
          <p:cNvSpPr txBox="1">
            <a:spLocks noChangeArrowheads="1"/>
          </p:cNvSpPr>
          <p:nvPr/>
        </p:nvSpPr>
        <p:spPr bwMode="auto">
          <a:xfrm>
            <a:off x="3981450" y="2155825"/>
            <a:ext cx="4425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opens TCP connection to port 80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(default HTTP server port) at cis.poly.edu.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anything typed in sent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to port 80 at cis.poly.edu</a:t>
            </a: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9031" name="Text Box 6"/>
          <p:cNvSpPr txBox="1">
            <a:spLocks noChangeArrowheads="1"/>
          </p:cNvSpPr>
          <p:nvPr/>
        </p:nvSpPr>
        <p:spPr bwMode="auto">
          <a:xfrm>
            <a:off x="692150" y="2190750"/>
            <a:ext cx="318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telnet cis.poly.edu 80</a:t>
            </a:r>
            <a:endParaRPr lang="en-US" sz="2800">
              <a:solidFill>
                <a:srgbClr val="CC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9032" name="Rectangle 7"/>
          <p:cNvSpPr>
            <a:spLocks noChangeArrowheads="1"/>
          </p:cNvSpPr>
          <p:nvPr/>
        </p:nvSpPr>
        <p:spPr bwMode="auto">
          <a:xfrm>
            <a:off x="361950" y="3600450"/>
            <a:ext cx="8096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2. type in a GET HTTP request:</a:t>
            </a:r>
          </a:p>
          <a:p>
            <a:pPr marL="1143000" lvl="2" indent="-2286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29033" name="Text Box 8"/>
          <p:cNvSpPr txBox="1">
            <a:spLocks noChangeArrowheads="1"/>
          </p:cNvSpPr>
          <p:nvPr/>
        </p:nvSpPr>
        <p:spPr bwMode="auto">
          <a:xfrm>
            <a:off x="1382713" y="4184650"/>
            <a:ext cx="291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GET /~ross/ HTTP/1.1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Host: cis.poly.edu</a:t>
            </a:r>
            <a:endParaRPr lang="en-US">
              <a:solidFill>
                <a:srgbClr val="CC0000"/>
              </a:solidFill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129034" name="Text Box 11"/>
          <p:cNvSpPr txBox="1">
            <a:spLocks noChangeArrowheads="1"/>
          </p:cNvSpPr>
          <p:nvPr/>
        </p:nvSpPr>
        <p:spPr bwMode="auto">
          <a:xfrm>
            <a:off x="4848225" y="4098925"/>
            <a:ext cx="3092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by typing this in (hit carriage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return twice), you send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this minimal (but complete)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GET request to HTTP server</a:t>
            </a: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9035" name="Freeform 12"/>
          <p:cNvSpPr>
            <a:spLocks/>
          </p:cNvSpPr>
          <p:nvPr/>
        </p:nvSpPr>
        <p:spPr bwMode="auto">
          <a:xfrm>
            <a:off x="4029075" y="2162175"/>
            <a:ext cx="247650" cy="1181100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9036" name="Freeform 13"/>
          <p:cNvSpPr>
            <a:spLocks/>
          </p:cNvSpPr>
          <p:nvPr/>
        </p:nvSpPr>
        <p:spPr bwMode="auto">
          <a:xfrm>
            <a:off x="4829175" y="4067175"/>
            <a:ext cx="257175" cy="1190625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9037" name="Rectangle 14"/>
          <p:cNvSpPr>
            <a:spLocks noChangeArrowheads="1"/>
          </p:cNvSpPr>
          <p:nvPr/>
        </p:nvSpPr>
        <p:spPr bwMode="auto">
          <a:xfrm>
            <a:off x="361950" y="5429250"/>
            <a:ext cx="8096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3. look at response message sent by HTTP server!</a:t>
            </a:r>
          </a:p>
        </p:txBody>
      </p:sp>
      <p:sp>
        <p:nvSpPr>
          <p:cNvPr id="129038" name="Text Box 17"/>
          <p:cNvSpPr txBox="1">
            <a:spLocks noChangeArrowheads="1"/>
          </p:cNvSpPr>
          <p:nvPr/>
        </p:nvSpPr>
        <p:spPr bwMode="auto">
          <a:xfrm>
            <a:off x="409575" y="6029325"/>
            <a:ext cx="810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(or use Wireshark to look at captured HTTP request/response)</a:t>
            </a:r>
          </a:p>
        </p:txBody>
      </p:sp>
    </p:spTree>
    <p:extLst>
      <p:ext uri="{BB962C8B-B14F-4D97-AF65-F5344CB8AC3E}">
        <p14:creationId xmlns:p14="http://schemas.microsoft.com/office/powerpoint/2010/main" val="24759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3518" y="2743200"/>
            <a:ext cx="8790482" cy="1673225"/>
          </a:xfrm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 smtClean="0"/>
              <a:t>HTTP Connection Basics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HTTP Protocol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Cookies, keeping state + tracking</a:t>
            </a:r>
          </a:p>
          <a:p>
            <a:pPr marL="514350" indent="-514350">
              <a:buFont typeface="Arial"/>
              <a:buChar char="•"/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User-server state: cookies</a:t>
            </a:r>
          </a:p>
        </p:txBody>
      </p:sp>
      <p:sp>
        <p:nvSpPr>
          <p:cNvPr id="13107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11313"/>
            <a:ext cx="3810000" cy="48879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many Web sites use cookies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four components: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ea typeface="ＭＳ Ｐゴシック" pitchFamily="34" charset="-128"/>
              </a:rPr>
              <a:t>1) </a:t>
            </a:r>
            <a:r>
              <a:rPr lang="en-US" smtClean="0">
                <a:ea typeface="ＭＳ Ｐゴシック" pitchFamily="34" charset="-128"/>
              </a:rPr>
              <a:t>cookie header line of HTTP </a:t>
            </a:r>
            <a:r>
              <a:rPr lang="en-US" i="1" smtClean="0">
                <a:ea typeface="ＭＳ Ｐゴシック" pitchFamily="34" charset="-128"/>
              </a:rPr>
              <a:t>response</a:t>
            </a:r>
            <a:r>
              <a:rPr lang="en-US" smtClean="0">
                <a:ea typeface="ＭＳ Ｐゴシック" pitchFamily="34" charset="-128"/>
              </a:rPr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2) cookie header line in next HTTP </a:t>
            </a:r>
            <a:r>
              <a:rPr lang="en-US" i="1" smtClean="0">
                <a:ea typeface="ＭＳ Ｐゴシック" pitchFamily="34" charset="-128"/>
              </a:rPr>
              <a:t>request</a:t>
            </a:r>
            <a:r>
              <a:rPr lang="en-US" smtClean="0">
                <a:ea typeface="ＭＳ Ｐゴシック" pitchFamily="34" charset="-128"/>
              </a:rPr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3) cookie file kept on user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host, managed by user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browser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4) back-end database at Web site</a:t>
            </a:r>
          </a:p>
        </p:txBody>
      </p:sp>
      <p:sp>
        <p:nvSpPr>
          <p:cNvPr id="131077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425950" y="1392238"/>
            <a:ext cx="4059238" cy="4648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example:</a:t>
            </a:r>
          </a:p>
          <a:p>
            <a:r>
              <a:rPr lang="en-US" sz="2400" dirty="0" smtClean="0">
                <a:ea typeface="ＭＳ Ｐゴシック" pitchFamily="34" charset="-128"/>
              </a:rPr>
              <a:t>Susan always access Internet from PC</a:t>
            </a:r>
          </a:p>
          <a:p>
            <a:r>
              <a:rPr lang="en-US" sz="2400" dirty="0" smtClean="0">
                <a:ea typeface="ＭＳ Ｐゴシック" pitchFamily="34" charset="-128"/>
              </a:rPr>
              <a:t>visits specific e-commerce site for first time</a:t>
            </a:r>
          </a:p>
          <a:p>
            <a:r>
              <a:rPr lang="en-US" sz="2400" dirty="0" smtClean="0">
                <a:ea typeface="ＭＳ Ｐゴシック" pitchFamily="34" charset="-128"/>
              </a:rPr>
              <a:t>when initial HTTP requests arrives at site, site creates: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unique ID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entry in backend database for ID</a:t>
            </a:r>
          </a:p>
        </p:txBody>
      </p:sp>
      <p:sp>
        <p:nvSpPr>
          <p:cNvPr id="131074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8C2F3C98-3A98-4B97-AF63-5E12AEB0EAB6}" type="slidenum">
              <a:rPr lang="en-US">
                <a:solidFill>
                  <a:srgbClr val="000000"/>
                </a:solidFill>
              </a:rPr>
              <a:pPr/>
              <a:t>67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1073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31078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" y="1046163"/>
            <a:ext cx="6126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15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53988"/>
            <a:ext cx="7772400" cy="773112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Cookies: keeping </a:t>
            </a:r>
            <a:r>
              <a:rPr lang="ja-JP" altLang="en-US" sz="3600" smtClean="0">
                <a:ea typeface="ＭＳ Ｐゴシック" pitchFamily="34" charset="-128"/>
              </a:rPr>
              <a:t>“</a:t>
            </a:r>
            <a:r>
              <a:rPr lang="en-US" altLang="ja-JP" sz="3600" smtClean="0">
                <a:ea typeface="ＭＳ Ｐゴシック" pitchFamily="34" charset="-128"/>
              </a:rPr>
              <a:t>state</a:t>
            </a:r>
            <a:r>
              <a:rPr lang="ja-JP" altLang="en-US" sz="3600" smtClean="0">
                <a:ea typeface="ＭＳ Ｐゴシック" pitchFamily="34" charset="-128"/>
              </a:rPr>
              <a:t>”</a:t>
            </a:r>
            <a:r>
              <a:rPr lang="en-US" altLang="ja-JP" sz="3600" smtClean="0">
                <a:ea typeface="ＭＳ Ｐゴシック" pitchFamily="34" charset="-128"/>
              </a:rPr>
              <a:t> (cont.)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33122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C190C2EB-08C8-4072-A36E-0019BABC58EF}" type="slidenum">
              <a:rPr lang="en-US">
                <a:solidFill>
                  <a:srgbClr val="000000"/>
                </a:solidFill>
              </a:rPr>
              <a:pPr/>
              <a:t>68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21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33123" name="Picture 5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788988"/>
            <a:ext cx="63992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1052513" y="1227138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client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5973763" y="1273175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server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133207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208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133209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endParaRPr>
              </a:p>
            </p:txBody>
          </p:sp>
          <p:sp>
            <p:nvSpPr>
              <p:cNvPr id="133210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usual http response msg</a:t>
                </a:r>
                <a:endParaRPr lang="en-US"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09800" y="6145213"/>
            <a:ext cx="3305175" cy="407987"/>
            <a:chOff x="1392" y="3605"/>
            <a:chExt cx="2082" cy="257"/>
          </a:xfrm>
        </p:grpSpPr>
        <p:sp>
          <p:nvSpPr>
            <p:cNvPr id="133203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204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133205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endParaRPr>
              </a:p>
            </p:txBody>
          </p:sp>
          <p:sp>
            <p:nvSpPr>
              <p:cNvPr id="133206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usual http response msg</a:t>
                </a:r>
                <a:endParaRPr lang="en-US"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981075" y="2454275"/>
            <a:ext cx="1787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cookie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0" y="4878388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one week later: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209800" y="3589338"/>
            <a:ext cx="5638800" cy="1028700"/>
            <a:chOff x="1392" y="2261"/>
            <a:chExt cx="3552" cy="648"/>
          </a:xfrm>
        </p:grpSpPr>
        <p:sp>
          <p:nvSpPr>
            <p:cNvPr id="133196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97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usual http request msg</a:t>
              </a:r>
            </a:p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cookie: 1678</a:t>
              </a:r>
            </a:p>
          </p:txBody>
        </p:sp>
        <p:sp>
          <p:nvSpPr>
            <p:cNvPr id="133198" name="Text Box 28"/>
            <p:cNvSpPr txBox="1">
              <a:spLocks noChangeArrowheads="1"/>
            </p:cNvSpPr>
            <p:nvPr/>
          </p:nvSpPr>
          <p:spPr bwMode="auto">
            <a:xfrm>
              <a:off x="3554" y="2332"/>
              <a:ext cx="59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cookie-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specific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action</a:t>
              </a:r>
            </a:p>
          </p:txBody>
        </p:sp>
        <p:sp>
          <p:nvSpPr>
            <p:cNvPr id="133199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200" name="Group 83"/>
            <p:cNvGrpSpPr>
              <a:grpSpLocks/>
            </p:cNvGrpSpPr>
            <p:nvPr/>
          </p:nvGrpSpPr>
          <p:grpSpPr bwMode="auto">
            <a:xfrm>
              <a:off x="4306" y="2363"/>
              <a:ext cx="564" cy="231"/>
              <a:chOff x="4306" y="2273"/>
              <a:chExt cx="564" cy="231"/>
            </a:xfrm>
          </p:grpSpPr>
          <p:sp>
            <p:nvSpPr>
              <p:cNvPr id="133201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endParaRPr>
              </a:p>
            </p:txBody>
          </p:sp>
          <p:sp>
            <p:nvSpPr>
              <p:cNvPr id="133202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access</a:t>
                </a:r>
              </a:p>
            </p:txBody>
          </p:sp>
        </p:grpSp>
      </p:grpSp>
      <p:grpSp>
        <p:nvGrpSpPr>
          <p:cNvPr id="133132" name="Group 81"/>
          <p:cNvGrpSpPr>
            <a:grpSpLocks/>
          </p:cNvGrpSpPr>
          <p:nvPr/>
        </p:nvGrpSpPr>
        <p:grpSpPr bwMode="auto">
          <a:xfrm>
            <a:off x="936625" y="1922463"/>
            <a:ext cx="1068388" cy="565150"/>
            <a:chOff x="476" y="1047"/>
            <a:chExt cx="906" cy="486"/>
          </a:xfrm>
        </p:grpSpPr>
        <p:sp>
          <p:nvSpPr>
            <p:cNvPr id="133194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  <p:sp>
          <p:nvSpPr>
            <p:cNvPr id="133195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87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ebay 8734</a:t>
              </a:r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133187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88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usual http request msg</a:t>
              </a:r>
            </a:p>
          </p:txBody>
        </p:sp>
        <p:sp>
          <p:nvSpPr>
            <p:cNvPr id="133189" name="Text Box 31"/>
            <p:cNvSpPr txBox="1">
              <a:spLocks noChangeArrowheads="1"/>
            </p:cNvSpPr>
            <p:nvPr/>
          </p:nvSpPr>
          <p:spPr bwMode="auto">
            <a:xfrm>
              <a:off x="3341" y="1390"/>
              <a:ext cx="108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Amazon server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creates ID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1678 for user</a:t>
              </a:r>
            </a:p>
          </p:txBody>
        </p:sp>
        <p:grpSp>
          <p:nvGrpSpPr>
            <p:cNvPr id="133190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133191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3192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endParaRPr>
              </a:p>
            </p:txBody>
          </p:sp>
          <p:sp>
            <p:nvSpPr>
              <p:cNvPr id="133193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create</a:t>
                </a:r>
              </a:p>
              <a:p>
                <a:pPr defTabSz="914400" eaLnBrk="0" fontAlgn="base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    entry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919163" y="2676525"/>
            <a:ext cx="4392612" cy="871538"/>
            <a:chOff x="459" y="1637"/>
            <a:chExt cx="3027" cy="704"/>
          </a:xfrm>
        </p:grpSpPr>
        <p:sp>
          <p:nvSpPr>
            <p:cNvPr id="133182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83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usual http response </a:t>
              </a:r>
            </a:p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set-cookie: 1678</a:t>
              </a: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  <a:ea typeface="ＭＳ Ｐゴシック" pitchFamily="34" charset="-128"/>
                </a:rPr>
                <a:t> </a:t>
              </a:r>
            </a:p>
          </p:txBody>
        </p:sp>
        <p:grpSp>
          <p:nvGrpSpPr>
            <p:cNvPr id="133184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505"/>
              <a:chOff x="684" y="1746"/>
              <a:chExt cx="1004" cy="505"/>
            </a:xfrm>
          </p:grpSpPr>
          <p:sp>
            <p:nvSpPr>
              <p:cNvPr id="133185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endParaRPr>
              </a:p>
            </p:txBody>
          </p:sp>
          <p:sp>
            <p:nvSpPr>
              <p:cNvPr id="133186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</a:rPr>
                  <a:t>ebay 8734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</a:rPr>
                  <a:t>amazon 1678</a:t>
                </a: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2181225" y="4603750"/>
            <a:ext cx="5705475" cy="1901825"/>
            <a:chOff x="1374" y="2641"/>
            <a:chExt cx="3594" cy="1198"/>
          </a:xfrm>
        </p:grpSpPr>
        <p:sp>
          <p:nvSpPr>
            <p:cNvPr id="133177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78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usual http request msg</a:t>
              </a:r>
            </a:p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cookie: 1678</a:t>
              </a:r>
            </a:p>
          </p:txBody>
        </p:sp>
        <p:sp>
          <p:nvSpPr>
            <p:cNvPr id="133179" name="Text Box 29"/>
            <p:cNvSpPr txBox="1">
              <a:spLocks noChangeArrowheads="1"/>
            </p:cNvSpPr>
            <p:nvPr/>
          </p:nvSpPr>
          <p:spPr bwMode="auto">
            <a:xfrm>
              <a:off x="3584" y="3262"/>
              <a:ext cx="59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cookie-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specific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action</a:t>
              </a:r>
            </a:p>
          </p:txBody>
        </p:sp>
        <p:sp>
          <p:nvSpPr>
            <p:cNvPr id="133180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81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6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access</a:t>
              </a: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865188" y="5351463"/>
            <a:ext cx="1389062" cy="633412"/>
            <a:chOff x="684" y="1746"/>
            <a:chExt cx="1004" cy="486"/>
          </a:xfrm>
        </p:grpSpPr>
        <p:sp>
          <p:nvSpPr>
            <p:cNvPr id="133175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  <p:sp>
          <p:nvSpPr>
            <p:cNvPr id="133176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ebay 8734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amazon 1678</a:t>
              </a:r>
            </a:p>
          </p:txBody>
        </p:sp>
      </p:grpSp>
      <p:sp>
        <p:nvSpPr>
          <p:cNvPr id="133137" name="Text Box 80"/>
          <p:cNvSpPr txBox="1">
            <a:spLocks noChangeArrowheads="1"/>
          </p:cNvSpPr>
          <p:nvPr/>
        </p:nvSpPr>
        <p:spPr bwMode="auto">
          <a:xfrm>
            <a:off x="7842250" y="2692400"/>
            <a:ext cx="112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backend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database</a:t>
            </a:r>
          </a:p>
        </p:txBody>
      </p:sp>
      <p:sp>
        <p:nvSpPr>
          <p:cNvPr id="133138" name="AutoShape 327"/>
          <p:cNvSpPr>
            <a:spLocks noChangeArrowheads="1"/>
          </p:cNvSpPr>
          <p:nvPr/>
        </p:nvSpPr>
        <p:spPr bwMode="auto">
          <a:xfrm>
            <a:off x="8112125" y="3313113"/>
            <a:ext cx="592138" cy="908050"/>
          </a:xfrm>
          <a:prstGeom prst="can">
            <a:avLst>
              <a:gd name="adj" fmla="val 31004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133139" name="Group 63"/>
          <p:cNvGrpSpPr>
            <a:grpSpLocks/>
          </p:cNvGrpSpPr>
          <p:nvPr/>
        </p:nvGrpSpPr>
        <p:grpSpPr bwMode="auto">
          <a:xfrm>
            <a:off x="5475288" y="1119188"/>
            <a:ext cx="411162" cy="771525"/>
            <a:chOff x="4140" y="429"/>
            <a:chExt cx="1425" cy="2396"/>
          </a:xfrm>
        </p:grpSpPr>
        <p:sp>
          <p:nvSpPr>
            <p:cNvPr id="133143" name="Freeform 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44" name="Rectangle 65"/>
            <p:cNvSpPr>
              <a:spLocks noChangeArrowheads="1"/>
            </p:cNvSpPr>
            <p:nvPr/>
          </p:nvSpPr>
          <p:spPr bwMode="auto">
            <a:xfrm>
              <a:off x="4206" y="429"/>
              <a:ext cx="1045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45" name="Freeform 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46" name="Freeform 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47" name="Rectangle 68"/>
            <p:cNvSpPr>
              <a:spLocks noChangeArrowheads="1"/>
            </p:cNvSpPr>
            <p:nvPr/>
          </p:nvSpPr>
          <p:spPr bwMode="auto">
            <a:xfrm>
              <a:off x="4212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148" name="Group 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3173" name="AutoShape 70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3174" name="AutoShape 71"/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33149" name="Rectangle 72"/>
            <p:cNvSpPr>
              <a:spLocks noChangeArrowheads="1"/>
            </p:cNvSpPr>
            <p:nvPr/>
          </p:nvSpPr>
          <p:spPr bwMode="auto">
            <a:xfrm>
              <a:off x="4223" y="1021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150" name="Group 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3171" name="AutoShape 74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3172" name="AutoShape 75"/>
              <p:cNvSpPr>
                <a:spLocks noChangeArrowheads="1"/>
              </p:cNvSpPr>
              <p:nvPr/>
            </p:nvSpPr>
            <p:spPr bwMode="auto">
              <a:xfrm>
                <a:off x="625" y="2585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33151" name="Rectangle 76"/>
            <p:cNvSpPr>
              <a:spLocks noChangeArrowheads="1"/>
            </p:cNvSpPr>
            <p:nvPr/>
          </p:nvSpPr>
          <p:spPr bwMode="auto">
            <a:xfrm>
              <a:off x="4217" y="1356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52" name="Rectangle 77"/>
            <p:cNvSpPr>
              <a:spLocks noChangeArrowheads="1"/>
            </p:cNvSpPr>
            <p:nvPr/>
          </p:nvSpPr>
          <p:spPr bwMode="auto">
            <a:xfrm>
              <a:off x="4228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153" name="Group 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3169" name="AutoShape 79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3170" name="AutoShape 8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33154" name="Freeform 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155" name="Group 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3167" name="AutoShape 83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3168" name="AutoShape 84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33156" name="Rectangle 85"/>
            <p:cNvSpPr>
              <a:spLocks noChangeArrowheads="1"/>
            </p:cNvSpPr>
            <p:nvPr/>
          </p:nvSpPr>
          <p:spPr bwMode="auto">
            <a:xfrm>
              <a:off x="5251" y="429"/>
              <a:ext cx="66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57" name="Freeform 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58" name="Freeform 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59" name="Oval 88"/>
            <p:cNvSpPr>
              <a:spLocks noChangeArrowheads="1"/>
            </p:cNvSpPr>
            <p:nvPr/>
          </p:nvSpPr>
          <p:spPr bwMode="auto">
            <a:xfrm>
              <a:off x="5515" y="2613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0" name="Freeform 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1" name="AutoShape 90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2" name="AutoShape 91"/>
            <p:cNvSpPr>
              <a:spLocks noChangeArrowheads="1"/>
            </p:cNvSpPr>
            <p:nvPr/>
          </p:nvSpPr>
          <p:spPr bwMode="auto">
            <a:xfrm>
              <a:off x="4206" y="2712"/>
              <a:ext cx="1067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3" name="Oval 92"/>
            <p:cNvSpPr>
              <a:spLocks noChangeArrowheads="1"/>
            </p:cNvSpPr>
            <p:nvPr/>
          </p:nvSpPr>
          <p:spPr bwMode="auto">
            <a:xfrm>
              <a:off x="4311" y="2381"/>
              <a:ext cx="154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4" name="Oval 93"/>
            <p:cNvSpPr>
              <a:spLocks noChangeArrowheads="1"/>
            </p:cNvSpPr>
            <p:nvPr/>
          </p:nvSpPr>
          <p:spPr bwMode="auto">
            <a:xfrm>
              <a:off x="4487" y="2386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3165" name="Oval 94"/>
            <p:cNvSpPr>
              <a:spLocks noChangeArrowheads="1"/>
            </p:cNvSpPr>
            <p:nvPr/>
          </p:nvSpPr>
          <p:spPr bwMode="auto">
            <a:xfrm>
              <a:off x="4663" y="2381"/>
              <a:ext cx="160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6" name="Rectangle 95"/>
            <p:cNvSpPr>
              <a:spLocks noChangeArrowheads="1"/>
            </p:cNvSpPr>
            <p:nvPr/>
          </p:nvSpPr>
          <p:spPr bwMode="auto">
            <a:xfrm>
              <a:off x="5064" y="1834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33140" name="Group 96"/>
          <p:cNvGrpSpPr>
            <a:grpSpLocks/>
          </p:cNvGrpSpPr>
          <p:nvPr/>
        </p:nvGrpSpPr>
        <p:grpSpPr bwMode="auto">
          <a:xfrm>
            <a:off x="1806575" y="1117600"/>
            <a:ext cx="687388" cy="731838"/>
            <a:chOff x="-44" y="1473"/>
            <a:chExt cx="981" cy="1105"/>
          </a:xfrm>
        </p:grpSpPr>
        <p:pic>
          <p:nvPicPr>
            <p:cNvPr id="133141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42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76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5024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207963"/>
            <a:ext cx="7772400" cy="92551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Cookies (continued)</a:t>
            </a:r>
          </a:p>
        </p:txBody>
      </p:sp>
      <p:sp>
        <p:nvSpPr>
          <p:cNvPr id="13517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389063"/>
            <a:ext cx="3810000" cy="2641600"/>
          </a:xfrm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what cookies can be used for:</a:t>
            </a:r>
          </a:p>
          <a:p>
            <a:pPr>
              <a:lnSpc>
                <a:spcPct val="75000"/>
              </a:lnSpc>
            </a:pPr>
            <a:r>
              <a:rPr lang="en-US" sz="2400" smtClean="0">
                <a:ea typeface="ＭＳ Ｐゴシック" pitchFamily="34" charset="-128"/>
              </a:rPr>
              <a:t>authorization</a:t>
            </a:r>
          </a:p>
          <a:p>
            <a:pPr>
              <a:lnSpc>
                <a:spcPct val="75000"/>
              </a:lnSpc>
            </a:pPr>
            <a:r>
              <a:rPr lang="en-US" sz="2400" smtClean="0">
                <a:ea typeface="ＭＳ Ｐゴシック" pitchFamily="34" charset="-128"/>
              </a:rPr>
              <a:t>shopping carts</a:t>
            </a:r>
          </a:p>
          <a:p>
            <a:pPr>
              <a:lnSpc>
                <a:spcPct val="75000"/>
              </a:lnSpc>
            </a:pPr>
            <a:r>
              <a:rPr lang="en-US" sz="2400" smtClean="0">
                <a:ea typeface="ＭＳ Ｐゴシック" pitchFamily="34" charset="-128"/>
              </a:rPr>
              <a:t>recommendations</a:t>
            </a:r>
          </a:p>
          <a:p>
            <a:pPr>
              <a:lnSpc>
                <a:spcPct val="75000"/>
              </a:lnSpc>
            </a:pPr>
            <a:r>
              <a:rPr lang="en-US" sz="2400" smtClean="0">
                <a:ea typeface="ＭＳ Ｐゴシック" pitchFamily="34" charset="-128"/>
              </a:rPr>
              <a:t>user session state (Web e-mail)</a:t>
            </a:r>
          </a:p>
        </p:txBody>
      </p:sp>
      <p:sp>
        <p:nvSpPr>
          <p:cNvPr id="135170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61A9DC26-A049-42F9-B73A-96C2B69BBDD4}" type="slidenum">
              <a:rPr lang="en-US">
                <a:solidFill>
                  <a:srgbClr val="000000"/>
                </a:solidFill>
              </a:rPr>
              <a:pPr/>
              <a:t>69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5169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35171" name="Picture 1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5" y="898525"/>
            <a:ext cx="50276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4" name="Rectangle 13"/>
          <p:cNvSpPr>
            <a:spLocks noChangeArrowheads="1"/>
          </p:cNvSpPr>
          <p:nvPr/>
        </p:nvSpPr>
        <p:spPr bwMode="auto">
          <a:xfrm>
            <a:off x="4911725" y="1411288"/>
            <a:ext cx="3810000" cy="2233612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cookies and privacy: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cookies permit sites to learn a lot about you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you may supply name and e-mail to sites</a:t>
            </a:r>
          </a:p>
        </p:txBody>
      </p:sp>
      <p:sp>
        <p:nvSpPr>
          <p:cNvPr id="135175" name="Text Box 14"/>
          <p:cNvSpPr txBox="1">
            <a:spLocks noChangeArrowheads="1"/>
          </p:cNvSpPr>
          <p:nvPr/>
        </p:nvSpPr>
        <p:spPr bwMode="auto">
          <a:xfrm>
            <a:off x="7321550" y="1177925"/>
            <a:ext cx="8001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aside</a:t>
            </a:r>
          </a:p>
        </p:txBody>
      </p:sp>
      <p:sp>
        <p:nvSpPr>
          <p:cNvPr id="135176" name="Rectangle 15"/>
          <p:cNvSpPr>
            <a:spLocks noChangeArrowheads="1"/>
          </p:cNvSpPr>
          <p:nvPr/>
        </p:nvSpPr>
        <p:spPr bwMode="auto">
          <a:xfrm>
            <a:off x="411163" y="3946525"/>
            <a:ext cx="57023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how to keep </a:t>
            </a:r>
            <a:r>
              <a:rPr lang="ja-JP" altLang="en-US" sz="28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 sz="28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state</a:t>
            </a:r>
            <a:r>
              <a:rPr lang="ja-JP" altLang="en-US" sz="28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 sz="28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: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protocol endpoints: maintain state at sender/receiver over multiple transactions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cookies: http messages carry state</a:t>
            </a:r>
          </a:p>
        </p:txBody>
      </p:sp>
    </p:spTree>
    <p:extLst>
      <p:ext uri="{BB962C8B-B14F-4D97-AF65-F5344CB8AC3E}">
        <p14:creationId xmlns:p14="http://schemas.microsoft.com/office/powerpoint/2010/main" val="15452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en-US" dirty="0" smtClean="0"/>
              <a:t> DNS</a:t>
            </a:r>
            <a:r>
              <a:rPr lang="hu-HU" dirty="0" smtClean="0"/>
              <a:t> felé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Végül a </a:t>
            </a:r>
            <a:r>
              <a:rPr lang="en-US" i="1" dirty="0" smtClean="0"/>
              <a:t>hosts.txt</a:t>
            </a:r>
            <a:r>
              <a:rPr lang="en-US" dirty="0" smtClean="0"/>
              <a:t> </a:t>
            </a:r>
            <a:r>
              <a:rPr lang="hu-HU" dirty="0" smtClean="0"/>
              <a:t>alapú rendszer szétesett</a:t>
            </a:r>
            <a:endParaRPr lang="en-US" dirty="0" smtClean="0"/>
          </a:p>
          <a:p>
            <a:pPr lvl="1"/>
            <a:r>
              <a:rPr lang="hu-HU" dirty="0" smtClean="0"/>
              <a:t>Nem skálázható, SRI nem bírt a terheléssel/igényekkel</a:t>
            </a:r>
            <a:endParaRPr lang="en-US" dirty="0" smtClean="0"/>
          </a:p>
          <a:p>
            <a:pPr lvl="1"/>
            <a:r>
              <a:rPr lang="hu-HU" dirty="0" smtClean="0"/>
              <a:t>Nehéz volt a nevek egyediségének biztosítása</a:t>
            </a:r>
            <a:endParaRPr lang="en-US" dirty="0" smtClean="0"/>
          </a:p>
          <a:p>
            <a:pPr lvl="2"/>
            <a:r>
              <a:rPr lang="hu-HU" dirty="0" smtClean="0"/>
              <a:t>Pl.</a:t>
            </a:r>
            <a:r>
              <a:rPr lang="en-US" dirty="0" smtClean="0"/>
              <a:t> MIT</a:t>
            </a:r>
          </a:p>
          <a:p>
            <a:pPr lvl="3"/>
            <a:r>
              <a:rPr lang="en-US" dirty="0" smtClean="0"/>
              <a:t>Massachusetts Institute of Technology?</a:t>
            </a:r>
          </a:p>
          <a:p>
            <a:pPr lvl="3"/>
            <a:r>
              <a:rPr lang="en-US" dirty="0" smtClean="0"/>
              <a:t>Melbourne Institute of Technology?</a:t>
            </a:r>
          </a:p>
          <a:p>
            <a:pPr lvl="1"/>
            <a:r>
              <a:rPr lang="hu-HU" dirty="0" smtClean="0"/>
              <a:t>Számos gép rendelkezett nem naprakész</a:t>
            </a:r>
            <a:r>
              <a:rPr lang="en-US" dirty="0" smtClean="0"/>
              <a:t> </a:t>
            </a:r>
            <a:r>
              <a:rPr lang="en-US" i="1" dirty="0" smtClean="0"/>
              <a:t>hosts.txt</a:t>
            </a:r>
            <a:r>
              <a:rPr lang="hu-HU" dirty="0" err="1" smtClean="0"/>
              <a:t>-vel</a:t>
            </a:r>
            <a:endParaRPr lang="en-US" i="1" dirty="0" smtClean="0"/>
          </a:p>
          <a:p>
            <a:r>
              <a:rPr lang="hu-HU" dirty="0" smtClean="0"/>
              <a:t>Ez vezetett a DNS megszületéséhez…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4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 + Third Parties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70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 page (from </a:t>
            </a:r>
            <a:r>
              <a:rPr lang="en-US" dirty="0" err="1" smtClean="0"/>
              <a:t>Wired.com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7" descr="Screen Shot 2014-10-03 at 10.30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14" y="2119257"/>
            <a:ext cx="5403417" cy="473874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998355" y="2854499"/>
            <a:ext cx="1047460" cy="497574"/>
          </a:xfrm>
          <a:prstGeom prst="roundRect">
            <a:avLst/>
          </a:prstGeom>
          <a:noFill/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3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5" name="Picture 7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15" y="4477795"/>
            <a:ext cx="1795463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Cj042477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17" y="1826800"/>
            <a:ext cx="1214438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55307" y="339135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Wired.com</a:t>
            </a:r>
            <a:endParaRPr lang="en-US" dirty="0"/>
          </a:p>
        </p:txBody>
      </p:sp>
      <p:pic>
        <p:nvPicPr>
          <p:cNvPr id="9" name="Picture 8" descr="MCj042477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8" y="3524296"/>
            <a:ext cx="1214438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forerunnerskishop.com/Portals/0/FullFacebook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4" y="4504347"/>
            <a:ext cx="1156756" cy="43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5617005" y="3325884"/>
            <a:ext cx="1278508" cy="1165367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93109" y="3535389"/>
            <a:ext cx="162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</a:t>
            </a:r>
            <a:r>
              <a:rPr lang="en-US" dirty="0" err="1" smtClean="0"/>
              <a:t>article.html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193" y="4588762"/>
            <a:ext cx="850900" cy="482600"/>
          </a:xfrm>
          <a:prstGeom prst="rect">
            <a:avLst/>
          </a:prstGeom>
        </p:spPr>
      </p:pic>
      <p:pic>
        <p:nvPicPr>
          <p:cNvPr id="6" name="Picture 5" descr="Screen Shot 2014-10-03 at 10.30.39 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17" y="2946155"/>
            <a:ext cx="802521" cy="703803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endCxn id="10" idx="3"/>
          </p:cNvCxnSpPr>
          <p:nvPr/>
        </p:nvCxnSpPr>
        <p:spPr>
          <a:xfrm flipH="1" flipV="1">
            <a:off x="2156780" y="4722862"/>
            <a:ext cx="4114888" cy="724256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72195" y="4198457"/>
            <a:ext cx="1997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</a:t>
            </a:r>
            <a:r>
              <a:rPr lang="en-US" dirty="0" err="1" smtClean="0"/>
              <a:t>sharebutton.gif</a:t>
            </a:r>
            <a:endParaRPr lang="en-US" dirty="0" smtClean="0"/>
          </a:p>
          <a:p>
            <a:r>
              <a:rPr lang="en-US" dirty="0" smtClean="0"/>
              <a:t>Cookie: FBCOOKIE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026" y="5564965"/>
            <a:ext cx="6703745" cy="10344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Facebook now knows you visited this Wired article.</a:t>
            </a:r>
          </a:p>
          <a:p>
            <a:pPr algn="ctr"/>
            <a:r>
              <a:rPr lang="en-US" sz="2000" dirty="0" smtClean="0"/>
              <a:t>Works for all pages where ‘like’/’share’ button is embedded!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04773" y="1527274"/>
            <a:ext cx="6703745" cy="10344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And it’s not just Facebook!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940" y="1944949"/>
            <a:ext cx="55372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4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3478E-6 3.28552E-7 L 0.22355 0.25012 " pathEditMode="relative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7004E-6 -2.1888E-6 L 0.59893 0.10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46" y="5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 animBg="1"/>
      <p:bldP spid="2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CDN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in today’s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73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-5" y="1600200"/>
            <a:ext cx="8794468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Most flows are HTTP</a:t>
            </a:r>
          </a:p>
          <a:p>
            <a:pPr lvl="1"/>
            <a:r>
              <a:rPr lang="en-US" dirty="0" smtClean="0"/>
              <a:t>Web is at least 52% of traffic</a:t>
            </a:r>
          </a:p>
          <a:p>
            <a:pPr lvl="1"/>
            <a:r>
              <a:rPr lang="en-US" dirty="0" smtClean="0"/>
              <a:t>Median object size is 2.7K, average is 85K (as of 2007)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HTTP uses TCP, so it will</a:t>
            </a:r>
          </a:p>
          <a:p>
            <a:pPr lvl="1"/>
            <a:r>
              <a:rPr lang="en-US" dirty="0" smtClean="0"/>
              <a:t>Be ACK clocked</a:t>
            </a:r>
          </a:p>
          <a:p>
            <a:pPr lvl="1"/>
            <a:r>
              <a:rPr lang="en-US" dirty="0" smtClean="0"/>
              <a:t>For Web, likely never leave slow start</a:t>
            </a:r>
          </a:p>
          <a:p>
            <a:endParaRPr lang="en-US" dirty="0" smtClean="0"/>
          </a:p>
          <a:p>
            <a:r>
              <a:rPr lang="en-US" dirty="0" smtClean="0"/>
              <a:t>Is the Internet designed for this common case?</a:t>
            </a:r>
          </a:p>
          <a:p>
            <a:pPr lvl="1"/>
            <a:r>
              <a:rPr lang="en-US" dirty="0" smtClean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68598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Serving Web Content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beginning…</a:t>
            </a:r>
          </a:p>
          <a:p>
            <a:pPr lvl="1"/>
            <a:r>
              <a:rPr lang="en-US" dirty="0" smtClean="0"/>
              <a:t>…there was a single server</a:t>
            </a:r>
          </a:p>
          <a:p>
            <a:pPr lvl="1"/>
            <a:r>
              <a:rPr lang="en-US" dirty="0" smtClean="0"/>
              <a:t>Probably located in a closet</a:t>
            </a:r>
          </a:p>
          <a:p>
            <a:pPr lvl="1"/>
            <a:r>
              <a:rPr lang="en-US" dirty="0" smtClean="0"/>
              <a:t>And it probably served blinking text</a:t>
            </a:r>
          </a:p>
          <a:p>
            <a:endParaRPr lang="en-US" dirty="0" smtClean="0"/>
          </a:p>
          <a:p>
            <a:r>
              <a:rPr lang="en-US" dirty="0" smtClean="0"/>
              <a:t>Issues with this model</a:t>
            </a:r>
          </a:p>
          <a:p>
            <a:pPr lvl="1"/>
            <a:r>
              <a:rPr lang="en-US" dirty="0" smtClean="0"/>
              <a:t>Site reliability</a:t>
            </a:r>
          </a:p>
          <a:p>
            <a:pPr lvl="2"/>
            <a:r>
              <a:rPr lang="en-US" dirty="0" smtClean="0"/>
              <a:t>Unplugging cable, hardware failure, natural disaster</a:t>
            </a:r>
          </a:p>
          <a:p>
            <a:pPr lvl="1"/>
            <a:r>
              <a:rPr lang="en-US" dirty="0" smtClean="0"/>
              <a:t>Scalability</a:t>
            </a:r>
          </a:p>
          <a:p>
            <a:pPr lvl="2"/>
            <a:r>
              <a:rPr lang="en-US" dirty="0" smtClean="0"/>
              <a:t>Flash crowds (aka </a:t>
            </a:r>
            <a:r>
              <a:rPr lang="en-US" dirty="0" err="1" smtClean="0"/>
              <a:t>Slashdotting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88" y="1526075"/>
            <a:ext cx="2761611" cy="22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Web service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multiple servers</a:t>
            </a:r>
          </a:p>
          <a:p>
            <a:endParaRPr lang="en-US" dirty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Better scalability</a:t>
            </a:r>
          </a:p>
          <a:p>
            <a:pPr lvl="1"/>
            <a:r>
              <a:rPr lang="en-US" dirty="0" smtClean="0"/>
              <a:t>Better reliability</a:t>
            </a:r>
          </a:p>
          <a:p>
            <a:pPr lvl="1"/>
            <a:endParaRPr lang="en-US" dirty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How do you decide which server to use?</a:t>
            </a:r>
          </a:p>
          <a:p>
            <a:pPr lvl="1"/>
            <a:r>
              <a:rPr lang="en-US" dirty="0" smtClean="0"/>
              <a:t>How to do synchronize state among servers?</a:t>
            </a:r>
          </a:p>
          <a:p>
            <a:pPr lvl="1"/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rcRect t="8832" b="8832"/>
          <a:stretch>
            <a:fillRect/>
          </a:stretch>
        </p:blipFill>
        <p:spPr>
          <a:xfrm>
            <a:off x="5757188" y="1600200"/>
            <a:ext cx="3234412" cy="18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Device that multiplexes requests</a:t>
            </a:r>
            <a:br>
              <a:rPr lang="en-US" dirty="0" smtClean="0"/>
            </a:br>
            <a:r>
              <a:rPr lang="en-US" dirty="0" smtClean="0"/>
              <a:t>across a collection of servers</a:t>
            </a:r>
          </a:p>
          <a:p>
            <a:pPr lvl="1"/>
            <a:r>
              <a:rPr lang="en-US" dirty="0" smtClean="0"/>
              <a:t>All servers share one public IP</a:t>
            </a:r>
            <a:endParaRPr lang="en-US" dirty="0"/>
          </a:p>
          <a:p>
            <a:pPr lvl="1"/>
            <a:r>
              <a:rPr lang="en-US" dirty="0" smtClean="0"/>
              <a:t>Balancer transparently directs requests</a:t>
            </a:r>
            <a:br>
              <a:rPr lang="en-US" dirty="0" smtClean="0"/>
            </a:br>
            <a:r>
              <a:rPr lang="en-US" dirty="0" smtClean="0"/>
              <a:t>to different servers</a:t>
            </a:r>
          </a:p>
          <a:p>
            <a:r>
              <a:rPr lang="en-US" dirty="0" smtClean="0"/>
              <a:t>How should the balancer assign clients to servers?</a:t>
            </a:r>
          </a:p>
          <a:p>
            <a:pPr lvl="1"/>
            <a:r>
              <a:rPr lang="en-US" dirty="0" smtClean="0"/>
              <a:t>Random / round-robin</a:t>
            </a:r>
          </a:p>
          <a:p>
            <a:pPr lvl="2"/>
            <a:r>
              <a:rPr lang="en-US" dirty="0" smtClean="0"/>
              <a:t>When is this a good idea?</a:t>
            </a:r>
          </a:p>
          <a:p>
            <a:pPr lvl="1"/>
            <a:r>
              <a:rPr lang="en-US" dirty="0" smtClean="0"/>
              <a:t>Load-based</a:t>
            </a:r>
          </a:p>
          <a:p>
            <a:pPr lvl="2"/>
            <a:r>
              <a:rPr lang="en-US" dirty="0" smtClean="0"/>
              <a:t>When might this fail?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Scalability (must support traffic for n hosts)</a:t>
            </a:r>
          </a:p>
          <a:p>
            <a:pPr lvl="1"/>
            <a:r>
              <a:rPr lang="en-US" dirty="0" smtClean="0"/>
              <a:t>State (must keep track of previous decisions)</a:t>
            </a:r>
          </a:p>
          <a:p>
            <a:pPr lvl="2"/>
            <a:r>
              <a:rPr lang="en-US" dirty="0" err="1" smtClean="0"/>
              <a:t>RESTful</a:t>
            </a:r>
            <a:r>
              <a:rPr lang="en-US" dirty="0" smtClean="0"/>
              <a:t> APIs reduce this limitation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rcRect t="8832" b="8832"/>
          <a:stretch>
            <a:fillRect/>
          </a:stretch>
        </p:blipFill>
        <p:spPr>
          <a:xfrm>
            <a:off x="5637658" y="1256553"/>
            <a:ext cx="3234412" cy="18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9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balancing: Are we done?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Allows scaling of hardware independent of IPs</a:t>
            </a:r>
          </a:p>
          <a:p>
            <a:pPr lvl="1"/>
            <a:r>
              <a:rPr lang="en-US" dirty="0" smtClean="0"/>
              <a:t>Relatively easy to maintain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Still a single point of failure</a:t>
            </a:r>
          </a:p>
          <a:p>
            <a:pPr lvl="1"/>
            <a:r>
              <a:rPr lang="en-US" dirty="0" smtClean="0"/>
              <a:t>Location!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934" y="5538693"/>
            <a:ext cx="8463720" cy="811061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3739" y="5685622"/>
            <a:ext cx="8315533" cy="685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Where do we place the load balancer for Wikipedia?</a:t>
            </a:r>
          </a:p>
        </p:txBody>
      </p:sp>
    </p:spTree>
    <p:extLst>
      <p:ext uri="{BB962C8B-B14F-4D97-AF65-F5344CB8AC3E}">
        <p14:creationId xmlns:p14="http://schemas.microsoft.com/office/powerpoint/2010/main" val="10629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Popping up: HTTP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 Web pages </a:t>
            </a:r>
          </a:p>
          <a:p>
            <a:pPr lvl="1"/>
            <a:r>
              <a:rPr lang="en-US" dirty="0"/>
              <a:t>RTT matters </a:t>
            </a:r>
            <a:r>
              <a:rPr lang="en-US" dirty="0" smtClean="0"/>
              <a:t>most</a:t>
            </a:r>
          </a:p>
          <a:p>
            <a:pPr lvl="1"/>
            <a:r>
              <a:rPr lang="en-US" dirty="0" smtClean="0"/>
              <a:t>Where should the server go?</a:t>
            </a:r>
            <a:endParaRPr lang="en-US" dirty="0"/>
          </a:p>
          <a:p>
            <a:r>
              <a:rPr lang="en-US" dirty="0"/>
              <a:t>For video</a:t>
            </a:r>
          </a:p>
          <a:p>
            <a:pPr lvl="1"/>
            <a:r>
              <a:rPr lang="en-US" dirty="0"/>
              <a:t>Available bandwidth matters most</a:t>
            </a:r>
          </a:p>
          <a:p>
            <a:pPr lvl="1"/>
            <a:r>
              <a:rPr lang="en-US" dirty="0" smtClean="0"/>
              <a:t>Where should the server go?</a:t>
            </a:r>
          </a:p>
          <a:p>
            <a:pPr lvl="1"/>
            <a:endParaRPr lang="en-US" dirty="0"/>
          </a:p>
          <a:p>
            <a:r>
              <a:rPr lang="en-US" dirty="0" smtClean="0"/>
              <a:t>Is there one location that is best for everyone?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placement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7243" b="7243"/>
          <a:stretch>
            <a:fillRect/>
          </a:stretch>
        </p:blipFill>
        <p:spPr/>
      </p:pic>
      <p:pic>
        <p:nvPicPr>
          <p:cNvPr id="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395" y="2774866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58" r="9793" b="21722"/>
          <a:stretch/>
        </p:blipFill>
        <p:spPr>
          <a:xfrm>
            <a:off x="7482052" y="3012966"/>
            <a:ext cx="610914" cy="678510"/>
          </a:xfrm>
          <a:prstGeom prst="rect">
            <a:avLst/>
          </a:prstGeom>
        </p:spPr>
      </p:pic>
      <p:pic>
        <p:nvPicPr>
          <p:cNvPr id="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26" y="3268852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8" y="3403735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77" y="1450563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505" y="5295597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413" y="4414344"/>
            <a:ext cx="2878521" cy="2302817"/>
          </a:xfrm>
          <a:prstGeom prst="rect">
            <a:avLst/>
          </a:prstGeom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49" y="5587998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97" y="5179846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604" y="6085487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570" y="4745418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14" y="5726384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77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3908 0.07407 " pathEditMode="relative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</a:t>
            </a:r>
            <a:r>
              <a:rPr lang="hu-HU" dirty="0" smtClean="0"/>
              <a:t> általánosságban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Domain Name System</a:t>
            </a:r>
          </a:p>
          <a:p>
            <a:r>
              <a:rPr lang="hu-HU" dirty="0" smtClean="0"/>
              <a:t>Elosztott adatbázis</a:t>
            </a:r>
            <a:endParaRPr lang="en-US" dirty="0" smtClean="0"/>
          </a:p>
          <a:p>
            <a:pPr lvl="1"/>
            <a:r>
              <a:rPr lang="hu-HU" dirty="0" smtClean="0"/>
              <a:t>Nem központosított</a:t>
            </a:r>
            <a:endParaRPr lang="en-US" dirty="0" smtClean="0"/>
          </a:p>
          <a:p>
            <a:r>
              <a:rPr lang="hu-HU" dirty="0" smtClean="0"/>
              <a:t>Egyszerű kliens-szerver architektúra</a:t>
            </a:r>
            <a:endParaRPr lang="en-US" dirty="0" smtClean="0"/>
          </a:p>
          <a:p>
            <a:pPr lvl="1"/>
            <a:r>
              <a:rPr lang="en-US" dirty="0" smtClean="0"/>
              <a:t>UDP 53</a:t>
            </a:r>
            <a:r>
              <a:rPr lang="hu-HU" dirty="0" err="1" smtClean="0"/>
              <a:t>-as</a:t>
            </a:r>
            <a:r>
              <a:rPr lang="hu-HU" dirty="0" smtClean="0"/>
              <a:t> port</a:t>
            </a:r>
            <a:r>
              <a:rPr lang="en-US" dirty="0" smtClean="0"/>
              <a:t>, </a:t>
            </a:r>
            <a:r>
              <a:rPr lang="hu-HU" dirty="0" smtClean="0"/>
              <a:t>vannak TCP implementációk is</a:t>
            </a:r>
            <a:endParaRPr lang="en-US" dirty="0" smtClean="0"/>
          </a:p>
          <a:p>
            <a:pPr lvl="1"/>
            <a:r>
              <a:rPr lang="hu-HU" dirty="0" smtClean="0"/>
              <a:t>Rövid kérések – rövid válaszok; kérés-válasz típusú kommunikáció</a:t>
            </a:r>
            <a:endParaRPr lang="en-US" dirty="0" smtClean="0"/>
          </a:p>
          <a:p>
            <a:r>
              <a:rPr lang="hu-HU" dirty="0" smtClean="0"/>
              <a:t>Hierarchikus névtér</a:t>
            </a:r>
            <a:endParaRPr lang="en-US" dirty="0" smtClean="0"/>
          </a:p>
          <a:p>
            <a:pPr lvl="1"/>
            <a:r>
              <a:rPr lang="hu-HU" dirty="0" smtClean="0"/>
              <a:t>Szemben a </a:t>
            </a:r>
            <a:r>
              <a:rPr lang="hu-HU" dirty="0" err="1" smtClean="0"/>
              <a:t>hosts.txt</a:t>
            </a:r>
            <a:r>
              <a:rPr lang="hu-HU" dirty="0" smtClean="0"/>
              <a:t> alapú </a:t>
            </a:r>
            <a:r>
              <a:rPr lang="hu-HU" dirty="0" err="1" smtClean="0"/>
              <a:t>flat</a:t>
            </a:r>
            <a:r>
              <a:rPr lang="hu-HU" dirty="0" smtClean="0"/>
              <a:t> megoldással</a:t>
            </a:r>
            <a:endParaRPr lang="en-US" dirty="0" smtClean="0"/>
          </a:p>
          <a:p>
            <a:pPr lvl="1"/>
            <a:r>
              <a:rPr lang="hu-HU" dirty="0" err="1" smtClean="0"/>
              <a:t>pl</a:t>
            </a:r>
            <a:r>
              <a:rPr lang="en-US" dirty="0" smtClean="0"/>
              <a:t>. .com </a:t>
            </a:r>
            <a:r>
              <a:rPr lang="en-US" dirty="0" smtClean="0">
                <a:sym typeface="Wingdings" pitchFamily="2" charset="2"/>
              </a:rPr>
              <a:t> google.com  mail.google.com</a:t>
            </a:r>
          </a:p>
        </p:txBody>
      </p:sp>
    </p:spTree>
    <p:extLst>
      <p:ext uri="{BB962C8B-B14F-4D97-AF65-F5344CB8AC3E}">
        <p14:creationId xmlns:p14="http://schemas.microsoft.com/office/powerpoint/2010/main" val="21109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speed matters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Impact on user experience</a:t>
            </a:r>
          </a:p>
          <a:p>
            <a:pPr lvl="1"/>
            <a:r>
              <a:rPr lang="en-US" dirty="0" smtClean="0"/>
              <a:t>Users navigating away from pages</a:t>
            </a:r>
          </a:p>
          <a:p>
            <a:pPr lvl="1"/>
            <a:r>
              <a:rPr lang="en-US" dirty="0" smtClean="0"/>
              <a:t>Video startup delay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178" y="2602184"/>
            <a:ext cx="5139420" cy="403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speed matters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6336718" cy="5105400"/>
          </a:xfrm>
        </p:spPr>
        <p:txBody>
          <a:bodyPr/>
          <a:lstStyle/>
          <a:p>
            <a:r>
              <a:rPr lang="en-US" dirty="0" smtClean="0"/>
              <a:t>Impact on user experience</a:t>
            </a:r>
          </a:p>
          <a:p>
            <a:pPr lvl="1"/>
            <a:r>
              <a:rPr lang="en-US" dirty="0" smtClean="0"/>
              <a:t>Users navigating away from pages</a:t>
            </a:r>
          </a:p>
          <a:p>
            <a:pPr lvl="1"/>
            <a:r>
              <a:rPr lang="en-US" dirty="0" smtClean="0"/>
              <a:t>Video startup delay</a:t>
            </a:r>
          </a:p>
          <a:p>
            <a:r>
              <a:rPr lang="en-US" dirty="0" smtClean="0"/>
              <a:t>Impact on revenue</a:t>
            </a:r>
          </a:p>
          <a:p>
            <a:pPr lvl="1"/>
            <a:r>
              <a:rPr lang="en-US" dirty="0" smtClean="0"/>
              <a:t>Amazon: </a:t>
            </a:r>
            <a:r>
              <a:rPr lang="en-US" dirty="0"/>
              <a:t>increased revenue 1% for every </a:t>
            </a:r>
            <a:r>
              <a:rPr lang="en-US" dirty="0" smtClean="0"/>
              <a:t>100ms reduction </a:t>
            </a:r>
            <a:r>
              <a:rPr lang="en-US" dirty="0"/>
              <a:t>in </a:t>
            </a:r>
            <a:r>
              <a:rPr lang="en-US" dirty="0" smtClean="0"/>
              <a:t>page load time (PLT)</a:t>
            </a:r>
          </a:p>
          <a:p>
            <a:pPr lvl="1"/>
            <a:r>
              <a:rPr lang="en-US" dirty="0" smtClean="0"/>
              <a:t>Shopzilla</a:t>
            </a:r>
            <a:r>
              <a:rPr lang="en-US" dirty="0"/>
              <a:t>:</a:t>
            </a:r>
            <a:r>
              <a:rPr lang="en-US" dirty="0" smtClean="0"/>
              <a:t>12</a:t>
            </a:r>
            <a:r>
              <a:rPr lang="en-US" dirty="0"/>
              <a:t>% increase in revenue by reducing PLT from 6 </a:t>
            </a:r>
            <a:r>
              <a:rPr lang="en-US" dirty="0" smtClean="0"/>
              <a:t>seconds </a:t>
            </a:r>
            <a:r>
              <a:rPr lang="en-US" dirty="0"/>
              <a:t>to 1.2 seconds </a:t>
            </a:r>
          </a:p>
          <a:p>
            <a:r>
              <a:rPr lang="en-US" dirty="0" smtClean="0"/>
              <a:t>Ping from BOS to LAX: ~100ms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502" y="3529588"/>
            <a:ext cx="2463992" cy="246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9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Web „</a:t>
            </a:r>
            <a:r>
              <a:rPr lang="hu-HU" b="1" dirty="0" err="1" smtClean="0"/>
              <a:t>caching</a:t>
            </a:r>
            <a:r>
              <a:rPr lang="hu-HU" b="1" dirty="0" smtClean="0"/>
              <a:t>” 1/2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9512"/>
            <a:ext cx="8352065" cy="3631747"/>
          </a:xfrm>
        </p:spPr>
        <p:txBody>
          <a:bodyPr>
            <a:noAutofit/>
          </a:bodyPr>
          <a:lstStyle/>
          <a:p>
            <a:r>
              <a:rPr lang="hu-HU" sz="1800" dirty="0" smtClean="0"/>
              <a:t>Felhasználók gyakran újra látogatják az oldalakat.</a:t>
            </a:r>
          </a:p>
          <a:p>
            <a:pPr lvl="1"/>
            <a:r>
              <a:rPr lang="hu-HU" sz="1800" dirty="0" smtClean="0"/>
              <a:t>Használható a lokális másolata a lapnak. Ezt nevezzük „</a:t>
            </a:r>
            <a:r>
              <a:rPr lang="hu-HU" sz="1800" dirty="0" err="1" smtClean="0"/>
              <a:t>caching</a:t>
            </a:r>
            <a:r>
              <a:rPr lang="hu-HU" sz="1800" dirty="0" smtClean="0"/>
              <a:t>”</a:t>
            </a:r>
            <a:r>
              <a:rPr lang="hu-HU" sz="1800" dirty="0" err="1" smtClean="0"/>
              <a:t>-nek</a:t>
            </a:r>
            <a:r>
              <a:rPr lang="hu-HU" sz="1800" dirty="0" smtClean="0"/>
              <a:t>.</a:t>
            </a:r>
          </a:p>
          <a:p>
            <a:r>
              <a:rPr lang="hu-HU" sz="1800" b="1" dirty="0" smtClean="0"/>
              <a:t>Kérdés</a:t>
            </a:r>
            <a:r>
              <a:rPr lang="hu-HU" sz="1800" dirty="0" smtClean="0"/>
              <a:t>: </a:t>
            </a:r>
            <a:r>
              <a:rPr lang="hu-HU" sz="1800" i="1" dirty="0" smtClean="0"/>
              <a:t>Mikor használhatjuk a lokális másolatot?</a:t>
            </a:r>
          </a:p>
          <a:p>
            <a:pPr lvl="1"/>
            <a:r>
              <a:rPr lang="hu-HU" sz="1800" dirty="0" smtClean="0"/>
              <a:t>Lokálisan meghatározni, hogy </a:t>
            </a:r>
            <a:r>
              <a:rPr lang="hu-HU" sz="1800" dirty="0" err="1" smtClean="0"/>
              <a:t>valid-e</a:t>
            </a:r>
            <a:r>
              <a:rPr lang="hu-HU" sz="1800" dirty="0" smtClean="0"/>
              <a:t> a kópia.</a:t>
            </a:r>
          </a:p>
          <a:p>
            <a:pPr lvl="2"/>
            <a:r>
              <a:rPr lang="hu-HU" sz="1800" dirty="0" smtClean="0"/>
              <a:t>Lejárati információk alapján, mint például az „</a:t>
            </a:r>
            <a:r>
              <a:rPr lang="hu-HU" sz="1800" dirty="0" err="1" smtClean="0"/>
              <a:t>Expires</a:t>
            </a:r>
            <a:r>
              <a:rPr lang="hu-HU" sz="1800" dirty="0" smtClean="0"/>
              <a:t>” fejléc alapján a szervertől.</a:t>
            </a:r>
          </a:p>
          <a:p>
            <a:pPr lvl="2"/>
            <a:r>
              <a:rPr lang="hu-HU" sz="1800" dirty="0" smtClean="0"/>
              <a:t>Heurisztikák használatával megtippelni.</a:t>
            </a:r>
          </a:p>
          <a:p>
            <a:pPr lvl="2"/>
            <a:r>
              <a:rPr lang="hu-HU" sz="1800" b="1" dirty="0" smtClean="0"/>
              <a:t>Előny</a:t>
            </a:r>
            <a:r>
              <a:rPr lang="hu-HU" sz="1800" dirty="0" smtClean="0"/>
              <a:t>: A tartalom azonnal elérhető.</a:t>
            </a:r>
          </a:p>
          <a:p>
            <a:pPr lvl="1"/>
            <a:r>
              <a:rPr lang="hu-HU" sz="1800" dirty="0" smtClean="0"/>
              <a:t>A másolat újra </a:t>
            </a:r>
            <a:r>
              <a:rPr lang="hu-HU" sz="1800" dirty="0" err="1" smtClean="0"/>
              <a:t>validálása</a:t>
            </a:r>
            <a:r>
              <a:rPr lang="hu-HU" sz="1800" dirty="0" smtClean="0"/>
              <a:t> a szerverrel. </a:t>
            </a:r>
          </a:p>
          <a:p>
            <a:pPr lvl="2"/>
            <a:r>
              <a:rPr lang="hu-HU" sz="1800" dirty="0" smtClean="0"/>
              <a:t>Másolatban lévő időbélyegző alapján. (a </a:t>
            </a:r>
            <a:r>
              <a:rPr lang="hu-HU" sz="1800" i="1" dirty="0" err="1" smtClean="0"/>
              <a:t>Last-Modified</a:t>
            </a:r>
            <a:r>
              <a:rPr lang="hu-HU" sz="1800" dirty="0" smtClean="0"/>
              <a:t> fejléc)</a:t>
            </a:r>
          </a:p>
          <a:p>
            <a:pPr lvl="2"/>
            <a:r>
              <a:rPr lang="hu-HU" sz="1800" dirty="0" smtClean="0"/>
              <a:t>A másolat tartalma alapján. (az </a:t>
            </a:r>
            <a:r>
              <a:rPr lang="hu-HU" sz="1800" i="1" dirty="0" err="1" smtClean="0"/>
              <a:t>Etag</a:t>
            </a:r>
            <a:r>
              <a:rPr lang="hu-HU" sz="1800" dirty="0" smtClean="0"/>
              <a:t> fejléc a szervertől)</a:t>
            </a:r>
          </a:p>
          <a:p>
            <a:pPr lvl="2"/>
            <a:r>
              <a:rPr lang="hu-HU" sz="1800" b="1" dirty="0"/>
              <a:t>Előny</a:t>
            </a:r>
            <a:r>
              <a:rPr lang="hu-HU" sz="1800" dirty="0"/>
              <a:t>: A tartalom </a:t>
            </a:r>
            <a:r>
              <a:rPr lang="hu-HU" sz="1800" dirty="0" smtClean="0"/>
              <a:t>egy </a:t>
            </a:r>
            <a:r>
              <a:rPr lang="hu-HU" sz="1800" dirty="0" err="1" smtClean="0"/>
              <a:t>RTT-nyi</a:t>
            </a:r>
            <a:r>
              <a:rPr lang="hu-HU" sz="1800" dirty="0" smtClean="0"/>
              <a:t> késleltetéssel </a:t>
            </a:r>
            <a:r>
              <a:rPr lang="hu-HU" sz="1800" dirty="0"/>
              <a:t>elérhető</a:t>
            </a:r>
            <a:r>
              <a:rPr lang="hu-HU" sz="1800" dirty="0" smtClean="0"/>
              <a:t>.</a:t>
            </a:r>
            <a:endParaRPr lang="hu-HU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5671912"/>
            <a:ext cx="2942035" cy="1120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7354" y="5536974"/>
            <a:ext cx="114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bg2">
                    <a:lumMod val="75000"/>
                  </a:schemeClr>
                </a:solidFill>
              </a:rPr>
              <a:t>Forrás: [5]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53" y="2217499"/>
            <a:ext cx="8431895" cy="3386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Web „</a:t>
            </a:r>
            <a:r>
              <a:rPr lang="hu-HU" b="1" dirty="0" err="1" smtClean="0"/>
              <a:t>caching</a:t>
            </a:r>
            <a:r>
              <a:rPr lang="hu-HU" b="1" dirty="0" smtClean="0"/>
              <a:t>” 2/</a:t>
            </a:r>
            <a:r>
              <a:rPr lang="hu-HU" b="1" dirty="0" err="1" smtClean="0"/>
              <a:t>2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787217" y="5268845"/>
            <a:ext cx="114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bg2">
                    <a:lumMod val="75000"/>
                  </a:schemeClr>
                </a:solidFill>
              </a:rPr>
              <a:t>Forrás: [5]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1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Web proxy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1846489"/>
          </a:xfrm>
        </p:spPr>
        <p:txBody>
          <a:bodyPr>
            <a:normAutofit fontScale="92500" lnSpcReduction="10000"/>
          </a:bodyPr>
          <a:lstStyle/>
          <a:p>
            <a:r>
              <a:rPr lang="hu-HU" sz="1800" dirty="0" smtClean="0"/>
              <a:t>A kliensek csoportja és a külső web szerverek közé egy közbelső elem elhelyezése, ez lesz a proxy.</a:t>
            </a:r>
          </a:p>
          <a:p>
            <a:pPr lvl="1"/>
            <a:r>
              <a:rPr lang="hu-HU" sz="1800" dirty="0" smtClean="0"/>
              <a:t>Előnyök a klienseknek: nagyobb </a:t>
            </a:r>
            <a:r>
              <a:rPr lang="hu-HU" sz="1800" i="1" dirty="0" smtClean="0"/>
              <a:t>cache</a:t>
            </a:r>
            <a:r>
              <a:rPr lang="hu-HU" sz="1800" dirty="0" smtClean="0"/>
              <a:t> és biztonsági ellenőrzés.</a:t>
            </a:r>
          </a:p>
          <a:p>
            <a:pPr lvl="1"/>
            <a:r>
              <a:rPr lang="hu-HU" sz="1800" dirty="0" smtClean="0"/>
              <a:t>A szervezeti hozzáférés szabályozás.</a:t>
            </a:r>
          </a:p>
          <a:p>
            <a:r>
              <a:rPr lang="hu-HU" sz="1800" i="1" dirty="0" smtClean="0"/>
              <a:t>Proxy cache</a:t>
            </a:r>
            <a:r>
              <a:rPr lang="hu-HU" sz="1800" dirty="0" smtClean="0"/>
              <a:t> egy elosztott, nagy gyorsító tárat biztosít a klienseknek. </a:t>
            </a:r>
          </a:p>
          <a:p>
            <a:pPr lvl="1"/>
            <a:r>
              <a:rPr lang="hu-HU" sz="1800" dirty="0" smtClean="0"/>
              <a:t>Korlátozások a tárolásra: biztonságos tartalmak, dinamikus tartalmak.</a:t>
            </a:r>
          </a:p>
          <a:p>
            <a:pPr lvl="1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553" y="3794947"/>
            <a:ext cx="5287545" cy="2728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5368" y="3672114"/>
            <a:ext cx="114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bg2">
                    <a:lumMod val="75000"/>
                  </a:schemeClr>
                </a:solidFill>
              </a:rPr>
              <a:t>Forrás: [5]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0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Strawman solution: Web </a:t>
            </a:r>
            <a:r>
              <a:rPr lang="hu-HU" dirty="0" err="1" smtClean="0"/>
              <a:t>caches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ISPs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ISP uses a </a:t>
            </a:r>
            <a:r>
              <a:rPr lang="en-US" dirty="0" err="1" smtClean="0"/>
              <a:t>middlebox</a:t>
            </a:r>
            <a:r>
              <a:rPr lang="en-US" dirty="0" smtClean="0"/>
              <a:t> that caches Web content</a:t>
            </a:r>
          </a:p>
          <a:p>
            <a:pPr lvl="1"/>
            <a:r>
              <a:rPr lang="en-US" dirty="0" smtClean="0"/>
              <a:t>Better performance – content is closer to users</a:t>
            </a:r>
          </a:p>
          <a:p>
            <a:pPr lvl="1"/>
            <a:r>
              <a:rPr lang="en-US" dirty="0" smtClean="0"/>
              <a:t>Lower cost – content traverses network boundary once</a:t>
            </a:r>
          </a:p>
          <a:p>
            <a:pPr lvl="1"/>
            <a:r>
              <a:rPr lang="en-US" dirty="0" smtClean="0"/>
              <a:t>Does this solve the problem?</a:t>
            </a:r>
          </a:p>
          <a:p>
            <a:pPr lvl="1"/>
            <a:endParaRPr lang="en-US" dirty="0"/>
          </a:p>
          <a:p>
            <a:r>
              <a:rPr lang="en-US" dirty="0" smtClean="0"/>
              <a:t>No!</a:t>
            </a:r>
          </a:p>
          <a:p>
            <a:pPr lvl="1"/>
            <a:r>
              <a:rPr lang="en-US" dirty="0" smtClean="0"/>
              <a:t>Size of all Web content is too large </a:t>
            </a:r>
            <a:r>
              <a:rPr lang="en-US" dirty="0" smtClean="0">
                <a:sym typeface="Wingdings"/>
              </a:rPr>
              <a:t></a:t>
            </a:r>
            <a:endParaRPr lang="en-US" dirty="0" smtClean="0"/>
          </a:p>
          <a:p>
            <a:pPr lvl="1"/>
            <a:r>
              <a:rPr lang="en-US" dirty="0" smtClean="0"/>
              <a:t>Web content is </a:t>
            </a:r>
            <a:r>
              <a:rPr lang="en-US" b="1" dirty="0" smtClean="0"/>
              <a:t>dynamic </a:t>
            </a:r>
            <a:r>
              <a:rPr lang="en-US" dirty="0" smtClean="0"/>
              <a:t>and </a:t>
            </a:r>
            <a:r>
              <a:rPr lang="en-US" b="1" dirty="0" smtClean="0"/>
              <a:t>customized</a:t>
            </a:r>
            <a:endParaRPr lang="en-US" dirty="0" smtClean="0"/>
          </a:p>
          <a:p>
            <a:pPr lvl="2"/>
            <a:r>
              <a:rPr lang="en-US" dirty="0" smtClean="0"/>
              <a:t>Can’t cache banking content</a:t>
            </a:r>
          </a:p>
          <a:p>
            <a:pPr lvl="2"/>
            <a:r>
              <a:rPr lang="en-US" dirty="0" smtClean="0"/>
              <a:t>What does it mean to cache search results?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0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CDN?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02156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Content Delivery Network</a:t>
            </a:r>
          </a:p>
          <a:p>
            <a:pPr lvl="1"/>
            <a:r>
              <a:rPr lang="en-US" dirty="0" smtClean="0"/>
              <a:t>Also sometimes called Content Distribution Network</a:t>
            </a:r>
          </a:p>
          <a:p>
            <a:pPr lvl="1"/>
            <a:r>
              <a:rPr lang="en-US" dirty="0" smtClean="0"/>
              <a:t>At least half of the world’s bits are delivered by a CDN</a:t>
            </a:r>
          </a:p>
          <a:p>
            <a:pPr lvl="2"/>
            <a:r>
              <a:rPr lang="en-US" dirty="0" smtClean="0"/>
              <a:t>Probably closer to 80/90%</a:t>
            </a:r>
          </a:p>
          <a:p>
            <a:pPr lvl="2"/>
            <a:endParaRPr lang="en-US" dirty="0"/>
          </a:p>
          <a:p>
            <a:r>
              <a:rPr lang="en-US" dirty="0" smtClean="0"/>
              <a:t>Primary Goals</a:t>
            </a:r>
          </a:p>
          <a:p>
            <a:pPr lvl="1"/>
            <a:r>
              <a:rPr lang="en-US" dirty="0" smtClean="0"/>
              <a:t>Create replicas of content throughout the Internet</a:t>
            </a:r>
          </a:p>
          <a:p>
            <a:pPr lvl="1"/>
            <a:r>
              <a:rPr lang="en-US" dirty="0" smtClean="0"/>
              <a:t>Ensure that replicas are always available</a:t>
            </a:r>
          </a:p>
          <a:p>
            <a:pPr lvl="1"/>
            <a:r>
              <a:rPr lang="en-US" dirty="0" smtClean="0"/>
              <a:t>Directly clients to replicas that will give good performance</a:t>
            </a:r>
          </a:p>
        </p:txBody>
      </p:sp>
    </p:spTree>
    <p:extLst>
      <p:ext uri="{BB962C8B-B14F-4D97-AF65-F5344CB8AC3E}">
        <p14:creationId xmlns:p14="http://schemas.microsoft.com/office/powerpoint/2010/main" val="18774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 of a CDN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Distributed servers</a:t>
            </a:r>
          </a:p>
          <a:p>
            <a:pPr lvl="1"/>
            <a:r>
              <a:rPr lang="en-US" dirty="0" smtClean="0"/>
              <a:t>Usually located inside of other ISPs</a:t>
            </a:r>
          </a:p>
          <a:p>
            <a:pPr lvl="1"/>
            <a:r>
              <a:rPr lang="en-US" dirty="0" smtClean="0"/>
              <a:t>Often located in IXPs (coming up next)</a:t>
            </a:r>
          </a:p>
          <a:p>
            <a:r>
              <a:rPr lang="en-US" dirty="0" smtClean="0"/>
              <a:t>High-speed network connecting them</a:t>
            </a:r>
          </a:p>
          <a:p>
            <a:r>
              <a:rPr lang="en-US" dirty="0" smtClean="0"/>
              <a:t>Clients (eyeballs)</a:t>
            </a:r>
          </a:p>
          <a:p>
            <a:pPr lvl="1"/>
            <a:r>
              <a:rPr lang="en-US" dirty="0" smtClean="0"/>
              <a:t>Can be located anywhere in the world</a:t>
            </a:r>
          </a:p>
          <a:p>
            <a:pPr lvl="1"/>
            <a:r>
              <a:rPr lang="en-US" dirty="0" smtClean="0"/>
              <a:t>They want fast Web performance</a:t>
            </a:r>
          </a:p>
          <a:p>
            <a:r>
              <a:rPr lang="en-US" dirty="0" smtClean="0"/>
              <a:t>Glue</a:t>
            </a:r>
          </a:p>
          <a:p>
            <a:pPr lvl="1"/>
            <a:r>
              <a:rPr lang="en-US" dirty="0" smtClean="0"/>
              <a:t>Something that binds clients to “nearby” replica 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CDNs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Akamai</a:t>
            </a:r>
          </a:p>
          <a:p>
            <a:pPr lvl="1"/>
            <a:r>
              <a:rPr lang="en-US" dirty="0"/>
              <a:t>147K+ servers, 1200+ networks, 650+ cities, 92 countries</a:t>
            </a:r>
          </a:p>
          <a:p>
            <a:r>
              <a:rPr lang="en-US" dirty="0" smtClean="0"/>
              <a:t>Limelight</a:t>
            </a:r>
          </a:p>
          <a:p>
            <a:pPr lvl="1"/>
            <a:r>
              <a:rPr lang="en-US" dirty="0" smtClean="0"/>
              <a:t>Well provisioned delivery </a:t>
            </a:r>
            <a:r>
              <a:rPr lang="en-US" dirty="0"/>
              <a:t>centers, </a:t>
            </a:r>
            <a:r>
              <a:rPr lang="en-US" dirty="0" smtClean="0"/>
              <a:t>interconnected </a:t>
            </a:r>
            <a:r>
              <a:rPr lang="en-US" dirty="0"/>
              <a:t>via a private fiber-optic </a:t>
            </a:r>
            <a:r>
              <a:rPr lang="en-US" dirty="0" smtClean="0"/>
              <a:t>connected to 700+ access networks </a:t>
            </a:r>
            <a:endParaRPr lang="en-US" dirty="0"/>
          </a:p>
          <a:p>
            <a:r>
              <a:rPr lang="en-US" dirty="0" err="1" smtClean="0"/>
              <a:t>Edgecast</a:t>
            </a:r>
            <a:endParaRPr lang="en-US" dirty="0" smtClean="0"/>
          </a:p>
          <a:p>
            <a:pPr lvl="1"/>
            <a:r>
              <a:rPr lang="en-US" dirty="0" smtClean="0"/>
              <a:t>30+ </a:t>
            </a:r>
            <a:r>
              <a:rPr lang="en-US" dirty="0" err="1" smtClean="0"/>
              <a:t>PoPs</a:t>
            </a:r>
            <a:r>
              <a:rPr lang="en-US" dirty="0" smtClean="0"/>
              <a:t>, 5 continents, 2000+ direct connections</a:t>
            </a:r>
            <a:endParaRPr lang="en-US" dirty="0"/>
          </a:p>
          <a:p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Google, Facebook, AWS, AT&amp;T, Level3, Brokers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 CDN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Servers are deployed in clusters for reliability</a:t>
            </a:r>
          </a:p>
          <a:p>
            <a:pPr lvl="1"/>
            <a:r>
              <a:rPr lang="en-US" dirty="0" smtClean="0"/>
              <a:t>Some may be offline</a:t>
            </a:r>
          </a:p>
          <a:p>
            <a:pPr lvl="2"/>
            <a:r>
              <a:rPr lang="en-US" dirty="0" smtClean="0"/>
              <a:t>Could be due to failure</a:t>
            </a:r>
          </a:p>
          <a:p>
            <a:pPr lvl="2"/>
            <a:r>
              <a:rPr lang="en-US" dirty="0" smtClean="0"/>
              <a:t>Also could be “suspended” (e.g., to save power or for upgrade)</a:t>
            </a:r>
          </a:p>
          <a:p>
            <a:r>
              <a:rPr lang="en-US" dirty="0" smtClean="0"/>
              <a:t>Could be multiple clusters per location (e.g., in multiple racks)</a:t>
            </a:r>
          </a:p>
          <a:p>
            <a:r>
              <a:rPr lang="en-US" dirty="0" smtClean="0"/>
              <a:t>Server locations</a:t>
            </a:r>
          </a:p>
          <a:p>
            <a:pPr lvl="1"/>
            <a:r>
              <a:rPr lang="en-US" dirty="0" smtClean="0"/>
              <a:t>Well-connected points of presence (</a:t>
            </a:r>
            <a:r>
              <a:rPr lang="en-US" dirty="0" err="1" smtClean="0"/>
              <a:t>PoPs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Inside of ISPs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Név hierarchia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58886" y="3200402"/>
            <a:ext cx="5932714" cy="3570514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legfelső szint: </a:t>
            </a:r>
            <a:r>
              <a:rPr lang="en-US" dirty="0" smtClean="0"/>
              <a:t>Top Level Domains (TLDs)</a:t>
            </a:r>
          </a:p>
          <a:p>
            <a:r>
              <a:rPr lang="hu-HU" dirty="0" smtClean="0"/>
              <a:t>Maximális famélység</a:t>
            </a:r>
            <a:r>
              <a:rPr lang="en-US" dirty="0" smtClean="0"/>
              <a:t>: 128</a:t>
            </a:r>
          </a:p>
          <a:p>
            <a:r>
              <a:rPr lang="hu-HU" dirty="0" smtClean="0"/>
              <a:t>Minden</a:t>
            </a:r>
            <a:r>
              <a:rPr lang="en-US" dirty="0" smtClean="0"/>
              <a:t> Dom</a:t>
            </a:r>
            <a:r>
              <a:rPr lang="hu-HU" dirty="0" smtClean="0"/>
              <a:t>én Név</a:t>
            </a:r>
            <a:r>
              <a:rPr lang="en-US" dirty="0" smtClean="0"/>
              <a:t> </a:t>
            </a:r>
            <a:r>
              <a:rPr lang="hu-HU" dirty="0" smtClean="0"/>
              <a:t>egy részfa</a:t>
            </a:r>
            <a:endParaRPr lang="en-US" dirty="0" smtClean="0"/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edu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neu.edu  ccs.neu.edu  </a:t>
            </a:r>
            <a:r>
              <a:rPr lang="en-US" dirty="0" smtClean="0">
                <a:sym typeface="Wingdings" pitchFamily="2" charset="2"/>
                <a:hlinkClick r:id="rId2"/>
              </a:rPr>
              <a:t>www.ccs.neu.edu</a:t>
            </a:r>
            <a:endParaRPr lang="en-US" dirty="0" smtClean="0">
              <a:sym typeface="Wingdings" pitchFamily="2" charset="2"/>
            </a:endParaRPr>
          </a:p>
          <a:p>
            <a:r>
              <a:rPr lang="hu-HU" smtClean="0">
                <a:sym typeface="Wingdings" pitchFamily="2" charset="2"/>
              </a:rPr>
              <a:t>Nincsenek névütközések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neu.com vs. neu.edu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3867" y="1524388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64237" y="256300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edu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32645" y="256300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68380" y="256300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gov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19155" y="2563006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67338" y="256300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7531" y="256300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01581" y="2563006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0835" y="256300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22230" y="2563006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etc.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5298" y="354271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neu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84278" y="354271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mit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8789" y="466395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ccs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024997" y="466395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ece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952775" y="4663950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husky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7819" y="5926701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www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135185" y="5926701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login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270920" y="5926701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mail</a:t>
            </a:r>
            <a:endParaRPr lang="en-US" sz="2400" dirty="0"/>
          </a:p>
        </p:txBody>
      </p:sp>
      <p:cxnSp>
        <p:nvCxnSpPr>
          <p:cNvPr id="24" name="Straight Connector 23"/>
          <p:cNvCxnSpPr>
            <a:stCxn id="5" idx="2"/>
            <a:endCxn id="6" idx="0"/>
          </p:cNvCxnSpPr>
          <p:nvPr/>
        </p:nvCxnSpPr>
        <p:spPr>
          <a:xfrm flipH="1">
            <a:off x="1613852" y="1986053"/>
            <a:ext cx="276775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7" idx="0"/>
          </p:cNvCxnSpPr>
          <p:nvPr/>
        </p:nvCxnSpPr>
        <p:spPr>
          <a:xfrm flipH="1">
            <a:off x="2715924" y="1986053"/>
            <a:ext cx="1665686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8" idx="0"/>
          </p:cNvCxnSpPr>
          <p:nvPr/>
        </p:nvCxnSpPr>
        <p:spPr>
          <a:xfrm flipH="1">
            <a:off x="3809179" y="1986053"/>
            <a:ext cx="572431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2"/>
            <a:endCxn id="9" idx="0"/>
          </p:cNvCxnSpPr>
          <p:nvPr/>
        </p:nvCxnSpPr>
        <p:spPr>
          <a:xfrm>
            <a:off x="4381610" y="1986053"/>
            <a:ext cx="42704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0" idx="0"/>
          </p:cNvCxnSpPr>
          <p:nvPr/>
        </p:nvCxnSpPr>
        <p:spPr>
          <a:xfrm>
            <a:off x="4381610" y="1986053"/>
            <a:ext cx="140087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1" idx="0"/>
          </p:cNvCxnSpPr>
          <p:nvPr/>
        </p:nvCxnSpPr>
        <p:spPr>
          <a:xfrm flipH="1">
            <a:off x="513865" y="1986053"/>
            <a:ext cx="3867745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2"/>
            <a:endCxn id="12" idx="0"/>
          </p:cNvCxnSpPr>
          <p:nvPr/>
        </p:nvCxnSpPr>
        <p:spPr>
          <a:xfrm>
            <a:off x="4381610" y="1986053"/>
            <a:ext cx="237500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2"/>
            <a:endCxn id="13" idx="0"/>
          </p:cNvCxnSpPr>
          <p:nvPr/>
        </p:nvCxnSpPr>
        <p:spPr>
          <a:xfrm>
            <a:off x="4381610" y="1986053"/>
            <a:ext cx="318533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2"/>
            <a:endCxn id="14" idx="0"/>
          </p:cNvCxnSpPr>
          <p:nvPr/>
        </p:nvCxnSpPr>
        <p:spPr>
          <a:xfrm>
            <a:off x="4381610" y="1986053"/>
            <a:ext cx="4080617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" idx="2"/>
            <a:endCxn id="15" idx="0"/>
          </p:cNvCxnSpPr>
          <p:nvPr/>
        </p:nvCxnSpPr>
        <p:spPr>
          <a:xfrm flipH="1">
            <a:off x="644913" y="3024671"/>
            <a:ext cx="968939" cy="5180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2"/>
            <a:endCxn id="16" idx="0"/>
          </p:cNvCxnSpPr>
          <p:nvPr/>
        </p:nvCxnSpPr>
        <p:spPr>
          <a:xfrm>
            <a:off x="1613852" y="3024671"/>
            <a:ext cx="767944" cy="518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2"/>
            <a:endCxn id="17" idx="0"/>
          </p:cNvCxnSpPr>
          <p:nvPr/>
        </p:nvCxnSpPr>
        <p:spPr>
          <a:xfrm flipH="1">
            <a:off x="441955" y="4004383"/>
            <a:ext cx="202958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5" idx="2"/>
            <a:endCxn id="18" idx="0"/>
          </p:cNvCxnSpPr>
          <p:nvPr/>
        </p:nvCxnSpPr>
        <p:spPr>
          <a:xfrm>
            <a:off x="644913" y="4004383"/>
            <a:ext cx="720883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5" idx="2"/>
            <a:endCxn id="19" idx="0"/>
          </p:cNvCxnSpPr>
          <p:nvPr/>
        </p:nvCxnSpPr>
        <p:spPr>
          <a:xfrm>
            <a:off x="644913" y="4004383"/>
            <a:ext cx="1802549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2"/>
            <a:endCxn id="20" idx="0"/>
          </p:cNvCxnSpPr>
          <p:nvPr/>
        </p:nvCxnSpPr>
        <p:spPr>
          <a:xfrm>
            <a:off x="441955" y="5125615"/>
            <a:ext cx="82424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21" idx="0"/>
          </p:cNvCxnSpPr>
          <p:nvPr/>
        </p:nvCxnSpPr>
        <p:spPr>
          <a:xfrm>
            <a:off x="441955" y="5125615"/>
            <a:ext cx="1111775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2"/>
            <a:endCxn id="22" idx="0"/>
          </p:cNvCxnSpPr>
          <p:nvPr/>
        </p:nvCxnSpPr>
        <p:spPr>
          <a:xfrm>
            <a:off x="441955" y="5125615"/>
            <a:ext cx="2204228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139714" y="2497689"/>
            <a:ext cx="86625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72950" y="5828998"/>
            <a:ext cx="830565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72996" y="4566247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283706" y="3445015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1269069" y="2495857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2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clients to servers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CDNs need a way to send clients to the “best” server</a:t>
            </a:r>
          </a:p>
          <a:p>
            <a:pPr lvl="1"/>
            <a:r>
              <a:rPr lang="en-US" dirty="0" smtClean="0"/>
              <a:t>The best server can change over time</a:t>
            </a:r>
          </a:p>
          <a:p>
            <a:pPr lvl="1"/>
            <a:r>
              <a:rPr lang="en-US" dirty="0" smtClean="0"/>
              <a:t>And this depends on client location, network conditions, server load, …</a:t>
            </a:r>
          </a:p>
          <a:p>
            <a:pPr lvl="1"/>
            <a:r>
              <a:rPr lang="en-US" dirty="0" smtClean="0"/>
              <a:t>What existing technology can we use for this?</a:t>
            </a:r>
          </a:p>
          <a:p>
            <a:endParaRPr lang="en-US" dirty="0" smtClean="0"/>
          </a:p>
          <a:p>
            <a:r>
              <a:rPr lang="en-US" dirty="0" smtClean="0"/>
              <a:t>DNS-based redirection</a:t>
            </a:r>
          </a:p>
          <a:p>
            <a:pPr lvl="1"/>
            <a:r>
              <a:rPr lang="en-US" dirty="0" smtClean="0"/>
              <a:t>Clients request </a:t>
            </a:r>
            <a:r>
              <a:rPr lang="en-US" dirty="0" smtClean="0">
                <a:hlinkClick r:id="rId2"/>
              </a:rPr>
              <a:t>www.foo.com</a:t>
            </a:r>
            <a:endParaRPr lang="en-US" dirty="0" smtClean="0"/>
          </a:p>
          <a:p>
            <a:pPr lvl="1"/>
            <a:r>
              <a:rPr lang="en-US" dirty="0" smtClean="0"/>
              <a:t>DNS server directs client to one or more IPs based on request IP</a:t>
            </a:r>
          </a:p>
          <a:p>
            <a:pPr lvl="1"/>
            <a:r>
              <a:rPr lang="en-US" dirty="0" smtClean="0"/>
              <a:t>Use short TTL to limit the effect of caching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4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redirection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err="1">
                <a:latin typeface="Courier New"/>
                <a:cs typeface="Courier New"/>
              </a:rPr>
              <a:t>choffnes</a:t>
            </a:r>
            <a:r>
              <a:rPr lang="en-US" sz="1200" dirty="0">
                <a:latin typeface="Courier New"/>
                <a:cs typeface="Courier New"/>
              </a:rPr>
              <a:t>$ dig </a:t>
            </a:r>
            <a:r>
              <a:rPr lang="en-US" sz="1200" dirty="0" err="1">
                <a:latin typeface="Courier New"/>
                <a:cs typeface="Courier New"/>
              </a:rPr>
              <a:t>www.fox.com</a:t>
            </a:r>
            <a:endParaRPr lang="en-US" sz="12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pl-PL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pl-PL" sz="1200" dirty="0">
                <a:latin typeface="Courier New"/>
                <a:cs typeface="Courier New"/>
              </a:rPr>
              <a:t>;; ANSWER SECTION:</a:t>
            </a:r>
          </a:p>
          <a:p>
            <a:pPr marL="0" indent="0">
              <a:buNone/>
            </a:pPr>
            <a:r>
              <a:rPr lang="pl-PL" sz="1200" dirty="0" err="1">
                <a:latin typeface="Courier New"/>
                <a:cs typeface="Courier New"/>
              </a:rPr>
              <a:t>www.fox.com</a:t>
            </a:r>
            <a:r>
              <a:rPr lang="pl-PL" sz="1200" dirty="0">
                <a:latin typeface="Courier New"/>
                <a:cs typeface="Courier New"/>
              </a:rPr>
              <a:t>.		510	IN	CNAME	</a:t>
            </a:r>
            <a:r>
              <a:rPr lang="pl-PL" sz="1200" dirty="0" err="1">
                <a:latin typeface="Courier New"/>
                <a:cs typeface="Courier New"/>
              </a:rPr>
              <a:t>www.fox-rma.com.edgesuite.net</a:t>
            </a:r>
            <a:r>
              <a:rPr lang="pl-PL" sz="1200" dirty="0">
                <a:latin typeface="Courier New"/>
                <a:cs typeface="Courier New"/>
              </a:rPr>
              <a:t>.</a:t>
            </a:r>
          </a:p>
          <a:p>
            <a:pPr marL="0" indent="0">
              <a:buNone/>
            </a:pPr>
            <a:r>
              <a:rPr lang="pl-PL" sz="1200" dirty="0" err="1">
                <a:latin typeface="Courier New"/>
                <a:cs typeface="Courier New"/>
              </a:rPr>
              <a:t>www.fox-rma.com.edgesuite.net</a:t>
            </a:r>
            <a:r>
              <a:rPr lang="pl-PL" sz="1200" dirty="0">
                <a:latin typeface="Courier New"/>
                <a:cs typeface="Courier New"/>
              </a:rPr>
              <a:t>. 5139 IN	CNAME	a2047.w7.akamai.net.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23.62.96.128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23.62.96.144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23.62.96.193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23.62.96.162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23.62.96.185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23.62.96.154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23.62.96.169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23.62.96.152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23.62.96.186</a:t>
            </a:r>
          </a:p>
          <a:p>
            <a:pPr marL="0" indent="0">
              <a:buNone/>
            </a:pPr>
            <a:endParaRPr lang="hr-HR" sz="12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61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Redirection Considerations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Uses existing, scalable DNS infrastructure</a:t>
            </a:r>
          </a:p>
          <a:p>
            <a:pPr lvl="1"/>
            <a:r>
              <a:rPr lang="en-US" dirty="0" smtClean="0"/>
              <a:t>URLs can stay essentially the same</a:t>
            </a:r>
          </a:p>
          <a:p>
            <a:pPr lvl="1"/>
            <a:r>
              <a:rPr lang="en-US" dirty="0" smtClean="0"/>
              <a:t>TTLs can control “freshness” </a:t>
            </a:r>
          </a:p>
          <a:p>
            <a:pPr lvl="1"/>
            <a:endParaRPr lang="en-US" dirty="0"/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DNS servers see only the DNS resolver IP</a:t>
            </a:r>
          </a:p>
          <a:p>
            <a:pPr lvl="2"/>
            <a:r>
              <a:rPr lang="en-US" dirty="0" smtClean="0"/>
              <a:t>Assumes that client and DNS server are close. Is this accurate?</a:t>
            </a:r>
          </a:p>
          <a:p>
            <a:pPr lvl="1"/>
            <a:r>
              <a:rPr lang="en-US" dirty="0" smtClean="0"/>
              <a:t>Small TTLs are often ignored</a:t>
            </a:r>
          </a:p>
          <a:p>
            <a:pPr lvl="1"/>
            <a:r>
              <a:rPr lang="en-US" dirty="0" smtClean="0"/>
              <a:t>Content owner must give up control</a:t>
            </a:r>
          </a:p>
          <a:p>
            <a:pPr lvl="1"/>
            <a:r>
              <a:rPr lang="en-US" dirty="0" smtClean="0"/>
              <a:t>Unicast addresses can limit reliability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</a:t>
            </a:r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 err="1" smtClean="0"/>
              <a:t>Anycast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Anycast</a:t>
            </a:r>
            <a:r>
              <a:rPr lang="en-US" dirty="0" smtClean="0"/>
              <a:t> address</a:t>
            </a:r>
          </a:p>
          <a:p>
            <a:pPr lvl="1"/>
            <a:r>
              <a:rPr lang="en-US" dirty="0" smtClean="0"/>
              <a:t>An IP address in a prefix </a:t>
            </a:r>
            <a:br>
              <a:rPr lang="en-US" dirty="0" smtClean="0"/>
            </a:br>
            <a:r>
              <a:rPr lang="en-US" dirty="0" smtClean="0"/>
              <a:t>announced from multiple </a:t>
            </a:r>
            <a:br>
              <a:rPr lang="en-US" dirty="0" smtClean="0"/>
            </a:br>
            <a:r>
              <a:rPr lang="en-US" dirty="0" smtClean="0"/>
              <a:t>locations</a:t>
            </a:r>
            <a:endParaRPr lang="en-US" dirty="0"/>
          </a:p>
        </p:txBody>
      </p:sp>
      <p:cxnSp>
        <p:nvCxnSpPr>
          <p:cNvPr id="6" name="Straight Connector 5"/>
          <p:cNvCxnSpPr>
            <a:endCxn id="5" idx="3"/>
          </p:cNvCxnSpPr>
          <p:nvPr/>
        </p:nvCxnSpPr>
        <p:spPr>
          <a:xfrm flipH="1">
            <a:off x="2767565" y="5037114"/>
            <a:ext cx="551704" cy="47917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141150" y="5453317"/>
            <a:ext cx="1252829" cy="1101331"/>
            <a:chOff x="486852" y="5321145"/>
            <a:chExt cx="1917987" cy="1276191"/>
          </a:xfrm>
        </p:grpSpPr>
        <p:sp>
          <p:nvSpPr>
            <p:cNvPr id="5" name="Cloud 4"/>
            <p:cNvSpPr/>
            <p:nvPr/>
          </p:nvSpPr>
          <p:spPr>
            <a:xfrm>
              <a:off x="486852" y="5321145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Text Box 62"/>
            <p:cNvSpPr txBox="1">
              <a:spLocks noChangeArrowheads="1"/>
            </p:cNvSpPr>
            <p:nvPr/>
          </p:nvSpPr>
          <p:spPr bwMode="auto">
            <a:xfrm>
              <a:off x="995499" y="5743576"/>
              <a:ext cx="1065397" cy="424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itchFamily="34" charset="0"/>
                </a:rPr>
                <a:t>AS 1</a:t>
              </a:r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83344" y="4047626"/>
            <a:ext cx="1252829" cy="1101331"/>
            <a:chOff x="486852" y="5321145"/>
            <a:chExt cx="1917987" cy="1276191"/>
          </a:xfrm>
        </p:grpSpPr>
        <p:sp>
          <p:nvSpPr>
            <p:cNvPr id="17" name="Cloud 16"/>
            <p:cNvSpPr/>
            <p:nvPr/>
          </p:nvSpPr>
          <p:spPr>
            <a:xfrm>
              <a:off x="486852" y="5321145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Text Box 62"/>
            <p:cNvSpPr txBox="1">
              <a:spLocks noChangeArrowheads="1"/>
            </p:cNvSpPr>
            <p:nvPr/>
          </p:nvSpPr>
          <p:spPr bwMode="auto">
            <a:xfrm>
              <a:off x="995499" y="5743576"/>
              <a:ext cx="1261934" cy="424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itchFamily="34" charset="0"/>
                </a:rPr>
                <a:t>AS 31</a:t>
              </a:r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64752" y="2759326"/>
            <a:ext cx="1252829" cy="1101331"/>
            <a:chOff x="486852" y="5321145"/>
            <a:chExt cx="1917987" cy="1276191"/>
          </a:xfrm>
        </p:grpSpPr>
        <p:sp>
          <p:nvSpPr>
            <p:cNvPr id="20" name="Cloud 19"/>
            <p:cNvSpPr/>
            <p:nvPr/>
          </p:nvSpPr>
          <p:spPr>
            <a:xfrm>
              <a:off x="486852" y="5321145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Text Box 62"/>
            <p:cNvSpPr txBox="1">
              <a:spLocks noChangeArrowheads="1"/>
            </p:cNvSpPr>
            <p:nvPr/>
          </p:nvSpPr>
          <p:spPr bwMode="auto">
            <a:xfrm>
              <a:off x="995499" y="5743576"/>
              <a:ext cx="1261934" cy="424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itchFamily="34" charset="0"/>
                </a:rPr>
                <a:t>AS 41</a:t>
              </a:r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05788" y="3637412"/>
            <a:ext cx="1252829" cy="1101331"/>
            <a:chOff x="486852" y="5321145"/>
            <a:chExt cx="1917987" cy="1276191"/>
          </a:xfrm>
        </p:grpSpPr>
        <p:sp>
          <p:nvSpPr>
            <p:cNvPr id="23" name="Cloud 22"/>
            <p:cNvSpPr/>
            <p:nvPr/>
          </p:nvSpPr>
          <p:spPr>
            <a:xfrm>
              <a:off x="486852" y="5321145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 Box 62"/>
            <p:cNvSpPr txBox="1">
              <a:spLocks noChangeArrowheads="1"/>
            </p:cNvSpPr>
            <p:nvPr/>
          </p:nvSpPr>
          <p:spPr bwMode="auto">
            <a:xfrm>
              <a:off x="995499" y="5743576"/>
              <a:ext cx="1261934" cy="424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itchFamily="34" charset="0"/>
                </a:rPr>
                <a:t>AS 32</a:t>
              </a:r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88355" y="5273199"/>
            <a:ext cx="1252829" cy="1101331"/>
            <a:chOff x="486852" y="5321145"/>
            <a:chExt cx="1917987" cy="1276191"/>
          </a:xfrm>
        </p:grpSpPr>
        <p:sp>
          <p:nvSpPr>
            <p:cNvPr id="26" name="Cloud 25"/>
            <p:cNvSpPr/>
            <p:nvPr/>
          </p:nvSpPr>
          <p:spPr>
            <a:xfrm>
              <a:off x="486852" y="5321145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" name="Text Box 62"/>
            <p:cNvSpPr txBox="1">
              <a:spLocks noChangeArrowheads="1"/>
            </p:cNvSpPr>
            <p:nvPr/>
          </p:nvSpPr>
          <p:spPr bwMode="auto">
            <a:xfrm>
              <a:off x="995499" y="5743576"/>
              <a:ext cx="1065397" cy="424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itchFamily="34" charset="0"/>
                </a:rPr>
                <a:t>AS 3</a:t>
              </a:r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72532" y="4753272"/>
            <a:ext cx="1252829" cy="1101331"/>
            <a:chOff x="862659" y="4678100"/>
            <a:chExt cx="1917987" cy="1276191"/>
          </a:xfrm>
        </p:grpSpPr>
        <p:sp>
          <p:nvSpPr>
            <p:cNvPr id="29" name="Cloud 28"/>
            <p:cNvSpPr/>
            <p:nvPr/>
          </p:nvSpPr>
          <p:spPr>
            <a:xfrm>
              <a:off x="862659" y="4678100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Text Box 62"/>
            <p:cNvSpPr txBox="1">
              <a:spLocks noChangeArrowheads="1"/>
            </p:cNvSpPr>
            <p:nvPr/>
          </p:nvSpPr>
          <p:spPr bwMode="auto">
            <a:xfrm>
              <a:off x="1273268" y="5088165"/>
              <a:ext cx="1261934" cy="424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itchFamily="34" charset="0"/>
                </a:rPr>
                <a:t>AS 20</a:t>
              </a:r>
              <a:endParaRPr lang="en-US" b="1" dirty="0">
                <a:latin typeface="Arial" pitchFamily="34" charset="0"/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H="1">
            <a:off x="6254314" y="4485172"/>
            <a:ext cx="280476" cy="3171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225547" y="4471506"/>
            <a:ext cx="1097882" cy="80531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43836" y="3578065"/>
            <a:ext cx="477301" cy="33850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215792" y="3546049"/>
            <a:ext cx="728736" cy="58395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3994764" y="5535311"/>
            <a:ext cx="1252829" cy="1101331"/>
            <a:chOff x="862659" y="4678100"/>
            <a:chExt cx="1917987" cy="1276191"/>
          </a:xfrm>
        </p:grpSpPr>
        <p:sp>
          <p:nvSpPr>
            <p:cNvPr id="44" name="Cloud 43"/>
            <p:cNvSpPr/>
            <p:nvPr/>
          </p:nvSpPr>
          <p:spPr>
            <a:xfrm>
              <a:off x="862659" y="4678100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5" name="Text Box 62"/>
            <p:cNvSpPr txBox="1">
              <a:spLocks noChangeArrowheads="1"/>
            </p:cNvSpPr>
            <p:nvPr/>
          </p:nvSpPr>
          <p:spPr bwMode="auto">
            <a:xfrm>
              <a:off x="1273268" y="5088165"/>
              <a:ext cx="1065397" cy="424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itchFamily="34" charset="0"/>
                </a:rPr>
                <a:t>AS 2</a:t>
              </a:r>
              <a:endParaRPr lang="en-US" b="1" dirty="0">
                <a:latin typeface="Arial" pitchFamily="34" charset="0"/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>
          <a:xfrm flipH="1">
            <a:off x="5136640" y="5523336"/>
            <a:ext cx="280476" cy="3171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4" idx="3"/>
          </p:cNvCxnSpPr>
          <p:nvPr/>
        </p:nvCxnSpPr>
        <p:spPr>
          <a:xfrm>
            <a:off x="3954929" y="4979072"/>
            <a:ext cx="666250" cy="61920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567" y="1741348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 flipH="1">
            <a:off x="6423985" y="2291154"/>
            <a:ext cx="2541244" cy="611590"/>
            <a:chOff x="1219200" y="4876799"/>
            <a:chExt cx="5181605" cy="1384995"/>
          </a:xfrm>
        </p:grpSpPr>
        <p:sp>
          <p:nvSpPr>
            <p:cNvPr id="53" name="Rectangular Callout 52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61311"/>
                <a:gd name="adj2" fmla="val 18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19202" y="4876799"/>
              <a:ext cx="5181603" cy="514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120.10.0.0/16</a:t>
              </a:r>
            </a:p>
          </p:txBody>
        </p:sp>
      </p:grpSp>
      <p:pic>
        <p:nvPicPr>
          <p:cNvPr id="5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97" y="5618225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 55"/>
          <p:cNvGrpSpPr/>
          <p:nvPr/>
        </p:nvGrpSpPr>
        <p:grpSpPr>
          <a:xfrm flipH="1">
            <a:off x="108609" y="4812706"/>
            <a:ext cx="2573261" cy="611590"/>
            <a:chOff x="9989313" y="2750079"/>
            <a:chExt cx="5246886" cy="1384995"/>
          </a:xfrm>
        </p:grpSpPr>
        <p:sp>
          <p:nvSpPr>
            <p:cNvPr id="57" name="Rectangular Callout 56"/>
            <p:cNvSpPr/>
            <p:nvPr/>
          </p:nvSpPr>
          <p:spPr>
            <a:xfrm>
              <a:off x="10054597" y="2750079"/>
              <a:ext cx="5181602" cy="1384995"/>
            </a:xfrm>
            <a:prstGeom prst="wedgeRectCallout">
              <a:avLst>
                <a:gd name="adj1" fmla="val -8406"/>
                <a:gd name="adj2" fmla="val 8914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989313" y="2895076"/>
              <a:ext cx="5181601" cy="514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120.10.0.0/16</a:t>
              </a:r>
            </a:p>
          </p:txBody>
        </p:sp>
      </p:grpSp>
      <p:cxnSp>
        <p:nvCxnSpPr>
          <p:cNvPr id="59" name="Straight Connector 58"/>
          <p:cNvCxnSpPr>
            <a:endCxn id="20" idx="3"/>
          </p:cNvCxnSpPr>
          <p:nvPr/>
        </p:nvCxnSpPr>
        <p:spPr>
          <a:xfrm flipH="1">
            <a:off x="5591167" y="2321779"/>
            <a:ext cx="509013" cy="50051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1803719" y="5942531"/>
            <a:ext cx="574603" cy="2303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7" idx="1"/>
          </p:cNvCxnSpPr>
          <p:nvPr/>
        </p:nvCxnSpPr>
        <p:spPr>
          <a:xfrm flipH="1" flipV="1">
            <a:off x="1910449" y="5933552"/>
            <a:ext cx="562949" cy="6770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5464521" y="3105509"/>
            <a:ext cx="3010023" cy="2407832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760111" y="6125644"/>
            <a:ext cx="490952" cy="437547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74" name="Freeform 73"/>
          <p:cNvSpPr/>
          <p:nvPr/>
        </p:nvSpPr>
        <p:spPr>
          <a:xfrm>
            <a:off x="3436671" y="2379823"/>
            <a:ext cx="2593912" cy="3425665"/>
          </a:xfrm>
          <a:custGeom>
            <a:avLst/>
            <a:gdLst>
              <a:gd name="connsiteX0" fmla="*/ 1290702 w 2774633"/>
              <a:gd name="connsiteY0" fmla="*/ 3797741 h 3797741"/>
              <a:gd name="connsiteX1" fmla="*/ 31301 w 2774633"/>
              <a:gd name="connsiteY1" fmla="*/ 2453088 h 3797741"/>
              <a:gd name="connsiteX2" fmla="*/ 2443374 w 2774633"/>
              <a:gd name="connsiteY2" fmla="*/ 276030 h 3797741"/>
              <a:gd name="connsiteX3" fmla="*/ 2752888 w 2774633"/>
              <a:gd name="connsiteY3" fmla="*/ 30577 h 379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4633" h="3797741">
                <a:moveTo>
                  <a:pt x="1290702" y="3797741"/>
                </a:moveTo>
                <a:cubicBezTo>
                  <a:pt x="564945" y="3418890"/>
                  <a:pt x="-160811" y="3040040"/>
                  <a:pt x="31301" y="2453088"/>
                </a:cubicBezTo>
                <a:cubicBezTo>
                  <a:pt x="223413" y="1866136"/>
                  <a:pt x="1989776" y="679782"/>
                  <a:pt x="2443374" y="276030"/>
                </a:cubicBezTo>
                <a:cubicBezTo>
                  <a:pt x="2896972" y="-127722"/>
                  <a:pt x="2752888" y="30577"/>
                  <a:pt x="2752888" y="30577"/>
                </a:cubicBezTo>
              </a:path>
            </a:pathLst>
          </a:custGeom>
          <a:ln w="76200" cmpd="sng">
            <a:headEnd type="none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Anycasting</a:t>
            </a:r>
            <a:r>
              <a:rPr lang="en-US" dirty="0" smtClean="0"/>
              <a:t> Considerations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do </a:t>
            </a:r>
            <a:r>
              <a:rPr lang="en-US" dirty="0" err="1" smtClean="0"/>
              <a:t>anycast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Simplifies network management</a:t>
            </a:r>
          </a:p>
          <a:p>
            <a:pPr lvl="2"/>
            <a:r>
              <a:rPr lang="en-US" dirty="0" smtClean="0"/>
              <a:t>Replica servers can be in the same network domain</a:t>
            </a:r>
          </a:p>
          <a:p>
            <a:pPr lvl="1"/>
            <a:r>
              <a:rPr lang="en-US" dirty="0" smtClean="0"/>
              <a:t>Uses best BGP path</a:t>
            </a:r>
          </a:p>
          <a:p>
            <a:pPr lvl="1"/>
            <a:endParaRPr lang="en-US" dirty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BGP path may not be optimal</a:t>
            </a:r>
          </a:p>
          <a:p>
            <a:pPr lvl="1"/>
            <a:r>
              <a:rPr lang="en-US" dirty="0" err="1" smtClean="0"/>
              <a:t>Stateful</a:t>
            </a:r>
            <a:r>
              <a:rPr lang="en-US" dirty="0" smtClean="0"/>
              <a:t> services can be complicated</a:t>
            </a:r>
          </a:p>
        </p:txBody>
      </p:sp>
    </p:spTree>
    <p:extLst>
      <p:ext uri="{BB962C8B-B14F-4D97-AF65-F5344CB8AC3E}">
        <p14:creationId xmlns:p14="http://schemas.microsoft.com/office/powerpoint/2010/main" val="41872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p2p tartalom megosztás 1/3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6"/>
            <a:ext cx="4759778" cy="4386489"/>
          </a:xfrm>
        </p:spPr>
        <p:txBody>
          <a:bodyPr>
            <a:normAutofit fontScale="92500" lnSpcReduction="20000"/>
          </a:bodyPr>
          <a:lstStyle/>
          <a:p>
            <a:r>
              <a:rPr lang="hu-HU" sz="1800" u="sng" dirty="0" err="1" smtClean="0"/>
              <a:t>CDNs</a:t>
            </a:r>
            <a:r>
              <a:rPr lang="hu-HU" sz="1800" u="sng" dirty="0" smtClean="0"/>
              <a:t> hátrányai</a:t>
            </a:r>
            <a:endParaRPr lang="hu-HU" sz="1800" dirty="0" smtClean="0"/>
          </a:p>
          <a:p>
            <a:pPr lvl="1"/>
            <a:r>
              <a:rPr lang="hu-HU" sz="1800" dirty="0" smtClean="0"/>
              <a:t>Dedikált infrastruktúrát igényelnek.</a:t>
            </a:r>
          </a:p>
          <a:p>
            <a:pPr lvl="1"/>
            <a:r>
              <a:rPr lang="hu-HU" sz="1800" dirty="0" smtClean="0"/>
              <a:t>Centralizált vezérlés/felügyelet kell.</a:t>
            </a:r>
          </a:p>
          <a:p>
            <a:r>
              <a:rPr lang="hu-HU" sz="1800" b="1" dirty="0" smtClean="0"/>
              <a:t>Cél</a:t>
            </a:r>
            <a:r>
              <a:rPr lang="hu-HU" sz="1800" dirty="0" smtClean="0"/>
              <a:t>: Olyan dedikált infrastruktúra és központi felügyelet mentes kézbesítés megvalósítása, ami még mindig hatékony és megbízható.</a:t>
            </a:r>
          </a:p>
          <a:p>
            <a:r>
              <a:rPr lang="hu-HU" sz="1800" b="1" dirty="0" smtClean="0"/>
              <a:t>Kulcs</a:t>
            </a:r>
            <a:r>
              <a:rPr lang="hu-HU" sz="1800" dirty="0" smtClean="0"/>
              <a:t>: a résztvevők, avagy </a:t>
            </a:r>
            <a:r>
              <a:rPr lang="hu-HU" sz="1800" dirty="0" err="1" smtClean="0"/>
              <a:t>peer-ek</a:t>
            </a:r>
            <a:r>
              <a:rPr lang="hu-HU" sz="1800" dirty="0" smtClean="0"/>
              <a:t>, segítsenek magukon</a:t>
            </a:r>
          </a:p>
          <a:p>
            <a:pPr lvl="1"/>
            <a:r>
              <a:rPr lang="hu-HU" sz="1800" dirty="0" err="1" smtClean="0"/>
              <a:t>Napster</a:t>
            </a:r>
            <a:r>
              <a:rPr lang="hu-HU" sz="1800" dirty="0" smtClean="0"/>
              <a:t> 1999 zenei tartalomra,</a:t>
            </a:r>
          </a:p>
          <a:p>
            <a:pPr lvl="1"/>
            <a:r>
              <a:rPr lang="hu-HU" sz="1800" dirty="0" err="1" smtClean="0"/>
              <a:t>BitTorrent</a:t>
            </a:r>
            <a:r>
              <a:rPr lang="hu-HU" sz="1800" dirty="0" smtClean="0"/>
              <a:t> 2001 bármilyen tartalomra.</a:t>
            </a:r>
          </a:p>
          <a:p>
            <a:pPr marL="0" indent="0">
              <a:buNone/>
            </a:pPr>
            <a:r>
              <a:rPr lang="hu-HU" sz="1800" b="1" cap="small" dirty="0" smtClean="0"/>
              <a:t>p2p hálózat jellemzői</a:t>
            </a:r>
          </a:p>
          <a:p>
            <a:r>
              <a:rPr lang="hu-HU" sz="1800" dirty="0" smtClean="0"/>
              <a:t>Nincs szerver.</a:t>
            </a:r>
          </a:p>
          <a:p>
            <a:r>
              <a:rPr lang="hu-HU" sz="1800" dirty="0" smtClean="0"/>
              <a:t>A kommunikáció </a:t>
            </a:r>
            <a:r>
              <a:rPr lang="hu-HU" sz="1800" dirty="0" err="1" smtClean="0"/>
              <a:t>peer-ek</a:t>
            </a:r>
            <a:r>
              <a:rPr lang="hu-HU" sz="1800" dirty="0" smtClean="0"/>
              <a:t> között folyik és önszerveződő.</a:t>
            </a:r>
          </a:p>
          <a:p>
            <a:r>
              <a:rPr lang="hu-HU" sz="1800" dirty="0" smtClean="0"/>
              <a:t>Skálázási problémák merülnek fel.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306" y="2395022"/>
            <a:ext cx="3550544" cy="212883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624120" y="4523861"/>
            <a:ext cx="1272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i="1" dirty="0" smtClean="0"/>
              <a:t>p2p hálózat</a:t>
            </a:r>
          </a:p>
          <a:p>
            <a:pPr algn="ctr"/>
            <a:r>
              <a:rPr lang="hu-HU" i="1" dirty="0" smtClean="0"/>
              <a:t>Forrás: 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8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p2p tartalom megosztás 2/3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6"/>
            <a:ext cx="4759778" cy="4386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b="1" cap="small" dirty="0" smtClean="0"/>
              <a:t>p2p hálózat kihívások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 smtClean="0"/>
              <a:t>Korlátozott lehetőségek</a:t>
            </a:r>
          </a:p>
          <a:p>
            <a:pPr lvl="1"/>
            <a:r>
              <a:rPr lang="hu-HU" sz="1800" dirty="0" smtClean="0"/>
              <a:t>Hogyan képes egy </a:t>
            </a:r>
            <a:r>
              <a:rPr lang="hu-HU" sz="1800" i="1" dirty="0" err="1" smtClean="0"/>
              <a:t>peer</a:t>
            </a:r>
            <a:r>
              <a:rPr lang="hu-HU" sz="1800" dirty="0" smtClean="0"/>
              <a:t> tartalmat továbbítani az összes többi </a:t>
            </a:r>
            <a:r>
              <a:rPr lang="hu-HU" sz="1800" i="1" dirty="0" err="1" smtClean="0"/>
              <a:t>peer</a:t>
            </a:r>
            <a:r>
              <a:rPr lang="hu-HU" sz="1800" dirty="0" err="1" smtClean="0"/>
              <a:t>-nek</a:t>
            </a:r>
            <a:r>
              <a:rPr lang="hu-HU" sz="18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 smtClean="0"/>
              <a:t>Részvétel ösztönzése</a:t>
            </a:r>
          </a:p>
          <a:p>
            <a:pPr lvl="1"/>
            <a:r>
              <a:rPr lang="hu-HU" sz="1800" dirty="0" smtClean="0"/>
              <a:t>Miért segítenének egymásnak a </a:t>
            </a:r>
            <a:r>
              <a:rPr lang="hu-HU" sz="1800" i="1" dirty="0" err="1" smtClean="0"/>
              <a:t>peer</a:t>
            </a:r>
            <a:r>
              <a:rPr lang="hu-HU" sz="1800" dirty="0" err="1" smtClean="0"/>
              <a:t>-ek</a:t>
            </a:r>
            <a:r>
              <a:rPr lang="hu-HU" sz="18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 smtClean="0"/>
              <a:t>Decentralizálás</a:t>
            </a:r>
          </a:p>
          <a:p>
            <a:pPr lvl="1"/>
            <a:r>
              <a:rPr lang="hu-HU" sz="1800" dirty="0" smtClean="0"/>
              <a:t>Hogy találják meg a </a:t>
            </a:r>
            <a:r>
              <a:rPr lang="hu-HU" sz="1800" dirty="0" err="1" smtClean="0"/>
              <a:t>peer-ek</a:t>
            </a:r>
            <a:r>
              <a:rPr lang="hu-HU" sz="1800" dirty="0" smtClean="0"/>
              <a:t> </a:t>
            </a:r>
            <a:r>
              <a:rPr lang="hu-HU" sz="1800" dirty="0" err="1" smtClean="0"/>
              <a:t>a</a:t>
            </a:r>
            <a:r>
              <a:rPr lang="hu-HU" sz="1800" dirty="0" smtClean="0"/>
              <a:t> tartalmat?</a:t>
            </a:r>
          </a:p>
          <a:p>
            <a:pPr lvl="1"/>
            <a:endParaRPr lang="hu-HU" sz="1800" dirty="0"/>
          </a:p>
          <a:p>
            <a:r>
              <a:rPr lang="hu-HU" sz="1800" dirty="0" err="1" smtClean="0"/>
              <a:t>Peer-ek</a:t>
            </a:r>
            <a:r>
              <a:rPr lang="hu-HU" sz="1800" dirty="0" smtClean="0"/>
              <a:t> kettős szerepe: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sz="1800" dirty="0" smtClean="0"/>
              <a:t>Feltöltés a többiek segítésére.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sz="1800" dirty="0" smtClean="0"/>
              <a:t>Letöltés saját magának.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342122" y="4523861"/>
            <a:ext cx="1836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i="1" dirty="0" smtClean="0"/>
              <a:t>p2p megosztási fa</a:t>
            </a:r>
          </a:p>
          <a:p>
            <a:pPr algn="ctr"/>
            <a:r>
              <a:rPr lang="hu-HU" i="1" dirty="0" smtClean="0"/>
              <a:t>Forrás: [2]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529" y="2313895"/>
            <a:ext cx="2747319" cy="205490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1521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p2p tartalom megosztás 3/</a:t>
            </a:r>
            <a:r>
              <a:rPr lang="hu-HU" b="1" dirty="0" err="1" smtClean="0"/>
              <a:t>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6"/>
            <a:ext cx="4759778" cy="4386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b="1" cap="small" dirty="0" smtClean="0"/>
              <a:t>p2p decentralizálás megvalósítása</a:t>
            </a:r>
          </a:p>
          <a:p>
            <a:r>
              <a:rPr lang="hu-HU" sz="1800" dirty="0" smtClean="0"/>
              <a:t>A </a:t>
            </a:r>
            <a:r>
              <a:rPr lang="hu-HU" sz="1800" i="1" dirty="0" err="1" smtClean="0"/>
              <a:t>peer</a:t>
            </a:r>
            <a:r>
              <a:rPr lang="hu-HU" sz="1800" dirty="0" smtClean="0"/>
              <a:t> meg kell tanulja a tartalom helyét. (</a:t>
            </a:r>
            <a:r>
              <a:rPr lang="hu-HU" sz="1800" b="1" i="1" dirty="0" err="1" smtClean="0"/>
              <a:t>D</a:t>
            </a:r>
            <a:r>
              <a:rPr lang="hu-HU" sz="1800" i="1" dirty="0" err="1" smtClean="0"/>
              <a:t>istributed</a:t>
            </a:r>
            <a:r>
              <a:rPr lang="hu-HU" sz="1800" i="1" dirty="0" smtClean="0"/>
              <a:t> </a:t>
            </a:r>
            <a:r>
              <a:rPr lang="hu-HU" sz="1800" b="1" i="1" dirty="0" err="1" smtClean="0"/>
              <a:t>H</a:t>
            </a:r>
            <a:r>
              <a:rPr lang="hu-HU" sz="1800" i="1" dirty="0" err="1" smtClean="0"/>
              <a:t>ash</a:t>
            </a:r>
            <a:r>
              <a:rPr lang="hu-HU" sz="1800" i="1" dirty="0" smtClean="0"/>
              <a:t> </a:t>
            </a:r>
            <a:r>
              <a:rPr lang="hu-HU" sz="1800" b="1" i="1" dirty="0" err="1" smtClean="0"/>
              <a:t>T</a:t>
            </a:r>
            <a:r>
              <a:rPr lang="hu-HU" sz="1800" i="1" dirty="0" err="1" smtClean="0"/>
              <a:t>ables</a:t>
            </a:r>
            <a:r>
              <a:rPr lang="hu-HU" sz="1800" dirty="0" smtClean="0"/>
              <a:t>)</a:t>
            </a:r>
          </a:p>
          <a:p>
            <a:r>
              <a:rPr lang="hu-HU" sz="1800" dirty="0" smtClean="0"/>
              <a:t>A </a:t>
            </a:r>
            <a:r>
              <a:rPr lang="hu-HU" sz="1800" dirty="0" err="1" smtClean="0"/>
              <a:t>DHTs</a:t>
            </a:r>
            <a:r>
              <a:rPr lang="hu-HU" sz="1800" dirty="0" smtClean="0"/>
              <a:t> teljesen decentralizált, hatékony algoritmusok egy elosztott indexhez.</a:t>
            </a:r>
          </a:p>
          <a:p>
            <a:pPr lvl="1"/>
            <a:r>
              <a:rPr lang="hu-HU" sz="1800" dirty="0" smtClean="0"/>
              <a:t>Az index a </a:t>
            </a:r>
            <a:r>
              <a:rPr lang="hu-HU" sz="1800" i="1" dirty="0" err="1" smtClean="0"/>
              <a:t>peer</a:t>
            </a:r>
            <a:r>
              <a:rPr lang="hu-HU" sz="1800" dirty="0" err="1" smtClean="0"/>
              <a:t>-ek</a:t>
            </a:r>
            <a:r>
              <a:rPr lang="hu-HU" sz="1800" dirty="0" smtClean="0"/>
              <a:t> között terjed.</a:t>
            </a:r>
          </a:p>
          <a:p>
            <a:pPr lvl="1"/>
            <a:r>
              <a:rPr lang="hu-HU" sz="1800" dirty="0" smtClean="0"/>
              <a:t>Az index listázza a tartalommal rendelkező </a:t>
            </a:r>
            <a:r>
              <a:rPr lang="hu-HU" sz="1800" i="1" dirty="0" err="1" smtClean="0"/>
              <a:t>peer</a:t>
            </a:r>
            <a:r>
              <a:rPr lang="hu-HU" sz="1800" dirty="0" err="1" smtClean="0"/>
              <a:t>-eket</a:t>
            </a:r>
            <a:r>
              <a:rPr lang="hu-HU" sz="1800" dirty="0" smtClean="0"/>
              <a:t>.</a:t>
            </a:r>
          </a:p>
          <a:p>
            <a:pPr lvl="1"/>
            <a:r>
              <a:rPr lang="hu-HU" sz="1800" dirty="0" smtClean="0"/>
              <a:t>Bármely </a:t>
            </a:r>
            <a:r>
              <a:rPr lang="hu-HU" sz="1800" i="1" dirty="0" err="1" smtClean="0"/>
              <a:t>peer</a:t>
            </a:r>
            <a:r>
              <a:rPr lang="hu-HU" sz="1800" dirty="0" smtClean="0"/>
              <a:t> kikeresheti az indexet.</a:t>
            </a:r>
          </a:p>
          <a:p>
            <a:pPr lvl="1"/>
            <a:r>
              <a:rPr lang="hu-HU" sz="1800" dirty="0" smtClean="0"/>
              <a:t>Tudományos munkaként indult 2001-ben. </a:t>
            </a:r>
          </a:p>
          <a:p>
            <a:pPr lvl="1"/>
            <a:endParaRPr lang="hu-HU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342122" y="4523861"/>
            <a:ext cx="1836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i="1" dirty="0" smtClean="0"/>
              <a:t>p2p megosztási fa</a:t>
            </a:r>
          </a:p>
          <a:p>
            <a:pPr algn="ctr"/>
            <a:r>
              <a:rPr lang="hu-HU" i="1" dirty="0" smtClean="0"/>
              <a:t>Forrás: [2]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529" y="2313895"/>
            <a:ext cx="2747319" cy="205490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31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BitTorrent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 smtClean="0"/>
              <a:t>A legelterjedtebb p2p rendszer, amit:</a:t>
            </a:r>
          </a:p>
          <a:p>
            <a:pPr lvl="1"/>
            <a:r>
              <a:rPr lang="hu-HU" sz="1800" dirty="0" smtClean="0"/>
              <a:t>2001-ben fejlesztette ki </a:t>
            </a:r>
            <a:r>
              <a:rPr lang="hu-HU" sz="1800" dirty="0" err="1" smtClean="0"/>
              <a:t>Bram</a:t>
            </a:r>
            <a:r>
              <a:rPr lang="hu-HU" sz="1800" dirty="0" smtClean="0"/>
              <a:t> Cohen.</a:t>
            </a:r>
          </a:p>
          <a:p>
            <a:pPr lvl="1"/>
            <a:r>
              <a:rPr lang="hu-HU" sz="1800" dirty="0" smtClean="0"/>
              <a:t>Nagyon gyorsan elterjedt, és jelenleg az Internet forgalom nagy részét teszi ki a </a:t>
            </a:r>
            <a:r>
              <a:rPr lang="hu-HU" sz="1800" dirty="0" err="1" smtClean="0"/>
              <a:t>BitTorrent</a:t>
            </a:r>
            <a:r>
              <a:rPr lang="hu-HU" sz="1800" dirty="0" smtClean="0"/>
              <a:t> forgalom.</a:t>
            </a:r>
          </a:p>
          <a:p>
            <a:pPr lvl="1"/>
            <a:r>
              <a:rPr lang="hu-HU" sz="1800" dirty="0" smtClean="0"/>
              <a:t>Legális és illegális tartalmak megosztására is használnak.</a:t>
            </a:r>
          </a:p>
          <a:p>
            <a:r>
              <a:rPr lang="hu-HU" sz="1800" dirty="0" smtClean="0"/>
              <a:t>Az adatkézbesítés „</a:t>
            </a:r>
            <a:r>
              <a:rPr lang="hu-HU" sz="1800" dirty="0" err="1" smtClean="0"/>
              <a:t>torrent</a:t>
            </a:r>
            <a:r>
              <a:rPr lang="hu-HU" sz="1800" dirty="0" smtClean="0"/>
              <a:t>”-ek segítségével történik:</a:t>
            </a:r>
          </a:p>
          <a:p>
            <a:pPr lvl="1"/>
            <a:r>
              <a:rPr lang="hu-HU" sz="1800" dirty="0" smtClean="0"/>
              <a:t>A fájlok megosztása darabonként történik.</a:t>
            </a:r>
          </a:p>
          <a:p>
            <a:pPr lvl="1"/>
            <a:r>
              <a:rPr lang="hu-HU" sz="1800" dirty="0" smtClean="0"/>
              <a:t>Az ösztönzés céljára figyelemreméltó módszert alkalmaz.</a:t>
            </a:r>
          </a:p>
          <a:p>
            <a:pPr lvl="1"/>
            <a:r>
              <a:rPr lang="hu-HU" sz="1800" dirty="0" err="1" smtClean="0"/>
              <a:t>Tracker-ek</a:t>
            </a:r>
            <a:r>
              <a:rPr lang="hu-HU" sz="1800" dirty="0" smtClean="0"/>
              <a:t> vagy decentralizált indexek használata.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6185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BitTorrent</a:t>
            </a:r>
            <a:r>
              <a:rPr lang="hu-HU" b="1" dirty="0" smtClean="0"/>
              <a:t> protokoll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4150178" cy="47638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1800" b="1" cap="small" dirty="0" smtClean="0"/>
              <a:t>Egy </a:t>
            </a:r>
            <a:r>
              <a:rPr lang="hu-HU" sz="1800" b="1" cap="small" dirty="0" err="1" smtClean="0"/>
              <a:t>torrent</a:t>
            </a:r>
            <a:r>
              <a:rPr lang="hu-HU" sz="1800" b="1" cap="small" dirty="0" smtClean="0"/>
              <a:t> letöltésének lépései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 smtClean="0"/>
              <a:t>A </a:t>
            </a:r>
            <a:r>
              <a:rPr lang="hu-HU" sz="1800" i="1" dirty="0" err="1" smtClean="0"/>
              <a:t>torrent</a:t>
            </a:r>
            <a:r>
              <a:rPr lang="hu-HU" sz="1800" dirty="0" smtClean="0"/>
              <a:t> leírásával kezdődik.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 smtClean="0"/>
              <a:t>Két lehetőség van:</a:t>
            </a:r>
          </a:p>
          <a:p>
            <a:pPr marL="800100" lvl="1" indent="-342900">
              <a:buFont typeface="+mj-lt"/>
              <a:buAutoNum type="alphaLcParenR"/>
            </a:pPr>
            <a:r>
              <a:rPr lang="hu-HU" sz="1800" dirty="0" smtClean="0"/>
              <a:t>Kapcsolatba lépni a </a:t>
            </a:r>
            <a:r>
              <a:rPr lang="hu-HU" sz="1800" i="1" dirty="0" err="1" smtClean="0"/>
              <a:t>tracker</a:t>
            </a:r>
            <a:r>
              <a:rPr lang="hu-HU" sz="1800" dirty="0" err="1" smtClean="0"/>
              <a:t>-rel</a:t>
            </a:r>
            <a:r>
              <a:rPr lang="hu-HU" sz="1800" dirty="0" smtClean="0"/>
              <a:t> </a:t>
            </a:r>
            <a:r>
              <a:rPr lang="hu-HU" sz="1800" dirty="0" err="1" smtClean="0"/>
              <a:t>a</a:t>
            </a:r>
            <a:r>
              <a:rPr lang="hu-HU" sz="1800" dirty="0" smtClean="0"/>
              <a:t> csatlakozáshoz, és elkérni a </a:t>
            </a:r>
            <a:r>
              <a:rPr lang="hu-HU" sz="1800" i="1" dirty="0" err="1" smtClean="0"/>
              <a:t>peer</a:t>
            </a:r>
            <a:r>
              <a:rPr lang="hu-HU" sz="1800" dirty="0" err="1" smtClean="0"/>
              <a:t>-ek</a:t>
            </a:r>
            <a:r>
              <a:rPr lang="hu-HU" sz="1800" dirty="0" smtClean="0"/>
              <a:t> listáját, amelyen legalább egy </a:t>
            </a:r>
            <a:r>
              <a:rPr lang="hu-HU" sz="1800" i="1" dirty="0" err="1" smtClean="0"/>
              <a:t>seed</a:t>
            </a:r>
            <a:r>
              <a:rPr lang="hu-HU" sz="1800" i="1" dirty="0" smtClean="0"/>
              <a:t> </a:t>
            </a:r>
            <a:r>
              <a:rPr lang="hu-HU" sz="1800" i="1" dirty="0" err="1" smtClean="0"/>
              <a:t>peer</a:t>
            </a:r>
            <a:r>
              <a:rPr lang="hu-HU" sz="1800" dirty="0" smtClean="0"/>
              <a:t> is van. (régi)</a:t>
            </a:r>
          </a:p>
          <a:p>
            <a:pPr lvl="2"/>
            <a:r>
              <a:rPr lang="hu-HU" sz="1800" b="1" dirty="0" err="1" smtClean="0"/>
              <a:t>seed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peer</a:t>
            </a:r>
            <a:r>
              <a:rPr lang="hu-HU" sz="1800" dirty="0" smtClean="0"/>
              <a:t> – Olyan speciális </a:t>
            </a:r>
            <a:r>
              <a:rPr lang="hu-HU" sz="1800" dirty="0" err="1" smtClean="0"/>
              <a:t>peer</a:t>
            </a:r>
            <a:r>
              <a:rPr lang="hu-HU" sz="1800" dirty="0" smtClean="0"/>
              <a:t>, aki rendelkezik a letöltendő fájl összes darabjával.</a:t>
            </a:r>
          </a:p>
          <a:p>
            <a:pPr lvl="2"/>
            <a:r>
              <a:rPr lang="hu-HU" sz="1800" b="1" dirty="0" err="1" smtClean="0"/>
              <a:t>leech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peer</a:t>
            </a:r>
            <a:r>
              <a:rPr lang="hu-HU" sz="1800" dirty="0" smtClean="0"/>
              <a:t> – Olyan </a:t>
            </a:r>
            <a:r>
              <a:rPr lang="hu-HU" sz="1800" dirty="0" err="1" smtClean="0"/>
              <a:t>peer</a:t>
            </a:r>
            <a:r>
              <a:rPr lang="hu-HU" sz="1800" dirty="0" smtClean="0"/>
              <a:t>, aki fel és le is tölt, azaz nem rendelkezik az összes darabbal.</a:t>
            </a:r>
          </a:p>
          <a:p>
            <a:pPr marL="800100" lvl="1" indent="-342900">
              <a:buFont typeface="+mj-lt"/>
              <a:buAutoNum type="alphaLcParenR"/>
            </a:pPr>
            <a:r>
              <a:rPr lang="hu-HU" sz="1800" dirty="0" smtClean="0"/>
              <a:t>Vagy </a:t>
            </a:r>
            <a:r>
              <a:rPr lang="hu-HU" sz="1800" i="1" dirty="0" smtClean="0"/>
              <a:t>DHT</a:t>
            </a:r>
            <a:r>
              <a:rPr lang="hu-HU" sz="1800" dirty="0" smtClean="0"/>
              <a:t> index használata a </a:t>
            </a:r>
            <a:r>
              <a:rPr lang="hu-HU" sz="1800" i="1" dirty="0" err="1" smtClean="0"/>
              <a:t>peer</a:t>
            </a:r>
            <a:r>
              <a:rPr lang="hu-HU" sz="1800" dirty="0" err="1" smtClean="0"/>
              <a:t>-ekhez</a:t>
            </a:r>
            <a:r>
              <a:rPr lang="hu-HU" sz="1800" dirty="0" smtClean="0"/>
              <a:t>. (új)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 smtClean="0"/>
              <a:t>A különböző </a:t>
            </a:r>
            <a:r>
              <a:rPr lang="hu-HU" sz="1800" dirty="0" err="1" smtClean="0"/>
              <a:t>peer-ekkel</a:t>
            </a:r>
            <a:r>
              <a:rPr lang="hu-HU" sz="1800" dirty="0" smtClean="0"/>
              <a:t> forgalom lebonyolítása.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 smtClean="0"/>
              <a:t>Előnybe részesítjük azon </a:t>
            </a:r>
            <a:r>
              <a:rPr lang="hu-HU" sz="1800" i="1" dirty="0" err="1" smtClean="0"/>
              <a:t>peer</a:t>
            </a:r>
            <a:r>
              <a:rPr lang="hu-HU" sz="1800" dirty="0" err="1" smtClean="0"/>
              <a:t>-eket</a:t>
            </a:r>
            <a:r>
              <a:rPr lang="hu-HU" sz="1800" dirty="0" smtClean="0"/>
              <a:t>, akik gyorsan töltenek fel a részünkre.</a:t>
            </a:r>
          </a:p>
          <a:p>
            <a:pPr lvl="1"/>
            <a:r>
              <a:rPr lang="hu-HU" sz="1800" b="1" dirty="0" err="1" smtClean="0"/>
              <a:t>choke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peer</a:t>
            </a:r>
            <a:r>
              <a:rPr lang="hu-HU" sz="1800" b="1" dirty="0" smtClean="0"/>
              <a:t> </a:t>
            </a:r>
            <a:r>
              <a:rPr lang="hu-HU" sz="1800" dirty="0" smtClean="0"/>
              <a:t>– Olyan </a:t>
            </a:r>
            <a:r>
              <a:rPr lang="hu-HU" sz="1800" dirty="0" err="1" smtClean="0"/>
              <a:t>peer</a:t>
            </a:r>
            <a:r>
              <a:rPr lang="hu-HU" sz="1800" dirty="0" smtClean="0"/>
              <a:t>, aki korlátozza a letöltést más </a:t>
            </a:r>
            <a:r>
              <a:rPr lang="hu-HU" sz="1800" dirty="0" err="1" smtClean="0"/>
              <a:t>peer-ek</a:t>
            </a:r>
            <a:r>
              <a:rPr lang="hu-HU" sz="1800" dirty="0" smtClean="0"/>
              <a:t> részére.</a:t>
            </a:r>
            <a:r>
              <a:rPr lang="hu-HU" sz="1800" b="1" dirty="0" smtClean="0"/>
              <a:t> 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86" y="232519"/>
            <a:ext cx="3981154" cy="241991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040085" y="2652436"/>
            <a:ext cx="3981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i="1" dirty="0" err="1" smtClean="0"/>
              <a:t>BitTorrent</a:t>
            </a:r>
            <a:r>
              <a:rPr lang="hu-HU" i="1" dirty="0" smtClean="0"/>
              <a:t> </a:t>
            </a:r>
            <a:r>
              <a:rPr lang="hu-HU" i="1" dirty="0" err="1" smtClean="0"/>
              <a:t>tracker-rel</a:t>
            </a:r>
            <a:r>
              <a:rPr lang="hu-HU" i="1" dirty="0" smtClean="0"/>
              <a:t> (példa)</a:t>
            </a:r>
            <a:endParaRPr lang="hu-HU" i="1" dirty="0"/>
          </a:p>
          <a:p>
            <a:pPr algn="ctr"/>
            <a:r>
              <a:rPr lang="hu-HU" i="1" dirty="0"/>
              <a:t>Forrás: [6]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845" y="841830"/>
            <a:ext cx="207095" cy="268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082" y="1059428"/>
            <a:ext cx="207095" cy="2684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184" y="827316"/>
            <a:ext cx="207095" cy="2684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088" y="3345164"/>
            <a:ext cx="3688610" cy="27080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5040085" y="6099579"/>
            <a:ext cx="3981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i="1" dirty="0" err="1" smtClean="0"/>
              <a:t>BitTorrent</a:t>
            </a:r>
            <a:r>
              <a:rPr lang="hu-HU" i="1" dirty="0" smtClean="0"/>
              <a:t> </a:t>
            </a:r>
            <a:r>
              <a:rPr lang="hu-HU" i="1" dirty="0" err="1" smtClean="0"/>
              <a:t>DHT-val</a:t>
            </a:r>
            <a:r>
              <a:rPr lang="hu-HU" i="1" dirty="0" smtClean="0"/>
              <a:t> (példa)</a:t>
            </a:r>
            <a:endParaRPr lang="hu-HU" i="1" dirty="0"/>
          </a:p>
          <a:p>
            <a:pPr algn="ctr"/>
            <a:r>
              <a:rPr lang="hu-HU" i="1" dirty="0"/>
              <a:t>Forrás: </a:t>
            </a:r>
            <a:r>
              <a:rPr lang="hu-HU" i="1" dirty="0" smtClean="0"/>
              <a:t>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67919</TotalTime>
  <Words>5455</Words>
  <Application>Microsoft Office PowerPoint</Application>
  <PresentationFormat>Diavetítés a képernyőre (4:3 oldalarány)</PresentationFormat>
  <Paragraphs>1269</Paragraphs>
  <Slides>99</Slides>
  <Notes>27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99</vt:i4>
      </vt:variant>
    </vt:vector>
  </HeadingPairs>
  <TitlesOfParts>
    <vt:vector size="100" baseType="lpstr">
      <vt:lpstr>Median</vt:lpstr>
      <vt:lpstr>Számítógépes Hálózatok</vt:lpstr>
      <vt:lpstr>Internetes alkalmazások evolúciója</vt:lpstr>
      <vt:lpstr>PowerPoint bemutató</vt:lpstr>
      <vt:lpstr>„8. réteg” (A szénalapú csomópontok)</vt:lpstr>
      <vt:lpstr>Internetes nevek és címek</vt:lpstr>
      <vt:lpstr>Réges régen…</vt:lpstr>
      <vt:lpstr>A DNS felé</vt:lpstr>
      <vt:lpstr>DNS általánosságban</vt:lpstr>
      <vt:lpstr>Név hierarchia</vt:lpstr>
      <vt:lpstr>Hierarchikus adminisztráció</vt:lpstr>
      <vt:lpstr>Szerver hierarchia</vt:lpstr>
      <vt:lpstr>Top Level Domains</vt:lpstr>
      <vt:lpstr>Root Name Servers</vt:lpstr>
      <vt:lpstr>Map of the Roots</vt:lpstr>
      <vt:lpstr>Lokális névszerverek</vt:lpstr>
      <vt:lpstr>Authoratív Névszerverek</vt:lpstr>
      <vt:lpstr>Egyszerű doménnév feloldás</vt:lpstr>
      <vt:lpstr>Lekérdezések </vt:lpstr>
      <vt:lpstr>Rekurzív DNS lekérdezés</vt:lpstr>
      <vt:lpstr>Iteratív DNS lekérdezés</vt:lpstr>
      <vt:lpstr>DNS bejegyzés elterjedése</vt:lpstr>
      <vt:lpstr>Cachelés VS frissesség</vt:lpstr>
      <vt:lpstr>DNS Erőforrás rekordok  (Resource Records)</vt:lpstr>
      <vt:lpstr>DNS lekérdezés típusok</vt:lpstr>
      <vt:lpstr>DNS lekérdezés típusok</vt:lpstr>
      <vt:lpstr>Fordított lekérdezés (PTR rekord)</vt:lpstr>
      <vt:lpstr>DNS as Indirection Service</vt:lpstr>
      <vt:lpstr>Aliasing/Kanonikus nevek és  Load Balancing/Terhelés elosztás</vt:lpstr>
      <vt:lpstr>Content Delivery Networks</vt:lpstr>
      <vt:lpstr>A DNS fontossága</vt:lpstr>
      <vt:lpstr>Denial Of Service (DoS)</vt:lpstr>
      <vt:lpstr>DNS Hijacking (eltérítés)</vt:lpstr>
      <vt:lpstr>DNS Spoofing</vt:lpstr>
      <vt:lpstr>DNS Cache Poisoning</vt:lpstr>
      <vt:lpstr>Hogyan éri el a támadó a fertőzött bejegyzés tárolását?</vt:lpstr>
      <vt:lpstr>Hogyan éri el a támadó a fertőzött bejegyzés tárolását?</vt:lpstr>
      <vt:lpstr>Megoldás: DNSSEC</vt:lpstr>
      <vt:lpstr>DNSSEC 2</vt:lpstr>
      <vt:lpstr>DNSSEC 3</vt:lpstr>
      <vt:lpstr>DNSSEC Bizalmi hierarchia</vt:lpstr>
      <vt:lpstr>Does DNSSEC Solve all our problems?</vt:lpstr>
      <vt:lpstr>DNS Reflection </vt:lpstr>
      <vt:lpstr>So how does this work?</vt:lpstr>
      <vt:lpstr>DNS amplification illustrated</vt:lpstr>
      <vt:lpstr>PowerPoint bemutató</vt:lpstr>
      <vt:lpstr>Web and HTTP</vt:lpstr>
      <vt:lpstr>HTTP overview</vt:lpstr>
      <vt:lpstr>HTTP overview (continued)</vt:lpstr>
      <vt:lpstr>Statikus és dinamikus weboldalak</vt:lpstr>
      <vt:lpstr>HTTP connections</vt:lpstr>
      <vt:lpstr>Example Web Page</vt:lpstr>
      <vt:lpstr>PowerPoint bemutató</vt:lpstr>
      <vt:lpstr>PowerPoint bemutató</vt:lpstr>
      <vt:lpstr>Persistent HTTP</vt:lpstr>
      <vt:lpstr>Non-persistent HTTP: response time</vt:lpstr>
      <vt:lpstr>PowerPoint bemutató</vt:lpstr>
      <vt:lpstr>PowerPoint bemutató</vt:lpstr>
      <vt:lpstr>Outline</vt:lpstr>
      <vt:lpstr>HTTP request message</vt:lpstr>
      <vt:lpstr>HTTP request message: general format</vt:lpstr>
      <vt:lpstr>Uploading form input</vt:lpstr>
      <vt:lpstr>Method types</vt:lpstr>
      <vt:lpstr>HTTP response message</vt:lpstr>
      <vt:lpstr>HTTP response status codes</vt:lpstr>
      <vt:lpstr>Trying out HTTP (client side) for yourself</vt:lpstr>
      <vt:lpstr>Outline</vt:lpstr>
      <vt:lpstr>User-server state: cookies</vt:lpstr>
      <vt:lpstr>Cookies: keeping “state” (cont.)</vt:lpstr>
      <vt:lpstr>Cookies (continued)</vt:lpstr>
      <vt:lpstr>Cookies + Third Parties</vt:lpstr>
      <vt:lpstr>How it works</vt:lpstr>
      <vt:lpstr>PowerPoint bemutató</vt:lpstr>
      <vt:lpstr>Content in today’s Internet</vt:lpstr>
      <vt:lpstr>Evolution of Serving Web Content</vt:lpstr>
      <vt:lpstr>Replicated Web service</vt:lpstr>
      <vt:lpstr>Load Balancers</vt:lpstr>
      <vt:lpstr>Load balancing: Are we done?</vt:lpstr>
      <vt:lpstr>Popping up: HTTP performance</vt:lpstr>
      <vt:lpstr>Server placement</vt:lpstr>
      <vt:lpstr>Why speed matters</vt:lpstr>
      <vt:lpstr>Why speed matters</vt:lpstr>
      <vt:lpstr>Web „caching” 1/2</vt:lpstr>
      <vt:lpstr>Web „caching” 2/2</vt:lpstr>
      <vt:lpstr>Web proxy</vt:lpstr>
      <vt:lpstr>Strawman solution: Web caches at ISPs</vt:lpstr>
      <vt:lpstr>What is a CDN?</vt:lpstr>
      <vt:lpstr>Key Components of a CDN</vt:lpstr>
      <vt:lpstr>Examples of CDNs</vt:lpstr>
      <vt:lpstr>Inside a CDN</vt:lpstr>
      <vt:lpstr>Mapping clients to servers</vt:lpstr>
      <vt:lpstr>CDN redirection example</vt:lpstr>
      <vt:lpstr>DNS Redirection Considerations</vt:lpstr>
      <vt:lpstr>CDN Using Anycast</vt:lpstr>
      <vt:lpstr>Anycasting Considerations</vt:lpstr>
      <vt:lpstr>p2p tartalom megosztás 1/3</vt:lpstr>
      <vt:lpstr>p2p tartalom megosztás 2/3</vt:lpstr>
      <vt:lpstr>p2p tartalom megosztás 3/3</vt:lpstr>
      <vt:lpstr>BitTorrent</vt:lpstr>
      <vt:lpstr>BitTorrent protokoll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Sándor Laki</cp:lastModifiedBy>
  <cp:revision>882</cp:revision>
  <cp:lastPrinted>2012-08-22T04:00:45Z</cp:lastPrinted>
  <dcterms:created xsi:type="dcterms:W3CDTF">2012-01-03T02:22:46Z</dcterms:created>
  <dcterms:modified xsi:type="dcterms:W3CDTF">2018-05-02T08:36:04Z</dcterms:modified>
</cp:coreProperties>
</file>