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28"/>
  </p:notesMasterIdLst>
  <p:sldIdLst>
    <p:sldId id="256" r:id="rId2"/>
    <p:sldId id="306" r:id="rId3"/>
    <p:sldId id="307" r:id="rId4"/>
    <p:sldId id="326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2" r:id="rId18"/>
    <p:sldId id="320" r:id="rId19"/>
    <p:sldId id="321" r:id="rId20"/>
    <p:sldId id="323" r:id="rId21"/>
    <p:sldId id="300" r:id="rId22"/>
    <p:sldId id="325" r:id="rId23"/>
    <p:sldId id="324" r:id="rId24"/>
    <p:sldId id="327" r:id="rId25"/>
    <p:sldId id="328" r:id="rId26"/>
    <p:sldId id="30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93FF"/>
    <a:srgbClr val="373545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362" autoAdjust="0"/>
  </p:normalViewPr>
  <p:slideViewPr>
    <p:cSldViewPr snapToGrid="0">
      <p:cViewPr>
        <p:scale>
          <a:sx n="75" d="100"/>
          <a:sy n="75" d="100"/>
        </p:scale>
        <p:origin x="-29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22225-329B-4915-849E-0094CD676101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375EB-B684-4483-8E72-810917D2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2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ADCB07E0-6772-44BC-B50F-1BCEC42BEC67}" type="slidenum">
              <a:rPr lang="en-US" altLang="en-US" sz="1200" b="0">
                <a:latin typeface="Times New Roman" pitchFamily="18" charset="0"/>
              </a:rPr>
              <a:pPr eaLnBrk="1" hangingPunct="1"/>
              <a:t>2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8FAEABDB-E57C-4A7C-A811-779B399521E9}" type="slidenum">
              <a:rPr lang="en-US" altLang="en-US" sz="1200" b="0">
                <a:latin typeface="Times New Roman" pitchFamily="18" charset="0"/>
              </a:rPr>
              <a:pPr eaLnBrk="1" hangingPunct="1"/>
              <a:t>12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B551C478-D098-4582-B484-1D62E1117640}" type="slidenum">
              <a:rPr lang="en-US" altLang="en-US" sz="1200" b="0">
                <a:latin typeface="Times New Roman" pitchFamily="18" charset="0"/>
              </a:rPr>
              <a:pPr eaLnBrk="1" hangingPunct="1"/>
              <a:t>13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C821B094-37BE-49F8-A9BA-CEBD54386E12}" type="slidenum">
              <a:rPr lang="en-US" altLang="en-US" sz="1200" b="0">
                <a:latin typeface="Times New Roman" pitchFamily="18" charset="0"/>
              </a:rPr>
              <a:pPr eaLnBrk="1" hangingPunct="1"/>
              <a:t>14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4581B003-97AF-4C4C-A8F4-C4863E0BD695}" type="slidenum">
              <a:rPr lang="en-US" altLang="en-US" sz="1200" b="0">
                <a:latin typeface="Times New Roman" pitchFamily="18" charset="0"/>
              </a:rPr>
              <a:pPr eaLnBrk="1" hangingPunct="1"/>
              <a:t>15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r>
              <a:rPr lang="en-US" altLang="en-US" smtClean="0">
                <a:latin typeface="Times New Roman" pitchFamily="18" charset="0"/>
              </a:rPr>
              <a:t>Ping quasar.cs.berkeley.edu.</a:t>
            </a:r>
          </a:p>
          <a:p>
            <a:r>
              <a:rPr lang="en-US" altLang="en-US" smtClean="0">
                <a:latin typeface="Times New Roman" pitchFamily="18" charset="0"/>
              </a:rPr>
              <a:t>Demonstrates the use of “or”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29EA8450-5FC6-4B2A-857E-B567C6B27821}" type="slidenum">
              <a:rPr lang="en-US" altLang="en-US" sz="1200" b="0">
                <a:latin typeface="Times New Roman" pitchFamily="18" charset="0"/>
              </a:rPr>
              <a:pPr eaLnBrk="1" hangingPunct="1"/>
              <a:t>16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637">
              <a:defRPr sz="2400" b="1">
                <a:solidFill>
                  <a:srgbClr val="00279F"/>
                </a:solidFill>
                <a:latin typeface="Batang" pitchFamily="18" charset="-127"/>
              </a:defRPr>
            </a:lvl1pPr>
            <a:lvl2pPr marL="732474" indent="-281721" defTabSz="904637">
              <a:defRPr sz="2400" b="1">
                <a:solidFill>
                  <a:srgbClr val="00279F"/>
                </a:solidFill>
                <a:latin typeface="Batang" pitchFamily="18" charset="-127"/>
              </a:defRPr>
            </a:lvl2pPr>
            <a:lvl3pPr marL="1126884" indent="-225377" defTabSz="904637">
              <a:defRPr sz="2400" b="1">
                <a:solidFill>
                  <a:srgbClr val="00279F"/>
                </a:solidFill>
                <a:latin typeface="Batang" pitchFamily="18" charset="-127"/>
              </a:defRPr>
            </a:lvl3pPr>
            <a:lvl4pPr marL="1577637" indent="-225377" defTabSz="904637">
              <a:defRPr sz="2400" b="1">
                <a:solidFill>
                  <a:srgbClr val="00279F"/>
                </a:solidFill>
                <a:latin typeface="Batang" pitchFamily="18" charset="-127"/>
              </a:defRPr>
            </a:lvl4pPr>
            <a:lvl5pPr marL="2028391" indent="-225377" defTabSz="904637">
              <a:defRPr sz="2400" b="1">
                <a:solidFill>
                  <a:srgbClr val="00279F"/>
                </a:solidFill>
                <a:latin typeface="Batang" pitchFamily="18" charset="-127"/>
              </a:defRPr>
            </a:lvl5pPr>
            <a:lvl6pPr marL="2479144" indent="-225377" algn="ctr" defTabSz="904637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6pPr>
            <a:lvl7pPr marL="2929898" indent="-225377" algn="ctr" defTabSz="904637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7pPr>
            <a:lvl8pPr marL="3380651" indent="-225377" algn="ctr" defTabSz="904637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8pPr>
            <a:lvl9pPr marL="3831405" indent="-225377" algn="ctr" defTabSz="904637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9pPr>
          </a:lstStyle>
          <a:p>
            <a:pPr eaLnBrk="1" hangingPunct="1"/>
            <a:fld id="{104997F7-8FF9-48DE-BB0E-4308CBB715B2}" type="slidenum">
              <a:rPr lang="en-US" altLang="en-US" sz="1200" b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pPr eaLnBrk="1" hangingPunct="1"/>
              <a:t>17</a:t>
            </a:fld>
            <a:endParaRPr lang="en-US" altLang="en-US" sz="1200" b="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1E49FAD2-0AD9-43D6-9EF8-8977144108B6}" type="slidenum">
              <a:rPr lang="en-US" altLang="en-US" sz="1200" b="0">
                <a:latin typeface="Times New Roman" pitchFamily="18" charset="0"/>
              </a:rPr>
              <a:pPr eaLnBrk="1" hangingPunct="1"/>
              <a:t>18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D9D8517B-42D7-43E2-B535-AA4D386B89C2}" type="slidenum">
              <a:rPr lang="en-US" altLang="en-US" sz="1200" b="0">
                <a:latin typeface="Times New Roman" pitchFamily="18" charset="0"/>
              </a:rPr>
              <a:pPr eaLnBrk="1" hangingPunct="1"/>
              <a:t>19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328">
              <a:defRPr sz="2400" b="1">
                <a:solidFill>
                  <a:srgbClr val="00279F"/>
                </a:solidFill>
                <a:latin typeface="Batang" pitchFamily="18" charset="-127"/>
              </a:defRPr>
            </a:lvl1pPr>
            <a:lvl2pPr marL="732474" indent="-281721" defTabSz="981328">
              <a:defRPr sz="2400" b="1">
                <a:solidFill>
                  <a:srgbClr val="00279F"/>
                </a:solidFill>
                <a:latin typeface="Batang" pitchFamily="18" charset="-127"/>
              </a:defRPr>
            </a:lvl2pPr>
            <a:lvl3pPr marL="1126884" indent="-225377" defTabSz="981328">
              <a:defRPr sz="2400" b="1">
                <a:solidFill>
                  <a:srgbClr val="00279F"/>
                </a:solidFill>
                <a:latin typeface="Batang" pitchFamily="18" charset="-127"/>
              </a:defRPr>
            </a:lvl3pPr>
            <a:lvl4pPr marL="1577637" indent="-225377" defTabSz="981328">
              <a:defRPr sz="2400" b="1">
                <a:solidFill>
                  <a:srgbClr val="00279F"/>
                </a:solidFill>
                <a:latin typeface="Batang" pitchFamily="18" charset="-127"/>
              </a:defRPr>
            </a:lvl4pPr>
            <a:lvl5pPr marL="2028391" indent="-225377" defTabSz="981328">
              <a:defRPr sz="2400" b="1">
                <a:solidFill>
                  <a:srgbClr val="00279F"/>
                </a:solidFill>
                <a:latin typeface="Batang" pitchFamily="18" charset="-127"/>
              </a:defRPr>
            </a:lvl5pPr>
            <a:lvl6pPr marL="2479144" indent="-225377" algn="ctr" defTabSz="98132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6pPr>
            <a:lvl7pPr marL="2929898" indent="-225377" algn="ctr" defTabSz="98132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7pPr>
            <a:lvl8pPr marL="3380651" indent="-225377" algn="ctr" defTabSz="98132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8pPr>
            <a:lvl9pPr marL="3831405" indent="-225377" algn="ctr" defTabSz="98132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9pPr>
          </a:lstStyle>
          <a:p>
            <a:fld id="{6344C2AA-DEEF-4F58-86C9-2E64D5DA62D3}" type="slidenum">
              <a:rPr lang="zh-CN" altLang="en-US" sz="1100" b="0">
                <a:solidFill>
                  <a:schemeClr val="tx1"/>
                </a:solidFill>
                <a:latin typeface="Times New Roman" pitchFamily="18" charset="0"/>
              </a:rPr>
              <a:pPr/>
              <a:t>20</a:t>
            </a:fld>
            <a:endParaRPr lang="en-US" altLang="zh-CN" sz="11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375EB-B684-4483-8E72-810917D210F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3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8901C9A4-F608-4C60-A3E9-8B7BAA85B41C}" type="slidenum">
              <a:rPr lang="en-US" altLang="en-US" sz="1200" b="0">
                <a:latin typeface="Times New Roman" pitchFamily="18" charset="0"/>
              </a:rPr>
              <a:pPr eaLnBrk="1" hangingPunct="1"/>
              <a:t>3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328">
              <a:defRPr sz="2400" b="1">
                <a:solidFill>
                  <a:srgbClr val="00279F"/>
                </a:solidFill>
                <a:latin typeface="Batang" pitchFamily="18" charset="-127"/>
              </a:defRPr>
            </a:lvl1pPr>
            <a:lvl2pPr marL="732474" indent="-281721" defTabSz="981328">
              <a:defRPr sz="2400" b="1">
                <a:solidFill>
                  <a:srgbClr val="00279F"/>
                </a:solidFill>
                <a:latin typeface="Batang" pitchFamily="18" charset="-127"/>
              </a:defRPr>
            </a:lvl2pPr>
            <a:lvl3pPr marL="1126884" indent="-225377" defTabSz="981328">
              <a:defRPr sz="2400" b="1">
                <a:solidFill>
                  <a:srgbClr val="00279F"/>
                </a:solidFill>
                <a:latin typeface="Batang" pitchFamily="18" charset="-127"/>
              </a:defRPr>
            </a:lvl3pPr>
            <a:lvl4pPr marL="1577637" indent="-225377" defTabSz="981328">
              <a:defRPr sz="2400" b="1">
                <a:solidFill>
                  <a:srgbClr val="00279F"/>
                </a:solidFill>
                <a:latin typeface="Batang" pitchFamily="18" charset="-127"/>
              </a:defRPr>
            </a:lvl4pPr>
            <a:lvl5pPr marL="2028391" indent="-225377" defTabSz="981328">
              <a:defRPr sz="2400" b="1">
                <a:solidFill>
                  <a:srgbClr val="00279F"/>
                </a:solidFill>
                <a:latin typeface="Batang" pitchFamily="18" charset="-127"/>
              </a:defRPr>
            </a:lvl5pPr>
            <a:lvl6pPr marL="2479144" indent="-225377" algn="ctr" defTabSz="98132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6pPr>
            <a:lvl7pPr marL="2929898" indent="-225377" algn="ctr" defTabSz="98132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7pPr>
            <a:lvl8pPr marL="3380651" indent="-225377" algn="ctr" defTabSz="98132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8pPr>
            <a:lvl9pPr marL="3831405" indent="-225377" algn="ctr" defTabSz="98132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9pPr>
          </a:lstStyle>
          <a:p>
            <a:fld id="{FEE6C672-BEFE-4DB7-9A0B-A037236AAD63}" type="slidenum">
              <a:rPr lang="zh-CN" altLang="en-US" sz="1100" b="0">
                <a:solidFill>
                  <a:schemeClr val="tx1"/>
                </a:solidFill>
                <a:latin typeface="Times New Roman" pitchFamily="18" charset="0"/>
              </a:rPr>
              <a:pPr/>
              <a:t>23</a:t>
            </a:fld>
            <a:endParaRPr lang="en-US" altLang="zh-CN" sz="11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375EB-B684-4483-8E72-810917D210F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58920D86-65C9-4A78-91BC-BB3F4FD788A8}" type="slidenum">
              <a:rPr lang="en-US" altLang="en-US" sz="1200" b="0">
                <a:latin typeface="Times New Roman" pitchFamily="18" charset="0"/>
              </a:rPr>
              <a:pPr eaLnBrk="1" hangingPunct="1"/>
              <a:t>5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D5985720-C220-4C5F-95AE-2D7F695B7979}" type="slidenum">
              <a:rPr lang="en-US" altLang="en-US" sz="1200" b="0">
                <a:latin typeface="Times New Roman" pitchFamily="18" charset="0"/>
              </a:rPr>
              <a:pPr eaLnBrk="1" hangingPunct="1"/>
              <a:t>6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3FCB4BB3-9831-4359-A331-CB1E17CF1095}" type="slidenum">
              <a:rPr lang="en-US" altLang="en-US" sz="1200" b="0">
                <a:latin typeface="Times New Roman" pitchFamily="18" charset="0"/>
              </a:rPr>
              <a:pPr eaLnBrk="1" hangingPunct="1"/>
              <a:t>7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62A58E29-E8A9-4B9C-9122-2F19E19BE9FE}" type="slidenum">
              <a:rPr lang="en-US" altLang="en-US" sz="1200" b="0">
                <a:latin typeface="Times New Roman" pitchFamily="18" charset="0"/>
              </a:rPr>
              <a:pPr eaLnBrk="1" hangingPunct="1"/>
              <a:t>8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A6F5EEBB-D504-41C0-A51D-9AEE00BC8736}" type="slidenum">
              <a:rPr lang="en-US" altLang="en-US" sz="1200" b="0">
                <a:latin typeface="Times New Roman" pitchFamily="18" charset="0"/>
              </a:rPr>
              <a:pPr eaLnBrk="1" hangingPunct="1"/>
              <a:t>9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E76C9EA1-0B77-4F7F-8EC9-78C3E99899A5}" type="slidenum">
              <a:rPr lang="en-US" altLang="en-US" sz="1200" b="0">
                <a:latin typeface="Times New Roman" pitchFamily="18" charset="0"/>
              </a:rPr>
              <a:pPr eaLnBrk="1" hangingPunct="1"/>
              <a:t>10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998882BA-ED5E-4711-8773-AC8737E585FE}" type="slidenum">
              <a:rPr lang="en-US" altLang="en-US" sz="1200" b="0">
                <a:latin typeface="Times New Roman" pitchFamily="18" charset="0"/>
              </a:rPr>
              <a:pPr eaLnBrk="1" hangingPunct="1"/>
              <a:t>11</a:t>
            </a:fld>
            <a:endParaRPr lang="en-US" altLang="en-US" sz="1200" b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r>
              <a:rPr lang="en-US" altLang="en-US" smtClean="0">
                <a:latin typeface="Times New Roman" pitchFamily="18" charset="0"/>
              </a:rPr>
              <a:t>Depending on the kind of traffic, make some general observations – sources, destinations, kinds of traffic, DNS requests etc.  Too much of output.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4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0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4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6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0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2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8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6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9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3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pdump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npcap.org/windump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wireshark.org/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www.wireshar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Computer </a:t>
            </a:r>
            <a:r>
              <a:rPr lang="hu-HU" dirty="0" err="1" smtClean="0"/>
              <a:t>Networks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Practice</a:t>
            </a:r>
            <a:r>
              <a:rPr lang="hu-HU" dirty="0" smtClean="0"/>
              <a:t> </a:t>
            </a:r>
            <a:r>
              <a:rPr lang="hu-HU" dirty="0" smtClean="0"/>
              <a:t>4 </a:t>
            </a:r>
            <a:r>
              <a:rPr lang="hu-HU" dirty="0" smtClean="0"/>
              <a:t>– </a:t>
            </a:r>
            <a:r>
              <a:rPr lang="hu-HU" dirty="0" err="1" smtClean="0"/>
              <a:t>traffic</a:t>
            </a:r>
            <a:r>
              <a:rPr lang="hu-HU" dirty="0" smtClean="0"/>
              <a:t> </a:t>
            </a:r>
            <a:r>
              <a:rPr lang="hu-HU" dirty="0" err="1" smtClean="0"/>
              <a:t>filtering</a:t>
            </a:r>
            <a:r>
              <a:rPr lang="hu-HU" dirty="0" smtClean="0"/>
              <a:t>, </a:t>
            </a:r>
            <a:r>
              <a:rPr lang="hu-HU" dirty="0" err="1" smtClean="0"/>
              <a:t>traffic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endParaRPr lang="hu-HU" dirty="0" smtClean="0"/>
          </a:p>
          <a:p>
            <a:pPr algn="r"/>
            <a:endParaRPr lang="hu-HU" sz="1400" dirty="0" smtClean="0"/>
          </a:p>
          <a:p>
            <a:pPr algn="r"/>
            <a:endParaRPr lang="hu-HU" sz="1400" dirty="0" smtClean="0"/>
          </a:p>
        </p:txBody>
      </p:sp>
    </p:spTree>
    <p:extLst>
      <p:ext uri="{BB962C8B-B14F-4D97-AF65-F5344CB8AC3E}">
        <p14:creationId xmlns:p14="http://schemas.microsoft.com/office/powerpoint/2010/main" val="3716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64B96-90B6-4FE3-98E9-E91D163C919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Similar Output from Tshark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10972800" cy="5105400"/>
          </a:xfr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1190003744.940437 61.184.241.230 -&gt; 128.32.48.169 SSH Encrypted request packet len=48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1190003744.940916 128.32.48.169 -&gt; 61.184.241.230 SSH Encrypted response packet len=48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1190003744.955764 61.184.241.230 -&gt; 128.32.48.169 TCP 6943 &gt; ssh [ACK] Seq=48 Ack=48 Win=65514 Len=0 TSV=445871583 TSER=632535493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1190003745.035678 61.184.241.230 -&gt; 128.32.48.169 SSH Encrypted request packet len=48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1190003745.036004 128.32.48.169 -&gt; 61.184.241.230 SSH Encrypted response packet len=48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1190003745.050970 61.184.241.230 -&gt; 128.32.48.169 TCP 6943 &gt; ssh [ACK] Seq=96 Ack=96 Win=65514 Len=0 TSV=445871583 TSER=632535502</a:t>
            </a:r>
          </a:p>
        </p:txBody>
      </p:sp>
    </p:spTree>
    <p:extLst>
      <p:ext uri="{BB962C8B-B14F-4D97-AF65-F5344CB8AC3E}">
        <p14:creationId xmlns:p14="http://schemas.microsoft.com/office/powerpoint/2010/main" val="25831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647B7-5511-4653-8EFF-3776C4F8680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Demo 1 – Basic Run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Syntax: </a:t>
            </a:r>
          </a:p>
          <a:p>
            <a:pPr algn="ctr" eaLnBrk="1" hangingPunct="1">
              <a:buFontTx/>
              <a:buNone/>
            </a:pPr>
            <a:r>
              <a:rPr lang="en-US" altLang="en-US" i="1" dirty="0" err="1" smtClean="0"/>
              <a:t>tcpdump</a:t>
            </a:r>
            <a:r>
              <a:rPr lang="en-US" altLang="en-US" i="1" dirty="0" smtClean="0"/>
              <a:t> [options] [filter expression]</a:t>
            </a:r>
          </a:p>
          <a:p>
            <a:pPr eaLnBrk="1" hangingPunct="1"/>
            <a:r>
              <a:rPr lang="en-US" altLang="en-US" dirty="0" smtClean="0"/>
              <a:t>Run the following command </a:t>
            </a:r>
            <a:endParaRPr lang="hu-HU" altLang="en-US" dirty="0" smtClean="0"/>
          </a:p>
          <a:p>
            <a:pPr lvl="1"/>
            <a:r>
              <a:rPr lang="en-US" altLang="en-US" dirty="0" err="1" smtClean="0"/>
              <a:t>tcpdump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Observe the output</a:t>
            </a:r>
          </a:p>
          <a:p>
            <a:pPr algn="ctr"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74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8372B-7763-45DC-AC9D-46A43BB4E8A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Filters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are often not interested in all packets flowing through the network</a:t>
            </a:r>
          </a:p>
          <a:p>
            <a:pPr eaLnBrk="1" hangingPunct="1"/>
            <a:r>
              <a:rPr lang="en-US" altLang="en-US" smtClean="0"/>
              <a:t>Use filters to capture only packets of interest to us</a:t>
            </a:r>
          </a:p>
        </p:txBody>
      </p:sp>
    </p:spTree>
    <p:extLst>
      <p:ext uri="{BB962C8B-B14F-4D97-AF65-F5344CB8AC3E}">
        <p14:creationId xmlns:p14="http://schemas.microsoft.com/office/powerpoint/2010/main" val="8027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10FD1-F723-44D6-8136-1D2B67EE184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Demo 2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Capture only udp packets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mtClean="0"/>
              <a:t>tcpdump “udp”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Capture only tcp packets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mtClean="0"/>
              <a:t>tcpdump “tcp”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mtClean="0"/>
          </a:p>
          <a:p>
            <a:pPr marL="609600" indent="-609600" eaLnBrk="1" hangingPunct="1">
              <a:buFontTx/>
              <a:buAutoNum type="arabicPeriod"/>
            </a:pPr>
            <a:endParaRPr lang="en-US" altLang="en-US" smtClean="0"/>
          </a:p>
          <a:p>
            <a:pPr marL="990600" lvl="1" indent="-5334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07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A0BFB-A0C3-4871-A714-C4FB984E5AA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Demo 2 (contd.)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109728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Capture only UDP packets with destination port 53 (DNS requests)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mtClean="0"/>
              <a:t>tcpdump “udp dst port 53”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Capture only UDP packets with source port 53 (DNS replies)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mtClean="0"/>
              <a:t>tcpdump “udp src port 53”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Capture only UDP packets with source or destination port 53 (DNS requests and replies)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mtClean="0"/>
              <a:t>tcpdump “udp port 53”</a:t>
            </a:r>
          </a:p>
        </p:txBody>
      </p:sp>
    </p:spTree>
    <p:extLst>
      <p:ext uri="{BB962C8B-B14F-4D97-AF65-F5344CB8AC3E}">
        <p14:creationId xmlns:p14="http://schemas.microsoft.com/office/powerpoint/2010/main" val="215698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BBA51-9869-4158-B82F-AD424D390DD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Demo 2 (contd.)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Capture only packets destined to quasar.cs.berkeley.edu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mtClean="0"/>
              <a:t>tcpdump “dst host quasar.cs.berkeley.edu”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Capture both DNS packets and TCP packets to/from quasar.cs.berkeley.edu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mtClean="0"/>
              <a:t>tcpdump “(tcp and host quasar.cs.berkeley.edu) or udp port 53”</a:t>
            </a:r>
          </a:p>
          <a:p>
            <a:pPr marL="609600" indent="-6096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25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09541-328D-46C1-A300-E255B082CF8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write filters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 cheat sheet slides at the end of this presentation</a:t>
            </a:r>
          </a:p>
          <a:p>
            <a:pPr eaLnBrk="1" hangingPunct="1"/>
            <a:r>
              <a:rPr lang="en-US" altLang="en-US" smtClean="0"/>
              <a:t>Refer the tcpdump/tshark man page</a:t>
            </a:r>
          </a:p>
        </p:txBody>
      </p:sp>
    </p:spTree>
    <p:extLst>
      <p:ext uri="{BB962C8B-B14F-4D97-AF65-F5344CB8AC3E}">
        <p14:creationId xmlns:p14="http://schemas.microsoft.com/office/powerpoint/2010/main" val="1160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245225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0279F"/>
                </a:solidFill>
                <a:latin typeface="Batang" pitchFamily="18" charset="-127"/>
              </a:defRPr>
            </a:lvl1pPr>
            <a:lvl2pPr marL="742950" indent="-285750">
              <a:defRPr sz="2400" b="1">
                <a:solidFill>
                  <a:srgbClr val="00279F"/>
                </a:solidFill>
                <a:latin typeface="Batang" pitchFamily="18" charset="-127"/>
              </a:defRPr>
            </a:lvl2pPr>
            <a:lvl3pPr marL="1143000" indent="-228600">
              <a:defRPr sz="2400" b="1">
                <a:solidFill>
                  <a:srgbClr val="00279F"/>
                </a:solidFill>
                <a:latin typeface="Batang" pitchFamily="18" charset="-127"/>
              </a:defRPr>
            </a:lvl3pPr>
            <a:lvl4pPr marL="1600200" indent="-228600">
              <a:defRPr sz="2400" b="1">
                <a:solidFill>
                  <a:srgbClr val="00279F"/>
                </a:solidFill>
                <a:latin typeface="Batang" pitchFamily="18" charset="-127"/>
              </a:defRPr>
            </a:lvl4pPr>
            <a:lvl5pPr marL="2057400" indent="-228600">
              <a:defRPr sz="2400" b="1">
                <a:solidFill>
                  <a:srgbClr val="00279F"/>
                </a:solidFill>
                <a:latin typeface="Batang" pitchFamily="18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9pPr>
          </a:lstStyle>
          <a:p>
            <a:fld id="{A175235D-77A5-4877-8C0F-19B181E6CFD7}" type="slidenum">
              <a:rPr lang="en-US" altLang="en-US" sz="1400" b="0">
                <a:solidFill>
                  <a:schemeClr val="tx1"/>
                </a:solidFill>
                <a:latin typeface="Arial" pitchFamily="34" charset="0"/>
              </a:rPr>
              <a:pPr/>
              <a:t>17</a:t>
            </a:fld>
            <a:endParaRPr lang="en-US" altLang="en-US" sz="1400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Running tcpdump</a:t>
            </a:r>
          </a:p>
        </p:txBody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10972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Requires superuser/administrator privileges on Unix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hlinkClick r:id="rId3"/>
              </a:rPr>
              <a:t>http://www.tcpdump.org/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You can do it on your own Unix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You can install a Linux OS in Vmware on your machine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Tcpdump for Windows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WinDump:   </a:t>
            </a:r>
            <a:r>
              <a:rPr lang="en-US" altLang="en-US" sz="2400" smtClean="0">
                <a:hlinkClick r:id="rId4"/>
              </a:rPr>
              <a:t>http://www.winpcap.org/windump/</a:t>
            </a:r>
            <a:endParaRPr lang="en-US" altLang="en-US" sz="240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Free software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741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91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74A4E8E3-D27B-4426-A9BF-6952C5A0DD51}" type="slidenum">
              <a:rPr lang="en-US" altLang="en-US" sz="1400" b="0">
                <a:latin typeface="Times New Roman" pitchFamily="18" charset="0"/>
              </a:rPr>
              <a:pPr eaLnBrk="1" hangingPunct="1"/>
              <a:t>18</a:t>
            </a:fld>
            <a:endParaRPr lang="en-US" altLang="en-US" sz="1400" b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Wireshark System Overview</a:t>
            </a:r>
          </a:p>
        </p:txBody>
      </p:sp>
      <p:pic>
        <p:nvPicPr>
          <p:cNvPr id="2150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2800" y="1981200"/>
            <a:ext cx="10871200" cy="3449638"/>
          </a:xfrm>
        </p:spPr>
      </p:pic>
    </p:spTree>
    <p:extLst>
      <p:ext uri="{BB962C8B-B14F-4D97-AF65-F5344CB8AC3E}">
        <p14:creationId xmlns:p14="http://schemas.microsoft.com/office/powerpoint/2010/main" val="34591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AEAF77EB-4F17-4B46-BB97-C396E19B8CCB}" type="slidenum">
              <a:rPr lang="en-US" altLang="en-US" sz="1400" b="0">
                <a:latin typeface="Times New Roman" pitchFamily="18" charset="0"/>
              </a:rPr>
              <a:pPr eaLnBrk="1" hangingPunct="1"/>
              <a:t>19</a:t>
            </a:fld>
            <a:endParaRPr lang="en-US" altLang="en-US" sz="1400" b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Wireshark Interface</a:t>
            </a:r>
          </a:p>
        </p:txBody>
      </p:sp>
      <p:pic>
        <p:nvPicPr>
          <p:cNvPr id="2253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1200" y="1219200"/>
            <a:ext cx="10769600" cy="5486400"/>
          </a:xfrm>
        </p:spPr>
      </p:pic>
    </p:spTree>
    <p:extLst>
      <p:ext uri="{BB962C8B-B14F-4D97-AF65-F5344CB8AC3E}">
        <p14:creationId xmlns:p14="http://schemas.microsoft.com/office/powerpoint/2010/main" val="34580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96168186-CC48-4599-8F1A-9C2060D7BC53}" type="slidenum">
              <a:rPr lang="en-US" altLang="en-US" sz="1400" b="0">
                <a:latin typeface="Times New Roman" pitchFamily="18" charset="0"/>
              </a:rPr>
              <a:pPr eaLnBrk="1" hangingPunct="1"/>
              <a:t>2</a:t>
            </a:fld>
            <a:endParaRPr lang="en-US" altLang="en-US" sz="1400" b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 of network protocols</a:t>
            </a:r>
          </a:p>
          <a:p>
            <a:pPr eaLnBrk="1" hangingPunct="1"/>
            <a:r>
              <a:rPr lang="en-US" altLang="en-US" smtClean="0"/>
              <a:t>Protocol Analysis</a:t>
            </a:r>
          </a:p>
          <a:p>
            <a:pPr lvl="1" eaLnBrk="1" hangingPunct="1"/>
            <a:r>
              <a:rPr lang="en-US" altLang="en-US" smtClean="0"/>
              <a:t>Verify Correctness</a:t>
            </a:r>
          </a:p>
          <a:p>
            <a:pPr lvl="1" eaLnBrk="1" hangingPunct="1"/>
            <a:r>
              <a:rPr lang="en-US" altLang="en-US" smtClean="0"/>
              <a:t>Analyze performance</a:t>
            </a:r>
          </a:p>
          <a:p>
            <a:pPr lvl="1" eaLnBrk="1" hangingPunct="1"/>
            <a:r>
              <a:rPr lang="en-US" altLang="en-US" smtClean="0"/>
              <a:t>Better understanding of existing protocols</a:t>
            </a:r>
          </a:p>
          <a:p>
            <a:pPr lvl="1" eaLnBrk="1" hangingPunct="1"/>
            <a:r>
              <a:rPr lang="en-US" altLang="en-US" smtClean="0"/>
              <a:t>Optimization and debugging of new protocols</a:t>
            </a:r>
          </a:p>
          <a:p>
            <a:pPr eaLnBrk="1" hangingPunct="1"/>
            <a:r>
              <a:rPr lang="en-US" altLang="en-US" smtClean="0"/>
              <a:t>Tools</a:t>
            </a:r>
          </a:p>
          <a:p>
            <a:pPr lvl="1" eaLnBrk="1" hangingPunct="1"/>
            <a:r>
              <a:rPr lang="en-US" altLang="en-US" smtClean="0"/>
              <a:t>tcpdump &amp; tshark</a:t>
            </a:r>
          </a:p>
          <a:p>
            <a:pPr lvl="1" eaLnBrk="1" hangingPunct="1"/>
            <a:r>
              <a:rPr lang="en-US" altLang="en-US" smtClean="0"/>
              <a:t>Wireshark</a:t>
            </a:r>
          </a:p>
        </p:txBody>
      </p:sp>
    </p:spTree>
    <p:extLst>
      <p:ext uri="{BB962C8B-B14F-4D97-AF65-F5344CB8AC3E}">
        <p14:creationId xmlns:p14="http://schemas.microsoft.com/office/powerpoint/2010/main" val="114103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1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1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1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1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91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91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91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1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1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1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1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91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91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91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91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91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91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918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918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918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Wireshark Interface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00279F"/>
                </a:solidFill>
                <a:latin typeface="Batang" pitchFamily="18" charset="-127"/>
              </a:defRPr>
            </a:lvl1pPr>
            <a:lvl2pPr marL="742950" indent="-285750">
              <a:defRPr sz="2400" b="1">
                <a:solidFill>
                  <a:srgbClr val="00279F"/>
                </a:solidFill>
                <a:latin typeface="Batang" pitchFamily="18" charset="-127"/>
              </a:defRPr>
            </a:lvl2pPr>
            <a:lvl3pPr marL="1143000" indent="-228600">
              <a:defRPr sz="2400" b="1">
                <a:solidFill>
                  <a:srgbClr val="00279F"/>
                </a:solidFill>
                <a:latin typeface="Batang" pitchFamily="18" charset="-127"/>
              </a:defRPr>
            </a:lvl3pPr>
            <a:lvl4pPr marL="1600200" indent="-228600">
              <a:defRPr sz="2400" b="1">
                <a:solidFill>
                  <a:srgbClr val="00279F"/>
                </a:solidFill>
                <a:latin typeface="Batang" pitchFamily="18" charset="-127"/>
              </a:defRPr>
            </a:lvl4pPr>
            <a:lvl5pPr marL="2057400" indent="-228600">
              <a:defRPr sz="2400" b="1">
                <a:solidFill>
                  <a:srgbClr val="00279F"/>
                </a:solidFill>
                <a:latin typeface="Batang" pitchFamily="18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itchFamily="18" charset="-127"/>
              </a:defRPr>
            </a:lvl9pPr>
          </a:lstStyle>
          <a:p>
            <a:fld id="{A031162B-696A-413D-AB31-DA25C4E30FC0}" type="slidenum">
              <a:rPr lang="zh-CN" altLang="en-US" sz="1400" b="0">
                <a:solidFill>
                  <a:schemeClr val="tx1"/>
                </a:solidFill>
                <a:latin typeface="Arial" pitchFamily="34" charset="0"/>
              </a:rPr>
              <a:pPr/>
              <a:t>20</a:t>
            </a:fld>
            <a:endParaRPr lang="en-US" altLang="zh-CN" sz="1400" b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449389"/>
            <a:ext cx="8915400" cy="526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03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Wireshark</a:t>
            </a:r>
            <a:r>
              <a:rPr lang="hu-HU" dirty="0" smtClean="0"/>
              <a:t> </a:t>
            </a:r>
            <a:r>
              <a:rPr lang="hu-HU" i="1" dirty="0" smtClean="0"/>
              <a:t>display</a:t>
            </a:r>
            <a:r>
              <a:rPr lang="hu-HU" dirty="0" smtClean="0"/>
              <a:t> </a:t>
            </a:r>
            <a:r>
              <a:rPr lang="hu-HU" dirty="0" err="1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Display filters (also called post-filters) only filter the view of what you are seeing.  All packets in the capture still exist in the </a:t>
            </a:r>
            <a:r>
              <a:rPr lang="en-US" altLang="en-US" dirty="0" smtClean="0"/>
              <a:t>trace</a:t>
            </a:r>
            <a:endParaRPr lang="hu-HU" altLang="en-US" dirty="0" smtClean="0"/>
          </a:p>
          <a:p>
            <a:r>
              <a:rPr lang="en-US" altLang="en-US" dirty="0" smtClean="0"/>
              <a:t>Display </a:t>
            </a:r>
            <a:r>
              <a:rPr lang="en-US" altLang="en-US" dirty="0"/>
              <a:t>filters use their own format and are much more powerful then capture filters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Expressions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interconnected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logical</a:t>
            </a:r>
            <a:r>
              <a:rPr lang="hu-HU" dirty="0" smtClean="0"/>
              <a:t> </a:t>
            </a:r>
            <a:r>
              <a:rPr lang="hu-HU" dirty="0" err="1" smtClean="0"/>
              <a:t>ops</a:t>
            </a:r>
            <a:r>
              <a:rPr lang="hu-HU" dirty="0" smtClean="0"/>
              <a:t>: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hu-HU" dirty="0" smtClean="0"/>
              <a:t>, 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hu-HU" dirty="0" smtClean="0"/>
              <a:t>,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hu-HU" dirty="0" smtClean="0"/>
              <a:t>,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Examples</a:t>
            </a:r>
            <a:r>
              <a:rPr lang="hu-HU" dirty="0" smtClean="0"/>
              <a:t>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tcp.flags.ack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==1 and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tcp.dstport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80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37" y="3702050"/>
            <a:ext cx="86201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5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zh-CN" dirty="0" err="1" smtClean="0"/>
              <a:t>Download</a:t>
            </a:r>
            <a:endParaRPr lang="en-US" altLang="zh-CN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This document is basically a digest from  “Wireshark User's Guide 25114 for Wireshark 1.0.0”</a:t>
            </a:r>
          </a:p>
          <a:p>
            <a:r>
              <a:rPr lang="en-US" altLang="zh-CN" dirty="0"/>
              <a:t>You can download the </a:t>
            </a:r>
            <a:r>
              <a:rPr lang="hu-HU" altLang="zh-CN" dirty="0" err="1" smtClean="0"/>
              <a:t>portable</a:t>
            </a:r>
            <a:r>
              <a:rPr lang="hu-HU" altLang="zh-CN" dirty="0" smtClean="0"/>
              <a:t> </a:t>
            </a:r>
            <a:r>
              <a:rPr lang="en-US" altLang="zh-CN" dirty="0" smtClean="0"/>
              <a:t>software</a:t>
            </a:r>
            <a:endParaRPr lang="hu-HU" altLang="zh-CN" dirty="0" smtClean="0"/>
          </a:p>
          <a:p>
            <a:pPr lvl="1"/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://www.wireshark.org/</a:t>
            </a:r>
            <a:endParaRPr lang="en-US" altLang="zh-CN" dirty="0"/>
          </a:p>
          <a:p>
            <a:endParaRPr lang="hu-HU" altLang="zh-CN" dirty="0" smtClean="0">
              <a:hlinkClick r:id="rId3"/>
            </a:endParaRPr>
          </a:p>
          <a:p>
            <a:r>
              <a:rPr lang="en-US" altLang="zh-CN" dirty="0" smtClean="0">
                <a:hlinkClick r:id="rId3"/>
              </a:rPr>
              <a:t>http</a:t>
            </a:r>
            <a:r>
              <a:rPr lang="en-US" altLang="zh-CN" dirty="0">
                <a:hlinkClick r:id="rId3"/>
              </a:rPr>
              <a:t>://</a:t>
            </a:r>
            <a:r>
              <a:rPr lang="en-US" altLang="zh-CN" dirty="0" smtClean="0">
                <a:hlinkClick r:id="rId3"/>
              </a:rPr>
              <a:t>wiki.wireshark.org</a:t>
            </a:r>
            <a:endParaRPr lang="en-US" altLang="zh-CN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1" y="533401"/>
            <a:ext cx="2671233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0" y="2057400"/>
            <a:ext cx="450851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0" y="2514600"/>
            <a:ext cx="450851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0" y="2971800"/>
            <a:ext cx="450851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8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Display Filter Examples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510117" y="1463676"/>
            <a:ext cx="10871200" cy="435927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ip.src==10.1.11.00/24</a:t>
            </a:r>
          </a:p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  </a:t>
            </a:r>
          </a:p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ip.addr==192.168.1.10 &amp;&amp; ip.addr==192.168.1.20</a:t>
            </a:r>
          </a:p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  </a:t>
            </a:r>
          </a:p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tcp.port==80 || tcp.port==3389</a:t>
            </a:r>
            <a:endParaRPr lang="en-US" altLang="en-US" sz="1600" b="1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  </a:t>
            </a:r>
          </a:p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!(ip.addr==192.168.1.10 &amp;&amp; ip.addr==192.168.1.20) </a:t>
            </a:r>
          </a:p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  </a:t>
            </a:r>
          </a:p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(ip.addr==192.168.1.10 &amp;&amp; ip.addr==192.168.1.20) &amp;&amp; (tcp.port==445 || tcp.port==139)</a:t>
            </a:r>
          </a:p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(ip.addr==192.168.1.10 &amp;&amp; ip.addr==192.168.1.20) &amp;&amp; (udp.port==67 || udp.port==68)</a:t>
            </a:r>
          </a:p>
          <a:p>
            <a:pPr>
              <a:buFontTx/>
              <a:buNone/>
            </a:pPr>
            <a:r>
              <a:rPr lang="en-US" altLang="en-US" sz="1100" b="1" smtClean="0">
                <a:solidFill>
                  <a:schemeClr val="tx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1800" b="1" smtClean="0">
                <a:solidFill>
                  <a:schemeClr val="tx1"/>
                </a:solidFill>
              </a:rPr>
              <a:t>tcp.dstport == 80</a:t>
            </a:r>
          </a:p>
          <a:p>
            <a:pPr>
              <a:buFontTx/>
              <a:buNone/>
            </a:pPr>
            <a:endParaRPr lang="en-US" altLang="en-US" sz="4400" b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658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dirty="0" err="1" smtClean="0"/>
              <a:t>Assignment</a:t>
            </a:r>
            <a:r>
              <a:rPr lang="hu-HU" altLang="en-US" dirty="0" smtClean="0"/>
              <a:t> – sample2.pcap:</a:t>
            </a: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altLang="en-US" sz="2400" dirty="0" smtClean="0"/>
              <a:t>List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DNS </a:t>
            </a:r>
            <a:r>
              <a:rPr lang="hu-HU" altLang="en-US" sz="2400" dirty="0" err="1" smtClean="0"/>
              <a:t>queries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in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pcap</a:t>
            </a:r>
            <a:r>
              <a:rPr lang="hu-HU" altLang="en-US" sz="2400" dirty="0" smtClean="0"/>
              <a:t> file? List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domain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names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to</a:t>
            </a:r>
            <a:r>
              <a:rPr lang="hu-HU" altLang="en-US" sz="2400" dirty="0" smtClean="0"/>
              <a:t> be </a:t>
            </a:r>
            <a:r>
              <a:rPr lang="hu-HU" altLang="en-US" sz="2400" dirty="0" err="1" smtClean="0"/>
              <a:t>resolved</a:t>
            </a:r>
            <a:r>
              <a:rPr lang="hu-HU" altLang="en-US" sz="2400" dirty="0" smtClean="0"/>
              <a:t>, and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resolved</a:t>
            </a:r>
            <a:r>
              <a:rPr lang="hu-HU" altLang="en-US" sz="2400" dirty="0" smtClean="0"/>
              <a:t> IP </a:t>
            </a:r>
            <a:r>
              <a:rPr lang="hu-HU" altLang="en-US" sz="2400" dirty="0" err="1" smtClean="0"/>
              <a:t>addresses</a:t>
            </a:r>
            <a:r>
              <a:rPr lang="hu-HU" altLang="en-US" sz="2400" dirty="0" smtClean="0"/>
              <a:t> of </a:t>
            </a:r>
            <a:r>
              <a:rPr lang="hu-HU" altLang="en-US" sz="2400" dirty="0" err="1" smtClean="0"/>
              <a:t>them</a:t>
            </a:r>
            <a:r>
              <a:rPr lang="hu-HU" altLang="en-US" sz="2400" dirty="0"/>
              <a:t>!</a:t>
            </a:r>
            <a:endParaRPr lang="hu-HU" altLang="en-US" sz="2400" dirty="0" smtClean="0"/>
          </a:p>
          <a:p>
            <a:r>
              <a:rPr lang="hu-HU" altLang="en-US" sz="2400" dirty="0" err="1" smtClean="0"/>
              <a:t>What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kind</a:t>
            </a:r>
            <a:r>
              <a:rPr lang="hu-HU" altLang="en-US" sz="2400" dirty="0" smtClean="0"/>
              <a:t> of </a:t>
            </a:r>
            <a:r>
              <a:rPr lang="hu-HU" altLang="en-US" sz="2400" dirty="0" err="1" smtClean="0"/>
              <a:t>traffic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can</a:t>
            </a:r>
            <a:r>
              <a:rPr lang="hu-HU" altLang="en-US" sz="2400" dirty="0" smtClean="0"/>
              <a:t> be </a:t>
            </a:r>
            <a:r>
              <a:rPr lang="hu-HU" altLang="en-US" sz="2400" dirty="0" err="1" smtClean="0"/>
              <a:t>seen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on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UDP port 53?</a:t>
            </a:r>
          </a:p>
          <a:p>
            <a:r>
              <a:rPr lang="hu-HU" altLang="en-US" sz="2400" dirty="0" err="1" smtClean="0"/>
              <a:t>Determine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packets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carrying</a:t>
            </a:r>
            <a:r>
              <a:rPr lang="hu-HU" altLang="en-US" sz="2400" dirty="0" smtClean="0"/>
              <a:t> </a:t>
            </a:r>
            <a:r>
              <a:rPr lang="hu-HU" altLang="en-US" sz="2400" dirty="0" smtClean="0">
                <a:solidFill>
                  <a:srgbClr val="C00000"/>
                </a:solidFill>
              </a:rPr>
              <a:t>http://lakis.web.elte.hu/results/nevsor0910II.pdf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pdf</a:t>
            </a:r>
            <a:r>
              <a:rPr lang="hu-HU" altLang="en-US" sz="2400" dirty="0" smtClean="0"/>
              <a:t> file! </a:t>
            </a:r>
            <a:r>
              <a:rPr lang="hu-HU" altLang="en-US" sz="2400" dirty="0" err="1" smtClean="0"/>
              <a:t>Did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file </a:t>
            </a:r>
            <a:r>
              <a:rPr lang="hu-HU" altLang="en-US" sz="2400" dirty="0" err="1" smtClean="0"/>
              <a:t>successfully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downloaded</a:t>
            </a:r>
            <a:r>
              <a:rPr lang="hu-HU" altLang="en-US" sz="2400" dirty="0" smtClean="0"/>
              <a:t>? </a:t>
            </a:r>
            <a:r>
              <a:rPr lang="hu-HU" altLang="en-US" sz="2400" dirty="0" err="1" smtClean="0"/>
              <a:t>What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was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authorization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string</a:t>
            </a:r>
            <a:r>
              <a:rPr lang="hu-HU" altLang="en-US" sz="2400" dirty="0" smtClean="0"/>
              <a:t>?</a:t>
            </a:r>
          </a:p>
          <a:p>
            <a:r>
              <a:rPr lang="hu-HU" altLang="en-US" sz="2400" dirty="0" smtClean="0"/>
              <a:t>List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SNMP </a:t>
            </a:r>
            <a:r>
              <a:rPr lang="hu-HU" altLang="en-US" sz="2400" dirty="0" err="1" smtClean="0"/>
              <a:t>messages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sent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to</a:t>
            </a:r>
            <a:r>
              <a:rPr lang="hu-HU" altLang="en-US" sz="2400" dirty="0" smtClean="0"/>
              <a:t> 157.181.166.210!</a:t>
            </a:r>
          </a:p>
          <a:p>
            <a:r>
              <a:rPr lang="hu-HU" altLang="en-US" sz="2400" dirty="0" err="1" smtClean="0"/>
              <a:t>What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applications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or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protocols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use</a:t>
            </a:r>
            <a:r>
              <a:rPr lang="hu-HU" altLang="en-US" sz="2400" dirty="0" smtClean="0"/>
              <a:t> UDP </a:t>
            </a:r>
            <a:r>
              <a:rPr lang="hu-HU" altLang="en-US" sz="2400" dirty="0" err="1" smtClean="0"/>
              <a:t>in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pcap</a:t>
            </a:r>
            <a:r>
              <a:rPr lang="hu-HU" altLang="en-US" sz="2400" dirty="0" smtClean="0"/>
              <a:t> file?</a:t>
            </a:r>
          </a:p>
          <a:p>
            <a:r>
              <a:rPr lang="hu-HU" altLang="en-US" sz="2400" dirty="0" err="1" smtClean="0"/>
              <a:t>What</a:t>
            </a:r>
            <a:r>
              <a:rPr lang="hu-HU" altLang="en-US" sz="2400" dirty="0" smtClean="0"/>
              <a:t> is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content</a:t>
            </a:r>
            <a:r>
              <a:rPr lang="hu-HU" altLang="en-US" sz="2400" dirty="0" smtClean="0"/>
              <a:t> of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pdf</a:t>
            </a:r>
            <a:r>
              <a:rPr lang="hu-HU" altLang="en-US" sz="2400" dirty="0" smtClean="0"/>
              <a:t> file </a:t>
            </a:r>
            <a:r>
              <a:rPr lang="hu-HU" altLang="en-US" sz="2400" dirty="0" err="1" smtClean="0"/>
              <a:t>mentioned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above</a:t>
            </a:r>
            <a:r>
              <a:rPr lang="hu-HU" altLang="en-US" sz="2400" dirty="0" smtClean="0"/>
              <a:t>?</a:t>
            </a:r>
          </a:p>
          <a:p>
            <a:r>
              <a:rPr lang="hu-HU" altLang="en-US" sz="2400" dirty="0" err="1" smtClean="0"/>
              <a:t>Are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there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recursive</a:t>
            </a:r>
            <a:r>
              <a:rPr lang="hu-HU" altLang="en-US" sz="2400" dirty="0" smtClean="0"/>
              <a:t> DNS </a:t>
            </a:r>
            <a:r>
              <a:rPr lang="hu-HU" altLang="en-US" sz="2400" dirty="0" err="1" smtClean="0"/>
              <a:t>queries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in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the</a:t>
            </a:r>
            <a:r>
              <a:rPr lang="hu-HU" altLang="en-US" sz="2400" dirty="0" smtClean="0"/>
              <a:t> </a:t>
            </a:r>
            <a:r>
              <a:rPr lang="hu-HU" altLang="en-US" sz="2400" dirty="0" err="1" smtClean="0"/>
              <a:t>pcap</a:t>
            </a:r>
            <a:r>
              <a:rPr lang="hu-HU" altLang="en-US" sz="2400" dirty="0" smtClean="0"/>
              <a:t>?</a:t>
            </a:r>
          </a:p>
        </p:txBody>
      </p:sp>
      <p:sp>
        <p:nvSpPr>
          <p:cNvPr id="20484" name="Élőláb helye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Verdana" pitchFamily="34" charset="0"/>
              <a:buNone/>
            </a:pPr>
            <a:r>
              <a:rPr lang="en-GB" altLang="en-US" smtClean="0">
                <a:solidFill>
                  <a:srgbClr val="000000"/>
                </a:solidFill>
                <a:latin typeface="Verdana" pitchFamily="34" charset="0"/>
              </a:rPr>
              <a:t>Sándor Laki (C) Számítógépes hálózatok I.</a:t>
            </a:r>
          </a:p>
        </p:txBody>
      </p:sp>
      <p:sp>
        <p:nvSpPr>
          <p:cNvPr id="20485" name="Dia számának hely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Verdana" pitchFamily="34" charset="0"/>
              <a:buNone/>
            </a:pPr>
            <a:fld id="{2B60995A-0EDE-4397-9EE0-4D9BDB75A04F}" type="slidenum">
              <a:rPr lang="en-GB" altLang="en-US" smtClean="0">
                <a:solidFill>
                  <a:srgbClr val="000000"/>
                </a:solidFill>
                <a:latin typeface="Verdana" pitchFamily="34" charset="0"/>
              </a:rPr>
              <a:pPr eaLnBrk="1" hangingPunct="1">
                <a:lnSpc>
                  <a:spcPct val="100000"/>
                </a:lnSpc>
                <a:buFont typeface="Verdana" pitchFamily="34" charset="0"/>
                <a:buNone/>
              </a:pPr>
              <a:t>24</a:t>
            </a:fld>
            <a:endParaRPr lang="en-GB" altLang="en-US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dirty="0" err="1" smtClean="0"/>
              <a:t>Assignment-</a:t>
            </a:r>
            <a:r>
              <a:rPr lang="hu-HU" altLang="en-US" dirty="0" smtClean="0"/>
              <a:t> sample3.pcap: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en-US" sz="2000" dirty="0" err="1" smtClean="0"/>
              <a:t>How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many</a:t>
            </a:r>
            <a:r>
              <a:rPr lang="hu-HU" altLang="en-US" sz="2000" dirty="0" smtClean="0"/>
              <a:t> UDP </a:t>
            </a:r>
            <a:r>
              <a:rPr lang="hu-HU" altLang="en-US" sz="2000" dirty="0" err="1" smtClean="0"/>
              <a:t>packets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are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in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the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capture</a:t>
            </a:r>
            <a:r>
              <a:rPr lang="hu-HU" altLang="en-US" sz="2000" dirty="0" smtClean="0"/>
              <a:t>?</a:t>
            </a:r>
          </a:p>
          <a:p>
            <a:r>
              <a:rPr lang="hu-HU" altLang="en-US" sz="2000" dirty="0" err="1" smtClean="0"/>
              <a:t>Determine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the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first</a:t>
            </a:r>
            <a:r>
              <a:rPr lang="hu-HU" altLang="en-US" sz="2000" dirty="0" smtClean="0"/>
              <a:t> http </a:t>
            </a:r>
            <a:r>
              <a:rPr lang="hu-HU" altLang="en-US" sz="2000" dirty="0" err="1" smtClean="0"/>
              <a:t>connection</a:t>
            </a:r>
            <a:r>
              <a:rPr lang="hu-HU" altLang="en-US" sz="2000" dirty="0" smtClean="0"/>
              <a:t>?</a:t>
            </a:r>
          </a:p>
          <a:p>
            <a:r>
              <a:rPr lang="hu-HU" altLang="en-US" sz="2000" dirty="0" smtClean="0"/>
              <a:t>Show an </a:t>
            </a:r>
            <a:r>
              <a:rPr lang="hu-HU" altLang="en-US" sz="2000" dirty="0" err="1" smtClean="0"/>
              <a:t>example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how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an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ordinary</a:t>
            </a:r>
            <a:r>
              <a:rPr lang="hu-HU" altLang="en-US" sz="2000" dirty="0" smtClean="0"/>
              <a:t> TCP </a:t>
            </a:r>
            <a:r>
              <a:rPr lang="hu-HU" altLang="en-US" sz="2000" dirty="0" err="1" smtClean="0"/>
              <a:t>connection</a:t>
            </a:r>
            <a:r>
              <a:rPr lang="hu-HU" altLang="en-US" sz="2000" dirty="0" smtClean="0"/>
              <a:t> is </a:t>
            </a:r>
            <a:r>
              <a:rPr lang="hu-HU" altLang="en-US" sz="2000" dirty="0" err="1" smtClean="0"/>
              <a:t>established</a:t>
            </a:r>
            <a:r>
              <a:rPr lang="hu-HU" altLang="en-US" sz="2000" dirty="0" smtClean="0"/>
              <a:t> and </a:t>
            </a:r>
            <a:r>
              <a:rPr lang="hu-HU" altLang="en-US" sz="2000" dirty="0" err="1" smtClean="0"/>
              <a:t>closed</a:t>
            </a:r>
            <a:r>
              <a:rPr lang="hu-HU" altLang="en-US" sz="2000" dirty="0" smtClean="0"/>
              <a:t>!</a:t>
            </a:r>
            <a:endParaRPr lang="hu-HU" altLang="en-US" sz="2000" dirty="0"/>
          </a:p>
          <a:p>
            <a:r>
              <a:rPr lang="hu-HU" altLang="en-US" sz="2000" dirty="0" err="1" smtClean="0"/>
              <a:t>Determine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the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packets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whose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frame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size</a:t>
            </a:r>
            <a:r>
              <a:rPr lang="hu-HU" altLang="en-US" sz="2000" dirty="0" smtClean="0"/>
              <a:t> is less </a:t>
            </a:r>
            <a:r>
              <a:rPr lang="hu-HU" altLang="en-US" sz="2000" dirty="0" err="1" smtClean="0"/>
              <a:t>than</a:t>
            </a:r>
            <a:r>
              <a:rPr lang="hu-HU" altLang="en-US" sz="2000" dirty="0" smtClean="0"/>
              <a:t> 100 </a:t>
            </a:r>
            <a:r>
              <a:rPr lang="hu-HU" altLang="en-US" sz="2000" dirty="0" err="1"/>
              <a:t>b</a:t>
            </a:r>
            <a:r>
              <a:rPr lang="hu-HU" altLang="en-US" sz="2000" dirty="0" err="1" smtClean="0"/>
              <a:t>ytes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or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equals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to</a:t>
            </a:r>
            <a:r>
              <a:rPr lang="hu-HU" altLang="en-US" sz="2000" dirty="0" smtClean="0"/>
              <a:t> 618 </a:t>
            </a:r>
            <a:r>
              <a:rPr lang="hu-HU" altLang="en-US" sz="2000" dirty="0" err="1" smtClean="0"/>
              <a:t>bytes</a:t>
            </a:r>
            <a:r>
              <a:rPr lang="hu-HU" altLang="en-US" sz="2000" dirty="0" smtClean="0"/>
              <a:t>! </a:t>
            </a:r>
          </a:p>
          <a:p>
            <a:r>
              <a:rPr lang="hu-HU" altLang="en-US" sz="2000" dirty="0" smtClean="0"/>
              <a:t>List </a:t>
            </a:r>
            <a:r>
              <a:rPr lang="hu-HU" altLang="en-US" sz="2000" dirty="0" err="1" smtClean="0"/>
              <a:t>the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tcp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traffic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that</a:t>
            </a:r>
            <a:r>
              <a:rPr lang="hu-HU" altLang="en-US" sz="2000" dirty="0" smtClean="0"/>
              <a:t> </a:t>
            </a:r>
            <a:r>
              <a:rPr lang="hu-HU" altLang="en-US" sz="2000" dirty="0" err="1" smtClean="0"/>
              <a:t>uses</a:t>
            </a:r>
            <a:r>
              <a:rPr lang="hu-HU" altLang="en-US" sz="2000" dirty="0" smtClean="0"/>
              <a:t> port 49170!</a:t>
            </a:r>
          </a:p>
        </p:txBody>
      </p:sp>
      <p:sp>
        <p:nvSpPr>
          <p:cNvPr id="21508" name="Élőláb helye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Verdana" pitchFamily="34" charset="0"/>
              <a:buNone/>
            </a:pPr>
            <a:r>
              <a:rPr lang="en-GB" altLang="en-US" smtClean="0">
                <a:solidFill>
                  <a:srgbClr val="000000"/>
                </a:solidFill>
                <a:latin typeface="Verdana" pitchFamily="34" charset="0"/>
              </a:rPr>
              <a:t>Sándor Laki (C) Számítógépes hálózatok I.</a:t>
            </a:r>
          </a:p>
        </p:txBody>
      </p:sp>
      <p:sp>
        <p:nvSpPr>
          <p:cNvPr id="21509" name="Dia számának helye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Verdana" pitchFamily="34" charset="0"/>
              <a:buNone/>
            </a:pPr>
            <a:fld id="{D6BB62F0-57FE-410A-B38C-261F60F8C0A9}" type="slidenum">
              <a:rPr lang="en-GB" altLang="en-US" smtClean="0">
                <a:solidFill>
                  <a:srgbClr val="000000"/>
                </a:solidFill>
                <a:latin typeface="Verdana" pitchFamily="34" charset="0"/>
              </a:rPr>
              <a:pPr eaLnBrk="1" hangingPunct="1">
                <a:lnSpc>
                  <a:spcPct val="100000"/>
                </a:lnSpc>
                <a:buFont typeface="Verdana" pitchFamily="34" charset="0"/>
                <a:buNone/>
              </a:pPr>
              <a:t>25</a:t>
            </a:fld>
            <a:endParaRPr lang="en-GB" altLang="en-US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Assignment</a:t>
            </a:r>
            <a:r>
              <a:rPr lang="hu-HU" dirty="0" smtClean="0"/>
              <a:t> -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Download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http_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out.pcapng</a:t>
            </a:r>
            <a:r>
              <a:rPr lang="hu-HU" dirty="0" smtClean="0"/>
              <a:t>  and </a:t>
            </a:r>
            <a:r>
              <a:rPr lang="hu-HU" dirty="0" err="1" smtClean="0"/>
              <a:t>answer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 smtClean="0"/>
              <a:t> </a:t>
            </a:r>
            <a:r>
              <a:rPr lang="hu-HU" dirty="0" err="1" smtClean="0"/>
              <a:t>questions</a:t>
            </a:r>
            <a:r>
              <a:rPr lang="hu-HU" dirty="0" smtClean="0"/>
              <a:t> (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WireShark</a:t>
            </a:r>
            <a:r>
              <a:rPr lang="hu-HU" dirty="0" smtClean="0"/>
              <a:t>):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/>
              <a:t>List </a:t>
            </a:r>
            <a:r>
              <a:rPr lang="hu-HU" dirty="0" err="1" smtClean="0"/>
              <a:t>the</a:t>
            </a:r>
            <a:r>
              <a:rPr lang="hu-HU" dirty="0" smtClean="0"/>
              <a:t> web </a:t>
            </a:r>
            <a:r>
              <a:rPr lang="hu-HU" dirty="0" err="1" smtClean="0"/>
              <a:t>pages</a:t>
            </a:r>
            <a:r>
              <a:rPr lang="hu-HU" dirty="0" smtClean="0"/>
              <a:t> </a:t>
            </a:r>
            <a:r>
              <a:rPr lang="hu-HU" dirty="0" err="1" smtClean="0"/>
              <a:t>downloaded</a:t>
            </a:r>
            <a:r>
              <a:rPr lang="hu-HU" dirty="0" smtClean="0"/>
              <a:t>! </a:t>
            </a:r>
            <a:r>
              <a:rPr lang="hu-HU" dirty="0" err="1" smtClean="0"/>
              <a:t>Which</a:t>
            </a:r>
            <a:r>
              <a:rPr lang="hu-HU" dirty="0" smtClean="0"/>
              <a:t> browser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used</a:t>
            </a:r>
            <a:r>
              <a:rPr lang="hu-HU" dirty="0" smtClean="0"/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images</a:t>
            </a:r>
            <a:r>
              <a:rPr lang="hu-HU" dirty="0" smtClean="0"/>
              <a:t> </a:t>
            </a:r>
            <a:r>
              <a:rPr lang="hu-HU" dirty="0" err="1" smtClean="0"/>
              <a:t>were</a:t>
            </a:r>
            <a:r>
              <a:rPr lang="hu-HU" dirty="0" smtClean="0"/>
              <a:t> </a:t>
            </a:r>
            <a:r>
              <a:rPr lang="hu-HU" dirty="0" err="1" smtClean="0"/>
              <a:t>downloaded</a:t>
            </a:r>
            <a:r>
              <a:rPr lang="hu-HU" dirty="0" smtClean="0"/>
              <a:t>?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(hint: </a:t>
            </a:r>
            <a:r>
              <a:rPr lang="hu-H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webp</a:t>
            </a:r>
            <a:r>
              <a:rPr lang="hu-H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encrypted</a:t>
            </a:r>
            <a:r>
              <a:rPr lang="hu-HU" dirty="0" smtClean="0"/>
              <a:t> </a:t>
            </a:r>
            <a:r>
              <a:rPr lang="hu-HU" dirty="0" err="1" smtClean="0"/>
              <a:t>communication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file? 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(hint: </a:t>
            </a:r>
            <a:r>
              <a:rPr lang="hu-H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SSL/TLS.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hu-HU" dirty="0" smtClean="0"/>
              <a:t> 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say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encoded</a:t>
            </a:r>
            <a:r>
              <a:rPr lang="hu-HU" dirty="0" smtClean="0"/>
              <a:t> </a:t>
            </a:r>
            <a:r>
              <a:rPr lang="hu-HU" dirty="0" err="1" smtClean="0"/>
              <a:t>traffic</a:t>
            </a:r>
            <a:r>
              <a:rPr lang="hu-HU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8A180121-00AE-4A15-BB09-588BC4211517}" type="slidenum">
              <a:rPr lang="en-US" altLang="en-US" sz="1400" b="0">
                <a:latin typeface="Times New Roman" pitchFamily="18" charset="0"/>
              </a:rPr>
              <a:pPr eaLnBrk="1" hangingPunct="1"/>
              <a:t>3</a:t>
            </a:fld>
            <a:endParaRPr lang="en-US" altLang="en-US" sz="1400" b="0"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Protocol Examples</a:t>
            </a:r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Defines the rules of exchange between a pair (or more) machines over a communication network</a:t>
            </a:r>
          </a:p>
          <a:p>
            <a:pPr eaLnBrk="1" hangingPunct="1"/>
            <a:r>
              <a:rPr lang="en-US" altLang="en-US" smtClean="0"/>
              <a:t>HTTP (Hypertext Transfer Protocol)</a:t>
            </a:r>
          </a:p>
          <a:p>
            <a:pPr lvl="1" eaLnBrk="1" hangingPunct="1"/>
            <a:r>
              <a:rPr lang="en-US" altLang="en-US" smtClean="0"/>
              <a:t>Defines how web pages are fetched and sent across a network</a:t>
            </a:r>
          </a:p>
          <a:p>
            <a:pPr eaLnBrk="1" hangingPunct="1"/>
            <a:r>
              <a:rPr lang="en-US" altLang="en-US" smtClean="0"/>
              <a:t>TCP (Transmission Control Protocol)</a:t>
            </a:r>
          </a:p>
          <a:p>
            <a:pPr lvl="1" eaLnBrk="1" hangingPunct="1"/>
            <a:r>
              <a:rPr lang="en-US" altLang="en-US" smtClean="0"/>
              <a:t>Provides reliable, in-order delivery of a stream of bytes</a:t>
            </a:r>
          </a:p>
          <a:p>
            <a:pPr eaLnBrk="1" hangingPunct="1"/>
            <a:r>
              <a:rPr lang="en-US" altLang="en-US" smtClean="0"/>
              <a:t>Your protocol here</a:t>
            </a:r>
          </a:p>
        </p:txBody>
      </p:sp>
    </p:spTree>
    <p:extLst>
      <p:ext uri="{BB962C8B-B14F-4D97-AF65-F5344CB8AC3E}">
        <p14:creationId xmlns:p14="http://schemas.microsoft.com/office/powerpoint/2010/main" val="131264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2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2192000" cy="663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7423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ECF69394-0A87-465D-85E6-BF056052F9F3}" type="slidenum">
              <a:rPr lang="en-US" altLang="en-US" sz="1400" b="0">
                <a:latin typeface="Times New Roman" pitchFamily="18" charset="0"/>
              </a:rPr>
              <a:pPr eaLnBrk="1" hangingPunct="1"/>
              <a:t>5</a:t>
            </a:fld>
            <a:endParaRPr lang="en-US" altLang="en-US" sz="1400" b="0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Protocol Analysis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Verify correctness</a:t>
            </a:r>
          </a:p>
          <a:p>
            <a:pPr eaLnBrk="1" hangingPunct="1"/>
            <a:r>
              <a:rPr lang="en-US" altLang="en-US" smtClean="0"/>
              <a:t>Debug/detect incorrect behavior</a:t>
            </a:r>
          </a:p>
          <a:p>
            <a:pPr eaLnBrk="1" hangingPunct="1"/>
            <a:r>
              <a:rPr lang="en-US" altLang="en-US" smtClean="0"/>
              <a:t>Analyze performance</a:t>
            </a:r>
          </a:p>
          <a:p>
            <a:pPr eaLnBrk="1" hangingPunct="1"/>
            <a:r>
              <a:rPr lang="en-US" altLang="en-US" smtClean="0"/>
              <a:t>Gain deeper understanding of existing protocols by “seeing” how they behave in actual use</a:t>
            </a:r>
          </a:p>
        </p:txBody>
      </p:sp>
    </p:spTree>
    <p:extLst>
      <p:ext uri="{BB962C8B-B14F-4D97-AF65-F5344CB8AC3E}">
        <p14:creationId xmlns:p14="http://schemas.microsoft.com/office/powerpoint/2010/main" val="298519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73F116A4-C4F2-4703-9418-C5AD5DAA62DB}" type="slidenum">
              <a:rPr lang="en-US" altLang="en-US" sz="1400" b="0">
                <a:latin typeface="Times New Roman" pitchFamily="18" charset="0"/>
              </a:rPr>
              <a:pPr eaLnBrk="1" hangingPunct="1"/>
              <a:t>6</a:t>
            </a:fld>
            <a:endParaRPr lang="en-US" altLang="en-US" sz="1400" b="0"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 Methods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Instrument the code</a:t>
            </a:r>
          </a:p>
          <a:p>
            <a:pPr lvl="1" eaLnBrk="1" hangingPunct="1"/>
            <a:r>
              <a:rPr lang="en-US" altLang="en-US" smtClean="0"/>
              <a:t>Difficult task, even for experienced network programmers</a:t>
            </a:r>
          </a:p>
          <a:p>
            <a:pPr lvl="1" eaLnBrk="1" hangingPunct="1"/>
            <a:r>
              <a:rPr lang="en-US" altLang="en-US" smtClean="0"/>
              <a:t>Tedious and time consuming</a:t>
            </a:r>
          </a:p>
          <a:p>
            <a:pPr eaLnBrk="1" hangingPunct="1"/>
            <a:r>
              <a:rPr lang="en-US" altLang="en-US" smtClean="0"/>
              <a:t>Use available tools</a:t>
            </a:r>
          </a:p>
          <a:p>
            <a:pPr lvl="1" eaLnBrk="1" hangingPunct="1"/>
            <a:r>
              <a:rPr lang="en-US" altLang="en-US" smtClean="0"/>
              <a:t>tcpdump / tshark</a:t>
            </a:r>
          </a:p>
          <a:p>
            <a:pPr lvl="1" eaLnBrk="1" hangingPunct="1"/>
            <a:r>
              <a:rPr lang="en-US" altLang="en-US" smtClean="0"/>
              <a:t>Wireshark</a:t>
            </a:r>
          </a:p>
          <a:p>
            <a:pPr lvl="1" eaLnBrk="1" hangingPunct="1"/>
            <a:r>
              <a:rPr lang="en-US" altLang="en-US" smtClean="0"/>
              <a:t>ipsumdump</a:t>
            </a:r>
          </a:p>
          <a:p>
            <a:pPr eaLnBrk="1" hangingPunct="1"/>
            <a:r>
              <a:rPr lang="en-US" altLang="en-US" smtClean="0"/>
              <a:t>Write your own tool</a:t>
            </a:r>
          </a:p>
          <a:p>
            <a:pPr lvl="1" eaLnBrk="1" hangingPunct="1"/>
            <a:r>
              <a:rPr lang="en-US" altLang="en-US" smtClean="0"/>
              <a:t>libpcap</a:t>
            </a:r>
          </a:p>
        </p:txBody>
      </p:sp>
    </p:spTree>
    <p:extLst>
      <p:ext uri="{BB962C8B-B14F-4D97-AF65-F5344CB8AC3E}">
        <p14:creationId xmlns:p14="http://schemas.microsoft.com/office/powerpoint/2010/main" val="247446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eaLnBrk="1" hangingPunct="1"/>
            <a:fld id="{D6B5A1FB-2E1A-406F-8270-98B99927B2CC}" type="slidenum">
              <a:rPr lang="en-US" altLang="en-US" sz="1400" b="0">
                <a:latin typeface="Times New Roman" pitchFamily="18" charset="0"/>
              </a:rPr>
              <a:pPr eaLnBrk="1" hangingPunct="1"/>
              <a:t>7</a:t>
            </a:fld>
            <a:endParaRPr lang="en-US" altLang="en-US" sz="1400" b="0"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Tools overview</a:t>
            </a: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Tcpdump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Unix-based command-line tool used to intercept packets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Including </a:t>
            </a:r>
            <a:r>
              <a:rPr lang="en-US" altLang="en-US" smtClean="0">
                <a:solidFill>
                  <a:srgbClr val="0000FF"/>
                </a:solidFill>
              </a:rPr>
              <a:t>filtering</a:t>
            </a:r>
            <a:r>
              <a:rPr lang="en-US" altLang="en-US" smtClean="0"/>
              <a:t> to just the packets of interest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Reads “live traffic” from interface specified using </a:t>
            </a:r>
            <a:r>
              <a:rPr lang="en-US" altLang="en-US" b="1" smtClean="0">
                <a:latin typeface="Courier" pitchFamily="1" charset="0"/>
              </a:rPr>
              <a:t>-i</a:t>
            </a:r>
            <a:r>
              <a:rPr lang="en-US" altLang="en-US" smtClean="0"/>
              <a:t> option …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… or from a previously recorded </a:t>
            </a:r>
            <a:r>
              <a:rPr lang="en-US" altLang="en-US" i="1" smtClean="0">
                <a:solidFill>
                  <a:srgbClr val="0000FF"/>
                </a:solidFill>
              </a:rPr>
              <a:t>trace file</a:t>
            </a:r>
            <a:r>
              <a:rPr lang="en-US" altLang="en-US" smtClean="0"/>
              <a:t> specified using </a:t>
            </a:r>
            <a:r>
              <a:rPr lang="en-US" altLang="en-US" b="1" smtClean="0">
                <a:latin typeface="Courier" pitchFamily="1" charset="0"/>
              </a:rPr>
              <a:t>-r</a:t>
            </a:r>
            <a:r>
              <a:rPr lang="en-US" altLang="en-US" smtClean="0"/>
              <a:t> option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You create these when capturing live traffic using </a:t>
            </a:r>
            <a:r>
              <a:rPr lang="en-US" altLang="en-US" b="1" smtClean="0">
                <a:latin typeface="Courier" pitchFamily="1" charset="0"/>
              </a:rPr>
              <a:t>-w</a:t>
            </a:r>
            <a:r>
              <a:rPr lang="en-US" altLang="en-US" smtClean="0"/>
              <a:t> option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Tshark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Tcpdump-like capture program that comes w/ Wireshark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Very similar behavior &amp; flags to tcpdump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Wireshark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GUI for displaying tcpdump/tshark packet traces</a:t>
            </a:r>
          </a:p>
        </p:txBody>
      </p:sp>
    </p:spTree>
    <p:extLst>
      <p:ext uri="{BB962C8B-B14F-4D97-AF65-F5344CB8AC3E}">
        <p14:creationId xmlns:p14="http://schemas.microsoft.com/office/powerpoint/2010/main" val="287478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2252E-A2B3-4EF6-982A-697D33108AE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Tcpdump example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627438"/>
            <a:ext cx="10972800" cy="2849562"/>
          </a:xfr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01:46:28.808262 IP danjo.CS.Berkeley.EDU.ssh &gt; adsl-69-228-230-7.dsl.pltn13.pacbell.net.2481: . 2513546054:2513547434(1380) ack 1268355216 win 12816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01:46:28.808271 IP danjo.CS.Berkeley.EDU.ssh &gt; adsl-69-228-230-7.dsl.pltn13.pacbell.net.2481: P 1380:2128(748) ack 1 win 12816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01:46:28.808276 IP danjo.CS.Berkeley.EDU.ssh &gt; adsl-69-228-230-7.dsl.pltn13.pacbell.net.2481: . 2128:3508(1380) ack 1 win 12816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01:46:28.890021 IP adsl-69-228-230-7.dsl.pltn13.pacbell.net.2481 &gt; danjo.CS.Berkeley.EDU.ssh: P 1:49(48) ack 1380 win 16560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609600" y="1371600"/>
            <a:ext cx="11074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b="0" dirty="0">
                <a:latin typeface="Arial" pitchFamily="34" charset="0"/>
              </a:rPr>
              <a:t>Ran </a:t>
            </a:r>
            <a:r>
              <a:rPr lang="en-US" altLang="en-US" sz="3200" b="0" dirty="0" err="1">
                <a:latin typeface="Arial" pitchFamily="34" charset="0"/>
              </a:rPr>
              <a:t>tcpdump</a:t>
            </a:r>
            <a:r>
              <a:rPr lang="en-US" altLang="en-US" sz="3200" b="0" dirty="0">
                <a:latin typeface="Arial" pitchFamily="34" charset="0"/>
              </a:rPr>
              <a:t> </a:t>
            </a:r>
            <a:endParaRPr lang="hu-HU" altLang="en-US" sz="3200" b="0" dirty="0" smtClean="0">
              <a:latin typeface="Arial" pitchFamily="34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b="0" dirty="0" smtClean="0">
                <a:latin typeface="Arial" pitchFamily="34" charset="0"/>
              </a:rPr>
              <a:t>First </a:t>
            </a:r>
            <a:r>
              <a:rPr lang="en-US" altLang="en-US" sz="3200" b="0" dirty="0">
                <a:latin typeface="Arial" pitchFamily="34" charset="0"/>
              </a:rPr>
              <a:t>few lines of the output:</a:t>
            </a:r>
          </a:p>
        </p:txBody>
      </p:sp>
    </p:spTree>
    <p:extLst>
      <p:ext uri="{BB962C8B-B14F-4D97-AF65-F5344CB8AC3E}">
        <p14:creationId xmlns:p14="http://schemas.microsoft.com/office/powerpoint/2010/main" val="35615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A9F16-6FAA-4038-B7FE-EE4CE47E38A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933700"/>
            <a:ext cx="10972800" cy="914400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01:46:28.808262 IP </a:t>
            </a:r>
            <a:r>
              <a:rPr lang="en-US" altLang="en-US" dirty="0" err="1" smtClean="0"/>
              <a:t>danjo.CS.Berkeley.EDU.ssh</a:t>
            </a:r>
            <a:r>
              <a:rPr lang="en-US" altLang="en-US" dirty="0" smtClean="0"/>
              <a:t> &gt;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adsl-69-228-230-7.dsl.pltn13.pacbell.net.2481: . 2513546054:2513547434(1380) </a:t>
            </a:r>
            <a:r>
              <a:rPr lang="en-US" altLang="en-US" dirty="0" err="1" smtClean="0"/>
              <a:t>ack</a:t>
            </a:r>
            <a:r>
              <a:rPr lang="en-US" altLang="en-US" dirty="0" smtClean="0"/>
              <a:t> 1268355216 win 12816</a:t>
            </a:r>
          </a:p>
        </p:txBody>
      </p:sp>
      <p:sp>
        <p:nvSpPr>
          <p:cNvPr id="979971" name="AutoShape 3"/>
          <p:cNvSpPr>
            <a:spLocks noChangeArrowheads="1"/>
          </p:cNvSpPr>
          <p:nvPr/>
        </p:nvSpPr>
        <p:spPr bwMode="auto">
          <a:xfrm rot="10800000">
            <a:off x="406400" y="2971800"/>
            <a:ext cx="2743200" cy="457200"/>
          </a:xfrm>
          <a:prstGeom prst="wedgeRectCallout">
            <a:avLst>
              <a:gd name="adj1" fmla="val -49384"/>
              <a:gd name="adj2" fmla="val 213194"/>
            </a:avLst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algn="ctr"/>
            <a:endParaRPr lang="en-US" altLang="en-US" sz="1800" b="0">
              <a:latin typeface="Arial" pitchFamily="34" charset="0"/>
            </a:endParaRPr>
          </a:p>
        </p:txBody>
      </p:sp>
      <p:sp>
        <p:nvSpPr>
          <p:cNvPr id="979972" name="Text Box 4"/>
          <p:cNvSpPr txBox="1">
            <a:spLocks noChangeArrowheads="1"/>
          </p:cNvSpPr>
          <p:nvPr/>
        </p:nvSpPr>
        <p:spPr bwMode="auto">
          <a:xfrm>
            <a:off x="2336800" y="1905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800" b="0">
                <a:latin typeface="Arial" pitchFamily="34" charset="0"/>
              </a:rPr>
              <a:t>Timestamp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49600" y="1905000"/>
            <a:ext cx="3513667" cy="1524000"/>
            <a:chOff x="1488" y="1200"/>
            <a:chExt cx="1660" cy="960"/>
          </a:xfrm>
        </p:grpSpPr>
        <p:sp>
          <p:nvSpPr>
            <p:cNvPr id="11287" name="AutoShape 6"/>
            <p:cNvSpPr>
              <a:spLocks noChangeArrowheads="1"/>
            </p:cNvSpPr>
            <p:nvPr/>
          </p:nvSpPr>
          <p:spPr bwMode="auto">
            <a:xfrm rot="10800000">
              <a:off x="1488" y="1872"/>
              <a:ext cx="192" cy="288"/>
            </a:xfrm>
            <a:prstGeom prst="wedgeRectCallout">
              <a:avLst>
                <a:gd name="adj1" fmla="val -620838"/>
                <a:gd name="adj2" fmla="val 213190"/>
              </a:avLst>
            </a:prstGeom>
            <a:solidFill>
              <a:schemeClr val="accent1">
                <a:alpha val="30196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9pPr>
            </a:lstStyle>
            <a:p>
              <a:pPr algn="ctr"/>
              <a:endParaRPr lang="en-US" altLang="en-US" sz="1800" b="0">
                <a:latin typeface="Arial" pitchFamily="34" charset="0"/>
              </a:endParaRPr>
            </a:p>
          </p:txBody>
        </p:sp>
        <p:sp>
          <p:nvSpPr>
            <p:cNvPr id="11288" name="Text Box 7"/>
            <p:cNvSpPr txBox="1">
              <a:spLocks noChangeArrowheads="1"/>
            </p:cNvSpPr>
            <p:nvPr/>
          </p:nvSpPr>
          <p:spPr bwMode="auto">
            <a:xfrm>
              <a:off x="2112" y="1200"/>
              <a:ext cx="10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9pPr>
            </a:lstStyle>
            <a:p>
              <a:pPr algn="l"/>
              <a:r>
                <a:rPr lang="en-US" altLang="en-US" sz="1800" b="0">
                  <a:latin typeface="Arial" pitchFamily="34" charset="0"/>
                </a:rPr>
                <a:t>This is an IP packet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556000" y="1905000"/>
            <a:ext cx="4470400" cy="1524000"/>
            <a:chOff x="1680" y="1200"/>
            <a:chExt cx="2112" cy="960"/>
          </a:xfrm>
        </p:grpSpPr>
        <p:sp>
          <p:nvSpPr>
            <p:cNvPr id="11285" name="AutoShape 9"/>
            <p:cNvSpPr>
              <a:spLocks noChangeArrowheads="1"/>
            </p:cNvSpPr>
            <p:nvPr/>
          </p:nvSpPr>
          <p:spPr bwMode="auto">
            <a:xfrm rot="10800000">
              <a:off x="1680" y="1872"/>
              <a:ext cx="1728" cy="288"/>
            </a:xfrm>
            <a:prstGeom prst="wedgeRectCallout">
              <a:avLst>
                <a:gd name="adj1" fmla="val -24542"/>
                <a:gd name="adj2" fmla="val 213190"/>
              </a:avLst>
            </a:prstGeom>
            <a:solidFill>
              <a:schemeClr val="accent1">
                <a:alpha val="30196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9pPr>
            </a:lstStyle>
            <a:p>
              <a:pPr algn="ctr"/>
              <a:endParaRPr lang="en-US" altLang="en-US" sz="1800" b="0">
                <a:latin typeface="Arial" pitchFamily="34" charset="0"/>
              </a:endParaRPr>
            </a:p>
          </p:txBody>
        </p:sp>
        <p:sp>
          <p:nvSpPr>
            <p:cNvPr id="11286" name="Text Box 10"/>
            <p:cNvSpPr txBox="1">
              <a:spLocks noChangeArrowheads="1"/>
            </p:cNvSpPr>
            <p:nvPr/>
          </p:nvSpPr>
          <p:spPr bwMode="auto">
            <a:xfrm>
              <a:off x="2400" y="1200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800" b="0">
                  <a:latin typeface="Arial" pitchFamily="34" charset="0"/>
                </a:rPr>
                <a:t>Source host name</a:t>
              </a:r>
            </a:p>
          </p:txBody>
        </p:sp>
      </p:grpSp>
      <p:sp>
        <p:nvSpPr>
          <p:cNvPr id="979979" name="AutoShape 11"/>
          <p:cNvSpPr>
            <a:spLocks noChangeArrowheads="1"/>
          </p:cNvSpPr>
          <p:nvPr/>
        </p:nvSpPr>
        <p:spPr bwMode="auto">
          <a:xfrm rot="10800000">
            <a:off x="7112000" y="2971800"/>
            <a:ext cx="711200" cy="457200"/>
          </a:xfrm>
          <a:prstGeom prst="wedgeRectCallout">
            <a:avLst>
              <a:gd name="adj1" fmla="val -171431"/>
              <a:gd name="adj2" fmla="val 206944"/>
            </a:avLst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algn="ctr"/>
            <a:endParaRPr lang="en-US" altLang="en-US" sz="1800" b="0">
              <a:latin typeface="Arial" pitchFamily="34" charset="0"/>
            </a:endParaRPr>
          </a:p>
        </p:txBody>
      </p:sp>
      <p:sp>
        <p:nvSpPr>
          <p:cNvPr id="979980" name="Text Box 12"/>
          <p:cNvSpPr txBox="1">
            <a:spLocks noChangeArrowheads="1"/>
          </p:cNvSpPr>
          <p:nvPr/>
        </p:nvSpPr>
        <p:spPr bwMode="auto">
          <a:xfrm>
            <a:off x="6140451" y="1919288"/>
            <a:ext cx="2698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algn="l"/>
            <a:r>
              <a:rPr lang="en-US" altLang="en-US" sz="1800" b="0">
                <a:latin typeface="Arial" pitchFamily="34" charset="0"/>
              </a:rPr>
              <a:t>Source port number (22)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06400" y="3429001"/>
            <a:ext cx="6197600" cy="1741488"/>
            <a:chOff x="192" y="2160"/>
            <a:chExt cx="2928" cy="1097"/>
          </a:xfrm>
        </p:grpSpPr>
        <p:sp>
          <p:nvSpPr>
            <p:cNvPr id="11283" name="AutoShape 14"/>
            <p:cNvSpPr>
              <a:spLocks noChangeArrowheads="1"/>
            </p:cNvSpPr>
            <p:nvPr/>
          </p:nvSpPr>
          <p:spPr bwMode="auto">
            <a:xfrm rot="10800000">
              <a:off x="192" y="2160"/>
              <a:ext cx="2928" cy="192"/>
            </a:xfrm>
            <a:prstGeom prst="wedgeRectCallout">
              <a:avLst>
                <a:gd name="adj1" fmla="val 14139"/>
                <a:gd name="adj2" fmla="val -397917"/>
              </a:avLst>
            </a:prstGeom>
            <a:solidFill>
              <a:schemeClr val="accent1">
                <a:alpha val="30196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9pPr>
            </a:lstStyle>
            <a:p>
              <a:pPr algn="ctr"/>
              <a:endParaRPr lang="en-US" altLang="en-US" sz="1800" b="0">
                <a:latin typeface="Arial" pitchFamily="34" charset="0"/>
              </a:endParaRPr>
            </a:p>
          </p:txBody>
        </p:sp>
        <p:sp>
          <p:nvSpPr>
            <p:cNvPr id="11284" name="Text Box 15"/>
            <p:cNvSpPr txBox="1">
              <a:spLocks noChangeArrowheads="1"/>
            </p:cNvSpPr>
            <p:nvPr/>
          </p:nvSpPr>
          <p:spPr bwMode="auto">
            <a:xfrm>
              <a:off x="480" y="3024"/>
              <a:ext cx="11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9pPr>
            </a:lstStyle>
            <a:p>
              <a:pPr algn="l"/>
              <a:r>
                <a:rPr lang="en-US" altLang="en-US" sz="1800" b="0">
                  <a:latin typeface="Arial" pitchFamily="34" charset="0"/>
                </a:rPr>
                <a:t>Destination host name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978400" y="3352801"/>
            <a:ext cx="2645834" cy="1778000"/>
            <a:chOff x="2352" y="2112"/>
            <a:chExt cx="1250" cy="1120"/>
          </a:xfrm>
        </p:grpSpPr>
        <p:sp>
          <p:nvSpPr>
            <p:cNvPr id="11281" name="AutoShape 17"/>
            <p:cNvSpPr>
              <a:spLocks noChangeArrowheads="1"/>
            </p:cNvSpPr>
            <p:nvPr/>
          </p:nvSpPr>
          <p:spPr bwMode="auto">
            <a:xfrm rot="10800000">
              <a:off x="3168" y="2112"/>
              <a:ext cx="336" cy="240"/>
            </a:xfrm>
            <a:prstGeom prst="wedgeRectCallout">
              <a:avLst>
                <a:gd name="adj1" fmla="val 75000"/>
                <a:gd name="adj2" fmla="val -329167"/>
              </a:avLst>
            </a:prstGeom>
            <a:solidFill>
              <a:schemeClr val="accent1">
                <a:alpha val="30196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9pPr>
            </a:lstStyle>
            <a:p>
              <a:pPr algn="ctr"/>
              <a:endParaRPr lang="en-US" altLang="en-US" sz="1800" b="0">
                <a:latin typeface="Arial" pitchFamily="34" charset="0"/>
              </a:endParaRPr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2352" y="2999"/>
              <a:ext cx="125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9pPr>
            </a:lstStyle>
            <a:p>
              <a:pPr algn="l"/>
              <a:r>
                <a:rPr lang="en-US" altLang="en-US" sz="1800" b="0">
                  <a:latin typeface="Arial" pitchFamily="34" charset="0"/>
                </a:rPr>
                <a:t>Destination port number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812800" y="3657600"/>
            <a:ext cx="9347200" cy="1908175"/>
            <a:chOff x="384" y="2304"/>
            <a:chExt cx="4416" cy="1202"/>
          </a:xfrm>
        </p:grpSpPr>
        <p:sp>
          <p:nvSpPr>
            <p:cNvPr id="11279" name="AutoShape 20"/>
            <p:cNvSpPr>
              <a:spLocks noChangeArrowheads="1"/>
            </p:cNvSpPr>
            <p:nvPr/>
          </p:nvSpPr>
          <p:spPr bwMode="auto">
            <a:xfrm rot="10800000">
              <a:off x="384" y="2304"/>
              <a:ext cx="4416" cy="240"/>
            </a:xfrm>
            <a:prstGeom prst="wedgeRectCallout">
              <a:avLst>
                <a:gd name="adj1" fmla="val 1583"/>
                <a:gd name="adj2" fmla="val -369583"/>
              </a:avLst>
            </a:prstGeom>
            <a:solidFill>
              <a:schemeClr val="accent1">
                <a:alpha val="30196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9pPr>
            </a:lstStyle>
            <a:p>
              <a:pPr algn="ctr"/>
              <a:endParaRPr lang="en-US" altLang="en-US" sz="1800" b="0">
                <a:latin typeface="Arial" pitchFamily="34" charset="0"/>
              </a:endParaRPr>
            </a:p>
          </p:txBody>
        </p:sp>
        <p:sp>
          <p:nvSpPr>
            <p:cNvPr id="11280" name="Text Box 21"/>
            <p:cNvSpPr txBox="1">
              <a:spLocks noChangeArrowheads="1"/>
            </p:cNvSpPr>
            <p:nvPr/>
          </p:nvSpPr>
          <p:spPr bwMode="auto">
            <a:xfrm>
              <a:off x="1776" y="3273"/>
              <a:ext cx="12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cs typeface="Arial" pitchFamily="34" charset="0"/>
                </a:defRPr>
              </a:lvl9pPr>
            </a:lstStyle>
            <a:p>
              <a:pPr algn="l"/>
              <a:r>
                <a:rPr lang="en-US" altLang="en-US" sz="1800" b="0">
                  <a:latin typeface="Arial" pitchFamily="34" charset="0"/>
                </a:rPr>
                <a:t>TCP specific information</a:t>
              </a:r>
            </a:p>
          </p:txBody>
        </p:sp>
      </p:grpSp>
      <p:sp>
        <p:nvSpPr>
          <p:cNvPr id="979990" name="Rectangle 22"/>
          <p:cNvSpPr>
            <a:spLocks noChangeArrowheads="1"/>
          </p:cNvSpPr>
          <p:nvPr/>
        </p:nvSpPr>
        <p:spPr bwMode="auto">
          <a:xfrm>
            <a:off x="508000" y="5410200"/>
            <a:ext cx="11074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b="0">
                <a:latin typeface="Arial" pitchFamily="34" charset="0"/>
              </a:rPr>
              <a:t>Different output formats for different packet types</a:t>
            </a:r>
            <a:endParaRPr lang="en-US" altLang="en-US" sz="3200" b="0" i="1">
              <a:latin typeface="Arial" pitchFamily="34" charset="0"/>
            </a:endParaRPr>
          </a:p>
        </p:txBody>
      </p:sp>
      <p:sp>
        <p:nvSpPr>
          <p:cNvPr id="11278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What does a line convey?</a:t>
            </a:r>
          </a:p>
        </p:txBody>
      </p:sp>
    </p:spTree>
    <p:extLst>
      <p:ext uri="{BB962C8B-B14F-4D97-AF65-F5344CB8AC3E}">
        <p14:creationId xmlns:p14="http://schemas.microsoft.com/office/powerpoint/2010/main" val="28994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animBg="1"/>
      <p:bldP spid="979971" grpId="1" animBg="1"/>
      <p:bldP spid="979972" grpId="0"/>
      <p:bldP spid="979972" grpId="1"/>
      <p:bldP spid="979979" grpId="0" animBg="1"/>
      <p:bldP spid="979979" grpId="1" animBg="1"/>
      <p:bldP spid="979980" grpId="0"/>
      <p:bldP spid="979980" grpId="1"/>
      <p:bldP spid="97999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5305</TotalTime>
  <Words>1068</Words>
  <Application>Microsoft Office PowerPoint</Application>
  <PresentationFormat>Egyéni</PresentationFormat>
  <Paragraphs>207</Paragraphs>
  <Slides>26</Slides>
  <Notes>21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Office Theme</vt:lpstr>
      <vt:lpstr>Computer Networks</vt:lpstr>
      <vt:lpstr>Overview</vt:lpstr>
      <vt:lpstr>Network Protocol Examples</vt:lpstr>
      <vt:lpstr>PowerPoint bemutató</vt:lpstr>
      <vt:lpstr>Protocol Analysis</vt:lpstr>
      <vt:lpstr>Analysis Methods</vt:lpstr>
      <vt:lpstr>Tools overview</vt:lpstr>
      <vt:lpstr>Tcpdump example </vt:lpstr>
      <vt:lpstr>What does a line convey?</vt:lpstr>
      <vt:lpstr>Similar Output from Tshark </vt:lpstr>
      <vt:lpstr>Demo 1 – Basic Run</vt:lpstr>
      <vt:lpstr>Filters</vt:lpstr>
      <vt:lpstr>Demo 2</vt:lpstr>
      <vt:lpstr>Demo 2 (contd.)</vt:lpstr>
      <vt:lpstr>Demo 2 (contd.)</vt:lpstr>
      <vt:lpstr>How to write filters</vt:lpstr>
      <vt:lpstr>Running tcpdump</vt:lpstr>
      <vt:lpstr>Wireshark System Overview</vt:lpstr>
      <vt:lpstr>Wireshark Interface</vt:lpstr>
      <vt:lpstr>Wireshark Interface</vt:lpstr>
      <vt:lpstr>Wireshark display filters</vt:lpstr>
      <vt:lpstr>Download</vt:lpstr>
      <vt:lpstr>Display Filter Examples</vt:lpstr>
      <vt:lpstr>Assignment – sample2.pcap:</vt:lpstr>
      <vt:lpstr>Assignment- sample3.pcap:</vt:lpstr>
      <vt:lpstr>Assignment - HTTP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Számítógépes hálózatok</dc:title>
  <dc:creator>ge-sar</dc:creator>
  <cp:lastModifiedBy>laki</cp:lastModifiedBy>
  <cp:revision>241</cp:revision>
  <dcterms:created xsi:type="dcterms:W3CDTF">2014-01-20T16:46:03Z</dcterms:created>
  <dcterms:modified xsi:type="dcterms:W3CDTF">2015-10-08T15:01:12Z</dcterms:modified>
</cp:coreProperties>
</file>