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4" r:id="rId17"/>
    <p:sldId id="271" r:id="rId18"/>
    <p:sldId id="273" r:id="rId19"/>
    <p:sldId id="275" r:id="rId20"/>
    <p:sldId id="276" r:id="rId21"/>
    <p:sldId id="279" r:id="rId22"/>
    <p:sldId id="278" r:id="rId23"/>
    <p:sldId id="280" r:id="rId24"/>
    <p:sldId id="281" r:id="rId25"/>
    <p:sldId id="277" r:id="rId26"/>
    <p:sldId id="28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0A7"/>
    <a:srgbClr val="FFFFFF"/>
    <a:srgbClr val="000000"/>
    <a:srgbClr val="178FB5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98" autoAdjust="0"/>
    <p:restoredTop sz="80604" autoAdjust="0"/>
  </p:normalViewPr>
  <p:slideViewPr>
    <p:cSldViewPr>
      <p:cViewPr varScale="1">
        <p:scale>
          <a:sx n="66" d="100"/>
          <a:sy n="66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BF931-C4DA-4F6B-819F-78AB2E5F91AF}" type="datetimeFigureOut">
              <a:rPr lang="hu-HU" smtClean="0"/>
              <a:pPr/>
              <a:t>2009.04.15.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F10D9-E426-4C9B-A9B6-908C984EB9D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F10D9-E426-4C9B-A9B6-908C984EB9D1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comparison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velocity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copper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cable</a:t>
            </a:r>
            <a:r>
              <a:rPr lang="hu-HU" baseline="0" dirty="0" smtClean="0"/>
              <a:t> is..</a:t>
            </a:r>
            <a:r>
              <a:rPr lang="hu-HU" dirty="0" smtClean="0"/>
              <a:t>.</a:t>
            </a:r>
          </a:p>
          <a:p>
            <a:r>
              <a:rPr lang="hu-HU" dirty="0" smtClean="0"/>
              <a:t>The </a:t>
            </a:r>
            <a:r>
              <a:rPr lang="hu-HU" dirty="0" err="1" smtClean="0"/>
              <a:t>reason</a:t>
            </a:r>
            <a:r>
              <a:rPr lang="hu-HU" dirty="0" smtClean="0"/>
              <a:t> of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large</a:t>
            </a:r>
            <a:r>
              <a:rPr lang="hu-HU" dirty="0" smtClean="0"/>
              <a:t> </a:t>
            </a:r>
            <a:r>
              <a:rPr lang="hu-HU" dirty="0" err="1" smtClean="0"/>
              <a:t>difference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large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 of </a:t>
            </a:r>
            <a:r>
              <a:rPr lang="hu-HU" dirty="0" err="1" smtClean="0"/>
              <a:t>curvatures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Internet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due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policy </a:t>
            </a:r>
            <a:r>
              <a:rPr lang="hu-HU" baseline="0" dirty="0" err="1" smtClean="0"/>
              <a:t>routing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practical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reasons</a:t>
            </a:r>
            <a:r>
              <a:rPr lang="hu-HU" baseline="0" dirty="0" smtClean="0"/>
              <a:t>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F10D9-E426-4C9B-A9B6-908C984EB9D1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F10D9-E426-4C9B-A9B6-908C984EB9D1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Geo-R:</a:t>
            </a:r>
          </a:p>
          <a:p>
            <a:r>
              <a:rPr lang="hu-HU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simpliest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overall </a:t>
            </a:r>
            <a:r>
              <a:rPr lang="hu-HU" baseline="0" dirty="0" err="1" smtClean="0"/>
              <a:t>delays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used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propagation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delays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only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round-trip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delay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constraint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was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considered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didn’t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use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path-latency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model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this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scenario</a:t>
            </a:r>
            <a:r>
              <a:rPr lang="hu-HU" baseline="0" dirty="0" smtClean="0"/>
              <a:t>.</a:t>
            </a:r>
          </a:p>
          <a:p>
            <a:r>
              <a:rPr lang="hu-HU" baseline="0" dirty="0" err="1" smtClean="0"/>
              <a:t>Geo-Rh</a:t>
            </a:r>
            <a:r>
              <a:rPr lang="hu-HU" baseline="0" dirty="0" smtClean="0"/>
              <a:t>:</a:t>
            </a:r>
          </a:p>
          <a:p>
            <a:r>
              <a:rPr lang="hu-HU" baseline="0" dirty="0" err="1" smtClean="0"/>
              <a:t>Next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also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took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into</a:t>
            </a:r>
            <a:r>
              <a:rPr lang="hu-HU" baseline="0" dirty="0" smtClean="0"/>
              <a:t> account </a:t>
            </a:r>
            <a:r>
              <a:rPr lang="hu-HU" baseline="0" dirty="0" err="1" smtClean="0"/>
              <a:t>our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path-latency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model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determine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propagation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delays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this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setting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used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round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trip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delay</a:t>
            </a:r>
            <a:r>
              <a:rPr lang="hu-HU" baseline="0" dirty="0" smtClean="0"/>
              <a:t>.</a:t>
            </a:r>
          </a:p>
          <a:p>
            <a:r>
              <a:rPr lang="hu-HU" baseline="0" dirty="0" err="1" smtClean="0"/>
              <a:t>Geo-RhOL</a:t>
            </a:r>
            <a:r>
              <a:rPr lang="hu-HU" baseline="0" dirty="0" smtClean="0"/>
              <a:t>:</a:t>
            </a:r>
          </a:p>
          <a:p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final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scenario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used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all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introduced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constraints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It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can</a:t>
            </a:r>
            <a:r>
              <a:rPr lang="hu-HU" baseline="0" dirty="0" smtClean="0"/>
              <a:t> be </a:t>
            </a:r>
            <a:r>
              <a:rPr lang="hu-HU" baseline="0" dirty="0" err="1" smtClean="0"/>
              <a:t>seen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that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owd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constraint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improve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accuracy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significantly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especially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case</a:t>
            </a:r>
            <a:r>
              <a:rPr lang="hu-HU" baseline="0" dirty="0" smtClean="0"/>
              <a:t> of maximum </a:t>
            </a:r>
            <a:r>
              <a:rPr lang="hu-HU" baseline="0" dirty="0" err="1" smtClean="0"/>
              <a:t>errors</a:t>
            </a:r>
            <a:r>
              <a:rPr lang="hu-HU" baseline="0" dirty="0" smtClean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F10D9-E426-4C9B-A9B6-908C984EB9D1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OneLab-2</a:t>
            </a:r>
            <a:r>
              <a:rPr lang="hu-HU" sz="20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2000" kern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nodes</a:t>
            </a:r>
            <a:r>
              <a:rPr lang="hu-HU" sz="20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2000" kern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will</a:t>
            </a:r>
            <a:r>
              <a:rPr lang="hu-HU" sz="20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2000" b="1" kern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e</a:t>
            </a:r>
            <a:r>
              <a:rPr lang="hu-HU" sz="2000" b="1" kern="0" baseline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xtend</a:t>
            </a:r>
            <a:r>
              <a:rPr lang="hu-HU" sz="2000" b="1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2000" b="1" kern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</a:t>
            </a:r>
            <a:r>
              <a:rPr lang="hu-HU" sz="2000" b="1" kern="0" baseline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2000" b="1" kern="0" baseline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number</a:t>
            </a:r>
            <a:r>
              <a:rPr lang="hu-HU" sz="2000" b="1" kern="0" baseline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of </a:t>
            </a:r>
            <a:r>
              <a:rPr lang="hu-HU" sz="2000" b="1" kern="0" baseline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high-precision</a:t>
            </a:r>
            <a:r>
              <a:rPr lang="hu-HU" sz="2000" b="1" kern="0" baseline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2000" b="1" kern="0" baseline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landmarks</a:t>
            </a:r>
            <a:endParaRPr lang="hu-HU" sz="2000" b="1" kern="0" baseline="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r>
              <a:rPr lang="hu-HU" dirty="0" err="1" smtClean="0"/>
              <a:t>Federated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Planetlab</a:t>
            </a:r>
            <a:r>
              <a:rPr lang="hu-HU" dirty="0" smtClean="0"/>
              <a:t> Europe.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F10D9-E426-4C9B-A9B6-908C984EB9D1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The end…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F10D9-E426-4C9B-A9B6-908C984EB9D1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F10D9-E426-4C9B-A9B6-908C984EB9D1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In</a:t>
            </a:r>
            <a:r>
              <a:rPr lang="hu-HU" baseline="0" dirty="0" smtClean="0"/>
              <a:t> r</a:t>
            </a:r>
            <a:r>
              <a:rPr lang="en-US" dirty="0" err="1" smtClean="0"/>
              <a:t>ecent</a:t>
            </a:r>
            <a:r>
              <a:rPr lang="en-US" dirty="0" smtClean="0"/>
              <a:t> years, new location aware applications have been appeared.</a:t>
            </a:r>
            <a:endParaRPr lang="hu-HU" dirty="0" smtClean="0"/>
          </a:p>
          <a:p>
            <a:r>
              <a:rPr lang="hu-HU" dirty="0" err="1" smtClean="0"/>
              <a:t>e.g</a:t>
            </a:r>
            <a:r>
              <a:rPr lang="hu-HU" dirty="0" smtClean="0"/>
              <a:t>….</a:t>
            </a:r>
          </a:p>
          <a:p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localization</a:t>
            </a:r>
            <a:r>
              <a:rPr lang="hu-HU" dirty="0" smtClean="0"/>
              <a:t> of IP </a:t>
            </a:r>
            <a:r>
              <a:rPr lang="hu-HU" dirty="0" err="1" smtClean="0"/>
              <a:t>addresses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became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important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scientific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areas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well</a:t>
            </a:r>
            <a:r>
              <a:rPr lang="hu-HU" baseline="0" dirty="0" smtClean="0"/>
              <a:t>.</a:t>
            </a:r>
          </a:p>
          <a:p>
            <a:r>
              <a:rPr lang="hu-HU" baseline="0" dirty="0" err="1" smtClean="0"/>
              <a:t>e.g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visualize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results</a:t>
            </a:r>
            <a:r>
              <a:rPr lang="hu-HU" baseline="0" dirty="0" smtClean="0"/>
              <a:t> of Internet </a:t>
            </a:r>
            <a:r>
              <a:rPr lang="hu-HU" baseline="0" dirty="0" err="1" smtClean="0"/>
              <a:t>measurements</a:t>
            </a:r>
            <a:endParaRPr lang="hu-HU" baseline="0" dirty="0" smtClean="0"/>
          </a:p>
          <a:p>
            <a:endParaRPr lang="hu-HU" dirty="0" smtClean="0"/>
          </a:p>
          <a:p>
            <a:r>
              <a:rPr lang="en-US" dirty="0" smtClean="0"/>
              <a:t>Network diagnostics:</a:t>
            </a:r>
            <a:endParaRPr lang="hu-HU" dirty="0" smtClean="0"/>
          </a:p>
          <a:p>
            <a:r>
              <a:rPr lang="en-US" dirty="0" smtClean="0"/>
              <a:t>For an ISP it can be helpful to know the geographic aspects of its network traffic.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F10D9-E426-4C9B-A9B6-908C984EB9D1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F10D9-E426-4C9B-A9B6-908C984EB9D1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F10D9-E426-4C9B-A9B6-908C984EB9D1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F10D9-E426-4C9B-A9B6-908C984EB9D1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It</a:t>
            </a:r>
            <a:r>
              <a:rPr lang="hu-HU" baseline="0" dirty="0" err="1" smtClean="0"/>
              <a:t>’s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well-known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fact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that</a:t>
            </a:r>
            <a:r>
              <a:rPr lang="hu-HU" baseline="0" dirty="0" smtClean="0"/>
              <a:t>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F10D9-E426-4C9B-A9B6-908C984EB9D1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performed</a:t>
            </a:r>
            <a:r>
              <a:rPr lang="hu-HU" dirty="0" smtClean="0"/>
              <a:t> </a:t>
            </a:r>
            <a:r>
              <a:rPr lang="hu-HU" dirty="0" err="1" smtClean="0"/>
              <a:t>several</a:t>
            </a:r>
            <a:r>
              <a:rPr lang="hu-HU" dirty="0" smtClean="0"/>
              <a:t> </a:t>
            </a:r>
            <a:r>
              <a:rPr lang="hu-HU" dirty="0" err="1" smtClean="0"/>
              <a:t>experiments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Geant2. The </a:t>
            </a:r>
            <a:r>
              <a:rPr lang="hu-HU" baseline="0" dirty="0" err="1" smtClean="0"/>
              <a:t>empirical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values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shown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this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histogram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where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each</a:t>
            </a:r>
            <a:r>
              <a:rPr lang="hu-HU" baseline="0" dirty="0" smtClean="0"/>
              <a:t> bin is 100 </a:t>
            </a:r>
            <a:r>
              <a:rPr lang="hu-HU" baseline="0" dirty="0" err="1" smtClean="0"/>
              <a:t>us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wide</a:t>
            </a:r>
            <a:r>
              <a:rPr lang="hu-HU" baseline="0" dirty="0" smtClean="0"/>
              <a:t>.</a:t>
            </a:r>
          </a:p>
          <a:p>
            <a:r>
              <a:rPr lang="hu-HU" baseline="0" dirty="0" smtClean="0"/>
              <a:t>More </a:t>
            </a:r>
            <a:r>
              <a:rPr lang="hu-HU" baseline="0" dirty="0" err="1" smtClean="0"/>
              <a:t>than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99% of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measured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values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above</a:t>
            </a:r>
            <a:r>
              <a:rPr lang="hu-HU" baseline="0" dirty="0" smtClean="0"/>
              <a:t> 300 </a:t>
            </a:r>
            <a:r>
              <a:rPr lang="hu-HU" baseline="0" dirty="0" err="1" smtClean="0"/>
              <a:t>us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avoid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underestimation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this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quasi</a:t>
            </a:r>
            <a:r>
              <a:rPr lang="hu-HU" baseline="0" dirty="0" smtClean="0"/>
              <a:t> minimum </a:t>
            </a:r>
            <a:r>
              <a:rPr lang="hu-HU" baseline="0" dirty="0" err="1" smtClean="0"/>
              <a:t>value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was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used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our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model</a:t>
            </a:r>
            <a:r>
              <a:rPr lang="hu-HU" baseline="0" dirty="0" smtClean="0"/>
              <a:t>.</a:t>
            </a:r>
          </a:p>
          <a:p>
            <a:r>
              <a:rPr lang="hu-HU" baseline="0" dirty="0" err="1" smtClean="0"/>
              <a:t>This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result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accordance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with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literature</a:t>
            </a:r>
            <a:r>
              <a:rPr lang="hu-HU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F10D9-E426-4C9B-A9B6-908C984EB9D1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determine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relation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propagation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delay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physical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distance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need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determine</a:t>
            </a:r>
            <a:r>
              <a:rPr lang="hu-HU" baseline="0" dirty="0" smtClean="0"/>
              <a:t> an </a:t>
            </a:r>
            <a:r>
              <a:rPr lang="hu-HU" baseline="0" dirty="0" err="1" smtClean="0"/>
              <a:t>effective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velocity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considering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few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things</a:t>
            </a:r>
            <a:r>
              <a:rPr lang="hu-HU" baseline="0" dirty="0" smtClean="0"/>
              <a:t>.</a:t>
            </a:r>
          </a:p>
          <a:p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radio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communication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where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basis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geolocation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came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from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signal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travels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straight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crow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flies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at</a:t>
            </a:r>
            <a:r>
              <a:rPr lang="hu-HU" baseline="0" dirty="0" smtClean="0"/>
              <a:t> almost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speed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light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vacuum</a:t>
            </a:r>
            <a:r>
              <a:rPr lang="hu-HU" baseline="0" dirty="0" smtClean="0"/>
              <a:t>.</a:t>
            </a:r>
          </a:p>
          <a:p>
            <a:r>
              <a:rPr lang="hu-HU" baseline="0" dirty="0" err="1" smtClean="0"/>
              <a:t>But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wired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heterogen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networks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there’s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many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things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be </a:t>
            </a:r>
            <a:r>
              <a:rPr lang="hu-HU" baseline="0" dirty="0" err="1" smtClean="0"/>
              <a:t>consider</a:t>
            </a:r>
            <a:r>
              <a:rPr lang="hu-HU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F10D9-E426-4C9B-A9B6-908C984EB9D1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2209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628900"/>
            <a:ext cx="4724400" cy="2476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635F5A-A30B-4BA5-8DA0-1EF06746C7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B3062-D96D-4F8F-813D-D9223D91B2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096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0960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B071B-BF17-4A5B-9607-B7043283D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FBBD1-A879-439A-8BE1-0CB111D800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88B28-1587-4C43-A078-AEA279C2A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008C9-427B-4B4B-9EA9-07088AFC13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0BECA-57C6-421D-BE8B-09D964ABA2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ADBC5-4BDE-429A-8892-11158347B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8361B-0C1B-4536-B975-26F081A1F0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BEF02-71D2-49EB-AB70-AF8F27D22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C9085-AFED-4269-9007-A75229B29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5240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46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839579-61E6-4551-AFBA-BE292F7048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emf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Detailed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Path-latency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hu-HU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Model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br>
              <a:rPr lang="hu-HU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hu-HU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for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hu-HU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Router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hu-HU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Geolocation</a:t>
            </a:r>
            <a:endParaRPr lang="hu-HU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29058" y="2571744"/>
            <a:ext cx="5072098" cy="1071570"/>
          </a:xfrm>
        </p:spPr>
        <p:txBody>
          <a:bodyPr/>
          <a:lstStyle/>
          <a:p>
            <a:r>
              <a:rPr lang="hu-HU" sz="2000" b="1" dirty="0" smtClean="0">
                <a:latin typeface="Century Gothic" pitchFamily="34" charset="0"/>
              </a:rPr>
              <a:t>Sándor Laki</a:t>
            </a:r>
            <a:r>
              <a:rPr lang="hu-HU" sz="2000" dirty="0" smtClean="0">
                <a:latin typeface="Century Gothic" pitchFamily="34" charset="0"/>
              </a:rPr>
              <a:t>*, Péter </a:t>
            </a:r>
            <a:r>
              <a:rPr lang="hu-HU" sz="2000" dirty="0" err="1" smtClean="0">
                <a:latin typeface="Century Gothic" pitchFamily="34" charset="0"/>
              </a:rPr>
              <a:t>Mátray</a:t>
            </a:r>
            <a:r>
              <a:rPr lang="hu-HU" sz="2000" dirty="0" smtClean="0">
                <a:latin typeface="Century Gothic" pitchFamily="34" charset="0"/>
              </a:rPr>
              <a:t>, </a:t>
            </a:r>
            <a:r>
              <a:rPr lang="hu-HU" sz="2000" dirty="0" err="1" smtClean="0">
                <a:latin typeface="Century Gothic" pitchFamily="34" charset="0"/>
              </a:rPr>
              <a:t>Péter</a:t>
            </a:r>
            <a:r>
              <a:rPr lang="hu-HU" sz="2000" dirty="0" smtClean="0">
                <a:latin typeface="Century Gothic" pitchFamily="34" charset="0"/>
              </a:rPr>
              <a:t> Hága, </a:t>
            </a:r>
          </a:p>
          <a:p>
            <a:r>
              <a:rPr lang="hu-HU" sz="2000" dirty="0" smtClean="0">
                <a:latin typeface="Century Gothic" pitchFamily="34" charset="0"/>
              </a:rPr>
              <a:t>István Csabai and Gábor </a:t>
            </a:r>
            <a:r>
              <a:rPr lang="hu-HU" sz="2000" dirty="0" err="1" smtClean="0">
                <a:latin typeface="Century Gothic" pitchFamily="34" charset="0"/>
              </a:rPr>
              <a:t>Vattay</a:t>
            </a:r>
            <a:endParaRPr lang="hu-HU" sz="2000" dirty="0" smtClean="0">
              <a:latin typeface="Century Gothic" pitchFamily="34" charset="0"/>
            </a:endParaRPr>
          </a:p>
          <a:p>
            <a:endParaRPr lang="hu-HU" sz="1800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4143372" y="3643314"/>
            <a:ext cx="46434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Department</a:t>
            </a:r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of </a:t>
            </a:r>
            <a:r>
              <a:rPr lang="hu-HU" sz="1600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Physics</a:t>
            </a:r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hu-HU" sz="1600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of</a:t>
            </a:r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hu-HU" sz="1600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Complex</a:t>
            </a:r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Systems</a:t>
            </a:r>
          </a:p>
          <a:p>
            <a:pPr algn="ctr"/>
            <a:r>
              <a:rPr lang="hu-HU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Eötvös Loránd University</a:t>
            </a:r>
          </a:p>
          <a:p>
            <a:pPr algn="ctr"/>
            <a:r>
              <a:rPr lang="hu-HU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Budapest, Hungary</a:t>
            </a:r>
            <a:endParaRPr lang="hu-HU" sz="16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endParaRPr lang="hu-HU" dirty="0">
              <a:latin typeface="Century Gothic" pitchFamily="34" charset="0"/>
            </a:endParaRPr>
          </a:p>
        </p:txBody>
      </p:sp>
      <p:pic>
        <p:nvPicPr>
          <p:cNvPr id="5" name="Picture 4" descr="ELTE_Cim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286388"/>
            <a:ext cx="1428760" cy="1428760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0" y="6429396"/>
            <a:ext cx="621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*E-mail: laki@</a:t>
            </a:r>
            <a:r>
              <a:rPr lang="hu-HU" b="1" i="1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complex.elte.hu</a:t>
            </a:r>
            <a:endParaRPr lang="hu-HU" b="1" i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 Extra </a:t>
            </a:r>
            <a:r>
              <a:rPr lang="hu-HU" dirty="0" err="1" smtClean="0"/>
              <a:t>Cost</a:t>
            </a:r>
            <a:r>
              <a:rPr lang="hu-HU" dirty="0" smtClean="0"/>
              <a:t> - ICMP </a:t>
            </a:r>
            <a:r>
              <a:rPr lang="hu-HU" dirty="0" err="1" smtClean="0"/>
              <a:t>Generation</a:t>
            </a:r>
            <a:r>
              <a:rPr lang="hu-HU" dirty="0" smtClean="0"/>
              <a:t> Time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2905132"/>
          </a:xfrm>
        </p:spPr>
        <p:txBody>
          <a:bodyPr/>
          <a:lstStyle/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 of ICMP </a:t>
            </a:r>
            <a:r>
              <a:rPr lang="hu-HU" dirty="0" err="1" smtClean="0"/>
              <a:t>based</a:t>
            </a:r>
            <a:r>
              <a:rPr lang="hu-HU" dirty="0" smtClean="0"/>
              <a:t> RTT </a:t>
            </a:r>
            <a:r>
              <a:rPr lang="hu-HU" dirty="0" err="1" smtClean="0"/>
              <a:t>measurements</a:t>
            </a:r>
            <a:r>
              <a:rPr lang="hu-HU" dirty="0" smtClean="0"/>
              <a:t> </a:t>
            </a:r>
            <a:r>
              <a:rPr lang="hu-HU" b="1" dirty="0" smtClean="0"/>
              <a:t>an extra </a:t>
            </a:r>
            <a:r>
              <a:rPr lang="hu-HU" b="1" dirty="0" err="1" smtClean="0"/>
              <a:t>delay</a:t>
            </a:r>
            <a:r>
              <a:rPr lang="hu-HU" b="1" dirty="0" smtClean="0"/>
              <a:t> </a:t>
            </a:r>
            <a:r>
              <a:rPr lang="hu-HU" b="1" dirty="0" err="1" smtClean="0"/>
              <a:t>appears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target</a:t>
            </a:r>
            <a:r>
              <a:rPr lang="hu-HU" dirty="0" smtClean="0"/>
              <a:t> </a:t>
            </a:r>
            <a:r>
              <a:rPr lang="hu-HU" dirty="0" err="1" smtClean="0"/>
              <a:t>node</a:t>
            </a:r>
            <a:endParaRPr lang="hu-HU" dirty="0" smtClean="0"/>
          </a:p>
          <a:p>
            <a:pPr lvl="1"/>
            <a:r>
              <a:rPr lang="hu-HU" b="1" dirty="0" smtClean="0"/>
              <a:t>ICMP </a:t>
            </a:r>
            <a:r>
              <a:rPr lang="hu-HU" b="1" dirty="0" err="1" smtClean="0"/>
              <a:t>Echo</a:t>
            </a:r>
            <a:r>
              <a:rPr lang="hu-HU" b="1" dirty="0" smtClean="0"/>
              <a:t> </a:t>
            </a:r>
            <a:r>
              <a:rPr lang="hu-HU" b="1" dirty="0" err="1" smtClean="0"/>
              <a:t>Reply</a:t>
            </a:r>
            <a:r>
              <a:rPr lang="hu-HU" b="1" dirty="0" smtClean="0"/>
              <a:t> </a:t>
            </a:r>
            <a:r>
              <a:rPr lang="hu-HU" b="1" dirty="0" err="1" smtClean="0"/>
              <a:t>Generation</a:t>
            </a:r>
            <a:r>
              <a:rPr lang="hu-HU" b="1" dirty="0" smtClean="0"/>
              <a:t> Time (</a:t>
            </a:r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b="1" i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hu-HU" b="1" dirty="0" smtClean="0"/>
              <a:t>)</a:t>
            </a:r>
          </a:p>
          <a:p>
            <a:r>
              <a:rPr lang="hu-HU" dirty="0" smtClean="0"/>
              <a:t>The overall </a:t>
            </a:r>
            <a:r>
              <a:rPr lang="hu-HU" dirty="0" err="1" smtClean="0"/>
              <a:t>Round</a:t>
            </a:r>
            <a:r>
              <a:rPr lang="hu-HU" dirty="0" smtClean="0"/>
              <a:t> </a:t>
            </a:r>
            <a:r>
              <a:rPr lang="hu-HU" dirty="0" err="1" smtClean="0"/>
              <a:t>Trip</a:t>
            </a:r>
            <a:r>
              <a:rPr lang="hu-HU" dirty="0" smtClean="0"/>
              <a:t> </a:t>
            </a:r>
            <a:r>
              <a:rPr lang="hu-HU" dirty="0" err="1" smtClean="0"/>
              <a:t>Delay</a:t>
            </a:r>
            <a:r>
              <a:rPr lang="hu-HU" dirty="0" smtClean="0"/>
              <a:t>:</a:t>
            </a:r>
          </a:p>
          <a:p>
            <a:endParaRPr lang="hu-H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429000"/>
            <a:ext cx="2976556" cy="4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2214546" y="4357694"/>
            <a:ext cx="6715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Is </a:t>
            </a:r>
            <a:r>
              <a:rPr lang="hu-HU" sz="2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it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possible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to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measure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this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sz="2800" i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delay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component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?</a:t>
            </a:r>
          </a:p>
          <a:p>
            <a:endParaRPr lang="hu-HU" sz="2400" dirty="0" smtClean="0">
              <a:latin typeface="+mj-lt"/>
            </a:endParaRPr>
          </a:p>
          <a:p>
            <a:r>
              <a:rPr lang="hu-HU" sz="2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Yes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hu-HU" sz="2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there’s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a </a:t>
            </a:r>
            <a:r>
              <a:rPr lang="hu-HU" sz="2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way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…</a:t>
            </a:r>
            <a:endParaRPr lang="hu-HU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ICMP </a:t>
            </a:r>
            <a:r>
              <a:rPr lang="hu-HU" dirty="0" err="1" smtClean="0"/>
              <a:t>Generation</a:t>
            </a:r>
            <a:r>
              <a:rPr lang="hu-HU" dirty="0" smtClean="0"/>
              <a:t> Times</a:t>
            </a:r>
            <a:endParaRPr lang="hu-H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71612"/>
            <a:ext cx="7064514" cy="492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églalap feliratnak 7"/>
          <p:cNvSpPr/>
          <p:nvPr/>
        </p:nvSpPr>
        <p:spPr>
          <a:xfrm>
            <a:off x="357158" y="3214686"/>
            <a:ext cx="3000396" cy="642942"/>
          </a:xfrm>
          <a:prstGeom prst="wedgeRectCallout">
            <a:avLst>
              <a:gd name="adj1" fmla="val 96500"/>
              <a:gd name="adj2" fmla="val 198827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accent5">
                    <a:lumMod val="10000"/>
                  </a:schemeClr>
                </a:solidFill>
              </a:rPr>
              <a:t>Less </a:t>
            </a:r>
            <a:r>
              <a:rPr lang="hu-HU" sz="2000" dirty="0" err="1" smtClean="0">
                <a:solidFill>
                  <a:schemeClr val="accent5">
                    <a:lumMod val="10000"/>
                  </a:schemeClr>
                </a:solidFill>
              </a:rPr>
              <a:t>than</a:t>
            </a:r>
            <a:r>
              <a:rPr lang="hu-HU" sz="2000" dirty="0" smtClean="0">
                <a:solidFill>
                  <a:schemeClr val="accent5">
                    <a:lumMod val="10000"/>
                  </a:schemeClr>
                </a:solidFill>
              </a:rPr>
              <a:t> 1%</a:t>
            </a:r>
            <a:endParaRPr lang="hu-HU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9" name="Téglalap feliratnak 8"/>
          <p:cNvSpPr/>
          <p:nvPr/>
        </p:nvSpPr>
        <p:spPr>
          <a:xfrm>
            <a:off x="5357818" y="2071678"/>
            <a:ext cx="3000396" cy="1285884"/>
          </a:xfrm>
          <a:prstGeom prst="wedgeRectCallout">
            <a:avLst>
              <a:gd name="adj1" fmla="val -65814"/>
              <a:gd name="adj2" fmla="val 113540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sz="2400" i="1" baseline="-250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hu-HU" sz="2400" dirty="0" smtClean="0">
                <a:solidFill>
                  <a:schemeClr val="accent5">
                    <a:lumMod val="10000"/>
                  </a:schemeClr>
                </a:solidFill>
              </a:rPr>
              <a:t> = 300 </a:t>
            </a:r>
            <a:r>
              <a:rPr lang="hu-HU" sz="2400" dirty="0" smtClean="0">
                <a:solidFill>
                  <a:schemeClr val="accent5">
                    <a:lumMod val="10000"/>
                  </a:schemeClr>
                </a:solidFill>
                <a:sym typeface="Symbol"/>
              </a:rPr>
              <a:t>s</a:t>
            </a:r>
          </a:p>
          <a:p>
            <a:pPr algn="ctr"/>
            <a:r>
              <a:rPr lang="hu-HU" sz="2400" dirty="0" err="1" smtClean="0">
                <a:solidFill>
                  <a:schemeClr val="accent5">
                    <a:lumMod val="10000"/>
                  </a:schemeClr>
                </a:solidFill>
                <a:sym typeface="Symbol"/>
              </a:rPr>
              <a:t>to</a:t>
            </a:r>
            <a:r>
              <a:rPr lang="hu-HU" sz="2400" dirty="0" smtClean="0">
                <a:solidFill>
                  <a:schemeClr val="accent5">
                    <a:lumMod val="10000"/>
                  </a:schemeClr>
                </a:solidFill>
                <a:sym typeface="Symbol"/>
              </a:rPr>
              <a:t> </a:t>
            </a:r>
            <a:r>
              <a:rPr lang="hu-HU" sz="2400" dirty="0" err="1" smtClean="0">
                <a:solidFill>
                  <a:schemeClr val="accent5">
                    <a:lumMod val="10000"/>
                  </a:schemeClr>
                </a:solidFill>
                <a:sym typeface="Symbol"/>
              </a:rPr>
              <a:t>avoid</a:t>
            </a:r>
            <a:r>
              <a:rPr lang="hu-HU" sz="2400" dirty="0" smtClean="0">
                <a:solidFill>
                  <a:schemeClr val="accent5">
                    <a:lumMod val="10000"/>
                  </a:schemeClr>
                </a:solidFill>
                <a:sym typeface="Symbol"/>
              </a:rPr>
              <a:t> </a:t>
            </a:r>
            <a:r>
              <a:rPr lang="hu-HU" sz="2400" dirty="0" err="1" smtClean="0">
                <a:solidFill>
                  <a:schemeClr val="accent5">
                    <a:lumMod val="10000"/>
                  </a:schemeClr>
                </a:solidFill>
                <a:sym typeface="Symbol"/>
              </a:rPr>
              <a:t>distance</a:t>
            </a:r>
            <a:r>
              <a:rPr lang="hu-HU" sz="2400" dirty="0" smtClean="0">
                <a:solidFill>
                  <a:schemeClr val="accent5">
                    <a:lumMod val="10000"/>
                  </a:schemeClr>
                </a:solidFill>
                <a:sym typeface="Symbol"/>
              </a:rPr>
              <a:t> </a:t>
            </a:r>
            <a:r>
              <a:rPr lang="hu-HU" sz="2400" dirty="0" err="1" smtClean="0">
                <a:solidFill>
                  <a:schemeClr val="accent5">
                    <a:lumMod val="10000"/>
                  </a:schemeClr>
                </a:solidFill>
                <a:sym typeface="Symbol"/>
              </a:rPr>
              <a:t>underestimation</a:t>
            </a:r>
            <a:endParaRPr lang="hu-HU" sz="2400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9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Presentation</a:t>
            </a:r>
            <a:r>
              <a:rPr lang="hu-HU" dirty="0" smtClean="0"/>
              <a:t> </a:t>
            </a:r>
            <a:r>
              <a:rPr lang="hu-HU" dirty="0" err="1" smtClean="0"/>
              <a:t>outline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524000"/>
            <a:ext cx="8848756" cy="5191148"/>
          </a:xfrm>
          <a:solidFill>
            <a:schemeClr val="bg1">
              <a:lumMod val="20000"/>
              <a:lumOff val="80000"/>
              <a:alpha val="75000"/>
            </a:schemeClr>
          </a:solidFill>
          <a:ln>
            <a:noFill/>
          </a:ln>
        </p:spPr>
        <p:txBody>
          <a:bodyPr/>
          <a:lstStyle/>
          <a:p>
            <a:r>
              <a:rPr lang="hu-HU" sz="3200" dirty="0" err="1" smtClean="0"/>
              <a:t>Introduction</a:t>
            </a:r>
            <a:endParaRPr lang="hu-HU" sz="3200" dirty="0" smtClean="0"/>
          </a:p>
          <a:p>
            <a:r>
              <a:rPr lang="hu-HU" sz="3200" dirty="0" err="1" smtClean="0"/>
              <a:t>Path-latency</a:t>
            </a:r>
            <a:r>
              <a:rPr lang="hu-HU" sz="3200" dirty="0" smtClean="0"/>
              <a:t> </a:t>
            </a:r>
            <a:r>
              <a:rPr lang="hu-HU" sz="3200" dirty="0" err="1" smtClean="0"/>
              <a:t>Model</a:t>
            </a:r>
            <a:endParaRPr lang="hu-HU" sz="3200" dirty="0" smtClean="0"/>
          </a:p>
          <a:p>
            <a:r>
              <a:rPr lang="hu-HU" sz="3200" b="1" u="sng" dirty="0" err="1" smtClean="0"/>
              <a:t>Velocity</a:t>
            </a:r>
            <a:r>
              <a:rPr lang="hu-HU" sz="3200" b="1" u="sng" dirty="0" smtClean="0"/>
              <a:t> of </a:t>
            </a:r>
            <a:r>
              <a:rPr lang="hu-HU" sz="3200" b="1" u="sng" dirty="0" err="1" smtClean="0"/>
              <a:t>Signal</a:t>
            </a:r>
            <a:r>
              <a:rPr lang="hu-HU" sz="3200" b="1" u="sng" dirty="0" smtClean="0"/>
              <a:t> </a:t>
            </a:r>
            <a:r>
              <a:rPr lang="hu-HU" sz="3200" b="1" u="sng" dirty="0" err="1" smtClean="0"/>
              <a:t>Propagation</a:t>
            </a:r>
            <a:r>
              <a:rPr lang="hu-HU" sz="3200" b="1" u="sng" dirty="0" smtClean="0"/>
              <a:t> </a:t>
            </a:r>
            <a:r>
              <a:rPr lang="hu-HU" sz="3200" b="1" u="sng" dirty="0" err="1" smtClean="0"/>
              <a:t>in</a:t>
            </a:r>
            <a:r>
              <a:rPr lang="hu-HU" sz="3200" b="1" u="sng" dirty="0" smtClean="0"/>
              <a:t> Network</a:t>
            </a:r>
          </a:p>
          <a:p>
            <a:r>
              <a:rPr lang="hu-HU" sz="3200" dirty="0" err="1" smtClean="0"/>
              <a:t>Geographic</a:t>
            </a:r>
            <a:r>
              <a:rPr lang="hu-HU" sz="3200" dirty="0" smtClean="0"/>
              <a:t> </a:t>
            </a:r>
            <a:r>
              <a:rPr lang="hu-HU" sz="3200" dirty="0" err="1" smtClean="0"/>
              <a:t>Constraints</a:t>
            </a:r>
            <a:endParaRPr lang="hu-HU" sz="3200" dirty="0" smtClean="0"/>
          </a:p>
          <a:p>
            <a:r>
              <a:rPr lang="hu-HU" sz="3200" dirty="0" smtClean="0"/>
              <a:t>Data </a:t>
            </a:r>
            <a:r>
              <a:rPr lang="hu-HU" sz="3200" dirty="0" err="1" smtClean="0"/>
              <a:t>Collection</a:t>
            </a:r>
            <a:endParaRPr lang="hu-HU" sz="3200" dirty="0" smtClean="0"/>
          </a:p>
          <a:p>
            <a:r>
              <a:rPr lang="hu-HU" sz="3200" dirty="0" smtClean="0"/>
              <a:t>Performance </a:t>
            </a:r>
            <a:r>
              <a:rPr lang="hu-HU" sz="3200" dirty="0" err="1" smtClean="0"/>
              <a:t>Analysis</a:t>
            </a:r>
            <a:endParaRPr lang="hu-HU" sz="3200" dirty="0" smtClean="0"/>
          </a:p>
          <a:p>
            <a:r>
              <a:rPr lang="hu-HU" sz="3200" dirty="0" err="1" smtClean="0"/>
              <a:t>Summary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Distance</a:t>
            </a:r>
            <a:r>
              <a:rPr lang="hu-HU" dirty="0" smtClean="0"/>
              <a:t> </a:t>
            </a:r>
            <a:r>
              <a:rPr lang="hu-HU" dirty="0" err="1" smtClean="0"/>
              <a:t>Approximation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976306"/>
          </a:xfrm>
        </p:spPr>
        <p:txBody>
          <a:bodyPr/>
          <a:lstStyle/>
          <a:p>
            <a:r>
              <a:rPr lang="hu-HU" dirty="0" smtClean="0"/>
              <a:t>An </a:t>
            </a:r>
            <a:r>
              <a:rPr lang="hu-HU" dirty="0" err="1" smtClean="0"/>
              <a:t>upper</a:t>
            </a:r>
            <a:r>
              <a:rPr lang="hu-HU" dirty="0" smtClean="0"/>
              <a:t> </a:t>
            </a:r>
            <a:r>
              <a:rPr lang="hu-HU" dirty="0" err="1" smtClean="0"/>
              <a:t>approximation</a:t>
            </a:r>
            <a:r>
              <a:rPr lang="hu-HU" dirty="0" smtClean="0"/>
              <a:t> of </a:t>
            </a:r>
            <a:r>
              <a:rPr lang="hu-HU" dirty="0" err="1" smtClean="0"/>
              <a:t>geographical</a:t>
            </a:r>
            <a:r>
              <a:rPr lang="hu-HU" dirty="0" smtClean="0"/>
              <a:t> </a:t>
            </a:r>
            <a:r>
              <a:rPr lang="hu-HU" dirty="0" err="1" smtClean="0"/>
              <a:t>distance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source</a:t>
            </a:r>
            <a:r>
              <a:rPr lang="hu-HU" dirty="0" smtClean="0"/>
              <a:t>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destination</a:t>
            </a:r>
            <a:r>
              <a:rPr lang="hu-HU" dirty="0" smtClean="0"/>
              <a:t>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dirty="0" smtClean="0"/>
              <a:t>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428868"/>
            <a:ext cx="6096010" cy="85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artalom helye 2"/>
          <p:cNvSpPr txBox="1">
            <a:spLocks/>
          </p:cNvSpPr>
          <p:nvPr/>
        </p:nvSpPr>
        <p:spPr bwMode="auto">
          <a:xfrm>
            <a:off x="142844" y="3214686"/>
            <a:ext cx="8839200" cy="97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hu-HU" sz="2800" kern="0" dirty="0" err="1" smtClean="0">
                <a:latin typeface="+mn-lt"/>
              </a:rPr>
              <a:t>w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 </a:t>
            </a: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hu-H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velocity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hu-H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</a:t>
            </a:r>
            <a:r>
              <a:rPr kumimoji="0" lang="hu-HU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propagation</a:t>
            </a:r>
            <a:r>
              <a:rPr kumimoji="0" lang="hu-HU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hu-HU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</a:t>
            </a:r>
            <a:r>
              <a:rPr kumimoji="0" lang="hu-HU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</a:t>
            </a:r>
            <a:r>
              <a:rPr kumimoji="0" lang="hu-HU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hu-HU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hu-HU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units</a:t>
            </a:r>
            <a:r>
              <a:rPr kumimoji="0" lang="hu-HU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endParaRPr kumimoji="0" lang="hu-H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2786050" y="5143512"/>
            <a:ext cx="428628" cy="4286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hu-HU" sz="2400" b="1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7429520" y="4143380"/>
            <a:ext cx="428628" cy="4286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hu-HU" sz="2000" b="1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zabadkézi sokszög 19"/>
          <p:cNvSpPr/>
          <p:nvPr/>
        </p:nvSpPr>
        <p:spPr>
          <a:xfrm>
            <a:off x="3177540" y="3699510"/>
            <a:ext cx="4240530" cy="2457450"/>
          </a:xfrm>
          <a:custGeom>
            <a:avLst/>
            <a:gdLst>
              <a:gd name="connsiteX0" fmla="*/ 0 w 4240530"/>
              <a:gd name="connsiteY0" fmla="*/ 1752600 h 2457450"/>
              <a:gd name="connsiteX1" fmla="*/ 720090 w 4240530"/>
              <a:gd name="connsiteY1" fmla="*/ 1889760 h 2457450"/>
              <a:gd name="connsiteX2" fmla="*/ 1120140 w 4240530"/>
              <a:gd name="connsiteY2" fmla="*/ 2335530 h 2457450"/>
              <a:gd name="connsiteX3" fmla="*/ 1680210 w 4240530"/>
              <a:gd name="connsiteY3" fmla="*/ 2164080 h 2457450"/>
              <a:gd name="connsiteX4" fmla="*/ 1988820 w 4240530"/>
              <a:gd name="connsiteY4" fmla="*/ 575310 h 2457450"/>
              <a:gd name="connsiteX5" fmla="*/ 2331720 w 4240530"/>
              <a:gd name="connsiteY5" fmla="*/ 95250 h 2457450"/>
              <a:gd name="connsiteX6" fmla="*/ 2971800 w 4240530"/>
              <a:gd name="connsiteY6" fmla="*/ 1146810 h 2457450"/>
              <a:gd name="connsiteX7" fmla="*/ 3646170 w 4240530"/>
              <a:gd name="connsiteY7" fmla="*/ 1398270 h 2457450"/>
              <a:gd name="connsiteX8" fmla="*/ 3909060 w 4240530"/>
              <a:gd name="connsiteY8" fmla="*/ 849630 h 2457450"/>
              <a:gd name="connsiteX9" fmla="*/ 4240530 w 4240530"/>
              <a:gd name="connsiteY9" fmla="*/ 70104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0530" h="2457450">
                <a:moveTo>
                  <a:pt x="0" y="1752600"/>
                </a:moveTo>
                <a:cubicBezTo>
                  <a:pt x="266700" y="1772602"/>
                  <a:pt x="533400" y="1792605"/>
                  <a:pt x="720090" y="1889760"/>
                </a:cubicBezTo>
                <a:cubicBezTo>
                  <a:pt x="906780" y="1986915"/>
                  <a:pt x="960120" y="2289810"/>
                  <a:pt x="1120140" y="2335530"/>
                </a:cubicBezTo>
                <a:cubicBezTo>
                  <a:pt x="1280160" y="2381250"/>
                  <a:pt x="1535430" y="2457450"/>
                  <a:pt x="1680210" y="2164080"/>
                </a:cubicBezTo>
                <a:cubicBezTo>
                  <a:pt x="1824990" y="1870710"/>
                  <a:pt x="1880235" y="920115"/>
                  <a:pt x="1988820" y="575310"/>
                </a:cubicBezTo>
                <a:cubicBezTo>
                  <a:pt x="2097405" y="230505"/>
                  <a:pt x="2167890" y="0"/>
                  <a:pt x="2331720" y="95250"/>
                </a:cubicBezTo>
                <a:cubicBezTo>
                  <a:pt x="2495550" y="190500"/>
                  <a:pt x="2752725" y="929640"/>
                  <a:pt x="2971800" y="1146810"/>
                </a:cubicBezTo>
                <a:cubicBezTo>
                  <a:pt x="3190875" y="1363980"/>
                  <a:pt x="3489960" y="1447800"/>
                  <a:pt x="3646170" y="1398270"/>
                </a:cubicBezTo>
                <a:cubicBezTo>
                  <a:pt x="3802380" y="1348740"/>
                  <a:pt x="3810000" y="965835"/>
                  <a:pt x="3909060" y="849630"/>
                </a:cubicBezTo>
                <a:cubicBezTo>
                  <a:pt x="4008120" y="733425"/>
                  <a:pt x="4173855" y="693420"/>
                  <a:pt x="4240530" y="701040"/>
                </a:cubicBezTo>
              </a:path>
            </a:pathLst>
          </a:custGeom>
          <a:ln w="19050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Felhő 20"/>
          <p:cNvSpPr/>
          <p:nvPr/>
        </p:nvSpPr>
        <p:spPr>
          <a:xfrm>
            <a:off x="357158" y="3143248"/>
            <a:ext cx="3714776" cy="1714512"/>
          </a:xfrm>
          <a:prstGeom prst="cloudCallout">
            <a:avLst>
              <a:gd name="adj1" fmla="val 74551"/>
              <a:gd name="adj2" fmla="val 81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Network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cables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6">
                    <a:lumMod val="50000"/>
                  </a:schemeClr>
                </a:solidFill>
              </a:rPr>
              <a:t>not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6">
                    <a:lumMod val="50000"/>
                  </a:schemeClr>
                </a:solidFill>
              </a:rPr>
              <a:t>running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6">
                    <a:lumMod val="50000"/>
                  </a:schemeClr>
                </a:solidFill>
              </a:rPr>
              <a:t>straight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due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to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several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reasons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Felhő 21"/>
          <p:cNvSpPr/>
          <p:nvPr/>
        </p:nvSpPr>
        <p:spPr>
          <a:xfrm>
            <a:off x="5857852" y="4929198"/>
            <a:ext cx="3286148" cy="1714512"/>
          </a:xfrm>
          <a:prstGeom prst="cloudCallout">
            <a:avLst>
              <a:gd name="adj1" fmla="val -71722"/>
              <a:gd name="adj2" fmla="val -69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solidFill>
                  <a:schemeClr val="accent6">
                    <a:lumMod val="50000"/>
                  </a:schemeClr>
                </a:solidFill>
              </a:rPr>
              <a:t>Physical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6">
                    <a:lumMod val="50000"/>
                  </a:schemeClr>
                </a:solidFill>
              </a:rPr>
              <a:t>properties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network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cables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  <p:bldP spid="20" grpId="0" animBg="1"/>
      <p:bldP spid="21" grpId="0" build="allAtOnce" animBg="1"/>
      <p:bldP spid="22" grpId="0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Signal</a:t>
            </a:r>
            <a:r>
              <a:rPr lang="hu-HU" dirty="0" smtClean="0"/>
              <a:t> </a:t>
            </a:r>
            <a:r>
              <a:rPr lang="hu-HU" dirty="0" err="1" smtClean="0"/>
              <a:t>Propagation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Network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6786610" cy="4856870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églalap feliratnak 5"/>
          <p:cNvSpPr/>
          <p:nvPr/>
        </p:nvSpPr>
        <p:spPr>
          <a:xfrm>
            <a:off x="4929190" y="2500306"/>
            <a:ext cx="2500330" cy="1214446"/>
          </a:xfrm>
          <a:prstGeom prst="wedgeRectCallout">
            <a:avLst>
              <a:gd name="adj1" fmla="val -50090"/>
              <a:gd name="adj2" fmla="val 127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The maximum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velocity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we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measured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in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network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was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0.47!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Felhő 6"/>
          <p:cNvSpPr/>
          <p:nvPr/>
        </p:nvSpPr>
        <p:spPr>
          <a:xfrm>
            <a:off x="-214346" y="4857760"/>
            <a:ext cx="2928958" cy="22145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velocity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signal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propagation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in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a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copper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cable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is ~0.66-0.7!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églalap feliratnak 7"/>
          <p:cNvSpPr/>
          <p:nvPr/>
        </p:nvSpPr>
        <p:spPr>
          <a:xfrm>
            <a:off x="1071538" y="2357430"/>
            <a:ext cx="2500330" cy="1214446"/>
          </a:xfrm>
          <a:prstGeom prst="wedgeRectCallout">
            <a:avLst>
              <a:gd name="adj1" fmla="val 62824"/>
              <a:gd name="adj2" fmla="val 168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average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value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was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0.27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églalap feliratnak 8"/>
          <p:cNvSpPr/>
          <p:nvPr/>
        </p:nvSpPr>
        <p:spPr>
          <a:xfrm>
            <a:off x="6215074" y="4000504"/>
            <a:ext cx="2500330" cy="1214446"/>
          </a:xfrm>
          <a:prstGeom prst="wedgeRectCallout">
            <a:avLst>
              <a:gd name="adj1" fmla="val -100199"/>
              <a:gd name="adj2" fmla="val 449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The maximum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value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was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used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to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avoid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distance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underestimation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Presentation</a:t>
            </a:r>
            <a:r>
              <a:rPr lang="hu-HU" dirty="0" smtClean="0"/>
              <a:t> </a:t>
            </a:r>
            <a:r>
              <a:rPr lang="hu-HU" dirty="0" err="1" smtClean="0"/>
              <a:t>outline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524000"/>
            <a:ext cx="8848756" cy="5191148"/>
          </a:xfrm>
          <a:solidFill>
            <a:schemeClr val="bg1">
              <a:lumMod val="20000"/>
              <a:lumOff val="80000"/>
              <a:alpha val="75000"/>
            </a:schemeClr>
          </a:solidFill>
          <a:ln>
            <a:noFill/>
          </a:ln>
        </p:spPr>
        <p:txBody>
          <a:bodyPr/>
          <a:lstStyle/>
          <a:p>
            <a:r>
              <a:rPr lang="hu-HU" sz="3200" dirty="0" err="1" smtClean="0"/>
              <a:t>Introduction</a:t>
            </a:r>
            <a:endParaRPr lang="hu-HU" sz="3200" dirty="0" smtClean="0"/>
          </a:p>
          <a:p>
            <a:r>
              <a:rPr lang="hu-HU" sz="3200" dirty="0" err="1" smtClean="0"/>
              <a:t>Path-latency</a:t>
            </a:r>
            <a:r>
              <a:rPr lang="hu-HU" sz="3200" dirty="0" smtClean="0"/>
              <a:t> </a:t>
            </a:r>
            <a:r>
              <a:rPr lang="hu-HU" sz="3200" dirty="0" err="1" smtClean="0"/>
              <a:t>Model</a:t>
            </a:r>
            <a:endParaRPr lang="hu-HU" sz="3200" dirty="0" smtClean="0"/>
          </a:p>
          <a:p>
            <a:r>
              <a:rPr lang="hu-HU" sz="3200" dirty="0" err="1" smtClean="0"/>
              <a:t>Velocity</a:t>
            </a:r>
            <a:r>
              <a:rPr lang="hu-HU" sz="3200" dirty="0" smtClean="0"/>
              <a:t> of </a:t>
            </a:r>
            <a:r>
              <a:rPr lang="hu-HU" sz="3200" dirty="0" err="1" smtClean="0"/>
              <a:t>Signal</a:t>
            </a:r>
            <a:r>
              <a:rPr lang="hu-HU" sz="3200" dirty="0" smtClean="0"/>
              <a:t> </a:t>
            </a:r>
            <a:r>
              <a:rPr lang="hu-HU" sz="3200" dirty="0" err="1" smtClean="0"/>
              <a:t>Propagation</a:t>
            </a:r>
            <a:r>
              <a:rPr lang="hu-HU" sz="3200" dirty="0" smtClean="0"/>
              <a:t> </a:t>
            </a:r>
            <a:r>
              <a:rPr lang="hu-HU" sz="3200" dirty="0" err="1" smtClean="0"/>
              <a:t>in</a:t>
            </a:r>
            <a:r>
              <a:rPr lang="hu-HU" sz="3200" dirty="0" smtClean="0"/>
              <a:t> Network</a:t>
            </a:r>
          </a:p>
          <a:p>
            <a:r>
              <a:rPr lang="hu-HU" sz="3200" b="1" u="sng" dirty="0" err="1" smtClean="0"/>
              <a:t>Geographic</a:t>
            </a:r>
            <a:r>
              <a:rPr lang="hu-HU" sz="3200" b="1" u="sng" dirty="0" smtClean="0"/>
              <a:t> </a:t>
            </a:r>
            <a:r>
              <a:rPr lang="hu-HU" sz="3200" b="1" u="sng" dirty="0" err="1" smtClean="0"/>
              <a:t>Constraints</a:t>
            </a:r>
            <a:endParaRPr lang="hu-HU" sz="3200" b="1" u="sng" dirty="0" smtClean="0"/>
          </a:p>
          <a:p>
            <a:r>
              <a:rPr lang="hu-HU" sz="3200" dirty="0" smtClean="0"/>
              <a:t>Data </a:t>
            </a:r>
            <a:r>
              <a:rPr lang="hu-HU" sz="3200" dirty="0" err="1" smtClean="0"/>
              <a:t>Collection</a:t>
            </a:r>
            <a:endParaRPr lang="hu-HU" sz="3200" dirty="0" smtClean="0"/>
          </a:p>
          <a:p>
            <a:r>
              <a:rPr lang="hu-HU" sz="3200" dirty="0" smtClean="0"/>
              <a:t>Performance </a:t>
            </a:r>
            <a:r>
              <a:rPr lang="hu-HU" sz="3200" dirty="0" err="1" smtClean="0"/>
              <a:t>Analysis</a:t>
            </a:r>
            <a:endParaRPr lang="hu-HU" sz="3200" dirty="0" smtClean="0"/>
          </a:p>
          <a:p>
            <a:r>
              <a:rPr lang="hu-HU" sz="3200" dirty="0" err="1" smtClean="0"/>
              <a:t>Summary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Solving</a:t>
            </a:r>
            <a:r>
              <a:rPr lang="hu-HU" dirty="0" smtClean="0"/>
              <a:t> </a:t>
            </a:r>
            <a:r>
              <a:rPr lang="hu-HU" dirty="0" err="1" smtClean="0"/>
              <a:t>Geolocation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405330"/>
          </a:xfrm>
        </p:spPr>
        <p:txBody>
          <a:bodyPr/>
          <a:lstStyle/>
          <a:p>
            <a:r>
              <a:rPr lang="hu-HU" dirty="0" err="1" smtClean="0"/>
              <a:t>Defining</a:t>
            </a:r>
            <a:r>
              <a:rPr lang="hu-HU" dirty="0" smtClean="0"/>
              <a:t> </a:t>
            </a:r>
            <a:r>
              <a:rPr lang="hu-HU" dirty="0" err="1" smtClean="0"/>
              <a:t>geographic</a:t>
            </a:r>
            <a:r>
              <a:rPr lang="hu-HU" dirty="0" smtClean="0"/>
              <a:t> </a:t>
            </a:r>
            <a:r>
              <a:rPr lang="hu-HU" dirty="0" err="1" smtClean="0"/>
              <a:t>constraints</a:t>
            </a:r>
            <a:endParaRPr lang="hu-HU" dirty="0" smtClean="0"/>
          </a:p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looking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a </a:t>
            </a:r>
            <a:r>
              <a:rPr lang="hu-HU" dirty="0" err="1" smtClean="0"/>
              <a:t>location</a:t>
            </a:r>
            <a:r>
              <a:rPr lang="hu-HU" dirty="0" smtClean="0"/>
              <a:t> </a:t>
            </a:r>
            <a:r>
              <a:rPr lang="hu-HU" dirty="0" err="1" smtClean="0"/>
              <a:t>set</a:t>
            </a:r>
            <a:r>
              <a:rPr lang="hu-HU" dirty="0" smtClean="0"/>
              <a:t> </a:t>
            </a:r>
            <a:r>
              <a:rPr lang="hu-HU" dirty="0" err="1" smtClean="0"/>
              <a:t>where</a:t>
            </a:r>
            <a:r>
              <a:rPr lang="hu-HU" dirty="0" smtClean="0"/>
              <a:t> </a:t>
            </a:r>
            <a:r>
              <a:rPr lang="hu-HU" b="1" dirty="0" err="1" smtClean="0"/>
              <a:t>all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constrains</a:t>
            </a:r>
            <a:r>
              <a:rPr lang="hu-HU" b="1" dirty="0" smtClean="0"/>
              <a:t> </a:t>
            </a:r>
            <a:r>
              <a:rPr lang="hu-HU" b="1" dirty="0" err="1" smtClean="0"/>
              <a:t>come</a:t>
            </a:r>
            <a:r>
              <a:rPr lang="hu-HU" b="1" dirty="0" smtClean="0"/>
              <a:t> </a:t>
            </a:r>
            <a:r>
              <a:rPr lang="hu-HU" b="1" dirty="0" err="1" smtClean="0"/>
              <a:t>true</a:t>
            </a:r>
            <a:endParaRPr lang="hu-HU" b="1" dirty="0" smtClean="0"/>
          </a:p>
          <a:p>
            <a:r>
              <a:rPr lang="hu-HU" dirty="0" err="1" smtClean="0"/>
              <a:t>Defining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b="1" dirty="0" smtClean="0"/>
              <a:t>overall </a:t>
            </a:r>
            <a:r>
              <a:rPr lang="hu-HU" b="1" dirty="0" err="1" smtClean="0"/>
              <a:t>tension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system</a:t>
            </a:r>
            <a:endParaRPr lang="hu-HU" b="1" dirty="0" smtClean="0"/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cost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endParaRPr lang="hu-HU" dirty="0" smtClean="0"/>
          </a:p>
          <a:p>
            <a:r>
              <a:rPr lang="hu-HU" b="1" dirty="0" err="1" smtClean="0"/>
              <a:t>By</a:t>
            </a:r>
            <a:r>
              <a:rPr lang="hu-HU" b="1" dirty="0" smtClean="0"/>
              <a:t> </a:t>
            </a:r>
            <a:r>
              <a:rPr lang="hu-HU" b="1" dirty="0" err="1" smtClean="0"/>
              <a:t>minimizing</a:t>
            </a:r>
            <a:r>
              <a:rPr lang="hu-HU" b="1" dirty="0" smtClean="0"/>
              <a:t> </a:t>
            </a:r>
            <a:r>
              <a:rPr lang="hu-HU" b="1" dirty="0" err="1" smtClean="0"/>
              <a:t>this</a:t>
            </a:r>
            <a:r>
              <a:rPr lang="hu-HU" b="1" dirty="0" smtClean="0"/>
              <a:t> </a:t>
            </a:r>
            <a:r>
              <a:rPr lang="hu-HU" b="1" dirty="0" err="1" smtClean="0"/>
              <a:t>function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problem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     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solved</a:t>
            </a:r>
            <a:endParaRPr lang="hu-HU" dirty="0" smtClean="0"/>
          </a:p>
          <a:p>
            <a:pPr lvl="4"/>
            <a:r>
              <a:rPr lang="hu-HU" sz="2400" dirty="0" err="1" smtClean="0"/>
              <a:t>Non-convex</a:t>
            </a:r>
            <a:r>
              <a:rPr lang="hu-HU" sz="2400" dirty="0" smtClean="0"/>
              <a:t> </a:t>
            </a:r>
            <a:r>
              <a:rPr lang="hu-HU" sz="2400" dirty="0" err="1" smtClean="0"/>
              <a:t>optimization</a:t>
            </a:r>
            <a:r>
              <a:rPr lang="hu-HU" sz="2400" dirty="0" smtClean="0"/>
              <a:t> </a:t>
            </a:r>
            <a:r>
              <a:rPr lang="hu-HU" sz="2400" dirty="0" err="1" smtClean="0"/>
              <a:t>problem</a:t>
            </a:r>
            <a:endParaRPr lang="hu-HU" sz="2400" dirty="0" smtClean="0"/>
          </a:p>
          <a:p>
            <a:pPr lvl="5"/>
            <a:r>
              <a:rPr lang="hu-HU" b="1" dirty="0" err="1" smtClean="0"/>
              <a:t>Well</a:t>
            </a:r>
            <a:r>
              <a:rPr lang="hu-HU" b="1" dirty="0" smtClean="0"/>
              <a:t> </a:t>
            </a:r>
            <a:r>
              <a:rPr lang="hu-HU" b="1" dirty="0" err="1" smtClean="0"/>
              <a:t>known</a:t>
            </a:r>
            <a:r>
              <a:rPr lang="hu-HU" b="1" dirty="0" smtClean="0"/>
              <a:t> </a:t>
            </a:r>
            <a:r>
              <a:rPr lang="hu-HU" b="1" dirty="0" err="1" smtClean="0"/>
              <a:t>solutions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sensor</a:t>
            </a:r>
            <a:r>
              <a:rPr lang="hu-HU" b="1" dirty="0" smtClean="0"/>
              <a:t> </a:t>
            </a:r>
            <a:r>
              <a:rPr lang="hu-HU" b="1" dirty="0" err="1" smtClean="0"/>
              <a:t>networks</a:t>
            </a:r>
            <a:endParaRPr lang="hu-HU" b="1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zis 23"/>
          <p:cNvSpPr/>
          <p:nvPr/>
        </p:nvSpPr>
        <p:spPr>
          <a:xfrm>
            <a:off x="-1214478" y="1357298"/>
            <a:ext cx="8215370" cy="8134314"/>
          </a:xfrm>
          <a:prstGeom prst="ellipse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Round-Trip</a:t>
            </a:r>
            <a:r>
              <a:rPr lang="hu-HU" dirty="0" smtClean="0"/>
              <a:t> Time </a:t>
            </a:r>
            <a:r>
              <a:rPr lang="hu-HU" dirty="0" err="1" smtClean="0"/>
              <a:t>Constraint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1333496"/>
          </a:xfrm>
        </p:spPr>
        <p:txBody>
          <a:bodyPr/>
          <a:lstStyle/>
          <a:p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path-latency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endParaRPr lang="hu-HU" dirty="0" smtClean="0"/>
          </a:p>
          <a:p>
            <a:pPr lvl="1"/>
            <a:r>
              <a:rPr lang="hu-HU" dirty="0" err="1" smtClean="0"/>
              <a:t>Round-trip</a:t>
            </a:r>
            <a:r>
              <a:rPr lang="hu-HU" dirty="0" smtClean="0"/>
              <a:t> </a:t>
            </a:r>
            <a:r>
              <a:rPr lang="hu-HU" dirty="0" err="1" smtClean="0"/>
              <a:t>propagation</a:t>
            </a:r>
            <a:r>
              <a:rPr lang="hu-HU" dirty="0" smtClean="0"/>
              <a:t> </a:t>
            </a:r>
            <a:r>
              <a:rPr lang="hu-HU" dirty="0" err="1" smtClean="0"/>
              <a:t>delay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a </a:t>
            </a:r>
            <a:r>
              <a:rPr lang="hu-HU" dirty="0" err="1" smtClean="0"/>
              <a:t>landmark</a:t>
            </a:r>
            <a:endParaRPr lang="hu-HU" dirty="0" smtClean="0"/>
          </a:p>
          <a:p>
            <a:pPr lvl="2"/>
            <a:r>
              <a:rPr lang="hu-HU" dirty="0" err="1" smtClean="0"/>
              <a:t>Upper</a:t>
            </a:r>
            <a:r>
              <a:rPr lang="hu-HU" dirty="0" smtClean="0"/>
              <a:t> </a:t>
            </a:r>
            <a:r>
              <a:rPr lang="hu-HU" dirty="0" err="1" smtClean="0"/>
              <a:t>approximation</a:t>
            </a:r>
            <a:r>
              <a:rPr lang="hu-HU" dirty="0" smtClean="0"/>
              <a:t> of </a:t>
            </a:r>
            <a:r>
              <a:rPr lang="hu-HU" dirty="0" err="1" smtClean="0"/>
              <a:t>one-way</a:t>
            </a:r>
            <a:r>
              <a:rPr lang="hu-HU" dirty="0" smtClean="0"/>
              <a:t> </a:t>
            </a:r>
            <a:r>
              <a:rPr lang="hu-HU" dirty="0" err="1" smtClean="0"/>
              <a:t>propagation</a:t>
            </a:r>
            <a:r>
              <a:rPr lang="hu-HU" dirty="0" smtClean="0"/>
              <a:t> </a:t>
            </a:r>
            <a:r>
              <a:rPr lang="hu-HU" dirty="0" err="1" smtClean="0"/>
              <a:t>delay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Ellipszis 4"/>
          <p:cNvSpPr/>
          <p:nvPr/>
        </p:nvSpPr>
        <p:spPr>
          <a:xfrm>
            <a:off x="2643174" y="5072074"/>
            <a:ext cx="428628" cy="4286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hu-HU" sz="2400" b="1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5429256" y="4286256"/>
            <a:ext cx="428628" cy="4286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hu-HU" sz="2400" b="1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abadkézi sokszög 6"/>
          <p:cNvSpPr/>
          <p:nvPr/>
        </p:nvSpPr>
        <p:spPr>
          <a:xfrm>
            <a:off x="2942492" y="4200770"/>
            <a:ext cx="2520462" cy="887045"/>
          </a:xfrm>
          <a:custGeom>
            <a:avLst/>
            <a:gdLst>
              <a:gd name="connsiteX0" fmla="*/ 0 w 2520462"/>
              <a:gd name="connsiteY0" fmla="*/ 887045 h 887045"/>
              <a:gd name="connsiteX1" fmla="*/ 293077 w 2520462"/>
              <a:gd name="connsiteY1" fmla="*/ 371230 h 887045"/>
              <a:gd name="connsiteX2" fmla="*/ 914400 w 2520462"/>
              <a:gd name="connsiteY2" fmla="*/ 125045 h 887045"/>
              <a:gd name="connsiteX3" fmla="*/ 1899139 w 2520462"/>
              <a:gd name="connsiteY3" fmla="*/ 7815 h 887045"/>
              <a:gd name="connsiteX4" fmla="*/ 2520462 w 2520462"/>
              <a:gd name="connsiteY4" fmla="*/ 171938 h 88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462" h="887045">
                <a:moveTo>
                  <a:pt x="0" y="887045"/>
                </a:moveTo>
                <a:cubicBezTo>
                  <a:pt x="70338" y="692637"/>
                  <a:pt x="140677" y="498230"/>
                  <a:pt x="293077" y="371230"/>
                </a:cubicBezTo>
                <a:cubicBezTo>
                  <a:pt x="445477" y="244230"/>
                  <a:pt x="646723" y="185614"/>
                  <a:pt x="914400" y="125045"/>
                </a:cubicBezTo>
                <a:cubicBezTo>
                  <a:pt x="1182077" y="64476"/>
                  <a:pt x="1631462" y="0"/>
                  <a:pt x="1899139" y="7815"/>
                </a:cubicBezTo>
                <a:cubicBezTo>
                  <a:pt x="2166816" y="15631"/>
                  <a:pt x="2343639" y="93784"/>
                  <a:pt x="2520462" y="171938"/>
                </a:cubicBezTo>
              </a:path>
            </a:pathLst>
          </a:custGeom>
          <a:ln w="19050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 7"/>
          <p:cNvSpPr/>
          <p:nvPr/>
        </p:nvSpPr>
        <p:spPr>
          <a:xfrm>
            <a:off x="2977662" y="4712677"/>
            <a:ext cx="2752969" cy="1213339"/>
          </a:xfrm>
          <a:custGeom>
            <a:avLst/>
            <a:gdLst>
              <a:gd name="connsiteX0" fmla="*/ 2661138 w 2752969"/>
              <a:gd name="connsiteY0" fmla="*/ 0 h 1213339"/>
              <a:gd name="connsiteX1" fmla="*/ 2532184 w 2752969"/>
              <a:gd name="connsiteY1" fmla="*/ 293077 h 1213339"/>
              <a:gd name="connsiteX2" fmla="*/ 2637692 w 2752969"/>
              <a:gd name="connsiteY2" fmla="*/ 973015 h 1213339"/>
              <a:gd name="connsiteX3" fmla="*/ 1840523 w 2752969"/>
              <a:gd name="connsiteY3" fmla="*/ 644769 h 1213339"/>
              <a:gd name="connsiteX4" fmla="*/ 1793630 w 2752969"/>
              <a:gd name="connsiteY4" fmla="*/ 1195754 h 1213339"/>
              <a:gd name="connsiteX5" fmla="*/ 1055076 w 2752969"/>
              <a:gd name="connsiteY5" fmla="*/ 539261 h 1213339"/>
              <a:gd name="connsiteX6" fmla="*/ 468923 w 2752969"/>
              <a:gd name="connsiteY6" fmla="*/ 808892 h 1213339"/>
              <a:gd name="connsiteX7" fmla="*/ 0 w 2752969"/>
              <a:gd name="connsiteY7" fmla="*/ 726831 h 121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2969" h="1213339">
                <a:moveTo>
                  <a:pt x="2661138" y="0"/>
                </a:moveTo>
                <a:cubicBezTo>
                  <a:pt x="2598615" y="65454"/>
                  <a:pt x="2536092" y="130908"/>
                  <a:pt x="2532184" y="293077"/>
                </a:cubicBezTo>
                <a:cubicBezTo>
                  <a:pt x="2528276" y="455246"/>
                  <a:pt x="2752969" y="914400"/>
                  <a:pt x="2637692" y="973015"/>
                </a:cubicBezTo>
                <a:cubicBezTo>
                  <a:pt x="2522415" y="1031630"/>
                  <a:pt x="1981200" y="607646"/>
                  <a:pt x="1840523" y="644769"/>
                </a:cubicBezTo>
                <a:cubicBezTo>
                  <a:pt x="1699846" y="681892"/>
                  <a:pt x="1924538" y="1213339"/>
                  <a:pt x="1793630" y="1195754"/>
                </a:cubicBezTo>
                <a:cubicBezTo>
                  <a:pt x="1662722" y="1178169"/>
                  <a:pt x="1275860" y="603738"/>
                  <a:pt x="1055076" y="539261"/>
                </a:cubicBezTo>
                <a:cubicBezTo>
                  <a:pt x="834292" y="474784"/>
                  <a:pt x="644769" y="777630"/>
                  <a:pt x="468923" y="808892"/>
                </a:cubicBezTo>
                <a:lnTo>
                  <a:pt x="0" y="726831"/>
                </a:lnTo>
              </a:path>
            </a:pathLst>
          </a:custGeom>
          <a:ln w="190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571472" y="3286124"/>
            <a:ext cx="3000396" cy="158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3571868" y="3286124"/>
            <a:ext cx="500066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rot="16200000" flipV="1">
            <a:off x="2643174" y="3357562"/>
            <a:ext cx="1071570" cy="928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rot="5400000" flipH="1" flipV="1">
            <a:off x="3607587" y="3821909"/>
            <a:ext cx="2000264" cy="92869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rot="5400000">
            <a:off x="4071934" y="3500438"/>
            <a:ext cx="8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571472" y="3571876"/>
            <a:ext cx="3929090" cy="1588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>
            <a:off x="571472" y="3571876"/>
            <a:ext cx="3929090" cy="1588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. sz. felirat kiemelő vonallal 15"/>
          <p:cNvSpPr/>
          <p:nvPr/>
        </p:nvSpPr>
        <p:spPr>
          <a:xfrm>
            <a:off x="7072330" y="3643314"/>
            <a:ext cx="1928826" cy="714380"/>
          </a:xfrm>
          <a:prstGeom prst="accentCallout1">
            <a:avLst>
              <a:gd name="adj1" fmla="val 18750"/>
              <a:gd name="adj2" fmla="val -8333"/>
              <a:gd name="adj3" fmla="val 107700"/>
              <a:gd name="adj4" fmla="val -6390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node</a:t>
            </a:r>
            <a:endParaRPr lang="hu-H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to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be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localized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1. sz. felirat kiemelő vonallal 17"/>
          <p:cNvSpPr/>
          <p:nvPr/>
        </p:nvSpPr>
        <p:spPr>
          <a:xfrm>
            <a:off x="214282" y="5643578"/>
            <a:ext cx="2500298" cy="714380"/>
          </a:xfrm>
          <a:prstGeom prst="accentCallout1">
            <a:avLst>
              <a:gd name="adj1" fmla="val 33150"/>
              <a:gd name="adj2" fmla="val 102028"/>
              <a:gd name="adj3" fmla="val -21899"/>
              <a:gd name="adj4" fmla="val 1081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Landmark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with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known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location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26996 0.25209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 build="allAtOnce" animBg="1"/>
      <p:bldP spid="6" grpId="0" build="allAtOnce" animBg="1"/>
      <p:bldP spid="7" grpId="0" animBg="1"/>
      <p:bldP spid="8" grpId="0" animBg="1"/>
      <p:bldP spid="16" grpId="0" build="allAtOnce" animBg="1"/>
      <p:bldP spid="18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One-way</a:t>
            </a:r>
            <a:r>
              <a:rPr lang="hu-HU" dirty="0" smtClean="0"/>
              <a:t> </a:t>
            </a:r>
            <a:r>
              <a:rPr lang="hu-HU" dirty="0" err="1" smtClean="0"/>
              <a:t>Delay</a:t>
            </a:r>
            <a:r>
              <a:rPr lang="hu-HU" dirty="0" smtClean="0"/>
              <a:t> </a:t>
            </a:r>
            <a:r>
              <a:rPr lang="hu-HU" dirty="0" err="1" smtClean="0"/>
              <a:t>Constraint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2976570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novel</a:t>
            </a:r>
            <a:r>
              <a:rPr lang="hu-HU" dirty="0" smtClean="0"/>
              <a:t> </a:t>
            </a:r>
            <a:r>
              <a:rPr lang="hu-HU" dirty="0" err="1" smtClean="0"/>
              <a:t>constraint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a </a:t>
            </a:r>
            <a:r>
              <a:rPr lang="hu-HU" dirty="0" err="1" smtClean="0"/>
              <a:t>network</a:t>
            </a:r>
            <a:r>
              <a:rPr lang="hu-HU" dirty="0" smtClean="0"/>
              <a:t> </a:t>
            </a:r>
            <a:r>
              <a:rPr lang="hu-HU" dirty="0" err="1" smtClean="0"/>
              <a:t>path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landmarks</a:t>
            </a:r>
            <a:endParaRPr lang="hu-HU" dirty="0" smtClean="0"/>
          </a:p>
          <a:p>
            <a:pPr lvl="1"/>
            <a:r>
              <a:rPr lang="hu-HU" dirty="0" smtClean="0"/>
              <a:t>Limiting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geographic</a:t>
            </a:r>
            <a:r>
              <a:rPr lang="hu-HU" dirty="0" smtClean="0"/>
              <a:t> </a:t>
            </a:r>
            <a:r>
              <a:rPr lang="hu-HU" dirty="0" err="1" smtClean="0"/>
              <a:t>length</a:t>
            </a:r>
            <a:r>
              <a:rPr lang="hu-HU" dirty="0" smtClean="0"/>
              <a:t> of a </a:t>
            </a:r>
            <a:r>
              <a:rPr lang="hu-HU" dirty="0" err="1" smtClean="0"/>
              <a:t>given</a:t>
            </a:r>
            <a:r>
              <a:rPr lang="hu-HU" dirty="0" smtClean="0"/>
              <a:t> </a:t>
            </a:r>
            <a:r>
              <a:rPr lang="hu-HU" dirty="0" err="1" smtClean="0"/>
              <a:t>network</a:t>
            </a:r>
            <a:r>
              <a:rPr lang="hu-HU" dirty="0" smtClean="0"/>
              <a:t> </a:t>
            </a:r>
            <a:r>
              <a:rPr lang="hu-HU" dirty="0" err="1" smtClean="0"/>
              <a:t>path</a:t>
            </a:r>
            <a:endParaRPr lang="hu-HU" dirty="0" smtClean="0"/>
          </a:p>
          <a:p>
            <a:r>
              <a:rPr lang="hu-HU" dirty="0" err="1" smtClean="0"/>
              <a:t>High-precision</a:t>
            </a:r>
            <a:r>
              <a:rPr lang="hu-HU" dirty="0" smtClean="0"/>
              <a:t> </a:t>
            </a:r>
          </a:p>
          <a:p>
            <a:pPr>
              <a:buNone/>
            </a:pPr>
            <a:r>
              <a:rPr lang="hu-HU" dirty="0" smtClean="0"/>
              <a:t>	OWD </a:t>
            </a:r>
            <a:r>
              <a:rPr lang="hu-HU" dirty="0" err="1" smtClean="0"/>
              <a:t>measurements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2214546" y="5214950"/>
            <a:ext cx="714380" cy="7143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sz="2400" b="1" baseline="-25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hu-HU" sz="2000" b="1" baseline="-25000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143372" y="5357826"/>
            <a:ext cx="714380" cy="714380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4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hu-HU" sz="2000" b="1" baseline="-25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8001024" y="3786190"/>
            <a:ext cx="714380" cy="7143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sz="2400" b="1" baseline="-25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hu-HU" sz="2000" b="1" baseline="-25000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5000628" y="3571876"/>
            <a:ext cx="714380" cy="714380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4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hu-HU" sz="2000" b="1" baseline="-25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6786578" y="5072074"/>
            <a:ext cx="714380" cy="714380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4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hu-HU" sz="2000" b="1" baseline="-25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Egyenes összekötő 9"/>
          <p:cNvCxnSpPr>
            <a:stCxn id="4" idx="6"/>
            <a:endCxn id="5" idx="2"/>
          </p:cNvCxnSpPr>
          <p:nvPr/>
        </p:nvCxnSpPr>
        <p:spPr>
          <a:xfrm>
            <a:off x="2928926" y="5572140"/>
            <a:ext cx="1214446" cy="142876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>
            <a:stCxn id="5" idx="7"/>
            <a:endCxn id="7" idx="4"/>
          </p:cNvCxnSpPr>
          <p:nvPr/>
        </p:nvCxnSpPr>
        <p:spPr>
          <a:xfrm rot="5400000" flipH="1" flipV="1">
            <a:off x="4467381" y="4572008"/>
            <a:ext cx="1176188" cy="60468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>
            <a:stCxn id="7" idx="5"/>
            <a:endCxn id="8" idx="1"/>
          </p:cNvCxnSpPr>
          <p:nvPr/>
        </p:nvCxnSpPr>
        <p:spPr>
          <a:xfrm rot="16200000" flipH="1">
            <a:off x="5753266" y="4038761"/>
            <a:ext cx="995054" cy="128080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>
            <a:stCxn id="8" idx="7"/>
            <a:endCxn id="6" idx="3"/>
          </p:cNvCxnSpPr>
          <p:nvPr/>
        </p:nvCxnSpPr>
        <p:spPr>
          <a:xfrm rot="5400000" flipH="1" flipV="1">
            <a:off x="7360621" y="4431670"/>
            <a:ext cx="780740" cy="70930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abadkézi sokszög 20"/>
          <p:cNvSpPr/>
          <p:nvPr/>
        </p:nvSpPr>
        <p:spPr>
          <a:xfrm>
            <a:off x="2868930" y="3634740"/>
            <a:ext cx="5383530" cy="2179320"/>
          </a:xfrm>
          <a:custGeom>
            <a:avLst/>
            <a:gdLst>
              <a:gd name="connsiteX0" fmla="*/ 0 w 5383530"/>
              <a:gd name="connsiteY0" fmla="*/ 1748790 h 2179320"/>
              <a:gd name="connsiteX1" fmla="*/ 1040130 w 5383530"/>
              <a:gd name="connsiteY1" fmla="*/ 1954530 h 2179320"/>
              <a:gd name="connsiteX2" fmla="*/ 1623060 w 5383530"/>
              <a:gd name="connsiteY2" fmla="*/ 1885950 h 2179320"/>
              <a:gd name="connsiteX3" fmla="*/ 2263140 w 5383530"/>
              <a:gd name="connsiteY3" fmla="*/ 194310 h 2179320"/>
              <a:gd name="connsiteX4" fmla="*/ 3760470 w 5383530"/>
              <a:gd name="connsiteY4" fmla="*/ 720090 h 2179320"/>
              <a:gd name="connsiteX5" fmla="*/ 4263390 w 5383530"/>
              <a:gd name="connsiteY5" fmla="*/ 1657350 h 2179320"/>
              <a:gd name="connsiteX6" fmla="*/ 4754880 w 5383530"/>
              <a:gd name="connsiteY6" fmla="*/ 1703070 h 2179320"/>
              <a:gd name="connsiteX7" fmla="*/ 5383530 w 5383530"/>
              <a:gd name="connsiteY7" fmla="*/ 857250 h 217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3530" h="2179320">
                <a:moveTo>
                  <a:pt x="0" y="1748790"/>
                </a:moveTo>
                <a:cubicBezTo>
                  <a:pt x="384810" y="1840230"/>
                  <a:pt x="769620" y="1931670"/>
                  <a:pt x="1040130" y="1954530"/>
                </a:cubicBezTo>
                <a:cubicBezTo>
                  <a:pt x="1310640" y="1977390"/>
                  <a:pt x="1419225" y="2179320"/>
                  <a:pt x="1623060" y="1885950"/>
                </a:cubicBezTo>
                <a:cubicBezTo>
                  <a:pt x="1826895" y="1592580"/>
                  <a:pt x="1906905" y="388620"/>
                  <a:pt x="2263140" y="194310"/>
                </a:cubicBezTo>
                <a:cubicBezTo>
                  <a:pt x="2619375" y="0"/>
                  <a:pt x="3427095" y="476250"/>
                  <a:pt x="3760470" y="720090"/>
                </a:cubicBezTo>
                <a:cubicBezTo>
                  <a:pt x="4093845" y="963930"/>
                  <a:pt x="4097655" y="1493520"/>
                  <a:pt x="4263390" y="1657350"/>
                </a:cubicBezTo>
                <a:cubicBezTo>
                  <a:pt x="4429125" y="1821180"/>
                  <a:pt x="4568190" y="1836420"/>
                  <a:pt x="4754880" y="1703070"/>
                </a:cubicBezTo>
                <a:cubicBezTo>
                  <a:pt x="4941570" y="1569720"/>
                  <a:pt x="5267325" y="998220"/>
                  <a:pt x="5383530" y="857250"/>
                </a:cubicBezTo>
              </a:path>
            </a:pathLst>
          </a:cu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143380"/>
            <a:ext cx="6000759" cy="999186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Presentation</a:t>
            </a:r>
            <a:r>
              <a:rPr lang="hu-HU" dirty="0" smtClean="0"/>
              <a:t> </a:t>
            </a:r>
            <a:r>
              <a:rPr lang="hu-HU" dirty="0" err="1" smtClean="0"/>
              <a:t>outline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524000"/>
            <a:ext cx="8848756" cy="5191148"/>
          </a:xfrm>
          <a:solidFill>
            <a:schemeClr val="bg1">
              <a:lumMod val="20000"/>
              <a:lumOff val="80000"/>
              <a:alpha val="75000"/>
            </a:schemeClr>
          </a:solidFill>
          <a:ln>
            <a:noFill/>
          </a:ln>
        </p:spPr>
        <p:txBody>
          <a:bodyPr/>
          <a:lstStyle/>
          <a:p>
            <a:r>
              <a:rPr lang="hu-HU" sz="3200" dirty="0" err="1" smtClean="0"/>
              <a:t>Introduction</a:t>
            </a:r>
            <a:endParaRPr lang="hu-HU" sz="3200" dirty="0" smtClean="0"/>
          </a:p>
          <a:p>
            <a:r>
              <a:rPr lang="hu-HU" sz="3200" dirty="0" err="1" smtClean="0"/>
              <a:t>Path-latency</a:t>
            </a:r>
            <a:r>
              <a:rPr lang="hu-HU" sz="3200" dirty="0" smtClean="0"/>
              <a:t> </a:t>
            </a:r>
            <a:r>
              <a:rPr lang="hu-HU" sz="3200" dirty="0" err="1" smtClean="0"/>
              <a:t>Model</a:t>
            </a:r>
            <a:endParaRPr lang="hu-HU" sz="3200" dirty="0" smtClean="0"/>
          </a:p>
          <a:p>
            <a:r>
              <a:rPr lang="hu-HU" sz="3200" dirty="0" err="1" smtClean="0"/>
              <a:t>Velocity</a:t>
            </a:r>
            <a:r>
              <a:rPr lang="hu-HU" sz="3200" dirty="0" smtClean="0"/>
              <a:t> of </a:t>
            </a:r>
            <a:r>
              <a:rPr lang="hu-HU" sz="3200" dirty="0" err="1" smtClean="0"/>
              <a:t>Signal</a:t>
            </a:r>
            <a:r>
              <a:rPr lang="hu-HU" sz="3200" dirty="0" smtClean="0"/>
              <a:t> </a:t>
            </a:r>
            <a:r>
              <a:rPr lang="hu-HU" sz="3200" dirty="0" err="1" smtClean="0"/>
              <a:t>Propagation</a:t>
            </a:r>
            <a:r>
              <a:rPr lang="hu-HU" sz="3200" dirty="0" smtClean="0"/>
              <a:t> </a:t>
            </a:r>
            <a:r>
              <a:rPr lang="hu-HU" sz="3200" dirty="0" err="1" smtClean="0"/>
              <a:t>in</a:t>
            </a:r>
            <a:r>
              <a:rPr lang="hu-HU" sz="3200" dirty="0" smtClean="0"/>
              <a:t> Network</a:t>
            </a:r>
          </a:p>
          <a:p>
            <a:r>
              <a:rPr lang="hu-HU" sz="3200" dirty="0" err="1" smtClean="0"/>
              <a:t>Geographic</a:t>
            </a:r>
            <a:r>
              <a:rPr lang="hu-HU" sz="3200" dirty="0" smtClean="0"/>
              <a:t> </a:t>
            </a:r>
            <a:r>
              <a:rPr lang="hu-HU" sz="3200" dirty="0" err="1" smtClean="0"/>
              <a:t>Constraints</a:t>
            </a:r>
            <a:endParaRPr lang="hu-HU" sz="3200" dirty="0" smtClean="0"/>
          </a:p>
          <a:p>
            <a:r>
              <a:rPr lang="hu-HU" sz="3200" b="1" u="sng" dirty="0" smtClean="0"/>
              <a:t>Data </a:t>
            </a:r>
            <a:r>
              <a:rPr lang="hu-HU" sz="3200" b="1" u="sng" dirty="0" err="1" smtClean="0"/>
              <a:t>Collection</a:t>
            </a:r>
            <a:endParaRPr lang="hu-HU" sz="3200" b="1" u="sng" dirty="0" smtClean="0"/>
          </a:p>
          <a:p>
            <a:r>
              <a:rPr lang="hu-HU" sz="3200" dirty="0" smtClean="0"/>
              <a:t>Performance </a:t>
            </a:r>
            <a:r>
              <a:rPr lang="hu-HU" sz="3200" dirty="0" err="1" smtClean="0"/>
              <a:t>Analysis</a:t>
            </a:r>
            <a:endParaRPr lang="hu-HU" sz="3200" dirty="0" smtClean="0"/>
          </a:p>
          <a:p>
            <a:r>
              <a:rPr lang="hu-HU" sz="3200" dirty="0" err="1" smtClean="0"/>
              <a:t>Summary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Agenda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524000"/>
            <a:ext cx="8848756" cy="5191148"/>
          </a:xfrm>
          <a:solidFill>
            <a:schemeClr val="bg1">
              <a:lumMod val="20000"/>
              <a:lumOff val="80000"/>
              <a:alpha val="75000"/>
            </a:schemeClr>
          </a:solidFill>
          <a:ln>
            <a:noFill/>
          </a:ln>
        </p:spPr>
        <p:txBody>
          <a:bodyPr/>
          <a:lstStyle/>
          <a:p>
            <a:r>
              <a:rPr lang="hu-HU" sz="3200" b="1" u="sng" dirty="0" err="1" smtClean="0"/>
              <a:t>Introduction</a:t>
            </a:r>
            <a:endParaRPr lang="hu-HU" sz="3200" b="1" u="sng" dirty="0" smtClean="0"/>
          </a:p>
          <a:p>
            <a:r>
              <a:rPr lang="hu-HU" sz="3200" dirty="0" err="1" smtClean="0"/>
              <a:t>Path-latency</a:t>
            </a:r>
            <a:r>
              <a:rPr lang="hu-HU" sz="3200" dirty="0" smtClean="0"/>
              <a:t> </a:t>
            </a:r>
            <a:r>
              <a:rPr lang="hu-HU" sz="3200" dirty="0" err="1" smtClean="0"/>
              <a:t>Model</a:t>
            </a:r>
            <a:endParaRPr lang="hu-HU" sz="3200" dirty="0" smtClean="0"/>
          </a:p>
          <a:p>
            <a:r>
              <a:rPr lang="hu-HU" sz="3200" dirty="0" err="1" smtClean="0"/>
              <a:t>Velocity</a:t>
            </a:r>
            <a:r>
              <a:rPr lang="hu-HU" sz="3200" dirty="0" smtClean="0"/>
              <a:t> of </a:t>
            </a:r>
            <a:r>
              <a:rPr lang="hu-HU" sz="3200" dirty="0" err="1" smtClean="0"/>
              <a:t>Signal</a:t>
            </a:r>
            <a:r>
              <a:rPr lang="hu-HU" sz="3200" dirty="0" smtClean="0"/>
              <a:t> </a:t>
            </a:r>
            <a:r>
              <a:rPr lang="hu-HU" sz="3200" dirty="0" err="1" smtClean="0"/>
              <a:t>Propagation</a:t>
            </a:r>
            <a:r>
              <a:rPr lang="hu-HU" sz="3200" dirty="0" smtClean="0"/>
              <a:t> </a:t>
            </a:r>
            <a:r>
              <a:rPr lang="hu-HU" sz="3200" dirty="0" err="1" smtClean="0"/>
              <a:t>in</a:t>
            </a:r>
            <a:r>
              <a:rPr lang="hu-HU" sz="3200" dirty="0" smtClean="0"/>
              <a:t> Network</a:t>
            </a:r>
          </a:p>
          <a:p>
            <a:r>
              <a:rPr lang="hu-HU" sz="3200" dirty="0" err="1" smtClean="0"/>
              <a:t>Geographic</a:t>
            </a:r>
            <a:r>
              <a:rPr lang="hu-HU" sz="3200" dirty="0" smtClean="0"/>
              <a:t> </a:t>
            </a:r>
            <a:r>
              <a:rPr lang="hu-HU" sz="3200" dirty="0" err="1" smtClean="0"/>
              <a:t>Constraints</a:t>
            </a:r>
            <a:endParaRPr lang="hu-HU" sz="3200" dirty="0" smtClean="0"/>
          </a:p>
          <a:p>
            <a:r>
              <a:rPr lang="hu-HU" sz="3200" dirty="0" smtClean="0"/>
              <a:t>Data </a:t>
            </a:r>
            <a:r>
              <a:rPr lang="hu-HU" sz="3200" dirty="0" err="1" smtClean="0"/>
              <a:t>Collection</a:t>
            </a:r>
            <a:endParaRPr lang="hu-HU" sz="3200" dirty="0" smtClean="0"/>
          </a:p>
          <a:p>
            <a:r>
              <a:rPr lang="hu-HU" sz="3200" dirty="0" smtClean="0"/>
              <a:t>Performance </a:t>
            </a:r>
            <a:r>
              <a:rPr lang="hu-HU" sz="3200" dirty="0" err="1" smtClean="0"/>
              <a:t>Analysis</a:t>
            </a:r>
            <a:endParaRPr lang="hu-HU" sz="3200" dirty="0" smtClean="0"/>
          </a:p>
          <a:p>
            <a:r>
              <a:rPr lang="hu-HU" sz="3200" dirty="0" err="1" smtClean="0"/>
              <a:t>Summary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42844" y="4500570"/>
            <a:ext cx="8786874" cy="114300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42844" y="2214554"/>
            <a:ext cx="8786874" cy="1643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42844" y="3929066"/>
            <a:ext cx="8786874" cy="5000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42844" y="1500174"/>
            <a:ext cx="8786874" cy="6429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1914" y="4000504"/>
            <a:ext cx="387208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86116" y="152400"/>
            <a:ext cx="5705484" cy="1143000"/>
          </a:xfrm>
        </p:spPr>
        <p:txBody>
          <a:bodyPr/>
          <a:lstStyle/>
          <a:p>
            <a:r>
              <a:rPr lang="hu-HU" dirty="0" smtClean="0"/>
              <a:t>An </a:t>
            </a:r>
            <a:r>
              <a:rPr lang="hu-HU" dirty="0" err="1" smtClean="0"/>
              <a:t>Award-winning</a:t>
            </a:r>
            <a:r>
              <a:rPr lang="hu-HU" dirty="0" smtClean="0"/>
              <a:t> </a:t>
            </a:r>
            <a:r>
              <a:rPr lang="hu-HU" dirty="0" err="1" smtClean="0"/>
              <a:t>Testbed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333892"/>
          </a:xfrm>
        </p:spPr>
        <p:txBody>
          <a:bodyPr/>
          <a:lstStyle/>
          <a:p>
            <a:r>
              <a:rPr lang="hu-HU" sz="2000" b="1" dirty="0" smtClean="0"/>
              <a:t>E</a:t>
            </a:r>
            <a:r>
              <a:rPr lang="hu-HU" sz="2000" dirty="0" smtClean="0"/>
              <a:t>uropean </a:t>
            </a:r>
            <a:r>
              <a:rPr lang="hu-HU" sz="2000" b="1" dirty="0" err="1" smtClean="0"/>
              <a:t>T</a:t>
            </a:r>
            <a:r>
              <a:rPr lang="hu-HU" sz="2000" dirty="0" err="1" smtClean="0"/>
              <a:t>raffic</a:t>
            </a:r>
            <a:r>
              <a:rPr lang="hu-HU" sz="2000" dirty="0" smtClean="0"/>
              <a:t> </a:t>
            </a:r>
            <a:r>
              <a:rPr lang="hu-HU" sz="2000" b="1" dirty="0" err="1" smtClean="0"/>
              <a:t>O</a:t>
            </a:r>
            <a:r>
              <a:rPr lang="hu-HU" sz="2000" dirty="0" err="1" smtClean="0"/>
              <a:t>bservatory</a:t>
            </a:r>
            <a:r>
              <a:rPr lang="hu-HU" sz="2000" dirty="0" smtClean="0"/>
              <a:t> </a:t>
            </a:r>
            <a:r>
              <a:rPr lang="hu-HU" sz="2000" b="1" dirty="0" err="1" smtClean="0"/>
              <a:t>M</a:t>
            </a:r>
            <a:r>
              <a:rPr lang="hu-HU" sz="2000" dirty="0" err="1" smtClean="0"/>
              <a:t>easurement</a:t>
            </a:r>
            <a:r>
              <a:rPr lang="hu-HU" sz="2000" dirty="0" smtClean="0"/>
              <a:t> </a:t>
            </a:r>
            <a:r>
              <a:rPr lang="hu-HU" sz="2000" b="1" dirty="0" err="1" smtClean="0"/>
              <a:t>I</a:t>
            </a:r>
            <a:r>
              <a:rPr lang="hu-HU" sz="2000" dirty="0" err="1" smtClean="0"/>
              <a:t>nfrastru</a:t>
            </a:r>
            <a:r>
              <a:rPr lang="hu-HU" sz="2000" b="1" dirty="0" err="1" smtClean="0"/>
              <a:t>C</a:t>
            </a:r>
            <a:r>
              <a:rPr lang="hu-HU" sz="2000" dirty="0" err="1" smtClean="0"/>
              <a:t>ture</a:t>
            </a:r>
            <a:r>
              <a:rPr lang="hu-HU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etomic</a:t>
            </a:r>
            <a:r>
              <a:rPr lang="en-US" sz="2000" dirty="0" smtClean="0"/>
              <a:t>) was created in 2004-05 within the </a:t>
            </a:r>
            <a:r>
              <a:rPr lang="en-US" sz="2000" b="1" dirty="0" err="1" smtClean="0"/>
              <a:t>Evergrow</a:t>
            </a:r>
            <a:r>
              <a:rPr lang="en-US" sz="2000" dirty="0" smtClean="0"/>
              <a:t> Integrated Project.</a:t>
            </a:r>
            <a:endParaRPr lang="hu-HU" sz="2000" dirty="0" smtClean="0"/>
          </a:p>
          <a:p>
            <a:pPr lvl="2"/>
            <a:r>
              <a:rPr lang="hu-HU" b="1" dirty="0" smtClean="0"/>
              <a:t>Open</a:t>
            </a:r>
            <a:r>
              <a:rPr lang="hu-HU" dirty="0" smtClean="0"/>
              <a:t> and </a:t>
            </a:r>
            <a:r>
              <a:rPr lang="hu-HU" b="1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testbed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researchers</a:t>
            </a:r>
            <a:r>
              <a:rPr lang="hu-HU" dirty="0" smtClean="0"/>
              <a:t> </a:t>
            </a:r>
            <a:r>
              <a:rPr lang="hu-HU" dirty="0" err="1" smtClean="0"/>
              <a:t>experimenting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Internet</a:t>
            </a:r>
          </a:p>
          <a:p>
            <a:pPr lvl="2"/>
            <a:r>
              <a:rPr lang="hu-HU" dirty="0" smtClean="0"/>
              <a:t>18 GPS </a:t>
            </a:r>
            <a:r>
              <a:rPr lang="hu-HU" dirty="0" err="1" smtClean="0"/>
              <a:t>synchronized</a:t>
            </a:r>
            <a:r>
              <a:rPr lang="hu-HU" dirty="0" smtClean="0"/>
              <a:t>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probing</a:t>
            </a:r>
            <a:r>
              <a:rPr lang="hu-HU" dirty="0" smtClean="0"/>
              <a:t> </a:t>
            </a:r>
            <a:r>
              <a:rPr lang="hu-HU" dirty="0" err="1" smtClean="0"/>
              <a:t>nodes</a:t>
            </a:r>
            <a:endParaRPr lang="hu-HU" dirty="0" smtClean="0"/>
          </a:p>
          <a:p>
            <a:pPr lvl="2"/>
            <a:r>
              <a:rPr lang="hu-HU" dirty="0" err="1" smtClean="0"/>
              <a:t>Equiped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Endace</a:t>
            </a:r>
            <a:r>
              <a:rPr lang="hu-HU" dirty="0" smtClean="0"/>
              <a:t> DAG </a:t>
            </a:r>
            <a:r>
              <a:rPr lang="hu-HU" dirty="0" err="1" smtClean="0"/>
              <a:t>cards</a:t>
            </a:r>
            <a:endParaRPr lang="hu-HU" dirty="0" smtClean="0"/>
          </a:p>
          <a:p>
            <a:pPr lvl="3"/>
            <a:r>
              <a:rPr lang="hu-HU" b="1" dirty="0" err="1" smtClean="0"/>
              <a:t>High-precision</a:t>
            </a:r>
            <a:r>
              <a:rPr lang="hu-HU" b="1" dirty="0" smtClean="0"/>
              <a:t> </a:t>
            </a:r>
            <a:r>
              <a:rPr lang="hu-HU" b="1" dirty="0" err="1" smtClean="0"/>
              <a:t>end-to-end</a:t>
            </a:r>
            <a:r>
              <a:rPr lang="hu-HU" b="1" dirty="0" smtClean="0"/>
              <a:t> </a:t>
            </a:r>
            <a:r>
              <a:rPr lang="hu-HU" b="1" dirty="0" err="1" smtClean="0"/>
              <a:t>measurements</a:t>
            </a:r>
            <a:endParaRPr lang="hu-HU" b="1" dirty="0" smtClean="0"/>
          </a:p>
          <a:p>
            <a:r>
              <a:rPr lang="hu-HU" sz="2000" dirty="0" err="1" smtClean="0"/>
              <a:t>Scheduled</a:t>
            </a:r>
            <a:r>
              <a:rPr lang="hu-HU" sz="2000" dirty="0" smtClean="0"/>
              <a:t> </a:t>
            </a:r>
            <a:r>
              <a:rPr lang="hu-HU" sz="2000" dirty="0" err="1" smtClean="0"/>
              <a:t>experiments</a:t>
            </a:r>
            <a:endParaRPr lang="hu-HU" sz="2000" dirty="0" smtClean="0"/>
          </a:p>
          <a:p>
            <a:pPr lvl="2"/>
            <a:r>
              <a:rPr lang="hu-HU" b="1" dirty="0" smtClean="0"/>
              <a:t>NO SLICES</a:t>
            </a:r>
          </a:p>
          <a:p>
            <a:pPr lvl="4"/>
            <a:r>
              <a:rPr lang="hu-HU" b="1" dirty="0" err="1" smtClean="0"/>
              <a:t>You</a:t>
            </a:r>
            <a:r>
              <a:rPr lang="hu-HU" b="1" dirty="0" smtClean="0"/>
              <a:t> </a:t>
            </a:r>
            <a:r>
              <a:rPr lang="hu-HU" b="1" dirty="0" err="1" smtClean="0"/>
              <a:t>own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resources</a:t>
            </a:r>
            <a:endParaRPr lang="hu-HU" b="1" dirty="0" smtClean="0"/>
          </a:p>
          <a:p>
            <a:pPr lvl="4">
              <a:buNone/>
            </a:pPr>
            <a:r>
              <a:rPr lang="hu-HU" dirty="0" smtClean="0"/>
              <a:t>	</a:t>
            </a:r>
            <a:r>
              <a:rPr lang="hu-HU" dirty="0" err="1" smtClean="0"/>
              <a:t>during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</a:p>
          <a:p>
            <a:pPr lvl="4">
              <a:buNone/>
            </a:pPr>
            <a:r>
              <a:rPr lang="hu-HU" dirty="0" smtClean="0"/>
              <a:t>	</a:t>
            </a:r>
            <a:r>
              <a:rPr lang="hu-HU" dirty="0" err="1" smtClean="0"/>
              <a:t>experimentation</a:t>
            </a:r>
            <a:endParaRPr lang="hu-HU" dirty="0" smtClean="0"/>
          </a:p>
        </p:txBody>
      </p:sp>
      <p:pic>
        <p:nvPicPr>
          <p:cNvPr id="5" name="Picture 10" descr="etomic_25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142844" y="54500"/>
            <a:ext cx="3040099" cy="115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prstMaterial="metal"/>
        </p:spPr>
      </p:pic>
      <p:sp>
        <p:nvSpPr>
          <p:cNvPr id="6" name="Szövegdoboz 5"/>
          <p:cNvSpPr txBox="1"/>
          <p:nvPr/>
        </p:nvSpPr>
        <p:spPr>
          <a:xfrm>
            <a:off x="1857356" y="5929330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u="sng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www.etomic.org</a:t>
            </a:r>
            <a:endParaRPr lang="hu-HU" sz="3200" b="1" u="sng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7432971" y="4786322"/>
            <a:ext cx="1711029" cy="29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Best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Testbed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Award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4357694"/>
            <a:ext cx="681059" cy="5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Presentation</a:t>
            </a:r>
            <a:r>
              <a:rPr lang="hu-HU" dirty="0" smtClean="0"/>
              <a:t> </a:t>
            </a:r>
            <a:r>
              <a:rPr lang="hu-HU" dirty="0" err="1" smtClean="0"/>
              <a:t>outline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524000"/>
            <a:ext cx="8848756" cy="5191148"/>
          </a:xfrm>
          <a:solidFill>
            <a:schemeClr val="bg1">
              <a:lumMod val="20000"/>
              <a:lumOff val="80000"/>
              <a:alpha val="75000"/>
            </a:schemeClr>
          </a:solidFill>
          <a:ln>
            <a:noFill/>
          </a:ln>
        </p:spPr>
        <p:txBody>
          <a:bodyPr/>
          <a:lstStyle/>
          <a:p>
            <a:r>
              <a:rPr lang="hu-HU" sz="3200" dirty="0" err="1" smtClean="0"/>
              <a:t>Introduction</a:t>
            </a:r>
            <a:endParaRPr lang="hu-HU" sz="3200" dirty="0" smtClean="0"/>
          </a:p>
          <a:p>
            <a:r>
              <a:rPr lang="hu-HU" sz="3200" dirty="0" err="1" smtClean="0"/>
              <a:t>Path-latency</a:t>
            </a:r>
            <a:r>
              <a:rPr lang="hu-HU" sz="3200" dirty="0" smtClean="0"/>
              <a:t> </a:t>
            </a:r>
            <a:r>
              <a:rPr lang="hu-HU" sz="3200" dirty="0" err="1" smtClean="0"/>
              <a:t>Model</a:t>
            </a:r>
            <a:endParaRPr lang="hu-HU" sz="3200" dirty="0" smtClean="0"/>
          </a:p>
          <a:p>
            <a:r>
              <a:rPr lang="hu-HU" sz="3200" dirty="0" err="1" smtClean="0"/>
              <a:t>Velocity</a:t>
            </a:r>
            <a:r>
              <a:rPr lang="hu-HU" sz="3200" dirty="0" smtClean="0"/>
              <a:t> of </a:t>
            </a:r>
            <a:r>
              <a:rPr lang="hu-HU" sz="3200" dirty="0" err="1" smtClean="0"/>
              <a:t>Signal</a:t>
            </a:r>
            <a:r>
              <a:rPr lang="hu-HU" sz="3200" dirty="0" smtClean="0"/>
              <a:t> </a:t>
            </a:r>
            <a:r>
              <a:rPr lang="hu-HU" sz="3200" dirty="0" err="1" smtClean="0"/>
              <a:t>Propagation</a:t>
            </a:r>
            <a:r>
              <a:rPr lang="hu-HU" sz="3200" dirty="0" smtClean="0"/>
              <a:t> </a:t>
            </a:r>
            <a:r>
              <a:rPr lang="hu-HU" sz="3200" dirty="0" err="1" smtClean="0"/>
              <a:t>in</a:t>
            </a:r>
            <a:r>
              <a:rPr lang="hu-HU" sz="3200" dirty="0" smtClean="0"/>
              <a:t> Network</a:t>
            </a:r>
          </a:p>
          <a:p>
            <a:r>
              <a:rPr lang="hu-HU" sz="3200" dirty="0" err="1" smtClean="0"/>
              <a:t>Geographic</a:t>
            </a:r>
            <a:r>
              <a:rPr lang="hu-HU" sz="3200" dirty="0" smtClean="0"/>
              <a:t> </a:t>
            </a:r>
            <a:r>
              <a:rPr lang="hu-HU" sz="3200" dirty="0" err="1" smtClean="0"/>
              <a:t>Constraints</a:t>
            </a:r>
            <a:endParaRPr lang="hu-HU" sz="3200" dirty="0" smtClean="0"/>
          </a:p>
          <a:p>
            <a:r>
              <a:rPr lang="hu-HU" sz="3200" dirty="0" smtClean="0"/>
              <a:t>Data </a:t>
            </a:r>
            <a:r>
              <a:rPr lang="hu-HU" sz="3200" dirty="0" err="1" smtClean="0"/>
              <a:t>Collection</a:t>
            </a:r>
            <a:endParaRPr lang="hu-HU" sz="3200" dirty="0" smtClean="0"/>
          </a:p>
          <a:p>
            <a:r>
              <a:rPr lang="hu-HU" sz="3200" b="1" u="sng" dirty="0" smtClean="0"/>
              <a:t>Performance </a:t>
            </a:r>
            <a:r>
              <a:rPr lang="hu-HU" sz="3200" b="1" u="sng" dirty="0" err="1" smtClean="0"/>
              <a:t>Analysis</a:t>
            </a:r>
            <a:endParaRPr lang="hu-HU" sz="3200" b="1" u="sng" dirty="0" smtClean="0"/>
          </a:p>
          <a:p>
            <a:r>
              <a:rPr lang="hu-HU" sz="3200" dirty="0" err="1" smtClean="0"/>
              <a:t>Summary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Performance </a:t>
            </a:r>
            <a:r>
              <a:rPr lang="hu-HU" dirty="0" err="1" smtClean="0"/>
              <a:t>Analysis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36"/>
            <a:ext cx="7575864" cy="5236148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églalap feliratnak 3"/>
          <p:cNvSpPr/>
          <p:nvPr/>
        </p:nvSpPr>
        <p:spPr>
          <a:xfrm>
            <a:off x="4357686" y="1285860"/>
            <a:ext cx="3071834" cy="1285884"/>
          </a:xfrm>
          <a:prstGeom prst="wedgeRectCallout">
            <a:avLst>
              <a:gd name="adj1" fmla="val -84489"/>
              <a:gd name="adj2" fmla="val 99915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u="sng" dirty="0" smtClean="0">
                <a:solidFill>
                  <a:srgbClr val="00B050"/>
                </a:solidFill>
              </a:rPr>
              <a:t>Geo-R</a:t>
            </a:r>
          </a:p>
          <a:p>
            <a:pPr algn="ctr"/>
            <a:r>
              <a:rPr lang="hu-HU" b="1" dirty="0" err="1" smtClean="0">
                <a:solidFill>
                  <a:srgbClr val="00B050"/>
                </a:solidFill>
              </a:rPr>
              <a:t>Mean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err="1" smtClean="0">
                <a:solidFill>
                  <a:srgbClr val="00B050"/>
                </a:solidFill>
              </a:rPr>
              <a:t>error</a:t>
            </a:r>
            <a:r>
              <a:rPr lang="hu-HU" b="1" dirty="0" smtClean="0">
                <a:solidFill>
                  <a:srgbClr val="00B050"/>
                </a:solidFill>
              </a:rPr>
              <a:t>:</a:t>
            </a:r>
            <a:r>
              <a:rPr lang="hu-HU" dirty="0" smtClean="0">
                <a:solidFill>
                  <a:srgbClr val="00B050"/>
                </a:solidFill>
              </a:rPr>
              <a:t> 305 km</a:t>
            </a:r>
          </a:p>
          <a:p>
            <a:pPr algn="ctr"/>
            <a:r>
              <a:rPr lang="hu-HU" b="1" dirty="0" smtClean="0">
                <a:solidFill>
                  <a:srgbClr val="00B050"/>
                </a:solidFill>
              </a:rPr>
              <a:t>Max. </a:t>
            </a:r>
            <a:r>
              <a:rPr lang="hu-HU" b="1" dirty="0" err="1" smtClean="0">
                <a:solidFill>
                  <a:srgbClr val="00B050"/>
                </a:solidFill>
              </a:rPr>
              <a:t>error</a:t>
            </a:r>
            <a:r>
              <a:rPr lang="hu-HU" b="1" dirty="0" smtClean="0">
                <a:solidFill>
                  <a:srgbClr val="00B050"/>
                </a:solidFill>
              </a:rPr>
              <a:t>:</a:t>
            </a:r>
            <a:r>
              <a:rPr lang="hu-HU" dirty="0" smtClean="0">
                <a:solidFill>
                  <a:srgbClr val="00B050"/>
                </a:solidFill>
              </a:rPr>
              <a:t> 878 km</a:t>
            </a:r>
          </a:p>
          <a:p>
            <a:pPr algn="ctr"/>
            <a:r>
              <a:rPr lang="hu-HU" b="1" dirty="0" err="1" smtClean="0">
                <a:solidFill>
                  <a:srgbClr val="00B050"/>
                </a:solidFill>
              </a:rPr>
              <a:t>StdDev</a:t>
            </a:r>
            <a:r>
              <a:rPr lang="hu-HU" b="1" dirty="0" smtClean="0">
                <a:solidFill>
                  <a:srgbClr val="00B050"/>
                </a:solidFill>
              </a:rPr>
              <a:t>:</a:t>
            </a:r>
            <a:r>
              <a:rPr lang="hu-HU" dirty="0" smtClean="0">
                <a:solidFill>
                  <a:srgbClr val="00B050"/>
                </a:solidFill>
              </a:rPr>
              <a:t> 236 km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5" name="Téglalap feliratnak 4"/>
          <p:cNvSpPr/>
          <p:nvPr/>
        </p:nvSpPr>
        <p:spPr>
          <a:xfrm>
            <a:off x="5214942" y="571480"/>
            <a:ext cx="3071834" cy="1285884"/>
          </a:xfrm>
          <a:prstGeom prst="wedgeRectCallout">
            <a:avLst>
              <a:gd name="adj1" fmla="val -99143"/>
              <a:gd name="adj2" fmla="val 52872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u="sng" dirty="0" err="1" smtClean="0">
                <a:solidFill>
                  <a:srgbClr val="C010A7"/>
                </a:solidFill>
              </a:rPr>
              <a:t>Geo-Rh</a:t>
            </a:r>
            <a:endParaRPr lang="hu-HU" sz="2000" b="1" u="sng" dirty="0" smtClean="0">
              <a:solidFill>
                <a:srgbClr val="C010A7"/>
              </a:solidFill>
            </a:endParaRPr>
          </a:p>
          <a:p>
            <a:pPr algn="ctr"/>
            <a:r>
              <a:rPr lang="hu-HU" b="1" dirty="0" err="1" smtClean="0">
                <a:solidFill>
                  <a:srgbClr val="C010A7"/>
                </a:solidFill>
              </a:rPr>
              <a:t>Mean</a:t>
            </a:r>
            <a:r>
              <a:rPr lang="hu-HU" b="1" dirty="0" smtClean="0">
                <a:solidFill>
                  <a:srgbClr val="C010A7"/>
                </a:solidFill>
              </a:rPr>
              <a:t> </a:t>
            </a:r>
            <a:r>
              <a:rPr lang="hu-HU" b="1" dirty="0" err="1" smtClean="0">
                <a:solidFill>
                  <a:srgbClr val="C010A7"/>
                </a:solidFill>
              </a:rPr>
              <a:t>error</a:t>
            </a:r>
            <a:r>
              <a:rPr lang="hu-HU" b="1" dirty="0" smtClean="0">
                <a:solidFill>
                  <a:srgbClr val="C010A7"/>
                </a:solidFill>
              </a:rPr>
              <a:t>:</a:t>
            </a:r>
            <a:r>
              <a:rPr lang="hu-HU" dirty="0" smtClean="0">
                <a:solidFill>
                  <a:srgbClr val="C010A7"/>
                </a:solidFill>
              </a:rPr>
              <a:t> 251 km</a:t>
            </a:r>
          </a:p>
          <a:p>
            <a:pPr algn="ctr"/>
            <a:r>
              <a:rPr lang="hu-HU" b="1" dirty="0" smtClean="0">
                <a:solidFill>
                  <a:srgbClr val="C010A7"/>
                </a:solidFill>
              </a:rPr>
              <a:t>Max. </a:t>
            </a:r>
            <a:r>
              <a:rPr lang="hu-HU" b="1" dirty="0" err="1" smtClean="0">
                <a:solidFill>
                  <a:srgbClr val="C010A7"/>
                </a:solidFill>
              </a:rPr>
              <a:t>error</a:t>
            </a:r>
            <a:r>
              <a:rPr lang="hu-HU" b="1" dirty="0" smtClean="0">
                <a:solidFill>
                  <a:srgbClr val="C010A7"/>
                </a:solidFill>
              </a:rPr>
              <a:t>:</a:t>
            </a:r>
            <a:r>
              <a:rPr lang="hu-HU" dirty="0" smtClean="0">
                <a:solidFill>
                  <a:srgbClr val="C010A7"/>
                </a:solidFill>
              </a:rPr>
              <a:t> 699 km</a:t>
            </a:r>
          </a:p>
          <a:p>
            <a:pPr algn="ctr"/>
            <a:r>
              <a:rPr lang="hu-HU" b="1" dirty="0" err="1" smtClean="0">
                <a:solidFill>
                  <a:srgbClr val="C010A7"/>
                </a:solidFill>
              </a:rPr>
              <a:t>StdDev</a:t>
            </a:r>
            <a:r>
              <a:rPr lang="hu-HU" b="1" dirty="0" smtClean="0">
                <a:solidFill>
                  <a:srgbClr val="C010A7"/>
                </a:solidFill>
              </a:rPr>
              <a:t>:</a:t>
            </a:r>
            <a:r>
              <a:rPr lang="hu-HU" dirty="0" smtClean="0">
                <a:solidFill>
                  <a:srgbClr val="C010A7"/>
                </a:solidFill>
              </a:rPr>
              <a:t> 205 km</a:t>
            </a:r>
            <a:endParaRPr lang="hu-HU" dirty="0">
              <a:solidFill>
                <a:srgbClr val="C010A7"/>
              </a:solidFill>
            </a:endParaRPr>
          </a:p>
        </p:txBody>
      </p:sp>
      <p:sp>
        <p:nvSpPr>
          <p:cNvPr id="6" name="Téglalap feliratnak 5"/>
          <p:cNvSpPr/>
          <p:nvPr/>
        </p:nvSpPr>
        <p:spPr>
          <a:xfrm>
            <a:off x="4357686" y="785794"/>
            <a:ext cx="3071834" cy="1285884"/>
          </a:xfrm>
          <a:prstGeom prst="wedgeRectCallout">
            <a:avLst>
              <a:gd name="adj1" fmla="val -100517"/>
              <a:gd name="adj2" fmla="val 55060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u="sng" dirty="0" err="1" smtClean="0">
                <a:solidFill>
                  <a:srgbClr val="FF0000"/>
                </a:solidFill>
              </a:rPr>
              <a:t>Geo-RhOL</a:t>
            </a:r>
            <a:endParaRPr lang="hu-HU" sz="2000" b="1" u="sng" dirty="0" smtClean="0">
              <a:solidFill>
                <a:srgbClr val="FF0000"/>
              </a:solidFill>
            </a:endParaRPr>
          </a:p>
          <a:p>
            <a:pPr algn="ctr"/>
            <a:r>
              <a:rPr lang="hu-HU" b="1" dirty="0" err="1" smtClean="0">
                <a:solidFill>
                  <a:srgbClr val="FF0000"/>
                </a:solidFill>
              </a:rPr>
              <a:t>Mean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error</a:t>
            </a:r>
            <a:r>
              <a:rPr lang="hu-HU" b="1" dirty="0" smtClean="0">
                <a:solidFill>
                  <a:srgbClr val="FF0000"/>
                </a:solidFill>
              </a:rPr>
              <a:t>:</a:t>
            </a:r>
            <a:r>
              <a:rPr lang="hu-HU" dirty="0" smtClean="0">
                <a:solidFill>
                  <a:srgbClr val="FF0000"/>
                </a:solidFill>
              </a:rPr>
              <a:t> 149 km</a:t>
            </a:r>
          </a:p>
          <a:p>
            <a:pPr algn="ctr"/>
            <a:r>
              <a:rPr lang="hu-HU" b="1" dirty="0" smtClean="0">
                <a:solidFill>
                  <a:srgbClr val="FF0000"/>
                </a:solidFill>
              </a:rPr>
              <a:t>Max. </a:t>
            </a:r>
            <a:r>
              <a:rPr lang="hu-HU" b="1" dirty="0" err="1" smtClean="0">
                <a:solidFill>
                  <a:srgbClr val="FF0000"/>
                </a:solidFill>
              </a:rPr>
              <a:t>error</a:t>
            </a:r>
            <a:r>
              <a:rPr lang="hu-HU" b="1" dirty="0" smtClean="0">
                <a:solidFill>
                  <a:srgbClr val="FF0000"/>
                </a:solidFill>
              </a:rPr>
              <a:t>:</a:t>
            </a:r>
            <a:r>
              <a:rPr lang="hu-HU" dirty="0" smtClean="0">
                <a:solidFill>
                  <a:srgbClr val="FF0000"/>
                </a:solidFill>
              </a:rPr>
              <a:t> 312 km</a:t>
            </a:r>
          </a:p>
          <a:p>
            <a:pPr algn="ctr"/>
            <a:r>
              <a:rPr lang="hu-HU" b="1" dirty="0" err="1" smtClean="0">
                <a:solidFill>
                  <a:srgbClr val="FF0000"/>
                </a:solidFill>
              </a:rPr>
              <a:t>StdDev</a:t>
            </a:r>
            <a:r>
              <a:rPr lang="hu-HU" b="1" dirty="0" smtClean="0">
                <a:solidFill>
                  <a:srgbClr val="FF0000"/>
                </a:solidFill>
              </a:rPr>
              <a:t>:</a:t>
            </a:r>
            <a:r>
              <a:rPr lang="hu-HU" dirty="0" smtClean="0">
                <a:solidFill>
                  <a:srgbClr val="FF0000"/>
                </a:solidFill>
              </a:rPr>
              <a:t> 104 km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4" grpId="1" build="allAtOnce" animBg="1"/>
      <p:bldP spid="5" grpId="0" build="allAtOnce" animBg="1"/>
      <p:bldP spid="5" grpId="1" build="allAtOnce" animBg="1"/>
      <p:bldP spid="6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Presentation</a:t>
            </a:r>
            <a:r>
              <a:rPr lang="hu-HU" dirty="0" smtClean="0"/>
              <a:t> </a:t>
            </a:r>
            <a:r>
              <a:rPr lang="hu-HU" dirty="0" err="1" smtClean="0"/>
              <a:t>outline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524000"/>
            <a:ext cx="8848756" cy="5191148"/>
          </a:xfrm>
          <a:solidFill>
            <a:schemeClr val="bg1">
              <a:lumMod val="20000"/>
              <a:lumOff val="80000"/>
              <a:alpha val="75000"/>
            </a:schemeClr>
          </a:solidFill>
          <a:ln>
            <a:noFill/>
          </a:ln>
        </p:spPr>
        <p:txBody>
          <a:bodyPr/>
          <a:lstStyle/>
          <a:p>
            <a:r>
              <a:rPr lang="hu-HU" sz="3200" dirty="0" err="1" smtClean="0"/>
              <a:t>Introduction</a:t>
            </a:r>
            <a:endParaRPr lang="hu-HU" sz="3200" dirty="0" smtClean="0"/>
          </a:p>
          <a:p>
            <a:r>
              <a:rPr lang="hu-HU" sz="3200" dirty="0" err="1" smtClean="0"/>
              <a:t>Path-latency</a:t>
            </a:r>
            <a:r>
              <a:rPr lang="hu-HU" sz="3200" dirty="0" smtClean="0"/>
              <a:t> </a:t>
            </a:r>
            <a:r>
              <a:rPr lang="hu-HU" sz="3200" dirty="0" err="1" smtClean="0"/>
              <a:t>Model</a:t>
            </a:r>
            <a:endParaRPr lang="hu-HU" sz="3200" dirty="0" smtClean="0"/>
          </a:p>
          <a:p>
            <a:r>
              <a:rPr lang="hu-HU" sz="3200" dirty="0" err="1" smtClean="0"/>
              <a:t>Velocity</a:t>
            </a:r>
            <a:r>
              <a:rPr lang="hu-HU" sz="3200" dirty="0" smtClean="0"/>
              <a:t> of </a:t>
            </a:r>
            <a:r>
              <a:rPr lang="hu-HU" sz="3200" dirty="0" err="1" smtClean="0"/>
              <a:t>Signal</a:t>
            </a:r>
            <a:r>
              <a:rPr lang="hu-HU" sz="3200" dirty="0" smtClean="0"/>
              <a:t> </a:t>
            </a:r>
            <a:r>
              <a:rPr lang="hu-HU" sz="3200" dirty="0" err="1" smtClean="0"/>
              <a:t>Propagation</a:t>
            </a:r>
            <a:r>
              <a:rPr lang="hu-HU" sz="3200" dirty="0" smtClean="0"/>
              <a:t> </a:t>
            </a:r>
            <a:r>
              <a:rPr lang="hu-HU" sz="3200" dirty="0" err="1" smtClean="0"/>
              <a:t>in</a:t>
            </a:r>
            <a:r>
              <a:rPr lang="hu-HU" sz="3200" dirty="0" smtClean="0"/>
              <a:t> Network</a:t>
            </a:r>
          </a:p>
          <a:p>
            <a:r>
              <a:rPr lang="hu-HU" sz="3200" dirty="0" err="1" smtClean="0"/>
              <a:t>Geographic</a:t>
            </a:r>
            <a:r>
              <a:rPr lang="hu-HU" sz="3200" dirty="0" smtClean="0"/>
              <a:t> </a:t>
            </a:r>
            <a:r>
              <a:rPr lang="hu-HU" sz="3200" dirty="0" err="1" smtClean="0"/>
              <a:t>Constraints</a:t>
            </a:r>
            <a:endParaRPr lang="hu-HU" sz="3200" dirty="0" smtClean="0"/>
          </a:p>
          <a:p>
            <a:r>
              <a:rPr lang="hu-HU" sz="3200" dirty="0" smtClean="0"/>
              <a:t>Data </a:t>
            </a:r>
            <a:r>
              <a:rPr lang="hu-HU" sz="3200" dirty="0" err="1" smtClean="0"/>
              <a:t>Collection</a:t>
            </a:r>
            <a:endParaRPr lang="hu-HU" sz="3200" dirty="0" smtClean="0"/>
          </a:p>
          <a:p>
            <a:r>
              <a:rPr lang="hu-HU" sz="3200" dirty="0" smtClean="0"/>
              <a:t>Performance </a:t>
            </a:r>
            <a:r>
              <a:rPr lang="hu-HU" sz="3200" dirty="0" err="1" smtClean="0"/>
              <a:t>Analysis</a:t>
            </a:r>
            <a:endParaRPr lang="hu-HU" sz="3200" dirty="0" smtClean="0"/>
          </a:p>
          <a:p>
            <a:r>
              <a:rPr lang="hu-HU" sz="3200" b="1" u="sng" dirty="0" err="1" smtClean="0"/>
              <a:t>Summary</a:t>
            </a:r>
            <a:endParaRPr lang="hu-H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Summary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2976570"/>
          </a:xfrm>
        </p:spPr>
        <p:txBody>
          <a:bodyPr/>
          <a:lstStyle/>
          <a:p>
            <a:r>
              <a:rPr lang="hu-HU" sz="2000" dirty="0" err="1" smtClean="0"/>
              <a:t>Estimating</a:t>
            </a:r>
            <a:r>
              <a:rPr lang="hu-HU" sz="2000" dirty="0" smtClean="0"/>
              <a:t> </a:t>
            </a:r>
            <a:r>
              <a:rPr lang="hu-HU" sz="2000" dirty="0" err="1" smtClean="0"/>
              <a:t>propagation</a:t>
            </a:r>
            <a:r>
              <a:rPr lang="hu-HU" sz="2000" dirty="0" smtClean="0"/>
              <a:t> </a:t>
            </a:r>
            <a:r>
              <a:rPr lang="hu-HU" sz="2000" dirty="0" err="1" smtClean="0"/>
              <a:t>delays</a:t>
            </a:r>
            <a:r>
              <a:rPr lang="hu-HU" sz="2000" dirty="0" smtClean="0"/>
              <a:t> more </a:t>
            </a:r>
            <a:r>
              <a:rPr lang="hu-HU" sz="2000" dirty="0" err="1" smtClean="0"/>
              <a:t>precisely</a:t>
            </a:r>
            <a:endParaRPr lang="hu-HU" sz="2000" dirty="0" smtClean="0"/>
          </a:p>
          <a:p>
            <a:pPr lvl="1"/>
            <a:r>
              <a:rPr lang="hu-HU" sz="1800" b="1" dirty="0" err="1" smtClean="0"/>
              <a:t>Separation</a:t>
            </a:r>
            <a:r>
              <a:rPr lang="hu-HU" sz="1800" b="1" dirty="0" smtClean="0"/>
              <a:t> of </a:t>
            </a:r>
            <a:r>
              <a:rPr lang="hu-HU" sz="1800" b="1" dirty="0" err="1" smtClean="0"/>
              <a:t>propagation</a:t>
            </a:r>
            <a:r>
              <a:rPr lang="hu-HU" sz="1800" b="1" dirty="0" smtClean="0"/>
              <a:t> and </a:t>
            </a:r>
            <a:r>
              <a:rPr lang="hu-HU" sz="1800" b="1" dirty="0" err="1" smtClean="0"/>
              <a:t>per-hop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delays</a:t>
            </a:r>
            <a:r>
              <a:rPr lang="hu-HU" sz="1800" dirty="0" smtClean="0"/>
              <a:t> </a:t>
            </a:r>
            <a:r>
              <a:rPr lang="hu-HU" sz="1800" dirty="0" err="1" smtClean="0"/>
              <a:t>in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overall </a:t>
            </a:r>
            <a:r>
              <a:rPr lang="hu-HU" sz="1800" dirty="0" err="1" smtClean="0"/>
              <a:t>packet</a:t>
            </a:r>
            <a:r>
              <a:rPr lang="hu-HU" sz="1800" dirty="0" smtClean="0"/>
              <a:t> </a:t>
            </a:r>
            <a:r>
              <a:rPr lang="hu-HU" sz="1800" dirty="0" err="1" smtClean="0"/>
              <a:t>latency</a:t>
            </a:r>
            <a:endParaRPr lang="hu-HU" sz="1800" dirty="0" smtClean="0"/>
          </a:p>
          <a:p>
            <a:r>
              <a:rPr lang="hu-HU" sz="2000" dirty="0" err="1" smtClean="0"/>
              <a:t>Velocity</a:t>
            </a:r>
            <a:r>
              <a:rPr lang="hu-HU" sz="2000" dirty="0" smtClean="0"/>
              <a:t> of </a:t>
            </a:r>
            <a:r>
              <a:rPr lang="hu-HU" sz="2000" b="1" dirty="0" err="1" smtClean="0"/>
              <a:t>signal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propagation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in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network</a:t>
            </a:r>
            <a:r>
              <a:rPr lang="hu-HU" sz="2000" dirty="0" smtClean="0"/>
              <a:t> is </a:t>
            </a:r>
            <a:r>
              <a:rPr lang="hu-HU" sz="2000" dirty="0" err="1" smtClean="0"/>
              <a:t>much</a:t>
            </a:r>
            <a:r>
              <a:rPr lang="hu-HU" sz="2000" dirty="0" smtClean="0"/>
              <a:t> </a:t>
            </a:r>
            <a:r>
              <a:rPr lang="hu-HU" sz="2000" dirty="0" err="1" smtClean="0"/>
              <a:t>smaller</a:t>
            </a:r>
            <a:r>
              <a:rPr lang="hu-HU" sz="2000" dirty="0" smtClean="0"/>
              <a:t> </a:t>
            </a:r>
            <a:r>
              <a:rPr lang="hu-HU" sz="2000" dirty="0" err="1" smtClean="0"/>
              <a:t>than</a:t>
            </a:r>
            <a:r>
              <a:rPr lang="hu-HU" sz="2000" dirty="0" smtClean="0"/>
              <a:t> </a:t>
            </a:r>
            <a:r>
              <a:rPr lang="hu-HU" sz="2000" dirty="0" err="1" smtClean="0"/>
              <a:t>we</a:t>
            </a:r>
            <a:r>
              <a:rPr lang="hu-HU" sz="2000" dirty="0" smtClean="0"/>
              <a:t> </a:t>
            </a:r>
            <a:r>
              <a:rPr lang="hu-HU" sz="2000" dirty="0" err="1" smtClean="0"/>
              <a:t>assumed</a:t>
            </a:r>
            <a:r>
              <a:rPr lang="hu-HU" sz="2000" dirty="0" smtClean="0"/>
              <a:t> </a:t>
            </a:r>
            <a:r>
              <a:rPr lang="hu-HU" sz="2000" dirty="0" err="1" smtClean="0"/>
              <a:t>before</a:t>
            </a:r>
            <a:r>
              <a:rPr lang="hu-HU" sz="2000" dirty="0" smtClean="0"/>
              <a:t> </a:t>
            </a:r>
            <a:r>
              <a:rPr lang="hu-HU" sz="2000" dirty="0" err="1" smtClean="0"/>
              <a:t>due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curvatures</a:t>
            </a:r>
            <a:endParaRPr lang="hu-HU" sz="2000" dirty="0" smtClean="0"/>
          </a:p>
          <a:p>
            <a:r>
              <a:rPr lang="hu-HU" sz="2000" dirty="0" smtClean="0"/>
              <a:t>The </a:t>
            </a:r>
            <a:r>
              <a:rPr lang="hu-HU" sz="2000" b="1" dirty="0" err="1" smtClean="0"/>
              <a:t>novel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one-way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delay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constraints</a:t>
            </a:r>
            <a:r>
              <a:rPr lang="hu-HU" sz="2000" dirty="0" smtClean="0"/>
              <a:t> </a:t>
            </a:r>
            <a:r>
              <a:rPr lang="hu-HU" sz="2000" dirty="0" err="1" smtClean="0"/>
              <a:t>improve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accuracy</a:t>
            </a:r>
            <a:r>
              <a:rPr lang="hu-HU" sz="2000" dirty="0" smtClean="0"/>
              <a:t> of </a:t>
            </a:r>
            <a:r>
              <a:rPr lang="hu-HU" sz="2000" dirty="0" err="1" smtClean="0"/>
              <a:t>router</a:t>
            </a:r>
            <a:r>
              <a:rPr lang="hu-HU" sz="2000" dirty="0" smtClean="0"/>
              <a:t> </a:t>
            </a:r>
            <a:r>
              <a:rPr lang="hu-HU" sz="2000" dirty="0" err="1" smtClean="0"/>
              <a:t>geolocation</a:t>
            </a:r>
            <a:r>
              <a:rPr lang="hu-HU" sz="2000" dirty="0" smtClean="0"/>
              <a:t> </a:t>
            </a:r>
            <a:r>
              <a:rPr lang="hu-HU" sz="2000" dirty="0" err="1" smtClean="0"/>
              <a:t>significantly</a:t>
            </a:r>
            <a:endParaRPr lang="hu-HU" sz="2000" dirty="0" smtClean="0"/>
          </a:p>
          <a:p>
            <a:pPr lvl="1"/>
            <a:r>
              <a:rPr lang="hu-HU" sz="2000" dirty="0" err="1" smtClean="0"/>
              <a:t>Nowadays</a:t>
            </a:r>
            <a:r>
              <a:rPr lang="hu-HU" sz="2000" dirty="0" smtClean="0"/>
              <a:t> </a:t>
            </a:r>
            <a:r>
              <a:rPr lang="hu-HU" sz="2000" dirty="0" err="1" smtClean="0"/>
              <a:t>these</a:t>
            </a:r>
            <a:r>
              <a:rPr lang="hu-HU" sz="2000" dirty="0" smtClean="0"/>
              <a:t> </a:t>
            </a:r>
            <a:r>
              <a:rPr lang="hu-HU" sz="2000" dirty="0" err="1" smtClean="0"/>
              <a:t>measurements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  <a:r>
              <a:rPr lang="hu-HU" sz="2000" b="1" dirty="0" err="1" smtClean="0"/>
              <a:t>available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in</a:t>
            </a:r>
            <a:r>
              <a:rPr lang="hu-HU" sz="2000" b="1" dirty="0" smtClean="0"/>
              <a:t> a </a:t>
            </a:r>
            <a:r>
              <a:rPr lang="hu-HU" sz="2000" b="1" dirty="0" err="1" smtClean="0"/>
              <a:t>few</a:t>
            </a:r>
            <a:r>
              <a:rPr lang="hu-HU" sz="2000" b="1" dirty="0" smtClean="0"/>
              <a:t> NGN </a:t>
            </a:r>
            <a:r>
              <a:rPr lang="hu-HU" sz="2000" b="1" dirty="0" err="1" smtClean="0"/>
              <a:t>testbeds</a:t>
            </a:r>
            <a:r>
              <a:rPr lang="hu-HU" sz="2000" dirty="0" smtClean="0"/>
              <a:t> (</a:t>
            </a:r>
            <a:r>
              <a:rPr lang="hu-HU" sz="2000" b="1" dirty="0" smtClean="0"/>
              <a:t>ETOMIC</a:t>
            </a:r>
            <a:r>
              <a:rPr lang="hu-HU" sz="2000" dirty="0" smtClean="0"/>
              <a:t>, </a:t>
            </a:r>
            <a:r>
              <a:rPr lang="hu-HU" sz="2000" dirty="0" err="1" smtClean="0"/>
              <a:t>new</a:t>
            </a:r>
            <a:r>
              <a:rPr lang="hu-HU" sz="2000" dirty="0" smtClean="0"/>
              <a:t> </a:t>
            </a:r>
            <a:r>
              <a:rPr lang="hu-HU" sz="2000" b="1" dirty="0" smtClean="0"/>
              <a:t>OneLab-2</a:t>
            </a:r>
            <a:r>
              <a:rPr lang="hu-HU" sz="2000" dirty="0" smtClean="0"/>
              <a:t> </a:t>
            </a:r>
            <a:r>
              <a:rPr lang="hu-HU" sz="2000" dirty="0" err="1" smtClean="0"/>
              <a:t>nodes</a:t>
            </a:r>
            <a:r>
              <a:rPr lang="hu-HU" sz="2000" dirty="0" smtClean="0"/>
              <a:t>, etc.)</a:t>
            </a:r>
          </a:p>
          <a:p>
            <a:pPr lvl="1"/>
            <a:endParaRPr lang="hu-HU" sz="2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 bwMode="auto">
          <a:xfrm>
            <a:off x="2071670" y="4643446"/>
            <a:ext cx="69294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Plans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future</a:t>
            </a:r>
            <a:r>
              <a:rPr kumimoji="0" lang="hu-HU" sz="24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extensions</a:t>
            </a:r>
            <a:endParaRPr kumimoji="0" lang="hu-HU" sz="2400" b="0" i="0" u="none" strike="noStrike" kern="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0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 </a:t>
            </a:r>
            <a:r>
              <a:rPr lang="hu-HU" sz="2000" kern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method</a:t>
            </a:r>
            <a:r>
              <a:rPr lang="hu-HU" sz="20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2000" kern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can</a:t>
            </a:r>
            <a:r>
              <a:rPr lang="hu-HU" sz="20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be </a:t>
            </a:r>
            <a:r>
              <a:rPr lang="hu-HU" sz="2000" b="1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c</a:t>
            </a:r>
            <a:r>
              <a:rPr kumimoji="0" lang="hu-HU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ombined</a:t>
            </a:r>
            <a:r>
              <a:rPr kumimoji="0" lang="hu-HU" sz="20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hu-HU" sz="20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passive</a:t>
            </a:r>
            <a:r>
              <a:rPr kumimoji="0" lang="hu-HU" sz="20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techniques</a:t>
            </a:r>
            <a:endParaRPr kumimoji="0" lang="hu-HU" sz="2000" b="1" i="0" u="none" strike="noStrike" kern="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000" b="1" kern="0" baseline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Improving</a:t>
            </a:r>
            <a:r>
              <a:rPr lang="hu-HU" sz="2000" b="1" kern="0" baseline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2000" b="1" kern="0" baseline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latency</a:t>
            </a:r>
            <a:r>
              <a:rPr lang="hu-HU" sz="2000" b="1" kern="0" baseline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2000" b="1" kern="0" baseline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model</a:t>
            </a:r>
            <a:endParaRPr kumimoji="0" lang="hu-H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OneLab2 - </a:t>
            </a:r>
            <a:r>
              <a:rPr lang="hu-HU" sz="2800" dirty="0" smtClean="0"/>
              <a:t>The </a:t>
            </a:r>
            <a:r>
              <a:rPr lang="hu-HU" sz="2800" dirty="0" err="1" smtClean="0"/>
              <a:t>Next</a:t>
            </a:r>
            <a:r>
              <a:rPr lang="hu-HU" sz="2800" dirty="0" smtClean="0"/>
              <a:t> </a:t>
            </a:r>
            <a:r>
              <a:rPr lang="hu-HU" sz="2800" dirty="0" err="1" smtClean="0"/>
              <a:t>Generation</a:t>
            </a:r>
            <a:r>
              <a:rPr lang="hu-HU" sz="2800" dirty="0" smtClean="0"/>
              <a:t> of ETOMIC</a:t>
            </a:r>
            <a:endParaRPr lang="hu-HU" sz="2800" dirty="0"/>
          </a:p>
        </p:txBody>
      </p:sp>
      <p:pic>
        <p:nvPicPr>
          <p:cNvPr id="4" name="Kép 3" descr="eu6_etom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847" y="1529003"/>
            <a:ext cx="6613433" cy="4828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>
              <a:rot lat="0" lon="0" rev="0"/>
            </a:lightRig>
          </a:scene3d>
          <a:sp3d prstMaterial="matte"/>
        </p:spPr>
      </p:pic>
      <p:pic>
        <p:nvPicPr>
          <p:cNvPr id="5" name="Kép 4" descr="etomic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48" y="2000240"/>
            <a:ext cx="857256" cy="85725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786710" y="164305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ETOMIC</a:t>
            </a:r>
            <a:endParaRPr lang="hu-HU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7" name="Kép 6" descr="etomic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4429132"/>
            <a:ext cx="295276" cy="29527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Kép 7" descr="etomic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3786190"/>
            <a:ext cx="295276" cy="29527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Kép 8" descr="etomic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3357562"/>
            <a:ext cx="295276" cy="29527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Kép 9" descr="etomic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000504"/>
            <a:ext cx="295276" cy="29527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Kép 10" descr="etomic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3500438"/>
            <a:ext cx="295276" cy="29527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Kép 11" descr="etomic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857628"/>
            <a:ext cx="295276" cy="29527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Kép 12" descr="etomic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357562"/>
            <a:ext cx="295276" cy="29527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Kép 13" descr="etomic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4500570"/>
            <a:ext cx="295276" cy="29527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Kép 14" descr="etomic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4500570"/>
            <a:ext cx="295276" cy="29527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Kép 15" descr="etomic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5286388"/>
            <a:ext cx="295276" cy="29527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Kép 16" descr="etomic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5643578"/>
            <a:ext cx="295276" cy="29527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Kép 17" descr="etomic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3500438"/>
            <a:ext cx="295276" cy="29527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Kép 18" descr="etomic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3929066"/>
            <a:ext cx="295276" cy="29527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Kép 19" descr="etomic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4000504"/>
            <a:ext cx="295276" cy="29527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Kép 20" descr="etomic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071942"/>
            <a:ext cx="295276" cy="29527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Kép 21" descr="etomic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2571744"/>
            <a:ext cx="295276" cy="29527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Kép 22" descr="etomic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2714620"/>
            <a:ext cx="295276" cy="29527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Kép 23" descr="etomic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2786058"/>
            <a:ext cx="295276" cy="29527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Szövegdoboz 24"/>
          <p:cNvSpPr txBox="1"/>
          <p:nvPr/>
        </p:nvSpPr>
        <p:spPr>
          <a:xfrm>
            <a:off x="7715272" y="2857496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u="sng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www.etomic.org</a:t>
            </a:r>
            <a:endParaRPr lang="hu-HU" sz="1000" b="1" u="sng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7" name="Egyenes összekötő 26"/>
          <p:cNvCxnSpPr/>
          <p:nvPr/>
        </p:nvCxnSpPr>
        <p:spPr>
          <a:xfrm>
            <a:off x="7858148" y="3214686"/>
            <a:ext cx="857256" cy="1588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7643834" y="328612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OneLab2</a:t>
            </a:r>
            <a:endParaRPr lang="hu-HU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9" name="Kép 28" descr="onela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148" y="3643314"/>
            <a:ext cx="952381" cy="952381"/>
          </a:xfrm>
          <a:prstGeom prst="rect">
            <a:avLst/>
          </a:prstGeom>
        </p:spPr>
      </p:pic>
      <p:sp>
        <p:nvSpPr>
          <p:cNvPr id="30" name="Szövegdoboz 29"/>
          <p:cNvSpPr txBox="1"/>
          <p:nvPr/>
        </p:nvSpPr>
        <p:spPr>
          <a:xfrm>
            <a:off x="7715272" y="4500570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u="sng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www.onelab.eu</a:t>
            </a:r>
            <a:endParaRPr lang="hu-HU" sz="1000" b="1" u="sng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7715272" y="4714884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u="sng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www.etomic.org</a:t>
            </a:r>
            <a:endParaRPr lang="hu-HU" sz="1000" b="1" u="sng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0" y="1500174"/>
            <a:ext cx="21431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>
                <a:latin typeface="+mj-lt"/>
              </a:rPr>
              <a:t>OneLab2 </a:t>
            </a:r>
            <a:r>
              <a:rPr lang="hu-HU" sz="2000" b="1" i="1" dirty="0" err="1" smtClean="0">
                <a:latin typeface="+mj-lt"/>
              </a:rPr>
              <a:t>sites</a:t>
            </a:r>
            <a:r>
              <a:rPr lang="hu-HU" sz="2000" b="1" i="1" dirty="0" smtClean="0">
                <a:latin typeface="+mj-lt"/>
              </a:rPr>
              <a:t>:</a:t>
            </a:r>
            <a:endParaRPr lang="hu-HU" sz="1200" b="1" i="1" dirty="0" smtClean="0">
              <a:latin typeface="+mj-lt"/>
            </a:endParaRPr>
          </a:p>
          <a:p>
            <a:pPr marL="144000" lvl="1"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</a:t>
            </a:r>
            <a:r>
              <a:rPr lang="hu-HU" sz="1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≥2 </a:t>
            </a:r>
            <a:r>
              <a:rPr lang="hu-HU" sz="1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PlanetLab</a:t>
            </a:r>
            <a:r>
              <a:rPr lang="hu-HU" sz="1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1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nodes</a:t>
            </a:r>
            <a:endParaRPr lang="hu-HU" sz="12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288000" lvl="1"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New </a:t>
            </a:r>
            <a:r>
              <a:rPr lang="hu-HU" sz="1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features</a:t>
            </a:r>
            <a:endParaRPr lang="hu-HU" sz="12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745200" lvl="2"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1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Dummybox</a:t>
            </a:r>
            <a:endParaRPr lang="hu-HU" sz="12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745200" lvl="2"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1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WiFi</a:t>
            </a:r>
            <a:r>
              <a:rPr lang="hu-H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1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access</a:t>
            </a:r>
            <a:endParaRPr lang="hu-HU" sz="12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745200" lvl="2"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UMTS, </a:t>
            </a:r>
            <a:r>
              <a:rPr lang="hu-HU" sz="1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WiMax</a:t>
            </a:r>
            <a:r>
              <a:rPr lang="hu-H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…</a:t>
            </a:r>
          </a:p>
          <a:p>
            <a:pPr marL="144000" lvl="1"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</a:t>
            </a:r>
            <a:r>
              <a:rPr lang="hu-HU" sz="1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1 ETOMIC2-COMO </a:t>
            </a:r>
          </a:p>
          <a:p>
            <a:pPr marL="288000" lvl="1"/>
            <a:r>
              <a:rPr lang="hu-HU" sz="1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integrated</a:t>
            </a:r>
            <a:r>
              <a:rPr lang="hu-HU" sz="1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1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node</a:t>
            </a:r>
            <a:endParaRPr lang="hu-HU" sz="12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288000" lvl="2"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1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High</a:t>
            </a:r>
            <a:r>
              <a:rPr lang="hu-H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1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precision</a:t>
            </a:r>
            <a:r>
              <a:rPr lang="hu-H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e2e </a:t>
            </a:r>
            <a:r>
              <a:rPr lang="hu-HU" sz="1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measurements</a:t>
            </a:r>
            <a:endParaRPr lang="hu-HU" sz="12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288000" lvl="2"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ARGOS </a:t>
            </a:r>
            <a:r>
              <a:rPr lang="hu-HU" sz="1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meas</a:t>
            </a:r>
            <a:r>
              <a:rPr lang="hu-H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 </a:t>
            </a:r>
            <a:r>
              <a:rPr lang="hu-HU" sz="1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card</a:t>
            </a:r>
            <a:endParaRPr lang="hu-HU" sz="12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288000" lvl="2"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1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available</a:t>
            </a:r>
            <a:r>
              <a:rPr lang="hu-H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1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via</a:t>
            </a:r>
            <a:r>
              <a:rPr lang="hu-H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1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ETOMIC’s</a:t>
            </a:r>
            <a:r>
              <a:rPr lang="hu-H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CMS</a:t>
            </a:r>
          </a:p>
          <a:p>
            <a:pPr marL="144000" lvl="1">
              <a:buFont typeface="Arial" pitchFamily="34" charset="0"/>
              <a:buChar char="•"/>
            </a:pPr>
            <a:r>
              <a:rPr lang="hu-H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</a:t>
            </a:r>
            <a:r>
              <a:rPr lang="hu-HU" sz="1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1 APE </a:t>
            </a:r>
            <a:r>
              <a:rPr lang="hu-HU" sz="1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box</a:t>
            </a:r>
            <a:endParaRPr lang="hu-HU" sz="12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288000" lvl="2"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A </a:t>
            </a:r>
            <a:r>
              <a:rPr lang="hu-HU" sz="1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lightweight</a:t>
            </a:r>
            <a:endParaRPr lang="hu-HU" sz="12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288000" lvl="2"/>
            <a:r>
              <a:rPr lang="hu-H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</a:t>
            </a:r>
            <a:r>
              <a:rPr lang="hu-HU" sz="1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measurement</a:t>
            </a:r>
            <a:r>
              <a:rPr lang="hu-H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1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tool</a:t>
            </a:r>
            <a:endParaRPr lang="hu-HU" sz="12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3" name="Kép 32" descr="onela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4643446"/>
            <a:ext cx="452315" cy="452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Kép 33" descr="onela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3286124"/>
            <a:ext cx="452315" cy="452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Kép 34" descr="onela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3357562"/>
            <a:ext cx="452315" cy="452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Kép 36" descr="onela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3786190"/>
            <a:ext cx="452315" cy="452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Kép 37" descr="onela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4810" y="3714752"/>
            <a:ext cx="452315" cy="452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Kép 38" descr="onela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3286124"/>
            <a:ext cx="452315" cy="452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Kép 39" descr="onela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4572008"/>
            <a:ext cx="452315" cy="452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Kép 40" descr="onela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3929066"/>
            <a:ext cx="452315" cy="452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Kép 41" descr="onela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8" y="2571744"/>
            <a:ext cx="452315" cy="452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Kép 42" descr="onela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3857628"/>
            <a:ext cx="452315" cy="452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Kép 43" descr="onela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6" y="5500702"/>
            <a:ext cx="452315" cy="452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Kép 44" descr="onela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38" y="3857628"/>
            <a:ext cx="452315" cy="452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Kép 45" descr="onela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929066"/>
            <a:ext cx="452315" cy="452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Kép 46" descr="onela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4643446"/>
            <a:ext cx="452315" cy="452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Kép 47" descr="onela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4" y="4429132"/>
            <a:ext cx="452315" cy="452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  <p:bldP spid="30" grpId="0" build="allAtOnce"/>
      <p:bldP spid="31" grpId="0" build="allAtOnce"/>
      <p:bldP spid="32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solidFill>
                  <a:schemeClr val="tx2">
                    <a:lumMod val="50000"/>
                  </a:schemeClr>
                </a:solidFill>
              </a:rPr>
              <a:t>Thank</a:t>
            </a:r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tx2">
                    <a:lumMod val="50000"/>
                  </a:schemeClr>
                </a:solidFill>
              </a:rPr>
              <a:t>you</a:t>
            </a:r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tx2">
                    <a:lumMod val="50000"/>
                  </a:schemeClr>
                </a:solidFill>
              </a:rPr>
              <a:t>for</a:t>
            </a:r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tx2">
                    <a:lumMod val="50000"/>
                  </a:schemeClr>
                </a:solidFill>
              </a:rPr>
              <a:t>your</a:t>
            </a:r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tx2">
                    <a:lumMod val="50000"/>
                  </a:schemeClr>
                </a:solidFill>
              </a:rPr>
              <a:t>attention</a:t>
            </a:r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hu-H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14282" y="1500174"/>
            <a:ext cx="621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Contact</a:t>
            </a:r>
            <a:r>
              <a:rPr lang="hu-HU" b="1" i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: </a:t>
            </a:r>
            <a:r>
              <a:rPr lang="hu-HU" b="1" i="1" u="sng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laki@</a:t>
            </a:r>
            <a:r>
              <a:rPr lang="hu-HU" b="1" i="1" u="sng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complex.elte.hu</a:t>
            </a:r>
            <a:endParaRPr lang="hu-HU" b="1" i="1" u="sng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572008"/>
            <a:ext cx="35718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500306"/>
            <a:ext cx="241458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NKTH_englis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286124"/>
            <a:ext cx="278606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ericsson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1857364"/>
            <a:ext cx="257333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071670" y="5786454"/>
            <a:ext cx="69230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This work was partially supported by </a:t>
            </a:r>
            <a:r>
              <a:rPr lang="en-US" sz="1200" dirty="0" smtClean="0"/>
              <a:t>the </a:t>
            </a:r>
            <a:r>
              <a:rPr lang="en-US" sz="1200" dirty="0"/>
              <a:t>National Office for Research and Technology </a:t>
            </a:r>
            <a:endParaRPr lang="hu-HU" sz="1200" dirty="0" smtClean="0"/>
          </a:p>
          <a:p>
            <a:pPr algn="ctr"/>
            <a:r>
              <a:rPr lang="en-US" sz="1200" dirty="0" smtClean="0"/>
              <a:t>(NAP </a:t>
            </a:r>
            <a:r>
              <a:rPr lang="en-US" sz="1200" dirty="0"/>
              <a:t>2005/ KCKHA005) and the EU </a:t>
            </a:r>
            <a:r>
              <a:rPr lang="en-US" sz="1200" dirty="0" smtClean="0"/>
              <a:t>I</a:t>
            </a:r>
            <a:r>
              <a:rPr lang="hu-HU" sz="1200" dirty="0" smtClean="0"/>
              <a:t>C</a:t>
            </a:r>
            <a:r>
              <a:rPr lang="en-US" sz="1200" dirty="0" smtClean="0"/>
              <a:t>T </a:t>
            </a:r>
            <a:r>
              <a:rPr lang="hu-HU" sz="1200" dirty="0" smtClean="0"/>
              <a:t>OneLab2 </a:t>
            </a:r>
            <a:r>
              <a:rPr lang="hu-HU" sz="1200" dirty="0" err="1" smtClean="0"/>
              <a:t>Integrated</a:t>
            </a:r>
            <a:r>
              <a:rPr lang="en-US" sz="1200" dirty="0" smtClean="0"/>
              <a:t> Project</a:t>
            </a:r>
            <a:r>
              <a:rPr lang="hu-HU" sz="1200" dirty="0" smtClean="0"/>
              <a:t> </a:t>
            </a:r>
          </a:p>
          <a:p>
            <a:pPr algn="ctr"/>
            <a:r>
              <a:rPr lang="hu-HU" sz="1200" dirty="0" smtClean="0"/>
              <a:t>(Grant </a:t>
            </a:r>
            <a:r>
              <a:rPr lang="hu-HU" sz="1200" dirty="0" err="1" smtClean="0"/>
              <a:t>agreement</a:t>
            </a:r>
            <a:r>
              <a:rPr lang="hu-HU" sz="1200" dirty="0" smtClean="0"/>
              <a:t> No.224263)</a:t>
            </a:r>
            <a:r>
              <a:rPr lang="en-US" sz="1200" dirty="0" smtClean="0"/>
              <a:t>.</a:t>
            </a:r>
            <a:endParaRPr lang="en-US" sz="1200" dirty="0">
              <a:latin typeface="Times New Roman" pitchFamily="18" charset="0"/>
            </a:endParaRPr>
          </a:p>
        </p:txBody>
      </p:sp>
      <p:pic>
        <p:nvPicPr>
          <p:cNvPr id="10" name="Picture 10" descr="etomic_25"/>
          <p:cNvPicPr>
            <a:picLocks noChangeAspect="1" noChangeArrowheads="1"/>
          </p:cNvPicPr>
          <p:nvPr/>
        </p:nvPicPr>
        <p:blipFill>
          <a:blip r:embed="rId7">
            <a:lum contrast="2000"/>
          </a:blip>
          <a:srcRect/>
          <a:stretch>
            <a:fillRect/>
          </a:stretch>
        </p:blipFill>
        <p:spPr bwMode="auto">
          <a:xfrm>
            <a:off x="357158" y="3357562"/>
            <a:ext cx="2665628" cy="101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prstMaterial="metal"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3857628"/>
            <a:ext cx="2286016" cy="18503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2214554"/>
            <a:ext cx="350122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Motivation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19710"/>
          </a:xfrm>
          <a:solidFill>
            <a:schemeClr val="bg1">
              <a:lumMod val="20000"/>
              <a:lumOff val="80000"/>
              <a:alpha val="75000"/>
            </a:schemeClr>
          </a:solidFill>
        </p:spPr>
        <p:txBody>
          <a:bodyPr/>
          <a:lstStyle/>
          <a:p>
            <a:r>
              <a:rPr lang="hu-HU" sz="3200" b="1" dirty="0" err="1" smtClean="0"/>
              <a:t>Location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information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can</a:t>
            </a:r>
            <a:r>
              <a:rPr lang="hu-HU" sz="3200" b="1" dirty="0" smtClean="0"/>
              <a:t> be </a:t>
            </a:r>
            <a:r>
              <a:rPr lang="hu-HU" sz="3200" b="1" dirty="0" err="1" smtClean="0"/>
              <a:t>useful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to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both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private</a:t>
            </a:r>
            <a:r>
              <a:rPr lang="hu-HU" sz="3200" b="1" dirty="0" smtClean="0"/>
              <a:t> and </a:t>
            </a:r>
            <a:r>
              <a:rPr lang="hu-HU" sz="3200" b="1" dirty="0" err="1" smtClean="0"/>
              <a:t>corporete</a:t>
            </a:r>
            <a:r>
              <a:rPr lang="hu-HU" sz="3200" b="1" dirty="0" smtClean="0"/>
              <a:t>  </a:t>
            </a:r>
            <a:r>
              <a:rPr lang="hu-HU" sz="3200" b="1" dirty="0" err="1" smtClean="0"/>
              <a:t>users</a:t>
            </a:r>
            <a:endParaRPr lang="hu-HU" sz="3200" b="1" dirty="0" smtClean="0"/>
          </a:p>
          <a:p>
            <a:pPr lvl="1"/>
            <a:r>
              <a:rPr lang="hu-HU" sz="2800" dirty="0" err="1" smtClean="0"/>
              <a:t>Targeted</a:t>
            </a:r>
            <a:r>
              <a:rPr lang="hu-HU" sz="2800" dirty="0" smtClean="0"/>
              <a:t> </a:t>
            </a:r>
            <a:r>
              <a:rPr lang="hu-HU" sz="2800" dirty="0" err="1" smtClean="0"/>
              <a:t>advertising</a:t>
            </a:r>
            <a:r>
              <a:rPr lang="hu-HU" sz="2800" dirty="0" smtClean="0"/>
              <a:t> </a:t>
            </a:r>
            <a:r>
              <a:rPr lang="hu-HU" sz="2800" dirty="0" err="1" smtClean="0"/>
              <a:t>on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web</a:t>
            </a:r>
          </a:p>
          <a:p>
            <a:pPr lvl="1"/>
            <a:r>
              <a:rPr lang="hu-HU" sz="2800" dirty="0" err="1" smtClean="0"/>
              <a:t>Restricted</a:t>
            </a:r>
            <a:r>
              <a:rPr lang="hu-HU" sz="2800" dirty="0" smtClean="0"/>
              <a:t> </a:t>
            </a:r>
            <a:r>
              <a:rPr lang="hu-HU" sz="2800" dirty="0" err="1" smtClean="0"/>
              <a:t>content</a:t>
            </a:r>
            <a:r>
              <a:rPr lang="hu-HU" sz="2800" dirty="0" smtClean="0"/>
              <a:t> </a:t>
            </a:r>
            <a:r>
              <a:rPr lang="hu-HU" sz="2800" dirty="0" err="1" smtClean="0"/>
              <a:t>delivery</a:t>
            </a:r>
            <a:endParaRPr lang="hu-HU" sz="2800" dirty="0" smtClean="0"/>
          </a:p>
          <a:p>
            <a:pPr lvl="1"/>
            <a:r>
              <a:rPr lang="hu-HU" sz="2800" dirty="0" err="1" smtClean="0"/>
              <a:t>Location-based</a:t>
            </a:r>
            <a:r>
              <a:rPr lang="hu-HU" sz="2800" dirty="0" smtClean="0"/>
              <a:t> </a:t>
            </a:r>
            <a:r>
              <a:rPr lang="hu-HU" sz="2800" dirty="0" err="1" smtClean="0"/>
              <a:t>security</a:t>
            </a:r>
            <a:r>
              <a:rPr lang="hu-HU" sz="2800" dirty="0" smtClean="0"/>
              <a:t> </a:t>
            </a:r>
            <a:r>
              <a:rPr lang="hu-HU" sz="2800" dirty="0" err="1" smtClean="0"/>
              <a:t>check</a:t>
            </a:r>
            <a:endParaRPr lang="hu-HU" sz="2800" dirty="0" smtClean="0"/>
          </a:p>
          <a:p>
            <a:pPr lvl="1"/>
            <a:r>
              <a:rPr lang="hu-HU" sz="2800" dirty="0" smtClean="0"/>
              <a:t>Web </a:t>
            </a:r>
            <a:r>
              <a:rPr lang="hu-HU" sz="2800" dirty="0" err="1" smtClean="0"/>
              <a:t>statistics</a:t>
            </a:r>
            <a:endParaRPr lang="hu-HU" sz="2800" dirty="0" smtClean="0"/>
          </a:p>
          <a:p>
            <a:r>
              <a:rPr lang="hu-HU" sz="3200" b="1" dirty="0" err="1" smtClean="0"/>
              <a:t>Scientific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applications</a:t>
            </a:r>
            <a:endParaRPr lang="hu-HU" sz="3200" b="1" dirty="0" smtClean="0"/>
          </a:p>
          <a:p>
            <a:pPr lvl="1"/>
            <a:r>
              <a:rPr lang="hu-HU" sz="2800" b="1" u="sng" dirty="0" err="1" smtClean="0"/>
              <a:t>Measurement</a:t>
            </a:r>
            <a:r>
              <a:rPr lang="hu-HU" sz="2800" b="1" u="sng" dirty="0" smtClean="0"/>
              <a:t> </a:t>
            </a:r>
            <a:r>
              <a:rPr lang="hu-HU" sz="2800" b="1" u="sng" dirty="0" err="1" smtClean="0"/>
              <a:t>visualization</a:t>
            </a:r>
            <a:endParaRPr lang="hu-HU" sz="2800" b="1" u="sng" dirty="0" smtClean="0"/>
          </a:p>
          <a:p>
            <a:pPr lvl="1"/>
            <a:r>
              <a:rPr lang="hu-HU" sz="2800" b="1" dirty="0" smtClean="0"/>
              <a:t>Network </a:t>
            </a:r>
            <a:r>
              <a:rPr lang="hu-HU" sz="2800" b="1" dirty="0" err="1" smtClean="0"/>
              <a:t>diagnostics</a:t>
            </a:r>
            <a:endParaRPr lang="hu-HU" sz="2800" b="1" dirty="0" smtClean="0"/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786322"/>
            <a:ext cx="3339467" cy="137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Geolocation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General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2976570"/>
          </a:xfrm>
        </p:spPr>
        <p:txBody>
          <a:bodyPr/>
          <a:lstStyle/>
          <a:p>
            <a:r>
              <a:rPr lang="hu-HU" b="1" dirty="0" err="1" smtClean="0"/>
              <a:t>Passive</a:t>
            </a:r>
            <a:r>
              <a:rPr lang="hu-HU" b="1" dirty="0" smtClean="0"/>
              <a:t> </a:t>
            </a:r>
            <a:r>
              <a:rPr lang="hu-HU" b="1" dirty="0" err="1" smtClean="0"/>
              <a:t>geolocation</a:t>
            </a:r>
            <a:endParaRPr lang="hu-HU" b="1" dirty="0" smtClean="0"/>
          </a:p>
          <a:p>
            <a:pPr lvl="1"/>
            <a:r>
              <a:rPr lang="hu-HU" dirty="0" err="1" smtClean="0"/>
              <a:t>Extracting</a:t>
            </a:r>
            <a:r>
              <a:rPr lang="hu-HU" dirty="0" smtClean="0"/>
              <a:t> </a:t>
            </a:r>
            <a:r>
              <a:rPr lang="hu-HU" dirty="0" err="1" smtClean="0"/>
              <a:t>location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domain</a:t>
            </a:r>
            <a:r>
              <a:rPr lang="hu-HU" dirty="0" smtClean="0"/>
              <a:t> </a:t>
            </a:r>
            <a:r>
              <a:rPr lang="hu-HU" dirty="0" err="1" smtClean="0"/>
              <a:t>names</a:t>
            </a:r>
            <a:endParaRPr lang="hu-HU" dirty="0" smtClean="0"/>
          </a:p>
          <a:p>
            <a:pPr lvl="1"/>
            <a:r>
              <a:rPr lang="hu-HU" dirty="0" smtClean="0"/>
              <a:t>DNS and </a:t>
            </a:r>
            <a:r>
              <a:rPr lang="hu-HU" dirty="0" err="1" smtClean="0"/>
              <a:t>WhoIS</a:t>
            </a:r>
            <a:r>
              <a:rPr lang="hu-HU" dirty="0" smtClean="0"/>
              <a:t> </a:t>
            </a:r>
            <a:r>
              <a:rPr lang="hu-HU" dirty="0" err="1" smtClean="0"/>
              <a:t>databases</a:t>
            </a:r>
            <a:endParaRPr lang="hu-HU" dirty="0" smtClean="0"/>
          </a:p>
          <a:p>
            <a:pPr lvl="1"/>
            <a:r>
              <a:rPr lang="hu-HU" dirty="0" err="1" smtClean="0"/>
              <a:t>Commercial</a:t>
            </a:r>
            <a:r>
              <a:rPr lang="hu-HU" dirty="0" smtClean="0"/>
              <a:t> </a:t>
            </a:r>
            <a:r>
              <a:rPr lang="hu-HU" dirty="0" err="1" smtClean="0"/>
              <a:t>databases</a:t>
            </a:r>
            <a:endParaRPr lang="hu-HU" dirty="0" smtClean="0"/>
          </a:p>
          <a:p>
            <a:pPr lvl="2"/>
            <a:r>
              <a:rPr lang="hu-HU" dirty="0" err="1" smtClean="0"/>
              <a:t>MaxMind</a:t>
            </a:r>
            <a:r>
              <a:rPr lang="hu-HU" dirty="0" smtClean="0"/>
              <a:t>, </a:t>
            </a:r>
            <a:r>
              <a:rPr lang="hu-HU" dirty="0" err="1" smtClean="0"/>
              <a:t>IPligence</a:t>
            </a:r>
            <a:r>
              <a:rPr lang="hu-HU" dirty="0" smtClean="0"/>
              <a:t>, </a:t>
            </a:r>
            <a:r>
              <a:rPr lang="hu-HU" dirty="0" err="1" smtClean="0"/>
              <a:t>Hexasoft</a:t>
            </a:r>
            <a:endParaRPr lang="hu-HU" dirty="0" smtClean="0"/>
          </a:p>
          <a:p>
            <a:pPr lvl="1"/>
            <a:r>
              <a:rPr lang="hu-HU" dirty="0" err="1" smtClean="0"/>
              <a:t>Large</a:t>
            </a:r>
            <a:r>
              <a:rPr lang="hu-HU" dirty="0" smtClean="0"/>
              <a:t> and </a:t>
            </a:r>
            <a:r>
              <a:rPr lang="hu-HU" dirty="0" err="1" smtClean="0"/>
              <a:t>geographically</a:t>
            </a:r>
            <a:r>
              <a:rPr lang="hu-HU" dirty="0" smtClean="0"/>
              <a:t> </a:t>
            </a:r>
            <a:r>
              <a:rPr lang="hu-HU" dirty="0" err="1" smtClean="0"/>
              <a:t>dispersed</a:t>
            </a:r>
            <a:r>
              <a:rPr lang="hu-HU" dirty="0" smtClean="0"/>
              <a:t> IP </a:t>
            </a:r>
            <a:r>
              <a:rPr lang="hu-HU" dirty="0" err="1" smtClean="0"/>
              <a:t>blocks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allocated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a </a:t>
            </a: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entity</a:t>
            </a:r>
            <a:endParaRPr lang="hu-HU" dirty="0" smtClean="0"/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2143108" y="4214818"/>
            <a:ext cx="68580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 bwMode="auto">
          <a:xfrm>
            <a:off x="3143240" y="4643446"/>
            <a:ext cx="5857916" cy="204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Active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geolocation</a:t>
            </a:r>
            <a:endParaRPr kumimoji="0" lang="hu-H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hu-HU" sz="2400" kern="0" dirty="0" err="1" smtClean="0">
                <a:latin typeface="+mn-lt"/>
              </a:rPr>
              <a:t>Active</a:t>
            </a:r>
            <a:r>
              <a:rPr lang="hu-HU" sz="2400" kern="0" dirty="0" smtClean="0">
                <a:latin typeface="+mn-lt"/>
              </a:rPr>
              <a:t> </a:t>
            </a:r>
            <a:r>
              <a:rPr lang="hu-HU" sz="2400" kern="0" dirty="0" err="1" smtClean="0">
                <a:latin typeface="+mn-lt"/>
              </a:rPr>
              <a:t>probing</a:t>
            </a:r>
            <a:endParaRPr lang="hu-HU" sz="2400" kern="0" dirty="0" smtClean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hu-HU" sz="2400" kern="0" dirty="0" err="1" smtClean="0">
                <a:latin typeface="+mn-lt"/>
              </a:rPr>
              <a:t>Measurement</a:t>
            </a:r>
            <a:r>
              <a:rPr lang="hu-HU" sz="2400" kern="0" dirty="0" smtClean="0">
                <a:latin typeface="+mn-lt"/>
              </a:rPr>
              <a:t> </a:t>
            </a:r>
            <a:r>
              <a:rPr lang="hu-HU" sz="2400" kern="0" dirty="0" err="1" smtClean="0">
                <a:latin typeface="+mn-lt"/>
              </a:rPr>
              <a:t>nodes</a:t>
            </a:r>
            <a:r>
              <a:rPr lang="hu-HU" sz="2400" kern="0" dirty="0" smtClean="0">
                <a:latin typeface="+mn-lt"/>
              </a:rPr>
              <a:t> </a:t>
            </a:r>
            <a:r>
              <a:rPr lang="hu-HU" sz="2400" kern="0" dirty="0" err="1" smtClean="0">
                <a:latin typeface="+mn-lt"/>
              </a:rPr>
              <a:t>with</a:t>
            </a:r>
            <a:r>
              <a:rPr lang="hu-HU" sz="2400" kern="0" dirty="0" smtClean="0">
                <a:latin typeface="+mn-lt"/>
              </a:rPr>
              <a:t> </a:t>
            </a:r>
            <a:r>
              <a:rPr lang="hu-HU" sz="2400" b="1" kern="0" dirty="0" err="1" smtClean="0">
                <a:latin typeface="+mn-lt"/>
              </a:rPr>
              <a:t>known</a:t>
            </a:r>
            <a:r>
              <a:rPr lang="hu-HU" sz="2400" b="1" kern="0" dirty="0" smtClean="0">
                <a:latin typeface="+mn-lt"/>
              </a:rPr>
              <a:t> </a:t>
            </a:r>
            <a:r>
              <a:rPr lang="hu-HU" sz="2400" b="1" kern="0" dirty="0" err="1" smtClean="0">
                <a:latin typeface="+mn-lt"/>
              </a:rPr>
              <a:t>locations</a:t>
            </a:r>
            <a:endParaRPr lang="hu-HU" sz="2400" b="1" kern="0" dirty="0" smtClean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hu-HU" sz="2400" kern="0" dirty="0" err="1" smtClean="0">
                <a:latin typeface="+mn-lt"/>
              </a:rPr>
              <a:t>GPS-like</a:t>
            </a:r>
            <a:r>
              <a:rPr lang="hu-HU" sz="2400" kern="0" dirty="0" smtClean="0">
                <a:latin typeface="+mn-lt"/>
              </a:rPr>
              <a:t> </a:t>
            </a:r>
            <a:r>
              <a:rPr lang="hu-HU" sz="2400" kern="0" dirty="0" err="1" smtClean="0">
                <a:latin typeface="+mn-lt"/>
              </a:rPr>
              <a:t>multilateration</a:t>
            </a:r>
            <a:r>
              <a:rPr lang="hu-HU" sz="2400" kern="0" dirty="0" smtClean="0">
                <a:latin typeface="+mn-lt"/>
              </a:rPr>
              <a:t> (CBG)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2000232" y="4572008"/>
            <a:ext cx="6715172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428736"/>
            <a:ext cx="3857652" cy="348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Measurement</a:t>
            </a:r>
            <a:r>
              <a:rPr lang="hu-HU" dirty="0" smtClean="0"/>
              <a:t>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Geolocation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524000"/>
            <a:ext cx="5705484" cy="3262322"/>
          </a:xfrm>
        </p:spPr>
        <p:txBody>
          <a:bodyPr/>
          <a:lstStyle/>
          <a:p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measurements</a:t>
            </a:r>
            <a:endParaRPr lang="hu-HU" dirty="0" smtClean="0"/>
          </a:p>
          <a:p>
            <a:pPr lvl="1"/>
            <a:r>
              <a:rPr lang="hu-HU" b="1" dirty="0" smtClean="0"/>
              <a:t>Network </a:t>
            </a:r>
            <a:r>
              <a:rPr lang="hu-HU" b="1" dirty="0" err="1" smtClean="0"/>
              <a:t>Delays</a:t>
            </a:r>
            <a:endParaRPr lang="hu-HU" b="1" dirty="0" smtClean="0"/>
          </a:p>
          <a:p>
            <a:pPr lvl="2"/>
            <a:r>
              <a:rPr lang="hu-HU" b="1" i="1" dirty="0" err="1" smtClean="0">
                <a:solidFill>
                  <a:schemeClr val="accent6">
                    <a:lumMod val="50000"/>
                  </a:schemeClr>
                </a:solidFill>
              </a:rPr>
              <a:t>Delays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accent6">
                    <a:lumMod val="50000"/>
                  </a:schemeClr>
                </a:solidFill>
              </a:rPr>
              <a:t>can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 be </a:t>
            </a:r>
            <a:r>
              <a:rPr lang="hu-HU" b="1" i="1" dirty="0" err="1" smtClean="0">
                <a:solidFill>
                  <a:schemeClr val="accent6">
                    <a:lumMod val="50000"/>
                  </a:schemeClr>
                </a:solidFill>
              </a:rPr>
              <a:t>transformed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accent6">
                    <a:lumMod val="50000"/>
                  </a:schemeClr>
                </a:solidFill>
              </a:rPr>
              <a:t>to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accent6">
                    <a:lumMod val="50000"/>
                  </a:schemeClr>
                </a:solidFill>
              </a:rPr>
              <a:t>geographic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accent6">
                    <a:lumMod val="50000"/>
                  </a:schemeClr>
                </a:solidFill>
              </a:rPr>
              <a:t>distance</a:t>
            </a:r>
            <a:endParaRPr lang="hu-H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3"/>
            <a:r>
              <a:rPr lang="hu-HU" dirty="0" err="1" smtClean="0"/>
              <a:t>Round</a:t>
            </a:r>
            <a:r>
              <a:rPr lang="hu-HU" dirty="0" smtClean="0"/>
              <a:t> </a:t>
            </a:r>
            <a:r>
              <a:rPr lang="hu-HU" dirty="0" err="1" smtClean="0"/>
              <a:t>Trip</a:t>
            </a:r>
            <a:r>
              <a:rPr lang="hu-HU" dirty="0" smtClean="0"/>
              <a:t> Time (</a:t>
            </a:r>
            <a:r>
              <a:rPr lang="hu-HU" dirty="0" err="1" smtClean="0"/>
              <a:t>ping</a:t>
            </a:r>
            <a:r>
              <a:rPr lang="hu-HU" dirty="0" smtClean="0"/>
              <a:t>)</a:t>
            </a:r>
          </a:p>
          <a:p>
            <a:pPr lvl="3"/>
            <a:r>
              <a:rPr lang="hu-HU" dirty="0" err="1" smtClean="0"/>
              <a:t>One-way</a:t>
            </a:r>
            <a:r>
              <a:rPr lang="hu-HU" dirty="0" smtClean="0"/>
              <a:t> </a:t>
            </a:r>
            <a:r>
              <a:rPr lang="hu-HU" dirty="0" err="1" smtClean="0"/>
              <a:t>delay</a:t>
            </a:r>
            <a:endParaRPr lang="hu-HU" dirty="0" smtClean="0"/>
          </a:p>
          <a:p>
            <a:pPr lvl="2"/>
            <a:r>
              <a:rPr lang="hu-HU" dirty="0" err="1" smtClean="0"/>
              <a:t>Effects</a:t>
            </a:r>
            <a:r>
              <a:rPr lang="hu-HU" dirty="0" smtClean="0"/>
              <a:t> of over and </a:t>
            </a:r>
            <a:r>
              <a:rPr lang="hu-HU" dirty="0" err="1" smtClean="0"/>
              <a:t>underestimation</a:t>
            </a:r>
            <a:endParaRPr lang="hu-HU" dirty="0" smtClean="0"/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2643174" y="4857760"/>
            <a:ext cx="52864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Topology</a:t>
            </a: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Network-path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hu-H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discovery</a:t>
            </a: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u-H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Traceroute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hu-H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with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fixed port </a:t>
            </a:r>
            <a:r>
              <a:rPr kumimoji="0" lang="hu-H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pairs</a:t>
            </a: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Interface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hu-H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clustering</a:t>
            </a: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u-H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Mercator</a:t>
            </a:r>
            <a:r>
              <a:rPr lang="hu-HU" kern="0" dirty="0" smtClean="0">
                <a:latin typeface="+mn-lt"/>
              </a:rPr>
              <a:t>, etc.</a:t>
            </a: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4220" y="1594890"/>
            <a:ext cx="3579780" cy="319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zis 5"/>
          <p:cNvSpPr/>
          <p:nvPr/>
        </p:nvSpPr>
        <p:spPr>
          <a:xfrm>
            <a:off x="2428860" y="3857628"/>
            <a:ext cx="785818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1285852" y="4143380"/>
            <a:ext cx="2214578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785926"/>
            <a:ext cx="3500430" cy="301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 build="allAtOnce"/>
      <p:bldP spid="6" grpId="0" animBg="1"/>
      <p:bldP spid="6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Presentation</a:t>
            </a:r>
            <a:r>
              <a:rPr lang="hu-HU" dirty="0" smtClean="0"/>
              <a:t> </a:t>
            </a:r>
            <a:r>
              <a:rPr lang="hu-HU" dirty="0" err="1" smtClean="0"/>
              <a:t>Outline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524000"/>
            <a:ext cx="8848756" cy="5191148"/>
          </a:xfrm>
          <a:solidFill>
            <a:schemeClr val="bg1">
              <a:lumMod val="20000"/>
              <a:lumOff val="80000"/>
              <a:alpha val="75000"/>
            </a:schemeClr>
          </a:solidFill>
          <a:ln>
            <a:noFill/>
          </a:ln>
        </p:spPr>
        <p:txBody>
          <a:bodyPr/>
          <a:lstStyle/>
          <a:p>
            <a:r>
              <a:rPr lang="hu-HU" sz="3200" dirty="0" err="1" smtClean="0"/>
              <a:t>Introduction</a:t>
            </a:r>
            <a:endParaRPr lang="hu-HU" sz="3200" dirty="0" smtClean="0"/>
          </a:p>
          <a:p>
            <a:r>
              <a:rPr lang="hu-HU" sz="3200" b="1" u="sng" dirty="0" err="1" smtClean="0"/>
              <a:t>Path-latency</a:t>
            </a:r>
            <a:r>
              <a:rPr lang="hu-HU" sz="3200" b="1" u="sng" dirty="0" smtClean="0"/>
              <a:t> </a:t>
            </a:r>
            <a:r>
              <a:rPr lang="hu-HU" sz="3200" b="1" u="sng" dirty="0" err="1" smtClean="0"/>
              <a:t>Model</a:t>
            </a:r>
            <a:endParaRPr lang="hu-HU" sz="3200" b="1" u="sng" dirty="0" smtClean="0"/>
          </a:p>
          <a:p>
            <a:r>
              <a:rPr lang="hu-HU" sz="3200" dirty="0" err="1" smtClean="0"/>
              <a:t>Velocity</a:t>
            </a:r>
            <a:r>
              <a:rPr lang="hu-HU" sz="3200" dirty="0" smtClean="0"/>
              <a:t> of </a:t>
            </a:r>
            <a:r>
              <a:rPr lang="hu-HU" sz="3200" dirty="0" err="1" smtClean="0"/>
              <a:t>Signal</a:t>
            </a:r>
            <a:r>
              <a:rPr lang="hu-HU" sz="3200" dirty="0" smtClean="0"/>
              <a:t> </a:t>
            </a:r>
            <a:r>
              <a:rPr lang="hu-HU" sz="3200" dirty="0" err="1" smtClean="0"/>
              <a:t>Propagation</a:t>
            </a:r>
            <a:r>
              <a:rPr lang="hu-HU" sz="3200" dirty="0" smtClean="0"/>
              <a:t> </a:t>
            </a:r>
            <a:r>
              <a:rPr lang="hu-HU" sz="3200" dirty="0" err="1" smtClean="0"/>
              <a:t>in</a:t>
            </a:r>
            <a:r>
              <a:rPr lang="hu-HU" sz="3200" dirty="0" smtClean="0"/>
              <a:t> Network</a:t>
            </a:r>
          </a:p>
          <a:p>
            <a:r>
              <a:rPr lang="hu-HU" sz="3200" dirty="0" err="1" smtClean="0"/>
              <a:t>Geographic</a:t>
            </a:r>
            <a:r>
              <a:rPr lang="hu-HU" sz="3200" dirty="0" smtClean="0"/>
              <a:t> </a:t>
            </a:r>
            <a:r>
              <a:rPr lang="hu-HU" sz="3200" dirty="0" err="1" smtClean="0"/>
              <a:t>Constraints</a:t>
            </a:r>
            <a:endParaRPr lang="hu-HU" sz="3200" dirty="0" smtClean="0"/>
          </a:p>
          <a:p>
            <a:r>
              <a:rPr lang="hu-HU" sz="3200" dirty="0" smtClean="0"/>
              <a:t>Data </a:t>
            </a:r>
            <a:r>
              <a:rPr lang="hu-HU" sz="3200" dirty="0" err="1" smtClean="0"/>
              <a:t>Collection</a:t>
            </a:r>
            <a:endParaRPr lang="hu-HU" sz="3200" dirty="0" smtClean="0"/>
          </a:p>
          <a:p>
            <a:r>
              <a:rPr lang="hu-HU" sz="3200" dirty="0" smtClean="0"/>
              <a:t>Performance </a:t>
            </a:r>
            <a:r>
              <a:rPr lang="hu-HU" sz="3200" dirty="0" err="1" smtClean="0"/>
              <a:t>Analysis</a:t>
            </a:r>
            <a:endParaRPr lang="hu-HU" sz="3200" dirty="0" smtClean="0"/>
          </a:p>
          <a:p>
            <a:r>
              <a:rPr lang="hu-HU" sz="3200" dirty="0" err="1" smtClean="0"/>
              <a:t>Summary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Why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need</a:t>
            </a:r>
            <a:r>
              <a:rPr lang="hu-HU" dirty="0" smtClean="0"/>
              <a:t> a </a:t>
            </a:r>
            <a:r>
              <a:rPr lang="hu-HU" dirty="0" err="1" smtClean="0"/>
              <a:t>latency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2833694"/>
          </a:xfrm>
        </p:spPr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basis</a:t>
            </a:r>
            <a:r>
              <a:rPr lang="hu-HU" dirty="0" smtClean="0"/>
              <a:t> of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methods</a:t>
            </a:r>
            <a:r>
              <a:rPr lang="hu-HU" dirty="0" smtClean="0"/>
              <a:t> is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b="1" dirty="0" err="1" smtClean="0"/>
              <a:t>transform</a:t>
            </a:r>
            <a:r>
              <a:rPr lang="hu-HU" b="1" dirty="0" smtClean="0"/>
              <a:t> </a:t>
            </a:r>
            <a:r>
              <a:rPr lang="hu-HU" b="1" dirty="0" err="1" smtClean="0"/>
              <a:t>delays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geographic</a:t>
            </a:r>
            <a:r>
              <a:rPr lang="hu-HU" b="1" dirty="0" smtClean="0"/>
              <a:t> </a:t>
            </a:r>
            <a:r>
              <a:rPr lang="hu-HU" b="1" dirty="0" err="1" smtClean="0"/>
              <a:t>distance</a:t>
            </a:r>
            <a:endParaRPr lang="hu-HU" b="1" dirty="0" smtClean="0"/>
          </a:p>
          <a:p>
            <a:endParaRPr lang="hu-HU" b="1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model</a:t>
            </a:r>
            <a:r>
              <a:rPr lang="hu-HU" dirty="0" smtClean="0"/>
              <a:t> </a:t>
            </a:r>
            <a:r>
              <a:rPr lang="hu-HU" dirty="0" err="1" smtClean="0"/>
              <a:t>aims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b="1" dirty="0" err="1" smtClean="0"/>
              <a:t>decompose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overall </a:t>
            </a:r>
            <a:r>
              <a:rPr lang="hu-HU" b="1" dirty="0" err="1" smtClean="0"/>
              <a:t>packet</a:t>
            </a:r>
            <a:r>
              <a:rPr lang="hu-HU" b="1" dirty="0" smtClean="0"/>
              <a:t> </a:t>
            </a:r>
            <a:r>
              <a:rPr lang="hu-HU" b="1" dirty="0" err="1" smtClean="0"/>
              <a:t>delay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linkwise</a:t>
            </a:r>
            <a:r>
              <a:rPr lang="hu-HU" b="1" dirty="0" smtClean="0"/>
              <a:t> </a:t>
            </a:r>
            <a:r>
              <a:rPr lang="hu-HU" b="1" dirty="0" err="1" smtClean="0"/>
              <a:t>components</a:t>
            </a:r>
            <a:endParaRPr lang="hu-HU" b="1" dirty="0" smtClean="0"/>
          </a:p>
        </p:txBody>
      </p:sp>
      <p:sp>
        <p:nvSpPr>
          <p:cNvPr id="4" name="Tartalom helye 2"/>
          <p:cNvSpPr txBox="1">
            <a:spLocks/>
          </p:cNvSpPr>
          <p:nvPr/>
        </p:nvSpPr>
        <p:spPr bwMode="auto">
          <a:xfrm>
            <a:off x="2500298" y="4572008"/>
            <a:ext cx="65008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hu-HU" sz="2800" kern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Approximating</a:t>
            </a:r>
            <a:r>
              <a:rPr kumimoji="0" lang="hu-HU" sz="28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propagation</a:t>
            </a:r>
            <a:r>
              <a:rPr kumimoji="0" lang="hu-HU" sz="28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delays</a:t>
            </a:r>
            <a:r>
              <a:rPr kumimoji="0" lang="hu-HU" sz="28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</a:t>
            </a:r>
            <a:r>
              <a:rPr kumimoji="0" lang="hu-HU" sz="28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hu-HU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</a:t>
            </a:r>
            <a:r>
              <a:rPr kumimoji="0" lang="hu-HU" sz="28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path</a:t>
            </a:r>
            <a:endParaRPr kumimoji="0" lang="hu-HU" sz="2800" b="0" i="0" u="none" strike="noStrike" kern="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28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	</a:t>
            </a:r>
            <a:r>
              <a:rPr lang="hu-HU" sz="2800" kern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l</a:t>
            </a:r>
            <a:r>
              <a:rPr lang="hu-HU" sz="2800" kern="0" baseline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eads</a:t>
            </a:r>
            <a:r>
              <a:rPr lang="hu-HU" sz="28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2800" kern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to</a:t>
            </a:r>
            <a:r>
              <a:rPr lang="hu-HU" sz="28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more </a:t>
            </a:r>
            <a:r>
              <a:rPr lang="hu-HU" sz="2800" kern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precise</a:t>
            </a:r>
            <a:r>
              <a:rPr lang="hu-HU" sz="28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2800" kern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distance</a:t>
            </a:r>
            <a:r>
              <a:rPr lang="hu-HU" sz="28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2800" kern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estimations</a:t>
            </a:r>
            <a:r>
              <a:rPr lang="hu-HU" sz="28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...</a:t>
            </a:r>
            <a:endParaRPr kumimoji="0" lang="hu-H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357826"/>
            <a:ext cx="5357850" cy="10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Modelling </a:t>
            </a:r>
            <a:r>
              <a:rPr lang="hu-HU" dirty="0" err="1" smtClean="0"/>
              <a:t>Packet</a:t>
            </a:r>
            <a:r>
              <a:rPr lang="hu-HU" dirty="0" smtClean="0"/>
              <a:t> </a:t>
            </a:r>
            <a:r>
              <a:rPr lang="hu-HU" dirty="0" err="1" smtClean="0"/>
              <a:t>Delays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2333628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packet</a:t>
            </a:r>
            <a:r>
              <a:rPr lang="hu-HU" dirty="0" smtClean="0"/>
              <a:t> </a:t>
            </a:r>
            <a:r>
              <a:rPr lang="hu-HU" dirty="0" err="1" smtClean="0"/>
              <a:t>delay</a:t>
            </a:r>
            <a:r>
              <a:rPr lang="hu-HU" dirty="0" smtClean="0"/>
              <a:t> (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dirty="0" smtClean="0"/>
              <a:t>)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divided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…</a:t>
            </a:r>
          </a:p>
          <a:p>
            <a:pPr lvl="1"/>
            <a:r>
              <a:rPr lang="hu-HU" dirty="0" err="1" smtClean="0"/>
              <a:t>Queuing</a:t>
            </a:r>
            <a:r>
              <a:rPr lang="hu-HU" dirty="0" smtClean="0"/>
              <a:t> </a:t>
            </a:r>
            <a:r>
              <a:rPr lang="hu-HU" dirty="0" err="1" smtClean="0"/>
              <a:t>delay</a:t>
            </a:r>
            <a:r>
              <a:rPr lang="hu-HU" dirty="0" smtClean="0"/>
              <a:t> (</a:t>
            </a:r>
            <a:r>
              <a:rPr lang="hu-HU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i="1" baseline="-25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Processing</a:t>
            </a:r>
            <a:r>
              <a:rPr lang="hu-HU" dirty="0" smtClean="0"/>
              <a:t> </a:t>
            </a:r>
            <a:r>
              <a:rPr lang="hu-HU" dirty="0" err="1" smtClean="0"/>
              <a:t>delay</a:t>
            </a:r>
            <a:r>
              <a:rPr lang="hu-HU" dirty="0" smtClean="0"/>
              <a:t> (</a:t>
            </a:r>
            <a:r>
              <a:rPr lang="hu-HU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i="1" baseline="-25000" dirty="0" err="1" smtClean="0"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Transmission</a:t>
            </a:r>
            <a:r>
              <a:rPr lang="hu-HU" dirty="0" smtClean="0"/>
              <a:t> </a:t>
            </a:r>
            <a:r>
              <a:rPr lang="hu-HU" dirty="0" err="1" smtClean="0"/>
              <a:t>delay</a:t>
            </a:r>
            <a:r>
              <a:rPr lang="hu-HU" dirty="0" smtClean="0"/>
              <a:t> (</a:t>
            </a:r>
            <a:r>
              <a:rPr lang="hu-HU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i="1" baseline="-250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Propagation</a:t>
            </a:r>
            <a:r>
              <a:rPr lang="hu-HU" dirty="0" smtClean="0"/>
              <a:t> </a:t>
            </a:r>
            <a:r>
              <a:rPr lang="hu-HU" dirty="0" err="1" smtClean="0"/>
              <a:t>delay</a:t>
            </a:r>
            <a:r>
              <a:rPr lang="hu-HU" dirty="0" smtClean="0"/>
              <a:t> (</a:t>
            </a:r>
            <a:r>
              <a:rPr lang="hu-HU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i="1" baseline="-25000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1785918" y="3857628"/>
            <a:ext cx="721527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hu-HU" sz="28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 </a:t>
            </a:r>
            <a:r>
              <a:rPr lang="hu-HU" sz="2800" kern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given</a:t>
            </a:r>
            <a:r>
              <a:rPr lang="hu-HU" sz="28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2800" kern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path</a:t>
            </a:r>
            <a:r>
              <a:rPr lang="hu-HU" sz="28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9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overall </a:t>
            </a: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packet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delay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hu-H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path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hu-HU" sz="28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hu-HU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hu-HU" sz="280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hu-HU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hu-HU" sz="2800" b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4572000" y="3786190"/>
            <a:ext cx="642942" cy="64294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000" b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hu-HU" b="1" baseline="-25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5500694" y="3786190"/>
            <a:ext cx="642942" cy="64294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000" b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hu-HU" b="1" baseline="-25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6429388" y="3786190"/>
            <a:ext cx="642942" cy="64294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000" b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hu-HU" b="1" baseline="-25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8215338" y="3786190"/>
            <a:ext cx="642942" cy="64294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b="1" baseline="-25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hu-HU" sz="1600" b="1" baseline="-25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Egyenes összekötő 12"/>
          <p:cNvCxnSpPr>
            <a:stCxn id="8" idx="6"/>
            <a:endCxn id="9" idx="2"/>
          </p:cNvCxnSpPr>
          <p:nvPr/>
        </p:nvCxnSpPr>
        <p:spPr>
          <a:xfrm>
            <a:off x="5214942" y="4107661"/>
            <a:ext cx="285752" cy="1588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>
            <a:stCxn id="9" idx="6"/>
            <a:endCxn id="10" idx="2"/>
          </p:cNvCxnSpPr>
          <p:nvPr/>
        </p:nvCxnSpPr>
        <p:spPr>
          <a:xfrm>
            <a:off x="6143636" y="4107661"/>
            <a:ext cx="285752" cy="1588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>
            <a:stCxn id="10" idx="6"/>
          </p:cNvCxnSpPr>
          <p:nvPr/>
        </p:nvCxnSpPr>
        <p:spPr>
          <a:xfrm>
            <a:off x="7072330" y="4107660"/>
            <a:ext cx="285752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>
            <a:stCxn id="11" idx="2"/>
          </p:cNvCxnSpPr>
          <p:nvPr/>
        </p:nvCxnSpPr>
        <p:spPr>
          <a:xfrm rot="10800000">
            <a:off x="7929586" y="4107661"/>
            <a:ext cx="285752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7358082" y="385762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…</a:t>
            </a:r>
            <a:endParaRPr lang="hu-HU" b="1" dirty="0"/>
          </a:p>
        </p:txBody>
      </p:sp>
      <p:sp>
        <p:nvSpPr>
          <p:cNvPr id="16" name="Ellipszis 15"/>
          <p:cNvSpPr/>
          <p:nvPr/>
        </p:nvSpPr>
        <p:spPr>
          <a:xfrm>
            <a:off x="500034" y="3286124"/>
            <a:ext cx="4286280" cy="64294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2. sz. felirat kerettel és kiemelő vonallal 17"/>
          <p:cNvSpPr/>
          <p:nvPr/>
        </p:nvSpPr>
        <p:spPr>
          <a:xfrm>
            <a:off x="5286380" y="2285992"/>
            <a:ext cx="3643338" cy="928694"/>
          </a:xfrm>
          <a:prstGeom prst="accentBorderCallout2">
            <a:avLst>
              <a:gd name="adj1" fmla="val 21780"/>
              <a:gd name="adj2" fmla="val -4086"/>
              <a:gd name="adj3" fmla="val 21780"/>
              <a:gd name="adj4" fmla="val -10489"/>
              <a:gd name="adj5" fmla="val 121589"/>
              <a:gd name="adj6" fmla="val -25816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solidFill>
                  <a:srgbClr val="C00000"/>
                </a:solidFill>
              </a:rPr>
              <a:t>Only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</a:rPr>
              <a:t>the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</a:rPr>
              <a:t>propagation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</a:rPr>
              <a:t>component</a:t>
            </a:r>
            <a:r>
              <a:rPr lang="hu-HU" b="1" dirty="0" smtClean="0">
                <a:solidFill>
                  <a:srgbClr val="C00000"/>
                </a:solidFill>
              </a:rPr>
              <a:t> has </a:t>
            </a:r>
            <a:r>
              <a:rPr lang="hu-HU" b="1" dirty="0" err="1" smtClean="0">
                <a:solidFill>
                  <a:srgbClr val="C00000"/>
                </a:solidFill>
              </a:rPr>
              <a:t>role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</a:rPr>
              <a:t>in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</a:rPr>
              <a:t>the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</a:rPr>
              <a:t>geolocation</a:t>
            </a:r>
            <a:endParaRPr lang="hu-H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animBg="1"/>
      <p:bldP spid="9" grpId="0" animBg="1"/>
      <p:bldP spid="10" grpId="0" animBg="1"/>
      <p:bldP spid="11" grpId="0" animBg="1"/>
      <p:bldP spid="25" grpId="0"/>
      <p:bldP spid="16" grpId="0" animBg="1"/>
      <p:bldP spid="18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072074"/>
            <a:ext cx="4857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Estimate</a:t>
            </a:r>
            <a:r>
              <a:rPr lang="hu-HU" dirty="0" smtClean="0"/>
              <a:t> </a:t>
            </a:r>
            <a:r>
              <a:rPr lang="hu-HU" dirty="0" err="1" smtClean="0"/>
              <a:t>Propagation</a:t>
            </a:r>
            <a:r>
              <a:rPr lang="hu-HU" dirty="0" smtClean="0"/>
              <a:t> </a:t>
            </a:r>
            <a:r>
              <a:rPr lang="hu-HU" dirty="0" err="1" smtClean="0"/>
              <a:t>Delays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2547942"/>
          </a:xfrm>
        </p:spPr>
        <p:txBody>
          <a:bodyPr/>
          <a:lstStyle/>
          <a:p>
            <a:r>
              <a:rPr lang="hu-HU" sz="2400" dirty="0" err="1" smtClean="0"/>
              <a:t>Assumptions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model</a:t>
            </a:r>
            <a:endParaRPr lang="hu-HU" sz="2400" dirty="0" smtClean="0"/>
          </a:p>
          <a:p>
            <a:pPr lvl="1"/>
            <a:r>
              <a:rPr lang="hu-HU" sz="2000" b="1" dirty="0" smtClean="0"/>
              <a:t>No </a:t>
            </a:r>
            <a:r>
              <a:rPr lang="hu-HU" sz="2000" b="1" dirty="0" err="1" smtClean="0"/>
              <a:t>queuing</a:t>
            </a:r>
            <a:r>
              <a:rPr lang="hu-HU" sz="2000" b="1" dirty="0" smtClean="0"/>
              <a:t> </a:t>
            </a:r>
            <a:r>
              <a:rPr lang="hu-HU" sz="2000" dirty="0" smtClean="0"/>
              <a:t>(</a:t>
            </a:r>
            <a:r>
              <a:rPr lang="hu-HU" sz="20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sz="2000" i="1" baseline="-25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hu-HU" sz="2000" i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u-HU" sz="2000" dirty="0" smtClean="0"/>
              <a:t>= 0)</a:t>
            </a:r>
          </a:p>
          <a:p>
            <a:pPr lvl="1"/>
            <a:r>
              <a:rPr lang="hu-HU" sz="2000" dirty="0" smtClean="0"/>
              <a:t>The </a:t>
            </a:r>
            <a:r>
              <a:rPr lang="hu-HU" sz="2000" dirty="0" err="1" smtClean="0"/>
              <a:t>per-hop</a:t>
            </a:r>
            <a:r>
              <a:rPr lang="hu-HU" sz="2000" dirty="0" smtClean="0"/>
              <a:t> </a:t>
            </a:r>
            <a:r>
              <a:rPr lang="hu-HU" sz="2000" dirty="0" err="1" smtClean="0"/>
              <a:t>processing</a:t>
            </a:r>
            <a:r>
              <a:rPr lang="hu-HU" sz="2000" dirty="0" smtClean="0"/>
              <a:t> and </a:t>
            </a:r>
            <a:r>
              <a:rPr lang="hu-HU" sz="2000" dirty="0" err="1" smtClean="0"/>
              <a:t>transmission</a:t>
            </a:r>
            <a:r>
              <a:rPr lang="hu-HU" sz="2000" dirty="0" smtClean="0"/>
              <a:t> </a:t>
            </a:r>
            <a:r>
              <a:rPr lang="hu-HU" sz="2000" dirty="0" err="1" smtClean="0"/>
              <a:t>delays</a:t>
            </a:r>
            <a:r>
              <a:rPr lang="hu-HU" sz="2000" dirty="0" smtClean="0"/>
              <a:t> </a:t>
            </a:r>
            <a:r>
              <a:rPr lang="hu-HU" sz="2000" dirty="0" err="1" smtClean="0"/>
              <a:t>can</a:t>
            </a:r>
            <a:r>
              <a:rPr lang="hu-HU" sz="2000" dirty="0" smtClean="0"/>
              <a:t> be </a:t>
            </a:r>
            <a:r>
              <a:rPr lang="hu-HU" sz="2000" b="1" dirty="0" err="1" smtClean="0"/>
              <a:t>approximated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by</a:t>
            </a:r>
            <a:r>
              <a:rPr lang="hu-HU" sz="2000" b="1" dirty="0" smtClean="0"/>
              <a:t> a </a:t>
            </a:r>
            <a:r>
              <a:rPr lang="hu-HU" sz="2000" b="1" dirty="0" err="1" smtClean="0"/>
              <a:t>global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constant</a:t>
            </a:r>
            <a:r>
              <a:rPr lang="hu-HU" sz="2000" b="1" dirty="0" smtClean="0"/>
              <a:t> </a:t>
            </a:r>
            <a:r>
              <a:rPr lang="hu-HU" sz="2000" dirty="0" smtClean="0"/>
              <a:t>(</a:t>
            </a:r>
            <a:r>
              <a:rPr lang="hu-HU" sz="20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sz="2000" i="1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sz="2000" dirty="0" smtClean="0"/>
              <a:t>)</a:t>
            </a:r>
            <a:endParaRPr lang="hu-H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hu-HU" sz="18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sz="1800" i="1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hu-HU" sz="18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sz="1800" i="1" baseline="-25000" dirty="0" err="1" smtClean="0"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hu-HU" sz="18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hu-HU" sz="18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sz="1800" i="1" baseline="-250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endParaRPr lang="hu-HU" sz="18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2000" dirty="0" err="1" smtClean="0"/>
              <a:t>Based</a:t>
            </a:r>
            <a:r>
              <a:rPr lang="hu-HU" sz="2000" dirty="0" smtClean="0"/>
              <a:t> </a:t>
            </a:r>
            <a:r>
              <a:rPr lang="hu-HU" sz="2000" dirty="0" err="1" smtClean="0"/>
              <a:t>on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literature</a:t>
            </a:r>
            <a:r>
              <a:rPr lang="hu-HU" sz="2000" dirty="0" smtClean="0"/>
              <a:t> and </a:t>
            </a:r>
            <a:r>
              <a:rPr lang="hu-HU" sz="2000" dirty="0" err="1" smtClean="0"/>
              <a:t>our</a:t>
            </a:r>
            <a:r>
              <a:rPr lang="hu-HU" sz="2000" dirty="0" smtClean="0"/>
              <a:t> </a:t>
            </a:r>
            <a:r>
              <a:rPr lang="hu-HU" sz="2000" dirty="0" err="1" smtClean="0"/>
              <a:t>observations</a:t>
            </a:r>
            <a:r>
              <a:rPr lang="hu-HU" sz="2000" dirty="0" smtClean="0"/>
              <a:t>:</a:t>
            </a:r>
          </a:p>
          <a:p>
            <a:pPr lvl="4"/>
            <a:r>
              <a:rPr lang="hu-HU" b="1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b="1" i="1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b="1" dirty="0" smtClean="0"/>
              <a:t> = 100</a:t>
            </a:r>
            <a:r>
              <a:rPr lang="hu-HU" b="1" i="1" dirty="0" smtClean="0">
                <a:sym typeface="Symbol"/>
              </a:rPr>
              <a:t>s</a:t>
            </a:r>
            <a:endParaRPr lang="hu-HU" b="1" i="1" dirty="0" smtClean="0"/>
          </a:p>
          <a:p>
            <a:pPr lvl="1">
              <a:buNone/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785918" y="4143380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The </a:t>
            </a:r>
            <a:r>
              <a:rPr lang="hu-HU" sz="28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one-way</a:t>
            </a:r>
            <a:r>
              <a:rPr lang="hu-H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8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propagation</a:t>
            </a:r>
            <a:r>
              <a:rPr lang="hu-H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8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delay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along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a </a:t>
            </a:r>
            <a:r>
              <a:rPr lang="hu-HU" sz="2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given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path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:</a:t>
            </a:r>
            <a:endParaRPr lang="hu-HU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857356" y="4143380"/>
            <a:ext cx="7000924" cy="1588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 build="allAtOnce"/>
    </p:bldLst>
  </p:timing>
</p:sld>
</file>

<file path=ppt/theme/theme1.xml><?xml version="1.0" encoding="utf-8"?>
<a:theme xmlns:a="http://schemas.openxmlformats.org/drawingml/2006/main" name="Geography globe design template">
  <a:themeElements>
    <a:clrScheme name="">
      <a:dk1>
        <a:srgbClr val="000000"/>
      </a:dk1>
      <a:lt1>
        <a:srgbClr val="B2B2B2"/>
      </a:lt1>
      <a:dk2>
        <a:srgbClr val="336699"/>
      </a:dk2>
      <a:lt2>
        <a:srgbClr val="808080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16">
        <a:dk1>
          <a:srgbClr val="808080"/>
        </a:dk1>
        <a:lt1>
          <a:srgbClr val="FFFFFF"/>
        </a:lt1>
        <a:dk2>
          <a:srgbClr val="B2B2B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Geography globe design template</Template>
  <TotalTime>12013</TotalTime>
  <Words>1327</Words>
  <Application>Microsoft Office PowerPoint</Application>
  <PresentationFormat>Diavetítés a képernyőre (4:3 oldalarány)</PresentationFormat>
  <Paragraphs>276</Paragraphs>
  <Slides>26</Slides>
  <Notes>14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Geography globe design template</vt:lpstr>
      <vt:lpstr>A Detailed Path-latency Model  for Router Geolocation</vt:lpstr>
      <vt:lpstr>Agenda</vt:lpstr>
      <vt:lpstr>Motivation</vt:lpstr>
      <vt:lpstr>Geolocation in General</vt:lpstr>
      <vt:lpstr>Measurement Based Geolocation</vt:lpstr>
      <vt:lpstr>Presentation Outline</vt:lpstr>
      <vt:lpstr>Why do we need a latency model?</vt:lpstr>
      <vt:lpstr>Modelling Packet Delays</vt:lpstr>
      <vt:lpstr>How to Estimate Propagation Delays</vt:lpstr>
      <vt:lpstr>An Extra Cost - ICMP Generation Time</vt:lpstr>
      <vt:lpstr>ICMP Generation Times</vt:lpstr>
      <vt:lpstr>Presentation outline</vt:lpstr>
      <vt:lpstr>Distance Approximation</vt:lpstr>
      <vt:lpstr>Signal Propagation in Network</vt:lpstr>
      <vt:lpstr>Presentation outline</vt:lpstr>
      <vt:lpstr>Solving Geolocation</vt:lpstr>
      <vt:lpstr>Round-Trip Time Constraint</vt:lpstr>
      <vt:lpstr>One-way Delay Constraint</vt:lpstr>
      <vt:lpstr>Presentation outline</vt:lpstr>
      <vt:lpstr>An Award-winning Testbed</vt:lpstr>
      <vt:lpstr>Presentation outline</vt:lpstr>
      <vt:lpstr>Performance Analysis</vt:lpstr>
      <vt:lpstr>Presentation outline</vt:lpstr>
      <vt:lpstr>Summary</vt:lpstr>
      <vt:lpstr>OneLab2 - The Next Generation of ETOMIC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LS</dc:creator>
  <cp:lastModifiedBy>LS</cp:lastModifiedBy>
  <cp:revision>78</cp:revision>
  <dcterms:created xsi:type="dcterms:W3CDTF">2009-03-11T10:39:43Z</dcterms:created>
  <dcterms:modified xsi:type="dcterms:W3CDTF">2009-04-15T15:17:56Z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TC102885651033</vt:lpwstr>
  </property>
</Properties>
</file>