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36"/>
  </p:notesMasterIdLst>
  <p:handoutMasterIdLst>
    <p:handoutMasterId r:id="rId37"/>
  </p:handoutMasterIdLst>
  <p:sldIdLst>
    <p:sldId id="388" r:id="rId2"/>
    <p:sldId id="390" r:id="rId3"/>
    <p:sldId id="392" r:id="rId4"/>
    <p:sldId id="391" r:id="rId5"/>
    <p:sldId id="393" r:id="rId6"/>
    <p:sldId id="394" r:id="rId7"/>
    <p:sldId id="395" r:id="rId8"/>
    <p:sldId id="396" r:id="rId9"/>
    <p:sldId id="438" r:id="rId10"/>
    <p:sldId id="397" r:id="rId11"/>
    <p:sldId id="400" r:id="rId12"/>
    <p:sldId id="402" r:id="rId13"/>
    <p:sldId id="446" r:id="rId14"/>
    <p:sldId id="447" r:id="rId15"/>
    <p:sldId id="448" r:id="rId16"/>
    <p:sldId id="449" r:id="rId17"/>
    <p:sldId id="450" r:id="rId18"/>
    <p:sldId id="451" r:id="rId19"/>
    <p:sldId id="452" r:id="rId20"/>
    <p:sldId id="453" r:id="rId21"/>
    <p:sldId id="454" r:id="rId22"/>
    <p:sldId id="455" r:id="rId23"/>
    <p:sldId id="456" r:id="rId24"/>
    <p:sldId id="457" r:id="rId25"/>
    <p:sldId id="495" r:id="rId26"/>
    <p:sldId id="496" r:id="rId27"/>
    <p:sldId id="458" r:id="rId28"/>
    <p:sldId id="459" r:id="rId29"/>
    <p:sldId id="460" r:id="rId30"/>
    <p:sldId id="461" r:id="rId31"/>
    <p:sldId id="462" r:id="rId32"/>
    <p:sldId id="463" r:id="rId33"/>
    <p:sldId id="464" r:id="rId34"/>
    <p:sldId id="465" r:id="rId3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390"/>
            <p14:sldId id="392"/>
            <p14:sldId id="391"/>
            <p14:sldId id="393"/>
            <p14:sldId id="394"/>
            <p14:sldId id="395"/>
            <p14:sldId id="396"/>
            <p14:sldId id="438"/>
            <p14:sldId id="397"/>
            <p14:sldId id="400"/>
            <p14:sldId id="402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55"/>
            <p14:sldId id="456"/>
            <p14:sldId id="457"/>
            <p14:sldId id="495"/>
            <p14:sldId id="496"/>
            <p14:sldId id="458"/>
            <p14:sldId id="459"/>
            <p14:sldId id="460"/>
            <p14:sldId id="461"/>
            <p14:sldId id="462"/>
            <p14:sldId id="463"/>
            <p14:sldId id="464"/>
            <p14:sldId id="4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6" autoAdjust="0"/>
    <p:restoredTop sz="90232" autoAdjust="0"/>
  </p:normalViewPr>
  <p:slideViewPr>
    <p:cSldViewPr snapToGrid="0">
      <p:cViewPr varScale="1">
        <p:scale>
          <a:sx n="65" d="100"/>
          <a:sy n="65" d="100"/>
        </p:scale>
        <p:origin x="-9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HDLC used in </a:t>
            </a:r>
            <a:r>
              <a:rPr lang="en-US" dirty="0" err="1" smtClean="0"/>
              <a:t>SoNET</a:t>
            </a:r>
            <a:r>
              <a:rPr lang="en-US" dirty="0" smtClean="0"/>
              <a:t> phone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52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Multiple values can sum to same checksum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94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Computer Networks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6662784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</a:t>
            </a:r>
            <a:r>
              <a:rPr lang="hu-HU" sz="3600" b="1" dirty="0">
                <a:solidFill>
                  <a:schemeClr val="tx1"/>
                </a:solidFill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</a:rPr>
              <a:t>: </a:t>
            </a:r>
            <a:r>
              <a:rPr lang="en-US" sz="3600" b="1" dirty="0" smtClean="0">
                <a:solidFill>
                  <a:schemeClr val="tx1"/>
                </a:solidFill>
              </a:rPr>
              <a:t>Data Link</a:t>
            </a:r>
          </a:p>
          <a:p>
            <a:endParaRPr 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2514600" y="6202437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ubtitle 4"/>
          <p:cNvSpPr txBox="1">
            <a:spLocks/>
          </p:cNvSpPr>
          <p:nvPr/>
        </p:nvSpPr>
        <p:spPr>
          <a:xfrm>
            <a:off x="2438400" y="6021009"/>
            <a:ext cx="6705600" cy="685800"/>
          </a:xfrm>
          <a:prstGeom prst="rect">
            <a:avLst/>
          </a:prstGeom>
        </p:spPr>
        <p:txBody>
          <a:bodyPr vert="horz" anchor="ctr">
            <a:normAutofit fontScale="55000" lnSpcReduction="2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Based on slides from D. </a:t>
            </a:r>
            <a:r>
              <a:rPr lang="en-US" dirty="0" err="1"/>
              <a:t>Choffnes</a:t>
            </a:r>
            <a:r>
              <a:rPr lang="en-US" dirty="0"/>
              <a:t> Northeastern U. </a:t>
            </a:r>
            <a:r>
              <a:rPr lang="hu-HU" dirty="0"/>
              <a:t>and P. </a:t>
            </a:r>
            <a:r>
              <a:rPr lang="hu-HU" dirty="0" err="1"/>
              <a:t>Gill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StonyBrook</a:t>
            </a:r>
            <a:r>
              <a:rPr lang="hu-HU" dirty="0"/>
              <a:t> University</a:t>
            </a:r>
          </a:p>
          <a:p>
            <a:r>
              <a:rPr lang="en-US" dirty="0"/>
              <a:t>Revised </a:t>
            </a:r>
            <a:r>
              <a:rPr lang="hu-HU" dirty="0" err="1"/>
              <a:t>Autumn</a:t>
            </a:r>
            <a:r>
              <a:rPr lang="en-US" dirty="0"/>
              <a:t> 2015 by </a:t>
            </a:r>
            <a:r>
              <a:rPr lang="hu-HU" dirty="0"/>
              <a:t>S</a:t>
            </a:r>
            <a:r>
              <a:rPr lang="en-US" dirty="0"/>
              <a:t>. </a:t>
            </a:r>
            <a:r>
              <a:rPr lang="hu-HU" dirty="0"/>
              <a:t>Laki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Noise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physical world is inherently noisy</a:t>
            </a:r>
          </a:p>
          <a:p>
            <a:pPr lvl="1"/>
            <a:r>
              <a:rPr lang="en-US" dirty="0" smtClean="0"/>
              <a:t>Interference from electrical cables</a:t>
            </a:r>
          </a:p>
          <a:p>
            <a:pPr lvl="1"/>
            <a:r>
              <a:rPr lang="en-US" dirty="0" smtClean="0"/>
              <a:t>Cross-talk from radio transmissions, microwave ovens</a:t>
            </a:r>
          </a:p>
          <a:p>
            <a:pPr lvl="1"/>
            <a:r>
              <a:rPr lang="en-US" dirty="0" smtClean="0"/>
              <a:t>Solar storms</a:t>
            </a:r>
          </a:p>
          <a:p>
            <a:r>
              <a:rPr lang="en-US" dirty="0" smtClean="0"/>
              <a:t>How to detect bit-errors in transmissions?</a:t>
            </a:r>
          </a:p>
          <a:p>
            <a:r>
              <a:rPr lang="en-US" dirty="0" smtClean="0"/>
              <a:t>How to recover from errors?</a:t>
            </a:r>
          </a:p>
        </p:txBody>
      </p:sp>
    </p:spTree>
    <p:extLst>
      <p:ext uri="{BB962C8B-B14F-4D97-AF65-F5344CB8AC3E}">
        <p14:creationId xmlns:p14="http://schemas.microsoft.com/office/powerpoint/2010/main" val="368606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Naïve Error Detection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Idea: send two copies of each frame</a:t>
            </a:r>
          </a:p>
          <a:p>
            <a:pPr lvl="1"/>
            <a:r>
              <a:rPr lang="en-US" sz="2000" dirty="0" smtClean="0"/>
              <a:t>if (</a:t>
            </a:r>
            <a:r>
              <a:rPr lang="en-US" sz="2000" dirty="0" err="1" smtClean="0"/>
              <a:t>memcmp</a:t>
            </a:r>
            <a:r>
              <a:rPr lang="en-US" sz="2000" dirty="0" smtClean="0"/>
              <a:t>(frame1, frame2) != 0) { OH NOES, AN ERROR! }</a:t>
            </a:r>
          </a:p>
          <a:p>
            <a:r>
              <a:rPr lang="en-US" sz="2400" dirty="0" smtClean="0"/>
              <a:t>Why is this a bad idea?</a:t>
            </a:r>
          </a:p>
          <a:p>
            <a:pPr lvl="1"/>
            <a:r>
              <a:rPr lang="en-US" sz="2000" dirty="0" smtClean="0"/>
              <a:t>Extremely high overhead</a:t>
            </a:r>
          </a:p>
          <a:p>
            <a:pPr lvl="1"/>
            <a:r>
              <a:rPr lang="en-US" sz="2000" dirty="0" smtClean="0"/>
              <a:t>Poor protection against errors</a:t>
            </a:r>
          </a:p>
          <a:p>
            <a:pPr lvl="2"/>
            <a:r>
              <a:rPr lang="en-US" sz="1800" dirty="0" smtClean="0"/>
              <a:t>Twice the data means twice the chance for bit errors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23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Parity Bits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2" y="4595466"/>
            <a:ext cx="8839200" cy="1514902"/>
          </a:xfrm>
        </p:spPr>
        <p:txBody>
          <a:bodyPr/>
          <a:lstStyle/>
          <a:p>
            <a:r>
              <a:rPr lang="en-US" dirty="0" smtClean="0"/>
              <a:t>Detects 1-bit errors and some 2-bit errors</a:t>
            </a:r>
          </a:p>
          <a:p>
            <a:r>
              <a:rPr lang="en-US" dirty="0" smtClean="0"/>
              <a:t>Not reliable against </a:t>
            </a:r>
            <a:r>
              <a:rPr lang="en-US" dirty="0" err="1" smtClean="0"/>
              <a:t>bursty</a:t>
            </a:r>
            <a:r>
              <a:rPr lang="en-US" dirty="0" smtClean="0"/>
              <a:t> errors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04800" y="1752601"/>
            <a:ext cx="8839200" cy="11953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Idea: add extra bits to keep the number of 1s </a:t>
            </a:r>
            <a:r>
              <a:rPr lang="en-US" dirty="0" smtClean="0">
                <a:solidFill>
                  <a:schemeClr val="accent1"/>
                </a:solidFill>
              </a:rPr>
              <a:t>even</a:t>
            </a:r>
          </a:p>
          <a:p>
            <a:pPr lvl="1"/>
            <a:r>
              <a:rPr lang="en-US" dirty="0" smtClean="0"/>
              <a:t>Example: 7-bit ASCII characters + 1 parity bit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3303" y="2946483"/>
            <a:ext cx="140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0101001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785874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88895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41685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24235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79620" y="2946483"/>
            <a:ext cx="354584" cy="4616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6877" y="2946483"/>
            <a:ext cx="1426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1011110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792217" y="2946483"/>
            <a:ext cx="1401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0110100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053856" y="2946483"/>
            <a:ext cx="147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1101001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209667" y="2946483"/>
            <a:ext cx="1455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0001110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34238" y="3338296"/>
            <a:ext cx="354584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0" name="Up Arrow 19"/>
          <p:cNvSpPr/>
          <p:nvPr/>
        </p:nvSpPr>
        <p:spPr>
          <a:xfrm>
            <a:off x="1540042" y="3408065"/>
            <a:ext cx="846247" cy="1003031"/>
          </a:xfrm>
          <a:prstGeom prst="upArrow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6942" y="3338295"/>
            <a:ext cx="524503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24486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animBg="1"/>
      <p:bldP spid="9" grpId="0" animBg="1"/>
      <p:bldP spid="10" grpId="0" animBg="1"/>
      <p:bldP spid="11" grpId="0" animBg="1"/>
      <p:bldP spid="12" grpId="0" animBg="1"/>
      <p:bldP spid="19" grpId="0" animBg="1"/>
      <p:bldP spid="20" grpId="0" animBg="1"/>
      <p:bldP spid="20" grpId="1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control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hu-HU" sz="2800" dirty="0" smtClean="0"/>
          </a:p>
          <a:p>
            <a:pPr>
              <a:lnSpc>
                <a:spcPct val="90000"/>
              </a:lnSpc>
            </a:pPr>
            <a:endParaRPr lang="hu-HU" sz="2800" dirty="0"/>
          </a:p>
          <a:p>
            <a:pPr>
              <a:lnSpc>
                <a:spcPct val="90000"/>
              </a:lnSpc>
            </a:pPr>
            <a:endParaRPr lang="hu-HU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Error </a:t>
            </a:r>
            <a:r>
              <a:rPr lang="en-US" sz="2800" dirty="0"/>
              <a:t>Control Strategies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Error Correcting codes (Forward Error Correction (FEC))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Error detection and retransmission Automatic Repeat Request (ARQ)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9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control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Objective</a:t>
            </a:r>
            <a:r>
              <a:rPr lang="hu-HU" dirty="0" err="1"/>
              <a:t>s</a:t>
            </a:r>
            <a:endParaRPr lang="hu-HU" dirty="0" smtClean="0"/>
          </a:p>
          <a:p>
            <a:pPr lvl="1"/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detection</a:t>
            </a:r>
            <a:endParaRPr lang="hu-HU" dirty="0" smtClean="0"/>
          </a:p>
          <a:p>
            <a:pPr lvl="2"/>
            <a:r>
              <a:rPr lang="hu-HU" dirty="0" err="1"/>
              <a:t>w</a:t>
            </a:r>
            <a:r>
              <a:rPr lang="hu-HU" dirty="0" err="1" smtClean="0"/>
              <a:t>ith</a:t>
            </a:r>
            <a:r>
              <a:rPr lang="hu-HU" dirty="0" smtClean="0"/>
              <a:t> </a:t>
            </a:r>
            <a:r>
              <a:rPr lang="hu-HU" dirty="0" err="1" smtClean="0"/>
              <a:t>correction</a:t>
            </a:r>
            <a:endParaRPr lang="hu-HU" dirty="0" smtClean="0"/>
          </a:p>
          <a:p>
            <a:pPr lvl="3"/>
            <a:r>
              <a:rPr lang="hu-HU" dirty="0" err="1" smtClean="0"/>
              <a:t>Forward</a:t>
            </a:r>
            <a:r>
              <a:rPr lang="hu-HU" dirty="0" smtClean="0"/>
              <a:t> </a:t>
            </a:r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correction</a:t>
            </a:r>
            <a:endParaRPr lang="hu-HU" dirty="0" smtClean="0"/>
          </a:p>
          <a:p>
            <a:pPr lvl="2"/>
            <a:r>
              <a:rPr lang="hu-HU" dirty="0" err="1"/>
              <a:t>w</a:t>
            </a:r>
            <a:r>
              <a:rPr lang="hu-HU" dirty="0" err="1" smtClean="0"/>
              <a:t>ithout</a:t>
            </a:r>
            <a:r>
              <a:rPr lang="hu-HU" dirty="0" smtClean="0"/>
              <a:t> </a:t>
            </a:r>
            <a:r>
              <a:rPr lang="hu-HU" dirty="0" err="1" smtClean="0"/>
              <a:t>correction</a:t>
            </a:r>
            <a:r>
              <a:rPr lang="hu-HU" dirty="0" smtClean="0"/>
              <a:t> -&gt; </a:t>
            </a:r>
            <a:r>
              <a:rPr lang="hu-HU" dirty="0" err="1" smtClean="0"/>
              <a:t>e.g</a:t>
            </a:r>
            <a:r>
              <a:rPr lang="hu-HU" dirty="0" smtClean="0"/>
              <a:t>. </a:t>
            </a:r>
            <a:r>
              <a:rPr lang="hu-HU" dirty="0" err="1" smtClean="0"/>
              <a:t>drop</a:t>
            </a:r>
            <a:r>
              <a:rPr lang="hu-HU" dirty="0" smtClean="0"/>
              <a:t> a </a:t>
            </a:r>
            <a:r>
              <a:rPr lang="hu-HU" dirty="0" err="1" smtClean="0"/>
              <a:t>frame</a:t>
            </a:r>
            <a:endParaRPr lang="hu-HU" dirty="0" smtClean="0"/>
          </a:p>
          <a:p>
            <a:pPr lvl="3"/>
            <a:r>
              <a:rPr lang="hu-HU" dirty="0" err="1" smtClean="0"/>
              <a:t>Backward</a:t>
            </a:r>
            <a:r>
              <a:rPr lang="hu-HU" dirty="0" smtClean="0"/>
              <a:t> </a:t>
            </a:r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correction</a:t>
            </a:r>
            <a:endParaRPr lang="hu-HU" dirty="0" smtClean="0"/>
          </a:p>
          <a:p>
            <a:pPr lvl="3"/>
            <a:r>
              <a:rPr lang="hu-HU" dirty="0" smtClean="0"/>
              <a:t>The </a:t>
            </a:r>
            <a:r>
              <a:rPr lang="hu-HU" dirty="0" err="1" smtClean="0"/>
              <a:t>erroneous</a:t>
            </a:r>
            <a:r>
              <a:rPr lang="hu-HU" dirty="0" smtClean="0"/>
              <a:t> </a:t>
            </a:r>
            <a:r>
              <a:rPr lang="hu-HU" dirty="0" err="1" smtClean="0"/>
              <a:t>frame</a:t>
            </a:r>
            <a:r>
              <a:rPr lang="hu-HU" dirty="0" smtClean="0"/>
              <a:t> </a:t>
            </a:r>
            <a:r>
              <a:rPr lang="hu-HU" dirty="0" err="1" smtClean="0"/>
              <a:t>needs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retransmitted</a:t>
            </a:r>
            <a:endParaRPr lang="hu-HU" dirty="0" smtClean="0"/>
          </a:p>
          <a:p>
            <a:pPr lvl="1"/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correction</a:t>
            </a:r>
            <a:endParaRPr lang="hu-HU" dirty="0" smtClean="0"/>
          </a:p>
          <a:p>
            <a:pPr lvl="2"/>
            <a:r>
              <a:rPr lang="hu-HU" dirty="0" err="1"/>
              <a:t>w</a:t>
            </a:r>
            <a:r>
              <a:rPr lang="hu-HU" dirty="0" err="1" smtClean="0"/>
              <a:t>ithout</a:t>
            </a:r>
            <a:r>
              <a:rPr lang="hu-HU" dirty="0" smtClean="0"/>
              <a:t> </a:t>
            </a:r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detection</a:t>
            </a:r>
            <a:endParaRPr lang="hu-HU" dirty="0" smtClean="0"/>
          </a:p>
          <a:p>
            <a:pPr lvl="3"/>
            <a:r>
              <a:rPr lang="hu-HU" dirty="0" err="1"/>
              <a:t>e</a:t>
            </a:r>
            <a:r>
              <a:rPr lang="hu-HU" dirty="0" err="1" smtClean="0"/>
              <a:t>.g</a:t>
            </a:r>
            <a:r>
              <a:rPr lang="hu-HU" dirty="0" smtClean="0"/>
              <a:t>.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voice</a:t>
            </a:r>
            <a:r>
              <a:rPr lang="hu-HU" dirty="0" smtClean="0"/>
              <a:t> </a:t>
            </a:r>
            <a:r>
              <a:rPr lang="hu-HU" dirty="0" err="1" smtClean="0"/>
              <a:t>transmission</a:t>
            </a:r>
            <a:r>
              <a:rPr lang="hu-HU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Redundancy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Redundancy is required for error control</a:t>
            </a:r>
          </a:p>
          <a:p>
            <a:r>
              <a:rPr lang="en-US" sz="2800" dirty="0" smtClean="0"/>
              <a:t>Without redundancy</a:t>
            </a:r>
          </a:p>
          <a:p>
            <a:pPr lvl="1"/>
            <a:r>
              <a:rPr lang="en-US" sz="2400" dirty="0" smtClean="0"/>
              <a:t>2</a:t>
            </a:r>
            <a:r>
              <a:rPr lang="en-US" sz="2400" baseline="30000" dirty="0" smtClean="0"/>
              <a:t>m</a:t>
            </a:r>
            <a:r>
              <a:rPr lang="en-US" sz="2400" dirty="0" smtClean="0"/>
              <a:t> possible data messages can be represented as data on m bits</a:t>
            </a:r>
          </a:p>
          <a:p>
            <a:pPr lvl="1"/>
            <a:r>
              <a:rPr lang="en-US" sz="2400" dirty="0" smtClean="0"/>
              <a:t>They all are legal!!!</a:t>
            </a:r>
          </a:p>
          <a:p>
            <a:pPr lvl="1"/>
            <a:r>
              <a:rPr lang="en-US" sz="2400" dirty="0" smtClean="0"/>
              <a:t>Each error results a new legal data message</a:t>
            </a:r>
          </a:p>
          <a:p>
            <a:r>
              <a:rPr lang="en-US" sz="2800" dirty="0" smtClean="0"/>
              <a:t>How to detect </a:t>
            </a:r>
            <a:r>
              <a:rPr lang="hu-HU" sz="2800" dirty="0" err="1" smtClean="0"/>
              <a:t>errors</a:t>
            </a:r>
            <a:r>
              <a:rPr lang="en-US" sz="2800" dirty="0" smtClean="0"/>
              <a:t>???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865" y="5317286"/>
            <a:ext cx="49434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3203848" y="494116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frames</a:t>
            </a:r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6674602" y="4664169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possible</a:t>
            </a:r>
            <a:r>
              <a:rPr lang="hu-HU" dirty="0" smtClean="0"/>
              <a:t> </a:t>
            </a:r>
          </a:p>
          <a:p>
            <a:pPr algn="ctr"/>
            <a:r>
              <a:rPr lang="hu-HU" dirty="0" err="1" smtClean="0"/>
              <a:t>frames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42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Error-correcting</a:t>
            </a:r>
            <a:r>
              <a:rPr lang="hu-HU" dirty="0" smtClean="0"/>
              <a:t> </a:t>
            </a:r>
            <a:r>
              <a:rPr lang="hu-HU" dirty="0" err="1" smtClean="0"/>
              <a:t>codes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Redundancy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frame</a:t>
            </a:r>
            <a:r>
              <a:rPr lang="hu-HU" dirty="0" smtClean="0"/>
              <a:t> </a:t>
            </a:r>
            <a:r>
              <a:rPr lang="hu-HU" dirty="0" err="1" smtClean="0"/>
              <a:t>consists</a:t>
            </a:r>
            <a:r>
              <a:rPr lang="hu-HU" dirty="0" smtClean="0"/>
              <a:t> of</a:t>
            </a:r>
          </a:p>
          <a:p>
            <a:pPr lvl="1"/>
            <a:r>
              <a:rPr lang="hu-HU" dirty="0" smtClean="0"/>
              <a:t>m </a:t>
            </a:r>
            <a:r>
              <a:rPr lang="hu-HU" dirty="0" err="1" smtClean="0"/>
              <a:t>data</a:t>
            </a:r>
            <a:r>
              <a:rPr lang="hu-HU" dirty="0" smtClean="0"/>
              <a:t> </a:t>
            </a:r>
            <a:r>
              <a:rPr lang="hu-HU" dirty="0" err="1" smtClean="0"/>
              <a:t>bits</a:t>
            </a:r>
            <a:r>
              <a:rPr lang="hu-HU" dirty="0" smtClean="0"/>
              <a:t> (</a:t>
            </a:r>
            <a:r>
              <a:rPr lang="hu-HU" dirty="0" err="1" smtClean="0"/>
              <a:t>message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r </a:t>
            </a:r>
            <a:r>
              <a:rPr lang="hu-HU" dirty="0" err="1" smtClean="0"/>
              <a:t>redundant</a:t>
            </a:r>
            <a:r>
              <a:rPr lang="hu-HU" dirty="0" smtClean="0"/>
              <a:t>/</a:t>
            </a:r>
            <a:r>
              <a:rPr lang="hu-HU" dirty="0" err="1" smtClean="0"/>
              <a:t>check</a:t>
            </a:r>
            <a:r>
              <a:rPr lang="hu-HU" dirty="0" smtClean="0"/>
              <a:t> </a:t>
            </a:r>
            <a:r>
              <a:rPr lang="hu-HU" dirty="0" err="1" smtClean="0"/>
              <a:t>bits</a:t>
            </a:r>
            <a:endParaRPr lang="hu-HU" dirty="0" smtClean="0"/>
          </a:p>
          <a:p>
            <a:pPr lvl="1"/>
            <a:r>
              <a:rPr lang="hu-HU" dirty="0" smtClean="0"/>
              <a:t>The </a:t>
            </a:r>
            <a:r>
              <a:rPr lang="hu-HU" dirty="0" err="1" smtClean="0"/>
              <a:t>total</a:t>
            </a:r>
            <a:r>
              <a:rPr lang="hu-HU" dirty="0" smtClean="0"/>
              <a:t> </a:t>
            </a:r>
            <a:r>
              <a:rPr lang="hu-HU" dirty="0" err="1" smtClean="0"/>
              <a:t>length</a:t>
            </a:r>
            <a:r>
              <a:rPr lang="hu-HU" dirty="0" smtClean="0"/>
              <a:t> n = m + r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n-bit</a:t>
            </a:r>
            <a:r>
              <a:rPr lang="hu-HU" dirty="0" smtClean="0"/>
              <a:t> unit is </a:t>
            </a:r>
            <a:r>
              <a:rPr lang="hu-HU" dirty="0" err="1" smtClean="0"/>
              <a:t>referred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an </a:t>
            </a:r>
            <a:r>
              <a:rPr lang="hu-HU" dirty="0" err="1" smtClean="0"/>
              <a:t>n-bit</a:t>
            </a:r>
            <a:r>
              <a:rPr lang="hu-HU" dirty="0" smtClean="0"/>
              <a:t> </a:t>
            </a:r>
            <a:r>
              <a:rPr lang="hu-HU" dirty="0" err="1" smtClean="0"/>
              <a:t>codeword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endParaRPr lang="hu-HU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214" y="1700808"/>
            <a:ext cx="376237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7812360" y="1089610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frames</a:t>
            </a:r>
            <a:endParaRPr lang="en-US" dirty="0"/>
          </a:p>
        </p:txBody>
      </p:sp>
      <p:sp>
        <p:nvSpPr>
          <p:cNvPr id="6" name="Szövegdoboz 5"/>
          <p:cNvSpPr txBox="1"/>
          <p:nvPr/>
        </p:nvSpPr>
        <p:spPr>
          <a:xfrm>
            <a:off x="4803987" y="2996952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possible</a:t>
            </a:r>
            <a:r>
              <a:rPr lang="hu-HU" dirty="0" smtClean="0"/>
              <a:t> </a:t>
            </a:r>
            <a:r>
              <a:rPr lang="hu-HU" dirty="0" err="1" smtClean="0"/>
              <a:t>frames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27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Error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37" y="0"/>
            <a:ext cx="8750587" cy="6571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911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3"/>
          <p:cNvSpPr>
            <a:spLocks/>
          </p:cNvSpPr>
          <p:nvPr/>
        </p:nvSpPr>
        <p:spPr bwMode="auto">
          <a:xfrm>
            <a:off x="376962" y="2916389"/>
            <a:ext cx="8686800" cy="134706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just"/>
            <a:endParaRPr lang="en-US" sz="2800" b="1" i="1" dirty="0">
              <a:solidFill>
                <a:schemeClr val="tx1"/>
              </a:solidFill>
              <a:cs typeface="Times New Roman" pitchFamily="-32" charset="0"/>
            </a:endParaRPr>
          </a:p>
          <a:p>
            <a:pPr marL="39688" algn="just"/>
            <a:r>
              <a:rPr lang="en-US" sz="2800" b="1" i="1" dirty="0">
                <a:solidFill>
                  <a:srgbClr val="FF0000"/>
                </a:solidFill>
                <a:cs typeface="Times New Roman" pitchFamily="-32" charset="0"/>
              </a:rPr>
              <a:t>1</a:t>
            </a:r>
            <a:r>
              <a:rPr lang="en-US" sz="2800" b="1" i="1" dirty="0">
                <a:solidFill>
                  <a:schemeClr val="tx1"/>
                </a:solidFill>
                <a:cs typeface="Times New Roman" pitchFamily="-32" charset="0"/>
              </a:rPr>
              <a:t>. The Hamming distance d(000, 011) is 2 because </a:t>
            </a:r>
            <a:br>
              <a:rPr lang="en-US" sz="2800" b="1" i="1" dirty="0">
                <a:solidFill>
                  <a:schemeClr val="tx1"/>
                </a:solidFill>
                <a:cs typeface="Times New Roman" pitchFamily="-32" charset="0"/>
              </a:rPr>
            </a:br>
            <a:r>
              <a:rPr lang="en-US" sz="2800" b="1" i="1" dirty="0">
                <a:solidFill>
                  <a:schemeClr val="tx1"/>
                </a:solidFill>
                <a:cs typeface="Times New Roman" pitchFamily="-32" charset="0"/>
              </a:rPr>
              <a:t>    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453162" y="5114357"/>
            <a:ext cx="8686800" cy="495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 algn="just"/>
            <a:r>
              <a:rPr lang="en-US" sz="2800" b="1" i="1">
                <a:solidFill>
                  <a:srgbClr val="FF0000"/>
                </a:solidFill>
                <a:cs typeface="Times New Roman" pitchFamily="-32" charset="0"/>
              </a:rPr>
              <a:t>2.</a:t>
            </a:r>
            <a:r>
              <a:rPr lang="en-US" sz="2800" b="1" i="1">
                <a:solidFill>
                  <a:schemeClr val="tx1"/>
                </a:solidFill>
                <a:cs typeface="Times New Roman" pitchFamily="-32" charset="0"/>
              </a:rPr>
              <a:t> The Hamming distance d(10101, 11110) is 3 because</a:t>
            </a:r>
          </a:p>
        </p:txBody>
      </p:sp>
      <p:pic>
        <p:nvPicPr>
          <p:cNvPr id="6" name="Picture 2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650" y="4257107"/>
            <a:ext cx="2906712" cy="341313"/>
          </a:xfrm>
          <a:prstGeom prst="rect">
            <a:avLst/>
          </a:prstGeom>
          <a:noFill/>
          <a:ln w="635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362" y="6027170"/>
            <a:ext cx="3811588" cy="307975"/>
          </a:xfrm>
          <a:prstGeom prst="rect">
            <a:avLst/>
          </a:prstGeom>
          <a:noFill/>
          <a:ln w="6350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Hamming </a:t>
            </a:r>
            <a:r>
              <a:rPr lang="hu-HU" dirty="0" err="1" smtClean="0"/>
              <a:t>distance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Hamming distance </a:t>
            </a:r>
            <a:r>
              <a:rPr lang="en-US" dirty="0"/>
              <a:t>between two </a:t>
            </a:r>
            <a:r>
              <a:rPr lang="hu-HU" dirty="0" err="1"/>
              <a:t>code</a:t>
            </a:r>
            <a:r>
              <a:rPr lang="en-US" dirty="0"/>
              <a:t>words is the number of differences between corresponding bits.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9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Hamming </a:t>
            </a:r>
            <a:r>
              <a:rPr lang="hu-HU" dirty="0" err="1" smtClean="0"/>
              <a:t>distance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2</a:t>
            </a:r>
            <a:r>
              <a:rPr lang="hu-HU" baseline="30000" dirty="0" smtClean="0"/>
              <a:t>n</a:t>
            </a:r>
            <a:r>
              <a:rPr lang="hu-HU" dirty="0" smtClean="0"/>
              <a:t> </a:t>
            </a:r>
            <a:r>
              <a:rPr lang="hu-HU" dirty="0" err="1" smtClean="0"/>
              <a:t>possible</a:t>
            </a:r>
            <a:r>
              <a:rPr lang="hu-HU" dirty="0" smtClean="0"/>
              <a:t> </a:t>
            </a:r>
            <a:r>
              <a:rPr lang="hu-HU" dirty="0" err="1" smtClean="0"/>
              <a:t>codewords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used</a:t>
            </a:r>
            <a:endParaRPr lang="hu-HU" dirty="0" smtClean="0"/>
          </a:p>
          <a:p>
            <a:pPr lvl="1"/>
            <a:r>
              <a:rPr lang="hu-HU" dirty="0" err="1" smtClean="0"/>
              <a:t>Set</a:t>
            </a:r>
            <a:r>
              <a:rPr lang="hu-HU" dirty="0" smtClean="0"/>
              <a:t> of </a:t>
            </a:r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codewords</a:t>
            </a:r>
            <a:r>
              <a:rPr lang="hu-HU" dirty="0" smtClean="0"/>
              <a:t> =: S </a:t>
            </a:r>
          </a:p>
          <a:p>
            <a:r>
              <a:rPr lang="hu-HU" dirty="0" smtClean="0"/>
              <a:t>Hamming </a:t>
            </a:r>
            <a:r>
              <a:rPr lang="hu-HU" dirty="0" err="1" smtClean="0"/>
              <a:t>distance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complete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endParaRPr lang="hu-HU" dirty="0"/>
          </a:p>
          <a:p>
            <a:pPr lvl="1"/>
            <a:r>
              <a:rPr lang="hu-HU" dirty="0" smtClean="0"/>
              <a:t>The </a:t>
            </a:r>
            <a:r>
              <a:rPr lang="hu-HU" dirty="0" err="1" smtClean="0"/>
              <a:t>smallest</a:t>
            </a:r>
            <a:r>
              <a:rPr lang="hu-HU" dirty="0" smtClean="0"/>
              <a:t> Hamming </a:t>
            </a:r>
            <a:r>
              <a:rPr lang="hu-HU" dirty="0" err="1" smtClean="0"/>
              <a:t>distance</a:t>
            </a:r>
            <a:r>
              <a:rPr lang="hu-HU" dirty="0" smtClean="0"/>
              <a:t> of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possible</a:t>
            </a:r>
            <a:r>
              <a:rPr lang="hu-HU" dirty="0" smtClean="0"/>
              <a:t> </a:t>
            </a:r>
            <a:r>
              <a:rPr lang="hu-HU" dirty="0" err="1" smtClean="0"/>
              <a:t>pairs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set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legal</a:t>
            </a:r>
            <a:r>
              <a:rPr lang="hu-HU" dirty="0" smtClean="0"/>
              <a:t> </a:t>
            </a:r>
            <a:r>
              <a:rPr lang="hu-HU" dirty="0" err="1" smtClean="0"/>
              <a:t>codewords</a:t>
            </a:r>
            <a:r>
              <a:rPr lang="hu-HU" dirty="0" smtClean="0"/>
              <a:t> (S)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668" y="4300696"/>
            <a:ext cx="3941772" cy="69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475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Link Layer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452884" y="1600200"/>
            <a:ext cx="5538716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Function:</a:t>
            </a:r>
          </a:p>
          <a:p>
            <a:pPr lvl="1"/>
            <a:r>
              <a:rPr lang="en-US" dirty="0" smtClean="0"/>
              <a:t>Send blocks of data (</a:t>
            </a:r>
            <a:r>
              <a:rPr lang="en-US" dirty="0" smtClean="0">
                <a:solidFill>
                  <a:schemeClr val="accent1"/>
                </a:solidFill>
              </a:rPr>
              <a:t>frames</a:t>
            </a:r>
            <a:r>
              <a:rPr lang="en-US" dirty="0" smtClean="0"/>
              <a:t>) between physical devices </a:t>
            </a:r>
          </a:p>
          <a:p>
            <a:pPr lvl="1"/>
            <a:r>
              <a:rPr lang="en-US" dirty="0" smtClean="0"/>
              <a:t>Regulate access to the physical media</a:t>
            </a:r>
          </a:p>
          <a:p>
            <a:r>
              <a:rPr lang="en-US" dirty="0" smtClean="0"/>
              <a:t>Key challenge:</a:t>
            </a:r>
          </a:p>
          <a:p>
            <a:pPr lvl="1"/>
            <a:r>
              <a:rPr lang="en-US" dirty="0" smtClean="0"/>
              <a:t>How to delineate frames?</a:t>
            </a:r>
          </a:p>
          <a:p>
            <a:pPr lvl="1"/>
            <a:r>
              <a:rPr lang="en-US" dirty="0" smtClean="0"/>
              <a:t>How to detect errors?</a:t>
            </a:r>
          </a:p>
          <a:p>
            <a:pPr lvl="1"/>
            <a:r>
              <a:rPr lang="en-US" dirty="0" smtClean="0"/>
              <a:t>How to perform </a:t>
            </a:r>
            <a:r>
              <a:rPr lang="en-US" dirty="0" smtClean="0">
                <a:solidFill>
                  <a:schemeClr val="accent1"/>
                </a:solidFill>
              </a:rPr>
              <a:t>media access control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/>
                </a:solidFill>
              </a:rPr>
              <a:t>MAC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How to recover from and avoid </a:t>
            </a:r>
            <a:r>
              <a:rPr lang="en-US" dirty="0" smtClean="0">
                <a:solidFill>
                  <a:schemeClr val="accent1"/>
                </a:solidFill>
              </a:rPr>
              <a:t>collisions?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70798" y="2238270"/>
            <a:ext cx="2242663" cy="573177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0536" y="2813758"/>
            <a:ext cx="2242654" cy="573177"/>
          </a:xfrm>
          <a:prstGeom prst="rect">
            <a:avLst/>
          </a:prstGeom>
          <a:solidFill>
            <a:srgbClr val="00206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70667" y="3386935"/>
            <a:ext cx="2242654" cy="573177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Session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70667" y="3960112"/>
            <a:ext cx="2242654" cy="57317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Transport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0667" y="4533289"/>
            <a:ext cx="2242654" cy="573177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Network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70667" y="5111023"/>
            <a:ext cx="2242654" cy="573177"/>
          </a:xfrm>
          <a:prstGeom prst="rect">
            <a:avLst/>
          </a:prstGeom>
          <a:solidFill>
            <a:schemeClr val="accent3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Data Link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0798" y="5684200"/>
            <a:ext cx="2242654" cy="573177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Physical</a:t>
            </a:r>
          </a:p>
        </p:txBody>
      </p:sp>
      <p:sp>
        <p:nvSpPr>
          <p:cNvPr id="20" name="Left Brace 19"/>
          <p:cNvSpPr/>
          <p:nvPr/>
        </p:nvSpPr>
        <p:spPr>
          <a:xfrm>
            <a:off x="2647665" y="1869744"/>
            <a:ext cx="559559" cy="4653886"/>
          </a:xfrm>
          <a:prstGeom prst="leftBrace">
            <a:avLst>
              <a:gd name="adj1" fmla="val 8333"/>
              <a:gd name="adj2" fmla="val 75930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/>
              <a:t>H</a:t>
            </a:r>
            <a:r>
              <a:rPr lang="hu-HU" dirty="0" smtClean="0"/>
              <a:t>amming </a:t>
            </a:r>
            <a:r>
              <a:rPr lang="hu-HU" dirty="0" err="1" smtClean="0"/>
              <a:t>distance</a:t>
            </a:r>
            <a:r>
              <a:rPr lang="hu-HU" dirty="0" smtClean="0"/>
              <a:t>?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examples</a:t>
            </a:r>
            <a:r>
              <a:rPr lang="hu-HU" dirty="0" smtClean="0"/>
              <a:t>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492896"/>
            <a:ext cx="8115325" cy="2134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765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detection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 err="1" smtClean="0">
                <a:solidFill>
                  <a:srgbClr val="FF0000"/>
                </a:solidFill>
              </a:rPr>
              <a:t>To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detect</a:t>
            </a:r>
            <a:r>
              <a:rPr lang="hu-HU" dirty="0" smtClean="0">
                <a:solidFill>
                  <a:srgbClr val="FF0000"/>
                </a:solidFill>
              </a:rPr>
              <a:t> d </a:t>
            </a:r>
            <a:r>
              <a:rPr lang="hu-HU" dirty="0" err="1" smtClean="0">
                <a:solidFill>
                  <a:srgbClr val="FF0000"/>
                </a:solidFill>
              </a:rPr>
              <a:t>errors</a:t>
            </a:r>
            <a:r>
              <a:rPr lang="hu-HU" dirty="0" smtClean="0">
                <a:solidFill>
                  <a:srgbClr val="FF0000"/>
                </a:solidFill>
              </a:rPr>
              <a:t>, </a:t>
            </a:r>
            <a:r>
              <a:rPr lang="hu-HU" dirty="0" err="1" smtClean="0">
                <a:solidFill>
                  <a:srgbClr val="FF0000"/>
                </a:solidFill>
              </a:rPr>
              <a:t>you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need</a:t>
            </a:r>
            <a:r>
              <a:rPr lang="hu-HU" dirty="0" smtClean="0">
                <a:solidFill>
                  <a:srgbClr val="FF0000"/>
                </a:solidFill>
              </a:rPr>
              <a:t> a </a:t>
            </a:r>
            <a:r>
              <a:rPr lang="hu-HU" dirty="0" err="1" smtClean="0">
                <a:solidFill>
                  <a:srgbClr val="FF0000"/>
                </a:solidFill>
              </a:rPr>
              <a:t>distance</a:t>
            </a:r>
            <a:r>
              <a:rPr lang="hu-HU" dirty="0" smtClean="0">
                <a:solidFill>
                  <a:srgbClr val="FF0000"/>
                </a:solidFill>
              </a:rPr>
              <a:t> d+1 </a:t>
            </a:r>
            <a:r>
              <a:rPr lang="hu-HU" dirty="0" err="1" smtClean="0">
                <a:solidFill>
                  <a:srgbClr val="FF0000"/>
                </a:solidFill>
              </a:rPr>
              <a:t>code</a:t>
            </a:r>
            <a:r>
              <a:rPr lang="hu-HU" dirty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62" y="2780928"/>
            <a:ext cx="8510588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49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correction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 err="1" smtClean="0">
                <a:solidFill>
                  <a:srgbClr val="FF0000"/>
                </a:solidFill>
              </a:rPr>
              <a:t>To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correct</a:t>
            </a:r>
            <a:r>
              <a:rPr lang="hu-HU" dirty="0" smtClean="0">
                <a:solidFill>
                  <a:srgbClr val="FF0000"/>
                </a:solidFill>
              </a:rPr>
              <a:t> d </a:t>
            </a:r>
            <a:r>
              <a:rPr lang="hu-HU" dirty="0" err="1" smtClean="0">
                <a:solidFill>
                  <a:srgbClr val="FF0000"/>
                </a:solidFill>
              </a:rPr>
              <a:t>errors</a:t>
            </a:r>
            <a:r>
              <a:rPr lang="hu-HU" dirty="0" smtClean="0">
                <a:solidFill>
                  <a:srgbClr val="FF0000"/>
                </a:solidFill>
              </a:rPr>
              <a:t>, </a:t>
            </a:r>
            <a:r>
              <a:rPr lang="hu-HU" dirty="0" err="1" smtClean="0">
                <a:solidFill>
                  <a:srgbClr val="FF0000"/>
                </a:solidFill>
              </a:rPr>
              <a:t>you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 err="1" smtClean="0">
                <a:solidFill>
                  <a:srgbClr val="FF0000"/>
                </a:solidFill>
              </a:rPr>
              <a:t>need</a:t>
            </a:r>
            <a:r>
              <a:rPr lang="hu-HU" dirty="0" smtClean="0">
                <a:solidFill>
                  <a:srgbClr val="FF0000"/>
                </a:solidFill>
              </a:rPr>
              <a:t> a </a:t>
            </a:r>
            <a:r>
              <a:rPr lang="hu-HU" dirty="0" err="1" smtClean="0">
                <a:solidFill>
                  <a:srgbClr val="FF0000"/>
                </a:solidFill>
              </a:rPr>
              <a:t>distance</a:t>
            </a:r>
            <a:r>
              <a:rPr lang="hu-HU" dirty="0" smtClean="0">
                <a:solidFill>
                  <a:srgbClr val="FF0000"/>
                </a:solidFill>
              </a:rPr>
              <a:t> 2d+1 </a:t>
            </a:r>
            <a:r>
              <a:rPr lang="hu-HU" dirty="0" err="1" smtClean="0">
                <a:solidFill>
                  <a:srgbClr val="FF0000"/>
                </a:solidFill>
              </a:rPr>
              <a:t>code</a:t>
            </a:r>
            <a:r>
              <a:rPr lang="hu-HU" dirty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4"/>
            <a:ext cx="8610600" cy="310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Example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	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S={	00000000, 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00001111, 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11110000,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11111111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 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2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Parity</a:t>
            </a:r>
            <a:r>
              <a:rPr lang="hu-HU" dirty="0" smtClean="0"/>
              <a:t> </a:t>
            </a:r>
            <a:r>
              <a:rPr lang="hu-HU" dirty="0" smtClean="0"/>
              <a:t>bit – </a:t>
            </a:r>
            <a:r>
              <a:rPr lang="hu-HU" dirty="0" err="1" smtClean="0"/>
              <a:t>already</a:t>
            </a:r>
            <a:r>
              <a:rPr lang="hu-HU" dirty="0" smtClean="0"/>
              <a:t> </a:t>
            </a:r>
            <a:r>
              <a:rPr lang="hu-HU" dirty="0" err="1" smtClean="0"/>
              <a:t>discussed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single</a:t>
            </a:r>
            <a:r>
              <a:rPr lang="hu-HU" dirty="0" smtClean="0"/>
              <a:t> </a:t>
            </a:r>
            <a:r>
              <a:rPr lang="hu-HU" dirty="0" err="1" smtClean="0"/>
              <a:t>parity</a:t>
            </a:r>
            <a:r>
              <a:rPr lang="hu-HU" dirty="0" smtClean="0"/>
              <a:t> bit is </a:t>
            </a:r>
            <a:r>
              <a:rPr lang="hu-HU" dirty="0" err="1" smtClean="0"/>
              <a:t>appended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endParaRPr lang="hu-HU" dirty="0" smtClean="0"/>
          </a:p>
          <a:p>
            <a:pPr lvl="1"/>
            <a:r>
              <a:rPr lang="hu-HU" dirty="0" err="1" smtClean="0"/>
              <a:t>Choosen</a:t>
            </a:r>
            <a:r>
              <a:rPr lang="hu-HU" dirty="0" smtClean="0"/>
              <a:t> </a:t>
            </a:r>
            <a:r>
              <a:rPr lang="hu-HU" dirty="0" err="1" smtClean="0"/>
              <a:t>according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number</a:t>
            </a:r>
            <a:r>
              <a:rPr lang="hu-HU" dirty="0" smtClean="0"/>
              <a:t> of 1 </a:t>
            </a:r>
            <a:r>
              <a:rPr lang="hu-HU" dirty="0" err="1" smtClean="0"/>
              <a:t>bits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/>
              <a:t> </a:t>
            </a:r>
            <a:r>
              <a:rPr lang="hu-HU" dirty="0" err="1" smtClean="0"/>
              <a:t>message</a:t>
            </a:r>
            <a:endParaRPr lang="hu-HU" dirty="0" smtClean="0"/>
          </a:p>
          <a:p>
            <a:pPr lvl="2"/>
            <a:r>
              <a:rPr lang="hu-HU" dirty="0" err="1" smtClean="0"/>
              <a:t>odd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even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An </a:t>
            </a:r>
            <a:r>
              <a:rPr lang="hu-HU" dirty="0" err="1" smtClean="0"/>
              <a:t>example</a:t>
            </a:r>
            <a:r>
              <a:rPr lang="hu-HU" dirty="0" smtClean="0"/>
              <a:t> </a:t>
            </a:r>
            <a:r>
              <a:rPr lang="hu-HU" dirty="0" err="1" smtClean="0"/>
              <a:t>using</a:t>
            </a:r>
            <a:r>
              <a:rPr lang="hu-HU" dirty="0" smtClean="0"/>
              <a:t> </a:t>
            </a:r>
            <a:r>
              <a:rPr lang="hu-HU" dirty="0" err="1" smtClean="0"/>
              <a:t>even</a:t>
            </a:r>
            <a:r>
              <a:rPr lang="hu-HU" dirty="0" smtClean="0"/>
              <a:t> </a:t>
            </a:r>
            <a:r>
              <a:rPr lang="hu-HU" dirty="0" err="1" smtClean="0"/>
              <a:t>parity</a:t>
            </a:r>
            <a:endParaRPr lang="hu-HU" dirty="0" smtClean="0"/>
          </a:p>
          <a:p>
            <a:pPr lvl="1"/>
            <a:r>
              <a:rPr lang="hu-HU" dirty="0" err="1" smtClean="0"/>
              <a:t>Original</a:t>
            </a:r>
            <a:r>
              <a:rPr lang="hu-HU" dirty="0" smtClean="0"/>
              <a:t> </a:t>
            </a:r>
            <a:r>
              <a:rPr lang="hu-HU" dirty="0" err="1" smtClean="0"/>
              <a:t>message</a:t>
            </a:r>
            <a:r>
              <a:rPr lang="hu-HU" dirty="0" smtClean="0"/>
              <a:t>: 1011010</a:t>
            </a:r>
          </a:p>
          <a:p>
            <a:pPr lvl="1"/>
            <a:r>
              <a:rPr lang="hu-HU" dirty="0" smtClean="0"/>
              <a:t>A 0 bit is </a:t>
            </a:r>
            <a:r>
              <a:rPr lang="hu-HU" dirty="0" err="1" smtClean="0"/>
              <a:t>added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end: 10110100</a:t>
            </a:r>
          </a:p>
          <a:p>
            <a:pPr lvl="1"/>
            <a:r>
              <a:rPr lang="hu-HU" dirty="0" smtClean="0"/>
              <a:t>m=8 and r=1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distance</a:t>
            </a:r>
            <a:r>
              <a:rPr lang="hu-HU" dirty="0" smtClean="0"/>
              <a:t> of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r>
              <a:rPr lang="hu-HU" dirty="0" smtClean="0"/>
              <a:t> is 2, </a:t>
            </a:r>
            <a:r>
              <a:rPr lang="hu-HU" dirty="0" err="1" smtClean="0"/>
              <a:t>since</a:t>
            </a:r>
            <a:r>
              <a:rPr lang="hu-HU" dirty="0" smtClean="0"/>
              <a:t> </a:t>
            </a:r>
            <a:r>
              <a:rPr lang="hu-HU" dirty="0" err="1" smtClean="0"/>
              <a:t>any</a:t>
            </a:r>
            <a:r>
              <a:rPr lang="hu-HU" dirty="0" smtClean="0"/>
              <a:t> </a:t>
            </a:r>
            <a:r>
              <a:rPr lang="hu-HU" dirty="0" err="1" smtClean="0"/>
              <a:t>single-bit</a:t>
            </a:r>
            <a:r>
              <a:rPr lang="hu-HU" dirty="0" smtClean="0"/>
              <a:t> </a:t>
            </a:r>
            <a:r>
              <a:rPr lang="hu-HU" dirty="0" err="1" smtClean="0"/>
              <a:t>error</a:t>
            </a:r>
            <a:r>
              <a:rPr lang="hu-HU" dirty="0" smtClean="0"/>
              <a:t> </a:t>
            </a:r>
            <a:r>
              <a:rPr lang="hu-HU" dirty="0" err="1" smtClean="0"/>
              <a:t>produces</a:t>
            </a:r>
            <a:r>
              <a:rPr lang="hu-HU" dirty="0" smtClean="0"/>
              <a:t> a </a:t>
            </a:r>
            <a:r>
              <a:rPr lang="hu-HU" dirty="0" err="1" smtClean="0"/>
              <a:t>codeword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wrong</a:t>
            </a:r>
            <a:r>
              <a:rPr lang="hu-HU" dirty="0" smtClean="0"/>
              <a:t> </a:t>
            </a:r>
            <a:r>
              <a:rPr lang="hu-HU" dirty="0" err="1" smtClean="0"/>
              <a:t>parity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660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Checksums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Add up the bytes in the data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nclude the sum in the frame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Use ones-complement arithmetic</a:t>
            </a:r>
          </a:p>
          <a:p>
            <a:r>
              <a:rPr lang="en-US" dirty="0" smtClean="0"/>
              <a:t>Lower overhead than parity: 16 bits per frame</a:t>
            </a:r>
          </a:p>
          <a:p>
            <a:r>
              <a:rPr lang="en-US" dirty="0" smtClean="0"/>
              <a:t>But, not resilient to errors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Used in UDP, TCP, and IP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91100" y="3286808"/>
            <a:ext cx="4798325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619" y="3286808"/>
            <a:ext cx="133748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START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68018" y="3289111"/>
            <a:ext cx="96103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END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81700" y="3286808"/>
            <a:ext cx="1986319" cy="523220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Checksu</a:t>
            </a:r>
            <a:r>
              <a:rPr lang="en-US" sz="2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27068" y="5607796"/>
            <a:ext cx="1403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0101001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621391" y="5607796"/>
            <a:ext cx="3557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1101001</a:t>
            </a:r>
            <a:r>
              <a:rPr lang="en-US" sz="2400" dirty="0"/>
              <a:t>= </a:t>
            </a:r>
            <a:r>
              <a:rPr lang="en-US" sz="2400" dirty="0" smtClean="0"/>
              <a:t>10010010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208001" y="5607796"/>
            <a:ext cx="388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537228" y="5603920"/>
            <a:ext cx="354584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45312" y="5603921"/>
            <a:ext cx="354584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5211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Cyclic Redundancy Check (CRC)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Uses field theory to compute a semi-unique value for a given </a:t>
            </a:r>
            <a:r>
              <a:rPr lang="en-US" dirty="0" smtClean="0"/>
              <a:t>message</a:t>
            </a:r>
            <a:endParaRPr lang="hu-HU" dirty="0" smtClean="0"/>
          </a:p>
          <a:p>
            <a:endParaRPr lang="en-US" dirty="0" smtClean="0"/>
          </a:p>
          <a:p>
            <a:r>
              <a:rPr lang="en-US" dirty="0" smtClean="0"/>
              <a:t>Much better performance than previous approaches</a:t>
            </a:r>
          </a:p>
          <a:p>
            <a:pPr lvl="1"/>
            <a:r>
              <a:rPr lang="en-US" dirty="0" smtClean="0"/>
              <a:t>Fixed size overhead per frame (usually 32-bits)</a:t>
            </a:r>
          </a:p>
          <a:p>
            <a:pPr lvl="1"/>
            <a:r>
              <a:rPr lang="en-US" dirty="0" smtClean="0"/>
              <a:t>Quick to implement in hardware</a:t>
            </a:r>
          </a:p>
          <a:p>
            <a:pPr lvl="1"/>
            <a:r>
              <a:rPr lang="en-US" dirty="0" smtClean="0"/>
              <a:t>Only 1 in 2</a:t>
            </a:r>
            <a:r>
              <a:rPr lang="en-US" baseline="30000" dirty="0" smtClean="0"/>
              <a:t>32</a:t>
            </a:r>
            <a:r>
              <a:rPr lang="en-US" dirty="0" smtClean="0"/>
              <a:t> chance of missing an error with 32-bit </a:t>
            </a:r>
            <a:r>
              <a:rPr lang="en-US" dirty="0" smtClean="0"/>
              <a:t>CRC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487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CRC (</a:t>
            </a:r>
            <a:r>
              <a:rPr lang="hu-HU" dirty="0" err="1" smtClean="0"/>
              <a:t>Cyclic</a:t>
            </a:r>
            <a:r>
              <a:rPr lang="hu-HU" dirty="0" smtClean="0"/>
              <a:t> </a:t>
            </a:r>
            <a:r>
              <a:rPr lang="hu-HU" dirty="0" err="1" smtClean="0"/>
              <a:t>Redundancy</a:t>
            </a:r>
            <a:r>
              <a:rPr lang="hu-HU" dirty="0" smtClean="0"/>
              <a:t> </a:t>
            </a:r>
            <a:r>
              <a:rPr lang="hu-HU" dirty="0" err="1" smtClean="0"/>
              <a:t>Check</a:t>
            </a:r>
            <a:r>
              <a:rPr lang="hu-HU" dirty="0" smtClean="0"/>
              <a:t>)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Polynomial</a:t>
            </a:r>
            <a:r>
              <a:rPr lang="hu-HU" dirty="0" smtClean="0"/>
              <a:t> </a:t>
            </a:r>
            <a:r>
              <a:rPr lang="hu-HU" dirty="0" err="1" smtClean="0"/>
              <a:t>code</a:t>
            </a:r>
            <a:endParaRPr lang="hu-HU" dirty="0"/>
          </a:p>
          <a:p>
            <a:pPr lvl="1"/>
            <a:r>
              <a:rPr lang="hu-HU" dirty="0" err="1" smtClean="0"/>
              <a:t>Treating</a:t>
            </a:r>
            <a:r>
              <a:rPr lang="hu-HU" dirty="0" smtClean="0"/>
              <a:t> bit </a:t>
            </a:r>
            <a:r>
              <a:rPr lang="hu-HU" dirty="0" err="1" smtClean="0"/>
              <a:t>strings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representations</a:t>
            </a:r>
            <a:r>
              <a:rPr lang="hu-HU" dirty="0" smtClean="0"/>
              <a:t> of </a:t>
            </a:r>
            <a:r>
              <a:rPr lang="hu-HU" dirty="0" err="1" smtClean="0"/>
              <a:t>polynomials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coefficients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0 and </a:t>
            </a:r>
            <a:r>
              <a:rPr lang="hu-HU" dirty="0" smtClean="0"/>
              <a:t>1.</a:t>
            </a:r>
            <a:endParaRPr lang="hu-HU" dirty="0" smtClean="0"/>
          </a:p>
          <a:p>
            <a:r>
              <a:rPr lang="hu-HU" dirty="0" smtClean="0"/>
              <a:t>CRC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k bits of redundant data to an n-bit message.</a:t>
            </a:r>
          </a:p>
          <a:p>
            <a:pPr lvl="1"/>
            <a:r>
              <a:rPr lang="en-US" dirty="0"/>
              <a:t>Represent n-bit message as an n-1 degree </a:t>
            </a:r>
            <a:r>
              <a:rPr lang="en-US" dirty="0" smtClean="0"/>
              <a:t>polynomial;</a:t>
            </a:r>
            <a:endParaRPr lang="hu-HU" dirty="0" smtClean="0"/>
          </a:p>
          <a:p>
            <a:pPr lvl="2"/>
            <a:r>
              <a:rPr lang="en-US" dirty="0" smtClean="0"/>
              <a:t>e.g</a:t>
            </a:r>
            <a:r>
              <a:rPr lang="en-US" dirty="0"/>
              <a:t>., MSG=10011010 corresponds to M(x) = x</a:t>
            </a:r>
            <a:r>
              <a:rPr lang="en-US" baseline="30000" dirty="0"/>
              <a:t>7</a:t>
            </a:r>
            <a:r>
              <a:rPr lang="en-US" dirty="0"/>
              <a:t>+ x</a:t>
            </a:r>
            <a:r>
              <a:rPr lang="en-US" baseline="30000" dirty="0"/>
              <a:t>4</a:t>
            </a:r>
            <a:r>
              <a:rPr lang="en-US" dirty="0"/>
              <a:t> + x</a:t>
            </a:r>
            <a:r>
              <a:rPr lang="en-US" baseline="30000" dirty="0"/>
              <a:t>3</a:t>
            </a:r>
            <a:r>
              <a:rPr lang="en-US" dirty="0"/>
              <a:t> + x</a:t>
            </a:r>
            <a:r>
              <a:rPr lang="en-US" baseline="30000" dirty="0"/>
              <a:t>1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Let k be the degree of some divisor polynomial </a:t>
            </a:r>
            <a:r>
              <a:rPr lang="hu-HU" dirty="0" smtClean="0"/>
              <a:t>G</a:t>
            </a:r>
            <a:r>
              <a:rPr lang="en-US" dirty="0" smtClean="0"/>
              <a:t>(x);</a:t>
            </a:r>
            <a:endParaRPr lang="hu-HU" dirty="0"/>
          </a:p>
          <a:p>
            <a:pPr lvl="2"/>
            <a:r>
              <a:rPr lang="en-US" dirty="0" smtClean="0"/>
              <a:t>e.g</a:t>
            </a:r>
            <a:r>
              <a:rPr lang="en-US" dirty="0"/>
              <a:t>., </a:t>
            </a:r>
            <a:r>
              <a:rPr lang="hu-HU" dirty="0" smtClean="0"/>
              <a:t>G</a:t>
            </a:r>
            <a:r>
              <a:rPr lang="en-US" dirty="0" smtClean="0"/>
              <a:t>(x</a:t>
            </a:r>
            <a:r>
              <a:rPr lang="en-US" dirty="0"/>
              <a:t>) = x</a:t>
            </a:r>
            <a:r>
              <a:rPr lang="en-US" baseline="30000" dirty="0"/>
              <a:t>3</a:t>
            </a:r>
            <a:r>
              <a:rPr lang="en-US" dirty="0"/>
              <a:t>+ x</a:t>
            </a:r>
            <a:r>
              <a:rPr lang="en-US" baseline="30000" dirty="0"/>
              <a:t>2</a:t>
            </a:r>
            <a:r>
              <a:rPr lang="en-US" dirty="0"/>
              <a:t> + 1</a:t>
            </a:r>
            <a:r>
              <a:rPr lang="en-US" dirty="0" smtClean="0"/>
              <a:t>.</a:t>
            </a:r>
            <a:endParaRPr lang="hu-HU" dirty="0" smtClean="0"/>
          </a:p>
          <a:p>
            <a:pPr lvl="2"/>
            <a:r>
              <a:rPr lang="hu-HU" dirty="0" err="1" smtClean="0"/>
              <a:t>Generator</a:t>
            </a:r>
            <a:r>
              <a:rPr lang="hu-HU" dirty="0" smtClean="0"/>
              <a:t> </a:t>
            </a:r>
            <a:r>
              <a:rPr lang="hu-HU" dirty="0" err="1" smtClean="0"/>
              <a:t>polynomial</a:t>
            </a:r>
            <a:endParaRPr lang="hu-HU" dirty="0" smtClean="0"/>
          </a:p>
          <a:p>
            <a:pPr lvl="3"/>
            <a:r>
              <a:rPr lang="hu-HU" dirty="0" err="1" smtClean="0"/>
              <a:t>Agreed</a:t>
            </a:r>
            <a:r>
              <a:rPr lang="hu-HU" dirty="0" smtClean="0"/>
              <a:t> </a:t>
            </a:r>
            <a:r>
              <a:rPr lang="hu-HU" dirty="0" err="1" smtClean="0"/>
              <a:t>upon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advance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23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CRC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Transmit polynomial P(x) that is evenly divisible by </a:t>
            </a:r>
            <a:r>
              <a:rPr lang="hu-HU" dirty="0" smtClean="0"/>
              <a:t>G</a:t>
            </a:r>
            <a:r>
              <a:rPr lang="en-US" dirty="0" smtClean="0"/>
              <a:t>(x</a:t>
            </a:r>
            <a:r>
              <a:rPr lang="en-US" dirty="0"/>
              <a:t>), and receive polynomial P(x) + E(x</a:t>
            </a:r>
            <a:r>
              <a:rPr lang="en-US" dirty="0" smtClean="0"/>
              <a:t>);</a:t>
            </a:r>
            <a:endParaRPr lang="hu-HU" dirty="0" smtClean="0"/>
          </a:p>
          <a:p>
            <a:pPr lvl="1"/>
            <a:r>
              <a:rPr lang="en-US" dirty="0" smtClean="0"/>
              <a:t>E(x</a:t>
            </a:r>
            <a:r>
              <a:rPr lang="en-US" dirty="0"/>
              <a:t>)=0 implies no errors</a:t>
            </a:r>
            <a:r>
              <a:rPr lang="en-US" dirty="0" smtClean="0"/>
              <a:t>.</a:t>
            </a:r>
            <a:endParaRPr lang="hu-HU" dirty="0" smtClean="0"/>
          </a:p>
          <a:p>
            <a:pPr lvl="1"/>
            <a:endParaRPr lang="en-US" dirty="0"/>
          </a:p>
          <a:p>
            <a:r>
              <a:rPr lang="en-US" dirty="0"/>
              <a:t>Recipient divides (P(x) + E(x)) by </a:t>
            </a:r>
            <a:r>
              <a:rPr lang="hu-HU" dirty="0" smtClean="0"/>
              <a:t>G</a:t>
            </a:r>
            <a:r>
              <a:rPr lang="en-US" dirty="0" smtClean="0"/>
              <a:t>(x</a:t>
            </a:r>
            <a:r>
              <a:rPr lang="en-US" dirty="0"/>
              <a:t>); </a:t>
            </a:r>
            <a:endParaRPr lang="hu-HU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remainder will be zero in only two cases: </a:t>
            </a:r>
            <a:endParaRPr lang="hu-HU" dirty="0" smtClean="0"/>
          </a:p>
          <a:p>
            <a:pPr lvl="2"/>
            <a:r>
              <a:rPr lang="en-US" dirty="0" smtClean="0"/>
              <a:t>E(x</a:t>
            </a:r>
            <a:r>
              <a:rPr lang="en-US" dirty="0"/>
              <a:t>) was zero (i.e. there was no error), </a:t>
            </a:r>
            <a:endParaRPr lang="hu-HU" dirty="0" smtClean="0"/>
          </a:p>
          <a:p>
            <a:pPr lvl="2"/>
            <a:r>
              <a:rPr lang="en-US" dirty="0" smtClean="0"/>
              <a:t>or </a:t>
            </a:r>
            <a:r>
              <a:rPr lang="en-US" dirty="0"/>
              <a:t>E(x) is exactly divisible by C(x). </a:t>
            </a:r>
            <a:endParaRPr lang="hu-HU" dirty="0" smtClean="0"/>
          </a:p>
          <a:p>
            <a:pPr lvl="2"/>
            <a:endParaRPr lang="hu-HU" dirty="0" smtClean="0"/>
          </a:p>
          <a:p>
            <a:r>
              <a:rPr lang="en-US" dirty="0" smtClean="0"/>
              <a:t>Choose </a:t>
            </a:r>
            <a:r>
              <a:rPr lang="hu-HU" dirty="0" smtClean="0"/>
              <a:t>G</a:t>
            </a:r>
            <a:r>
              <a:rPr lang="en-US" dirty="0" smtClean="0"/>
              <a:t>(x</a:t>
            </a:r>
            <a:r>
              <a:rPr lang="en-US" dirty="0"/>
              <a:t>) to make second case extremely rare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3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basic</a:t>
            </a:r>
            <a:r>
              <a:rPr lang="hu-HU" dirty="0" smtClean="0"/>
              <a:t> </a:t>
            </a:r>
            <a:r>
              <a:rPr lang="hu-HU" dirty="0" err="1" smtClean="0"/>
              <a:t>example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numbers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Make all legal messages divisible by 3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you want to send 10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First multiply by 4 to get 40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Now add 2 to make it divisible by 3 = 42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When the data is received ..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Divide by 3, if there is no remainder there is no error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no error, divide by 4 to get sent message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If we receive 43, 44, 41, 40, then error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45 would not be recognized as an </a:t>
            </a:r>
            <a:r>
              <a:rPr lang="en-US" sz="2800" dirty="0" smtClean="0"/>
              <a:t>error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256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0376" y="2388359"/>
            <a:ext cx="8338782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Framing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Error Checking and Reliability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Media Access Control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802.3 Ethernet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802.11 </a:t>
            </a:r>
            <a:r>
              <a:rPr lang="en-US" sz="3200" dirty="0" err="1" smtClean="0"/>
              <a:t>Wifi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2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Mod</a:t>
            </a:r>
            <a:r>
              <a:rPr lang="hu-HU" dirty="0" smtClean="0"/>
              <a:t> 2 </a:t>
            </a:r>
            <a:r>
              <a:rPr lang="hu-HU" dirty="0" err="1" smtClean="0"/>
              <a:t>arithmetic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Operations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done</a:t>
            </a:r>
            <a:r>
              <a:rPr lang="hu-HU" dirty="0" smtClean="0"/>
              <a:t> </a:t>
            </a:r>
            <a:r>
              <a:rPr lang="hu-HU" dirty="0" err="1" smtClean="0"/>
              <a:t>modulo</a:t>
            </a:r>
            <a:r>
              <a:rPr lang="hu-HU" dirty="0" smtClean="0"/>
              <a:t> 2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36" y="2204864"/>
            <a:ext cx="644842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49080"/>
            <a:ext cx="145732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915816" y="4149080"/>
            <a:ext cx="8985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Times New Roman" pitchFamily="-32" charset="0"/>
              </a:rPr>
              <a:t>  1111</a:t>
            </a:r>
          </a:p>
          <a:p>
            <a:pPr eaLnBrk="0" hangingPunct="0"/>
            <a:r>
              <a:rPr lang="en-US" sz="2000" dirty="0">
                <a:latin typeface="Times New Roman" pitchFamily="-32" charset="0"/>
              </a:rPr>
              <a:t>+1010</a:t>
            </a:r>
          </a:p>
          <a:p>
            <a:pPr eaLnBrk="0" hangingPunct="0"/>
            <a:r>
              <a:rPr lang="en-US" sz="2000" dirty="0">
                <a:latin typeface="Times New Roman" pitchFamily="-32" charset="0"/>
              </a:rPr>
              <a:t>=====</a:t>
            </a:r>
          </a:p>
          <a:p>
            <a:pPr eaLnBrk="0" hangingPunct="0"/>
            <a:r>
              <a:rPr lang="en-US" sz="2000" dirty="0">
                <a:latin typeface="Times New Roman" pitchFamily="-32" charset="0"/>
              </a:rPr>
              <a:t>  0101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499992" y="4149080"/>
            <a:ext cx="15176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Times New Roman" pitchFamily="-32" charset="0"/>
              </a:rPr>
              <a:t>           11001</a:t>
            </a:r>
          </a:p>
          <a:p>
            <a:pPr eaLnBrk="0" hangingPunct="0"/>
            <a:r>
              <a:rPr lang="en-US" sz="2000" dirty="0">
                <a:latin typeface="Times New Roman" pitchFamily="-32" charset="0"/>
              </a:rPr>
              <a:t>           x  101</a:t>
            </a:r>
          </a:p>
          <a:p>
            <a:pPr eaLnBrk="0" hangingPunct="0"/>
            <a:r>
              <a:rPr lang="en-US" sz="2000" dirty="0">
                <a:latin typeface="Times New Roman" pitchFamily="-32" charset="0"/>
              </a:rPr>
              <a:t>         =====</a:t>
            </a:r>
          </a:p>
          <a:p>
            <a:pPr eaLnBrk="0" hangingPunct="0"/>
            <a:r>
              <a:rPr lang="en-US" sz="2000" dirty="0">
                <a:latin typeface="Times New Roman" pitchFamily="-32" charset="0"/>
              </a:rPr>
              <a:t>           11001</a:t>
            </a:r>
          </a:p>
          <a:p>
            <a:pPr eaLnBrk="0" hangingPunct="0"/>
            <a:r>
              <a:rPr lang="en-US" sz="2000" dirty="0">
                <a:latin typeface="Times New Roman" pitchFamily="-32" charset="0"/>
              </a:rPr>
              <a:t>  +   11001</a:t>
            </a:r>
          </a:p>
          <a:p>
            <a:pPr eaLnBrk="0" hangingPunct="0"/>
            <a:r>
              <a:rPr lang="en-US" sz="2000" dirty="0">
                <a:latin typeface="Times New Roman" pitchFamily="-32" charset="0"/>
              </a:rPr>
              <a:t>=========</a:t>
            </a:r>
          </a:p>
          <a:p>
            <a:pPr eaLnBrk="0" hangingPunct="0"/>
            <a:r>
              <a:rPr lang="en-US" sz="2000" dirty="0">
                <a:latin typeface="Times New Roman" pitchFamily="-32" charset="0"/>
              </a:rPr>
              <a:t>       1111101</a:t>
            </a:r>
          </a:p>
        </p:txBody>
      </p:sp>
    </p:spTree>
    <p:extLst>
      <p:ext uri="{BB962C8B-B14F-4D97-AF65-F5344CB8AC3E}">
        <p14:creationId xmlns:p14="http://schemas.microsoft.com/office/powerpoint/2010/main" val="33057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 lnSpcReduction="20000"/>
          </a:bodyPr>
          <a:lstStyle/>
          <a:p>
            <a:r>
              <a:rPr lang="en-US" sz="2800" dirty="0"/>
              <a:t>Sender: </a:t>
            </a:r>
          </a:p>
          <a:p>
            <a:pPr lvl="1"/>
            <a:r>
              <a:rPr lang="en-US" sz="2400" dirty="0"/>
              <a:t>multiply </a:t>
            </a:r>
            <a:r>
              <a:rPr lang="en-US" sz="2400" i="1" dirty="0"/>
              <a:t>M(x)</a:t>
            </a:r>
            <a:r>
              <a:rPr lang="en-US" sz="2400" dirty="0"/>
              <a:t> = x</a:t>
            </a:r>
            <a:r>
              <a:rPr lang="en-US" sz="2400" baseline="30000" dirty="0"/>
              <a:t>7</a:t>
            </a:r>
            <a:r>
              <a:rPr lang="en-US" sz="2400" dirty="0"/>
              <a:t>+ x</a:t>
            </a:r>
            <a:r>
              <a:rPr lang="en-US" sz="2400" baseline="30000" dirty="0"/>
              <a:t>4</a:t>
            </a:r>
            <a:r>
              <a:rPr lang="en-US" sz="2400" dirty="0"/>
              <a:t> + x</a:t>
            </a:r>
            <a:r>
              <a:rPr lang="en-US" sz="2400" baseline="30000" dirty="0"/>
              <a:t>3</a:t>
            </a:r>
            <a:r>
              <a:rPr lang="en-US" sz="2400" dirty="0"/>
              <a:t> + x</a:t>
            </a:r>
            <a:r>
              <a:rPr lang="en-US" sz="2400" baseline="30000" dirty="0"/>
              <a:t>1</a:t>
            </a:r>
            <a:r>
              <a:rPr lang="en-US" sz="2400" i="1" dirty="0"/>
              <a:t> </a:t>
            </a:r>
            <a:r>
              <a:rPr lang="en-US" sz="2400" dirty="0"/>
              <a:t>by </a:t>
            </a:r>
            <a:r>
              <a:rPr lang="en-US" sz="2400" i="1" dirty="0" err="1"/>
              <a:t>x</a:t>
            </a:r>
            <a:r>
              <a:rPr lang="en-US" sz="2400" i="1" baseline="30000" dirty="0" err="1"/>
              <a:t>k</a:t>
            </a:r>
            <a:r>
              <a:rPr lang="en-US" sz="2400" dirty="0"/>
              <a:t>; for our example, we get</a:t>
            </a:r>
          </a:p>
          <a:p>
            <a:pPr lvl="2"/>
            <a:r>
              <a:rPr lang="en-US" sz="2000" dirty="0"/>
              <a:t> </a:t>
            </a:r>
            <a:r>
              <a:rPr lang="en-US" sz="2000" i="1" dirty="0"/>
              <a:t>x</a:t>
            </a:r>
            <a:r>
              <a:rPr lang="en-US" sz="2000" baseline="30000" dirty="0"/>
              <a:t>10 </a:t>
            </a:r>
            <a:r>
              <a:rPr lang="en-US" sz="2000" i="1" dirty="0"/>
              <a:t>+ x</a:t>
            </a:r>
            <a:r>
              <a:rPr lang="en-US" sz="2000" baseline="30000" dirty="0"/>
              <a:t>7</a:t>
            </a:r>
            <a:r>
              <a:rPr lang="en-US" sz="2000" i="1" dirty="0"/>
              <a:t> + x</a:t>
            </a:r>
            <a:r>
              <a:rPr lang="en-US" sz="2000" baseline="30000" dirty="0"/>
              <a:t>6</a:t>
            </a:r>
            <a:r>
              <a:rPr lang="en-US" sz="1600" baseline="30000" dirty="0"/>
              <a:t> </a:t>
            </a:r>
            <a:r>
              <a:rPr lang="en-US" sz="2000" i="1" dirty="0"/>
              <a:t>+ x</a:t>
            </a:r>
            <a:r>
              <a:rPr lang="en-US" sz="2000" baseline="30000" dirty="0"/>
              <a:t>4</a:t>
            </a:r>
            <a:r>
              <a:rPr lang="en-US" sz="1600" baseline="30000" dirty="0"/>
              <a:t> </a:t>
            </a:r>
            <a:r>
              <a:rPr lang="en-US" sz="2000" dirty="0"/>
              <a:t>(10011010000);</a:t>
            </a:r>
          </a:p>
          <a:p>
            <a:pPr lvl="1"/>
            <a:r>
              <a:rPr lang="en-US" sz="2400" dirty="0"/>
              <a:t>divide result by </a:t>
            </a:r>
            <a:r>
              <a:rPr lang="en-US" sz="2400" i="1" dirty="0"/>
              <a:t>C(x) </a:t>
            </a:r>
            <a:r>
              <a:rPr lang="en-US" sz="2400" dirty="0"/>
              <a:t>(1101);</a:t>
            </a:r>
          </a:p>
          <a:p>
            <a:pPr lvl="1">
              <a:buFont typeface="Wingdings" pitchFamily="-32" charset="2"/>
              <a:buNone/>
            </a:pPr>
            <a:endParaRPr lang="en-US" sz="2400" dirty="0"/>
          </a:p>
          <a:p>
            <a:pPr lvl="1">
              <a:buFont typeface="Wingdings" pitchFamily="-32" charset="2"/>
              <a:buNone/>
            </a:pPr>
            <a:endParaRPr lang="en-US" sz="2400" dirty="0"/>
          </a:p>
          <a:p>
            <a:pPr lvl="1">
              <a:buFont typeface="Wingdings" pitchFamily="-32" charset="2"/>
              <a:buNone/>
            </a:pPr>
            <a:endParaRPr lang="en-US" sz="2400" dirty="0"/>
          </a:p>
          <a:p>
            <a:pPr lvl="1">
              <a:buFont typeface="Wingdings" pitchFamily="-32" charset="2"/>
              <a:buNone/>
            </a:pPr>
            <a:endParaRPr lang="en-US" sz="2400" dirty="0"/>
          </a:p>
          <a:p>
            <a:pPr lvl="1">
              <a:buFont typeface="Wingdings" pitchFamily="-32" charset="2"/>
              <a:buNone/>
            </a:pPr>
            <a:endParaRPr lang="en-US" sz="2400" dirty="0"/>
          </a:p>
          <a:p>
            <a:pPr lvl="1">
              <a:buFont typeface="Wingdings" pitchFamily="-32" charset="2"/>
              <a:buNone/>
            </a:pPr>
            <a:endParaRPr lang="en-US" sz="2400" dirty="0"/>
          </a:p>
          <a:p>
            <a:pPr lvl="1">
              <a:buFont typeface="Wingdings" pitchFamily="-32" charset="2"/>
              <a:buNone/>
            </a:pPr>
            <a:endParaRPr lang="en-US" sz="2400" dirty="0"/>
          </a:p>
          <a:p>
            <a:pPr lvl="1">
              <a:buFont typeface="Wingdings" pitchFamily="-32" charset="2"/>
              <a:buNone/>
            </a:pPr>
            <a:r>
              <a:rPr lang="en-US" sz="2000" dirty="0"/>
              <a:t>Send 10011010000 + 101 = 10011010101, </a:t>
            </a:r>
          </a:p>
          <a:p>
            <a:pPr lvl="1">
              <a:buFont typeface="Wingdings" pitchFamily="-32" charset="2"/>
              <a:buNone/>
            </a:pPr>
            <a:r>
              <a:rPr lang="en-US" sz="2000" dirty="0"/>
              <a:t>since this must be exactly divisible by </a:t>
            </a:r>
            <a:r>
              <a:rPr lang="en-US" sz="2000" i="1" dirty="0"/>
              <a:t>C(x)</a:t>
            </a:r>
            <a:r>
              <a:rPr lang="en-US" sz="2000" dirty="0"/>
              <a:t>;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248416" y="2881336"/>
            <a:ext cx="2500313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latin typeface="Times New Roman" pitchFamily="-32" charset="0"/>
              </a:rPr>
              <a:t>      11111001</a:t>
            </a:r>
          </a:p>
          <a:p>
            <a:pPr eaLnBrk="0" hangingPunct="0"/>
            <a:r>
              <a:rPr lang="en-US" sz="1600" dirty="0">
                <a:latin typeface="Times New Roman" pitchFamily="-32" charset="0"/>
              </a:rPr>
              <a:t>10011010000       Message</a:t>
            </a:r>
          </a:p>
          <a:p>
            <a:pPr eaLnBrk="0" hangingPunct="0"/>
            <a:r>
              <a:rPr lang="en-US" sz="1600" dirty="0">
                <a:latin typeface="Times New Roman" pitchFamily="-32" charset="0"/>
              </a:rPr>
              <a:t>1101</a:t>
            </a:r>
          </a:p>
          <a:p>
            <a:pPr eaLnBrk="0" hangingPunct="0"/>
            <a:r>
              <a:rPr lang="en-US" sz="1600" dirty="0">
                <a:latin typeface="Times New Roman" pitchFamily="-32" charset="0"/>
              </a:rPr>
              <a:t>  1001</a:t>
            </a:r>
          </a:p>
          <a:p>
            <a:pPr eaLnBrk="0" hangingPunct="0"/>
            <a:r>
              <a:rPr lang="en-US" sz="1600" dirty="0">
                <a:latin typeface="Times New Roman" pitchFamily="-32" charset="0"/>
              </a:rPr>
              <a:t>  1101</a:t>
            </a:r>
          </a:p>
          <a:p>
            <a:pPr eaLnBrk="0" hangingPunct="0"/>
            <a:r>
              <a:rPr lang="en-US" sz="1600" dirty="0">
                <a:latin typeface="Times New Roman" pitchFamily="-32" charset="0"/>
              </a:rPr>
              <a:t>    1000</a:t>
            </a:r>
          </a:p>
          <a:p>
            <a:pPr eaLnBrk="0" hangingPunct="0"/>
            <a:r>
              <a:rPr lang="en-US" sz="1600" dirty="0">
                <a:latin typeface="Times New Roman" pitchFamily="-32" charset="0"/>
              </a:rPr>
              <a:t>    1101</a:t>
            </a:r>
          </a:p>
          <a:p>
            <a:pPr eaLnBrk="0" hangingPunct="0"/>
            <a:r>
              <a:rPr lang="en-US" sz="1600" dirty="0">
                <a:latin typeface="Times New Roman" pitchFamily="-32" charset="0"/>
              </a:rPr>
              <a:t>      1011</a:t>
            </a:r>
          </a:p>
          <a:p>
            <a:pPr eaLnBrk="0" hangingPunct="0"/>
            <a:r>
              <a:rPr lang="en-US" sz="1600" dirty="0">
                <a:latin typeface="Times New Roman" pitchFamily="-32" charset="0"/>
              </a:rPr>
              <a:t>      1101</a:t>
            </a:r>
          </a:p>
          <a:p>
            <a:pPr eaLnBrk="0" hangingPunct="0"/>
            <a:r>
              <a:rPr lang="en-US" sz="1600" dirty="0">
                <a:latin typeface="Times New Roman" pitchFamily="-32" charset="0"/>
              </a:rPr>
              <a:t>        1100</a:t>
            </a:r>
          </a:p>
          <a:p>
            <a:pPr eaLnBrk="0" hangingPunct="0"/>
            <a:r>
              <a:rPr lang="en-US" sz="1600" dirty="0">
                <a:latin typeface="Times New Roman" pitchFamily="-32" charset="0"/>
              </a:rPr>
              <a:t>        1101</a:t>
            </a:r>
          </a:p>
          <a:p>
            <a:pPr eaLnBrk="0" hangingPunct="0"/>
            <a:r>
              <a:rPr lang="en-US" sz="1600" dirty="0">
                <a:latin typeface="Times New Roman" pitchFamily="-32" charset="0"/>
              </a:rPr>
              <a:t>              1000</a:t>
            </a:r>
          </a:p>
          <a:p>
            <a:pPr eaLnBrk="0" hangingPunct="0"/>
            <a:r>
              <a:rPr lang="en-US" sz="1600" dirty="0">
                <a:latin typeface="Times New Roman" pitchFamily="-32" charset="0"/>
              </a:rPr>
              <a:t>              1101</a:t>
            </a:r>
          </a:p>
          <a:p>
            <a:pPr eaLnBrk="0" hangingPunct="0"/>
            <a:r>
              <a:rPr lang="en-US" sz="1600" dirty="0">
                <a:latin typeface="Times New Roman" pitchFamily="-32" charset="0"/>
              </a:rPr>
              <a:t>                101      Remainder</a:t>
            </a:r>
            <a:endParaRPr lang="en-US" sz="2000" dirty="0">
              <a:latin typeface="Times New Roman" pitchFamily="-32" charset="0"/>
            </a:endParaRPr>
          </a:p>
          <a:p>
            <a:pPr eaLnBrk="0" hangingPunct="0"/>
            <a:r>
              <a:rPr lang="en-US" sz="2000" dirty="0">
                <a:latin typeface="Times New Roman" pitchFamily="-32" charset="0"/>
              </a:rPr>
              <a:t> 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648216" y="3136924"/>
            <a:ext cx="1557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pitchFamily="-32" charset="0"/>
              </a:rPr>
              <a:t>Generator   1101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6248416" y="3136924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248416" y="3136924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6324616" y="3670324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400816" y="4127524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6477016" y="4584724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553216" y="5118124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6629416" y="5575324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7010416" y="6108724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Cím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basic</a:t>
            </a:r>
            <a:r>
              <a:rPr lang="hu-HU" dirty="0" smtClean="0"/>
              <a:t> </a:t>
            </a:r>
            <a:r>
              <a:rPr lang="hu-HU" dirty="0" err="1" smtClean="0"/>
              <a:t>example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polynomials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63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57350"/>
            <a:ext cx="7772400" cy="48196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92500" lnSpcReduction="10000"/>
          </a:bodyPr>
          <a:lstStyle/>
          <a:p>
            <a:r>
              <a:rPr lang="en-US" sz="2800" dirty="0"/>
              <a:t>Want to ensure that </a:t>
            </a:r>
            <a:r>
              <a:rPr lang="hu-HU" sz="2800" dirty="0" smtClean="0"/>
              <a:t>G</a:t>
            </a:r>
            <a:r>
              <a:rPr lang="en-US" sz="2800" i="1" dirty="0" smtClean="0"/>
              <a:t>(x</a:t>
            </a:r>
            <a:r>
              <a:rPr lang="en-US" sz="2800" i="1" dirty="0"/>
              <a:t>) </a:t>
            </a:r>
            <a:r>
              <a:rPr lang="en-US" sz="2800" dirty="0"/>
              <a:t>does not divide evenly into polynomial </a:t>
            </a:r>
            <a:r>
              <a:rPr lang="en-US" sz="2800" i="1" dirty="0"/>
              <a:t>E(x)</a:t>
            </a:r>
            <a:r>
              <a:rPr lang="en-US" sz="2800" dirty="0"/>
              <a:t>.</a:t>
            </a:r>
          </a:p>
          <a:p>
            <a:r>
              <a:rPr lang="en-US" sz="2800" dirty="0"/>
              <a:t>All single-bit errors, as long as the </a:t>
            </a:r>
            <a:r>
              <a:rPr lang="en-US" sz="2800" i="1" dirty="0" err="1"/>
              <a:t>x</a:t>
            </a:r>
            <a:r>
              <a:rPr lang="en-US" sz="2800" i="1" baseline="30000" dirty="0" err="1"/>
              <a:t>k</a:t>
            </a:r>
            <a:r>
              <a:rPr lang="en-US" sz="2800" i="1" dirty="0"/>
              <a:t> </a:t>
            </a:r>
            <a:r>
              <a:rPr lang="en-US" sz="2800" dirty="0"/>
              <a:t>and </a:t>
            </a:r>
            <a:r>
              <a:rPr lang="en-US" sz="2800" i="1" dirty="0"/>
              <a:t>x</a:t>
            </a:r>
            <a:r>
              <a:rPr lang="en-US" sz="2800" i="1" baseline="30000" dirty="0"/>
              <a:t>0</a:t>
            </a:r>
            <a:r>
              <a:rPr lang="en-US" sz="2800" dirty="0"/>
              <a:t> terms have non-zero coefficients.</a:t>
            </a:r>
          </a:p>
          <a:p>
            <a:r>
              <a:rPr lang="en-US" sz="2800" dirty="0"/>
              <a:t>All double-bit errors, as long as </a:t>
            </a:r>
            <a:r>
              <a:rPr lang="hu-HU" sz="2800" i="1" dirty="0" smtClean="0"/>
              <a:t>G</a:t>
            </a:r>
            <a:r>
              <a:rPr lang="en-US" sz="2800" i="1" dirty="0" smtClean="0"/>
              <a:t>(x</a:t>
            </a:r>
            <a:r>
              <a:rPr lang="en-US" sz="2800" i="1" dirty="0"/>
              <a:t>) </a:t>
            </a:r>
            <a:r>
              <a:rPr lang="en-US" sz="2800" dirty="0"/>
              <a:t>has a factor with at least three terms.</a:t>
            </a:r>
          </a:p>
          <a:p>
            <a:r>
              <a:rPr lang="en-US" sz="2800" dirty="0"/>
              <a:t>Any odd number of errors, as long as </a:t>
            </a:r>
            <a:r>
              <a:rPr lang="hu-HU" sz="2800" i="1" dirty="0" smtClean="0"/>
              <a:t>G</a:t>
            </a:r>
            <a:r>
              <a:rPr lang="en-US" sz="2800" i="1" dirty="0" smtClean="0"/>
              <a:t>(x</a:t>
            </a:r>
            <a:r>
              <a:rPr lang="en-US" sz="2800" i="1" dirty="0"/>
              <a:t>) </a:t>
            </a:r>
            <a:r>
              <a:rPr lang="en-US" sz="2800" dirty="0"/>
              <a:t>contains the factor </a:t>
            </a:r>
            <a:r>
              <a:rPr lang="en-US" sz="2800" i="1" dirty="0"/>
              <a:t>(x + 1)</a:t>
            </a:r>
            <a:r>
              <a:rPr lang="en-US" sz="2800" dirty="0"/>
              <a:t>.</a:t>
            </a:r>
          </a:p>
          <a:p>
            <a:r>
              <a:rPr lang="en-US" sz="2800" dirty="0"/>
              <a:t>Any “burst” error (</a:t>
            </a:r>
            <a:r>
              <a:rPr lang="en-US" sz="2800" dirty="0" err="1"/>
              <a:t>i.e</a:t>
            </a:r>
            <a:r>
              <a:rPr lang="en-US" sz="2800" dirty="0"/>
              <a:t> sequence of consecutive </a:t>
            </a:r>
            <a:r>
              <a:rPr lang="en-US" sz="2800" dirty="0" err="1"/>
              <a:t>errored</a:t>
            </a:r>
            <a:r>
              <a:rPr lang="en-US" sz="2800" dirty="0"/>
              <a:t> bits) for which the length of the burst is less than </a:t>
            </a:r>
            <a:r>
              <a:rPr lang="en-US" sz="2800" i="1" dirty="0"/>
              <a:t>k</a:t>
            </a:r>
            <a:r>
              <a:rPr lang="en-US" sz="2800" dirty="0"/>
              <a:t> bits. </a:t>
            </a:r>
          </a:p>
          <a:p>
            <a:r>
              <a:rPr lang="en-US" sz="2800" dirty="0"/>
              <a:t>Most burst errors of larger than </a:t>
            </a:r>
            <a:r>
              <a:rPr lang="en-US" sz="2800" i="1" dirty="0"/>
              <a:t>k</a:t>
            </a:r>
            <a:r>
              <a:rPr lang="en-US" sz="2800" dirty="0"/>
              <a:t> bits can also be detected.</a:t>
            </a:r>
          </a:p>
        </p:txBody>
      </p:sp>
      <p:sp>
        <p:nvSpPr>
          <p:cNvPr id="3" name="Cím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lang="hu-HU" dirty="0" err="1" smtClean="0"/>
              <a:t>Further</a:t>
            </a:r>
            <a:r>
              <a:rPr lang="hu-HU" dirty="0" smtClean="0"/>
              <a:t> </a:t>
            </a:r>
            <a:r>
              <a:rPr lang="hu-HU" dirty="0" err="1" smtClean="0"/>
              <a:t>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80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98525" y="2452688"/>
            <a:ext cx="51336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Times New Roman" pitchFamily="-32" charset="0"/>
              </a:rPr>
              <a:t>Actually consists of using x+1 polynomial</a:t>
            </a:r>
          </a:p>
          <a:p>
            <a:pPr eaLnBrk="0" hangingPunct="0"/>
            <a:r>
              <a:rPr lang="en-US" sz="2000" dirty="0">
                <a:latin typeface="Times New Roman" pitchFamily="-32" charset="0"/>
              </a:rPr>
              <a:t>Given message 0111, multiply by x to get 01110</a:t>
            </a:r>
          </a:p>
          <a:p>
            <a:pPr eaLnBrk="0" hangingPunct="0"/>
            <a:r>
              <a:rPr lang="en-US" sz="2000" dirty="0">
                <a:latin typeface="Times New Roman" pitchFamily="-32" charset="0"/>
              </a:rPr>
              <a:t>Now divide by </a:t>
            </a:r>
            <a:r>
              <a:rPr lang="en-US" sz="2000" dirty="0" smtClean="0">
                <a:latin typeface="Times New Roman" pitchFamily="-32" charset="0"/>
              </a:rPr>
              <a:t>x+1=11</a:t>
            </a:r>
            <a:endParaRPr lang="en-US" sz="2000" dirty="0">
              <a:latin typeface="Times New Roman" pitchFamily="-32" charset="0"/>
            </a:endParaRPr>
          </a:p>
          <a:p>
            <a:pPr eaLnBrk="0" hangingPunct="0"/>
            <a:endParaRPr lang="en-US" sz="2000" dirty="0">
              <a:latin typeface="Times New Roman" pitchFamily="-32" charset="0"/>
            </a:endParaRPr>
          </a:p>
          <a:p>
            <a:pPr eaLnBrk="0" hangingPunct="0"/>
            <a:r>
              <a:rPr lang="en-US" sz="2000" dirty="0">
                <a:latin typeface="Times New Roman" pitchFamily="-32" charset="0"/>
              </a:rPr>
              <a:t>11  01110</a:t>
            </a:r>
          </a:p>
          <a:p>
            <a:pPr eaLnBrk="0" hangingPunct="0"/>
            <a:r>
              <a:rPr lang="en-US" sz="2000" dirty="0">
                <a:latin typeface="Times New Roman" pitchFamily="-32" charset="0"/>
              </a:rPr>
              <a:t>        11</a:t>
            </a:r>
          </a:p>
          <a:p>
            <a:pPr eaLnBrk="0" hangingPunct="0"/>
            <a:r>
              <a:rPr lang="en-US" sz="2000" dirty="0">
                <a:latin typeface="Times New Roman" pitchFamily="-32" charset="0"/>
              </a:rPr>
              <a:t>        0010</a:t>
            </a:r>
          </a:p>
          <a:p>
            <a:pPr eaLnBrk="0" hangingPunct="0"/>
            <a:r>
              <a:rPr lang="en-US" sz="2000" dirty="0">
                <a:latin typeface="Times New Roman" pitchFamily="-32" charset="0"/>
              </a:rPr>
              <a:t>            11</a:t>
            </a:r>
          </a:p>
          <a:p>
            <a:pPr eaLnBrk="0" hangingPunct="0"/>
            <a:r>
              <a:rPr lang="en-US" sz="2000" dirty="0">
                <a:latin typeface="Times New Roman" pitchFamily="-32" charset="0"/>
              </a:rPr>
              <a:t>              1=remainder</a:t>
            </a:r>
          </a:p>
          <a:p>
            <a:pPr eaLnBrk="0" hangingPunct="0"/>
            <a:endParaRPr lang="en-US" sz="2000" dirty="0">
              <a:latin typeface="Times New Roman" pitchFamily="-32" charset="0"/>
            </a:endParaRPr>
          </a:p>
          <a:p>
            <a:pPr eaLnBrk="0" hangingPunct="0"/>
            <a:r>
              <a:rPr lang="en-US" sz="2000" dirty="0">
                <a:latin typeface="Times New Roman" pitchFamily="-32" charset="0"/>
              </a:rPr>
              <a:t>Message = 01110+1=01111 even parity</a:t>
            </a:r>
          </a:p>
          <a:p>
            <a:pPr eaLnBrk="0" hangingPunct="0"/>
            <a:endParaRPr lang="en-US" sz="2000" dirty="0">
              <a:latin typeface="Times New Roman" pitchFamily="-32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 Parity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295400" y="3657600"/>
            <a:ext cx="0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1295400" y="3657600"/>
            <a:ext cx="762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279525" y="3290888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Times New Roman" pitchFamily="-32" charset="0"/>
              </a:rPr>
              <a:t>0101</a:t>
            </a:r>
          </a:p>
        </p:txBody>
      </p:sp>
    </p:spTree>
    <p:extLst>
      <p:ext uri="{BB962C8B-B14F-4D97-AF65-F5344CB8AC3E}">
        <p14:creationId xmlns:p14="http://schemas.microsoft.com/office/powerpoint/2010/main" val="76593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38175" y="1659573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dirty="0"/>
              <a:t>Common polynomials for </a:t>
            </a:r>
            <a:r>
              <a:rPr lang="en-US" i="1" dirty="0"/>
              <a:t>C(x)</a:t>
            </a:r>
            <a:r>
              <a:rPr lang="en-US" dirty="0"/>
              <a:t>:</a:t>
            </a:r>
          </a:p>
          <a:p>
            <a:pPr>
              <a:buFont typeface="Wingdings" pitchFamily="-32" charset="2"/>
              <a:buNone/>
            </a:pPr>
            <a:endParaRPr lang="en-US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296988" y="2363788"/>
            <a:ext cx="1825625" cy="279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dirty="0">
                <a:latin typeface="Times New Roman" pitchFamily="-32" charset="0"/>
              </a:rPr>
              <a:t>CRC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-32" charset="0"/>
              </a:rPr>
              <a:t>CRC-8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-32" charset="0"/>
              </a:rPr>
              <a:t>CRC-10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-32" charset="0"/>
              </a:rPr>
              <a:t>CRC-12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-32" charset="0"/>
              </a:rPr>
              <a:t>CRC-16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-32" charset="0"/>
              </a:rPr>
              <a:t>CRC-CCITT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-32" charset="0"/>
              </a:rPr>
              <a:t>CRC-32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125788" y="2363788"/>
            <a:ext cx="5646737" cy="279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i="1" dirty="0">
                <a:latin typeface="Times New Roman" pitchFamily="-32" charset="0"/>
              </a:rPr>
              <a:t>C(x)</a:t>
            </a:r>
            <a:endParaRPr lang="en-US" dirty="0">
              <a:latin typeface="Times New Roman" pitchFamily="-32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Times New Roman" pitchFamily="-32" charset="0"/>
              </a:rPr>
              <a:t>x</a:t>
            </a:r>
            <a:r>
              <a:rPr lang="en-US" baseline="30000" dirty="0">
                <a:latin typeface="Times New Roman" pitchFamily="-32" charset="0"/>
              </a:rPr>
              <a:t>8</a:t>
            </a:r>
            <a:r>
              <a:rPr lang="en-US" i="1" dirty="0">
                <a:latin typeface="Times New Roman" pitchFamily="-32" charset="0"/>
              </a:rPr>
              <a:t>+x</a:t>
            </a:r>
            <a:r>
              <a:rPr lang="en-US" baseline="30000" dirty="0">
                <a:latin typeface="Times New Roman" pitchFamily="-32" charset="0"/>
              </a:rPr>
              <a:t>2</a:t>
            </a:r>
            <a:r>
              <a:rPr lang="en-US" i="1" dirty="0">
                <a:latin typeface="Times New Roman" pitchFamily="-32" charset="0"/>
              </a:rPr>
              <a:t>+x</a:t>
            </a:r>
            <a:r>
              <a:rPr lang="en-US" baseline="30000" dirty="0">
                <a:latin typeface="Times New Roman" pitchFamily="-32" charset="0"/>
              </a:rPr>
              <a:t>1</a:t>
            </a:r>
            <a:r>
              <a:rPr lang="en-US" i="1" dirty="0">
                <a:latin typeface="Times New Roman" pitchFamily="-32" charset="0"/>
              </a:rPr>
              <a:t>+</a:t>
            </a:r>
            <a:r>
              <a:rPr lang="en-US" dirty="0">
                <a:latin typeface="Times New Roman" pitchFamily="-32" charset="0"/>
              </a:rPr>
              <a:t>1</a:t>
            </a:r>
            <a:endParaRPr lang="en-US" i="1" dirty="0">
              <a:latin typeface="Times New Roman" pitchFamily="-32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Times New Roman" pitchFamily="-32" charset="0"/>
              </a:rPr>
              <a:t>x</a:t>
            </a:r>
            <a:r>
              <a:rPr lang="en-US" baseline="30000" dirty="0">
                <a:latin typeface="Times New Roman" pitchFamily="-32" charset="0"/>
              </a:rPr>
              <a:t>10</a:t>
            </a:r>
            <a:r>
              <a:rPr lang="en-US" i="1" dirty="0">
                <a:latin typeface="Times New Roman" pitchFamily="-32" charset="0"/>
              </a:rPr>
              <a:t>+x</a:t>
            </a:r>
            <a:r>
              <a:rPr lang="en-US" baseline="30000" dirty="0">
                <a:latin typeface="Times New Roman" pitchFamily="-32" charset="0"/>
              </a:rPr>
              <a:t>9</a:t>
            </a:r>
            <a:r>
              <a:rPr lang="en-US" i="1" dirty="0">
                <a:latin typeface="Times New Roman" pitchFamily="-32" charset="0"/>
              </a:rPr>
              <a:t>+x</a:t>
            </a:r>
            <a:r>
              <a:rPr lang="en-US" baseline="30000" dirty="0">
                <a:latin typeface="Times New Roman" pitchFamily="-32" charset="0"/>
              </a:rPr>
              <a:t>5</a:t>
            </a:r>
            <a:r>
              <a:rPr lang="en-US" i="1" dirty="0">
                <a:latin typeface="Times New Roman" pitchFamily="-32" charset="0"/>
              </a:rPr>
              <a:t>+x</a:t>
            </a:r>
            <a:r>
              <a:rPr lang="en-US" baseline="30000" dirty="0">
                <a:latin typeface="Times New Roman" pitchFamily="-32" charset="0"/>
              </a:rPr>
              <a:t>4</a:t>
            </a:r>
            <a:r>
              <a:rPr lang="en-US" i="1" dirty="0">
                <a:latin typeface="Times New Roman" pitchFamily="-32" charset="0"/>
              </a:rPr>
              <a:t>+x</a:t>
            </a:r>
            <a:r>
              <a:rPr lang="en-US" baseline="30000" dirty="0">
                <a:latin typeface="Times New Roman" pitchFamily="-32" charset="0"/>
              </a:rPr>
              <a:t>1</a:t>
            </a:r>
            <a:r>
              <a:rPr lang="en-US" i="1" dirty="0">
                <a:latin typeface="Times New Roman" pitchFamily="-32" charset="0"/>
              </a:rPr>
              <a:t>+</a:t>
            </a:r>
            <a:r>
              <a:rPr lang="en-US" dirty="0">
                <a:latin typeface="Times New Roman" pitchFamily="-32" charset="0"/>
              </a:rPr>
              <a:t>1</a:t>
            </a:r>
            <a:endParaRPr lang="en-US" i="1" dirty="0">
              <a:latin typeface="Times New Roman" pitchFamily="-32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Times New Roman" pitchFamily="-32" charset="0"/>
              </a:rPr>
              <a:t>x</a:t>
            </a:r>
            <a:r>
              <a:rPr lang="en-US" baseline="30000" dirty="0">
                <a:latin typeface="Times New Roman" pitchFamily="-32" charset="0"/>
              </a:rPr>
              <a:t>12</a:t>
            </a:r>
            <a:r>
              <a:rPr lang="en-US" i="1" dirty="0">
                <a:latin typeface="Times New Roman" pitchFamily="-32" charset="0"/>
              </a:rPr>
              <a:t>+x</a:t>
            </a:r>
            <a:r>
              <a:rPr lang="en-US" baseline="30000" dirty="0">
                <a:latin typeface="Times New Roman" pitchFamily="-32" charset="0"/>
              </a:rPr>
              <a:t>11</a:t>
            </a:r>
            <a:r>
              <a:rPr lang="en-US" i="1" dirty="0">
                <a:latin typeface="Times New Roman" pitchFamily="-32" charset="0"/>
              </a:rPr>
              <a:t>+x</a:t>
            </a:r>
            <a:r>
              <a:rPr lang="en-US" baseline="30000" dirty="0">
                <a:latin typeface="Times New Roman" pitchFamily="-32" charset="0"/>
              </a:rPr>
              <a:t>3</a:t>
            </a:r>
            <a:r>
              <a:rPr lang="en-US" i="1" dirty="0">
                <a:latin typeface="Times New Roman" pitchFamily="-32" charset="0"/>
              </a:rPr>
              <a:t>+x</a:t>
            </a:r>
            <a:r>
              <a:rPr lang="en-US" baseline="30000" dirty="0">
                <a:latin typeface="Times New Roman" pitchFamily="-32" charset="0"/>
              </a:rPr>
              <a:t>2</a:t>
            </a:r>
            <a:r>
              <a:rPr lang="en-US" i="1" dirty="0">
                <a:latin typeface="Times New Roman" pitchFamily="-32" charset="0"/>
              </a:rPr>
              <a:t>+x</a:t>
            </a:r>
            <a:r>
              <a:rPr lang="en-US" baseline="30000" dirty="0">
                <a:latin typeface="Times New Roman" pitchFamily="-32" charset="0"/>
              </a:rPr>
              <a:t>1</a:t>
            </a:r>
            <a:r>
              <a:rPr lang="en-US" i="1" dirty="0">
                <a:latin typeface="Times New Roman" pitchFamily="-32" charset="0"/>
              </a:rPr>
              <a:t>+</a:t>
            </a:r>
            <a:r>
              <a:rPr lang="en-US" dirty="0">
                <a:latin typeface="Times New Roman" pitchFamily="-32" charset="0"/>
              </a:rPr>
              <a:t>1</a:t>
            </a:r>
            <a:endParaRPr lang="en-US" i="1" dirty="0">
              <a:latin typeface="Times New Roman" pitchFamily="-32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Times New Roman" pitchFamily="-32" charset="0"/>
              </a:rPr>
              <a:t>x</a:t>
            </a:r>
            <a:r>
              <a:rPr lang="en-US" baseline="30000" dirty="0">
                <a:latin typeface="Times New Roman" pitchFamily="-32" charset="0"/>
              </a:rPr>
              <a:t>16</a:t>
            </a:r>
            <a:r>
              <a:rPr lang="en-US" i="1" dirty="0">
                <a:latin typeface="Times New Roman" pitchFamily="-32" charset="0"/>
              </a:rPr>
              <a:t>+x</a:t>
            </a:r>
            <a:r>
              <a:rPr lang="en-US" baseline="30000" dirty="0">
                <a:latin typeface="Times New Roman" pitchFamily="-32" charset="0"/>
              </a:rPr>
              <a:t>15</a:t>
            </a:r>
            <a:r>
              <a:rPr lang="en-US" i="1" dirty="0">
                <a:latin typeface="Times New Roman" pitchFamily="-32" charset="0"/>
              </a:rPr>
              <a:t>+x</a:t>
            </a:r>
            <a:r>
              <a:rPr lang="en-US" baseline="30000" dirty="0">
                <a:latin typeface="Times New Roman" pitchFamily="-32" charset="0"/>
              </a:rPr>
              <a:t>2</a:t>
            </a:r>
            <a:r>
              <a:rPr lang="en-US" i="1" dirty="0">
                <a:latin typeface="Times New Roman" pitchFamily="-32" charset="0"/>
              </a:rPr>
              <a:t>+</a:t>
            </a:r>
            <a:r>
              <a:rPr lang="en-US" dirty="0">
                <a:latin typeface="Times New Roman" pitchFamily="-32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Times New Roman" pitchFamily="-32" charset="0"/>
              </a:rPr>
              <a:t>x</a:t>
            </a:r>
            <a:r>
              <a:rPr lang="en-US" baseline="30000" dirty="0">
                <a:latin typeface="Times New Roman" pitchFamily="-32" charset="0"/>
              </a:rPr>
              <a:t>16</a:t>
            </a:r>
            <a:r>
              <a:rPr lang="en-US" i="1" dirty="0">
                <a:latin typeface="Times New Roman" pitchFamily="-32" charset="0"/>
              </a:rPr>
              <a:t>+x</a:t>
            </a:r>
            <a:r>
              <a:rPr lang="en-US" baseline="30000" dirty="0">
                <a:latin typeface="Times New Roman" pitchFamily="-32" charset="0"/>
              </a:rPr>
              <a:t>12</a:t>
            </a:r>
            <a:r>
              <a:rPr lang="en-US" i="1" dirty="0">
                <a:latin typeface="Times New Roman" pitchFamily="-32" charset="0"/>
              </a:rPr>
              <a:t>+x</a:t>
            </a:r>
            <a:r>
              <a:rPr lang="en-US" baseline="30000" dirty="0">
                <a:latin typeface="Times New Roman" pitchFamily="-32" charset="0"/>
              </a:rPr>
              <a:t>5</a:t>
            </a:r>
            <a:r>
              <a:rPr lang="en-US" i="1" dirty="0">
                <a:latin typeface="Times New Roman" pitchFamily="-32" charset="0"/>
              </a:rPr>
              <a:t>+</a:t>
            </a:r>
            <a:r>
              <a:rPr lang="en-US" dirty="0">
                <a:latin typeface="Times New Roman" pitchFamily="-32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i="1" dirty="0" smtClean="0">
                <a:latin typeface="Times New Roman" pitchFamily="-32" charset="0"/>
              </a:rPr>
              <a:t>x</a:t>
            </a:r>
            <a:r>
              <a:rPr lang="en-US" baseline="30000" dirty="0" smtClean="0">
                <a:latin typeface="Times New Roman" pitchFamily="-32" charset="0"/>
              </a:rPr>
              <a:t>32</a:t>
            </a:r>
            <a:r>
              <a:rPr lang="en-US" i="1" dirty="0" smtClean="0">
                <a:latin typeface="Times New Roman" pitchFamily="-32" charset="0"/>
              </a:rPr>
              <a:t>+x</a:t>
            </a:r>
            <a:r>
              <a:rPr lang="en-US" baseline="30000" dirty="0" smtClean="0">
                <a:latin typeface="Times New Roman" pitchFamily="-32" charset="0"/>
              </a:rPr>
              <a:t>26</a:t>
            </a:r>
            <a:r>
              <a:rPr lang="en-US" i="1" dirty="0" smtClean="0">
                <a:latin typeface="Times New Roman" pitchFamily="-32" charset="0"/>
              </a:rPr>
              <a:t>+x</a:t>
            </a:r>
            <a:r>
              <a:rPr lang="en-US" baseline="30000" dirty="0" smtClean="0">
                <a:latin typeface="Times New Roman" pitchFamily="-32" charset="0"/>
              </a:rPr>
              <a:t>23</a:t>
            </a:r>
            <a:r>
              <a:rPr lang="en-US" i="1" dirty="0" smtClean="0">
                <a:latin typeface="Times New Roman" pitchFamily="-32" charset="0"/>
              </a:rPr>
              <a:t>+x</a:t>
            </a:r>
            <a:r>
              <a:rPr lang="en-US" baseline="30000" dirty="0" smtClean="0">
                <a:latin typeface="Times New Roman" pitchFamily="-32" charset="0"/>
              </a:rPr>
              <a:t>22</a:t>
            </a:r>
            <a:r>
              <a:rPr lang="en-US" i="1" dirty="0" smtClean="0">
                <a:latin typeface="Times New Roman" pitchFamily="-32" charset="0"/>
              </a:rPr>
              <a:t>+x</a:t>
            </a:r>
            <a:r>
              <a:rPr lang="en-US" baseline="30000" dirty="0" smtClean="0">
                <a:latin typeface="Times New Roman" pitchFamily="-32" charset="0"/>
              </a:rPr>
              <a:t>16</a:t>
            </a:r>
            <a:r>
              <a:rPr lang="en-US" i="1" dirty="0" smtClean="0">
                <a:latin typeface="Times New Roman" pitchFamily="-32" charset="0"/>
              </a:rPr>
              <a:t>+x</a:t>
            </a:r>
            <a:r>
              <a:rPr lang="en-US" baseline="30000" dirty="0" smtClean="0">
                <a:latin typeface="Times New Roman" pitchFamily="-32" charset="0"/>
              </a:rPr>
              <a:t>12</a:t>
            </a:r>
            <a:r>
              <a:rPr lang="en-US" i="1" dirty="0" smtClean="0">
                <a:latin typeface="Times New Roman" pitchFamily="-32" charset="0"/>
              </a:rPr>
              <a:t>+x</a:t>
            </a:r>
            <a:r>
              <a:rPr lang="en-US" baseline="30000" dirty="0" smtClean="0">
                <a:latin typeface="Times New Roman" pitchFamily="-32" charset="0"/>
              </a:rPr>
              <a:t>11</a:t>
            </a:r>
            <a:r>
              <a:rPr lang="en-US" i="1" dirty="0" smtClean="0">
                <a:latin typeface="Times New Roman" pitchFamily="-32" charset="0"/>
              </a:rPr>
              <a:t>+x</a:t>
            </a:r>
            <a:r>
              <a:rPr lang="en-US" baseline="30000" dirty="0" smtClean="0">
                <a:latin typeface="Times New Roman" pitchFamily="-32" charset="0"/>
              </a:rPr>
              <a:t>10</a:t>
            </a:r>
            <a:r>
              <a:rPr lang="en-US" i="1" dirty="0" smtClean="0">
                <a:latin typeface="Times New Roman" pitchFamily="-32" charset="0"/>
              </a:rPr>
              <a:t>+x</a:t>
            </a:r>
            <a:r>
              <a:rPr lang="en-US" baseline="30000" dirty="0" smtClean="0">
                <a:latin typeface="Times New Roman" pitchFamily="-32" charset="0"/>
              </a:rPr>
              <a:t>8</a:t>
            </a:r>
            <a:r>
              <a:rPr lang="en-US" i="1" dirty="0" smtClean="0">
                <a:latin typeface="Times New Roman" pitchFamily="-32" charset="0"/>
              </a:rPr>
              <a:t>+x</a:t>
            </a:r>
            <a:r>
              <a:rPr lang="en-US" baseline="30000" dirty="0" smtClean="0">
                <a:latin typeface="Times New Roman" pitchFamily="-32" charset="0"/>
              </a:rPr>
              <a:t>7</a:t>
            </a:r>
            <a:r>
              <a:rPr lang="en-US" i="1" dirty="0" smtClean="0">
                <a:latin typeface="Times New Roman" pitchFamily="-32" charset="0"/>
              </a:rPr>
              <a:t>+x</a:t>
            </a:r>
            <a:r>
              <a:rPr lang="en-US" baseline="30000" dirty="0" smtClean="0">
                <a:latin typeface="Times New Roman" pitchFamily="-32" charset="0"/>
              </a:rPr>
              <a:t>5</a:t>
            </a:r>
            <a:r>
              <a:rPr lang="en-US" i="1" dirty="0" smtClean="0">
                <a:latin typeface="Times New Roman" pitchFamily="-32" charset="0"/>
              </a:rPr>
              <a:t>+x</a:t>
            </a:r>
            <a:r>
              <a:rPr lang="en-US" baseline="30000" dirty="0" smtClean="0">
                <a:latin typeface="Times New Roman" pitchFamily="-32" charset="0"/>
              </a:rPr>
              <a:t>4</a:t>
            </a:r>
            <a:r>
              <a:rPr lang="en-US" i="1" dirty="0" smtClean="0">
                <a:latin typeface="Times New Roman" pitchFamily="-32" charset="0"/>
              </a:rPr>
              <a:t>+x</a:t>
            </a:r>
            <a:r>
              <a:rPr lang="en-US" baseline="30000" dirty="0" smtClean="0">
                <a:latin typeface="Times New Roman" pitchFamily="-32" charset="0"/>
              </a:rPr>
              <a:t>2</a:t>
            </a:r>
            <a:r>
              <a:rPr lang="en-US" i="1" dirty="0" smtClean="0">
                <a:latin typeface="Times New Roman" pitchFamily="-32" charset="0"/>
              </a:rPr>
              <a:t>+x+</a:t>
            </a:r>
            <a:r>
              <a:rPr lang="en-US" dirty="0" smtClean="0">
                <a:latin typeface="Times New Roman" pitchFamily="-32" charset="0"/>
              </a:rPr>
              <a:t>1</a:t>
            </a:r>
            <a:endParaRPr lang="en-US" i="1" dirty="0">
              <a:latin typeface="Times New Roman" pitchFamily="-32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301750" y="2292350"/>
            <a:ext cx="7570788" cy="286194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H="1" flipV="1">
            <a:off x="3124200" y="2279650"/>
            <a:ext cx="1588" cy="287464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301750" y="2667000"/>
            <a:ext cx="7570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41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Physical layer determines how bits are encoded</a:t>
            </a:r>
          </a:p>
          <a:p>
            <a:r>
              <a:rPr lang="en-US" dirty="0" smtClean="0"/>
              <a:t>Next step, how to encode blocks of data</a:t>
            </a:r>
          </a:p>
          <a:p>
            <a:pPr lvl="1"/>
            <a:r>
              <a:rPr lang="en-US" dirty="0" smtClean="0"/>
              <a:t>Packet switched networks</a:t>
            </a:r>
          </a:p>
          <a:p>
            <a:pPr lvl="1"/>
            <a:r>
              <a:rPr lang="en-US" dirty="0" smtClean="0"/>
              <a:t>Each packet includes routing information</a:t>
            </a:r>
          </a:p>
          <a:p>
            <a:pPr lvl="1"/>
            <a:r>
              <a:rPr lang="en-US" dirty="0" smtClean="0"/>
              <a:t>Data boundaries must be known so headers can be read</a:t>
            </a:r>
          </a:p>
          <a:p>
            <a:r>
              <a:rPr lang="en-US" dirty="0" smtClean="0"/>
              <a:t>Types of framing</a:t>
            </a:r>
            <a:endParaRPr lang="en-US" dirty="0"/>
          </a:p>
          <a:p>
            <a:pPr lvl="1"/>
            <a:r>
              <a:rPr lang="en-US" dirty="0" smtClean="0"/>
              <a:t>Byte oriented protocols</a:t>
            </a:r>
          </a:p>
          <a:p>
            <a:pPr lvl="1"/>
            <a:r>
              <a:rPr lang="en-US" dirty="0" smtClean="0"/>
              <a:t>Bit oriented protocols</a:t>
            </a:r>
          </a:p>
          <a:p>
            <a:pPr lvl="1"/>
            <a:r>
              <a:rPr lang="en-US" dirty="0" smtClean="0"/>
              <a:t>Clock based protocols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8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</a:t>
            </a:r>
            <a:r>
              <a:rPr lang="hu-HU" dirty="0" smtClean="0"/>
              <a:t>Oriented: Byte </a:t>
            </a:r>
            <a:r>
              <a:rPr lang="hu-HU" dirty="0" err="1" smtClean="0"/>
              <a:t>Stuffing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2743200"/>
            <a:ext cx="9144000" cy="3962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Add </a:t>
            </a:r>
            <a:r>
              <a:rPr lang="hu-HU" b="1" dirty="0" smtClean="0"/>
              <a:t>FLAG </a:t>
            </a:r>
            <a:r>
              <a:rPr lang="hu-HU" dirty="0" err="1" smtClean="0"/>
              <a:t>bytes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sentinel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beginning</a:t>
            </a:r>
            <a:r>
              <a:rPr lang="hu-HU" dirty="0" smtClean="0"/>
              <a:t> and e</a:t>
            </a:r>
            <a:r>
              <a:rPr lang="en-US" dirty="0" err="1" smtClean="0"/>
              <a:t>nd</a:t>
            </a:r>
            <a:r>
              <a:rPr lang="hu-HU" dirty="0" smtClean="0"/>
              <a:t> of </a:t>
            </a:r>
            <a:r>
              <a:rPr lang="en-US" dirty="0" smtClean="0"/>
              <a:t>the data</a:t>
            </a:r>
          </a:p>
          <a:p>
            <a:r>
              <a:rPr lang="en-US" dirty="0" smtClean="0"/>
              <a:t>Problem: what if </a:t>
            </a:r>
            <a:r>
              <a:rPr lang="hu-HU" b="1" dirty="0" smtClean="0"/>
              <a:t>FLAG </a:t>
            </a:r>
            <a:r>
              <a:rPr lang="en-US" dirty="0" smtClean="0"/>
              <a:t>appears in the data?</a:t>
            </a:r>
          </a:p>
          <a:p>
            <a:pPr lvl="1"/>
            <a:r>
              <a:rPr lang="en-US" dirty="0" smtClean="0"/>
              <a:t>Add a special </a:t>
            </a:r>
            <a:r>
              <a:rPr lang="en-US" b="1" dirty="0" smtClean="0"/>
              <a:t>DLE</a:t>
            </a:r>
            <a:r>
              <a:rPr lang="en-US" dirty="0" smtClean="0"/>
              <a:t> (Data Link Escape) character before </a:t>
            </a:r>
            <a:r>
              <a:rPr lang="hu-HU" b="1" dirty="0" smtClean="0"/>
              <a:t>FLAG</a:t>
            </a:r>
            <a:endParaRPr lang="en-US" b="1" dirty="0" smtClean="0"/>
          </a:p>
          <a:p>
            <a:pPr lvl="1"/>
            <a:r>
              <a:rPr lang="en-US" dirty="0" smtClean="0"/>
              <a:t>What if </a:t>
            </a:r>
            <a:r>
              <a:rPr lang="en-US" b="1" dirty="0" smtClean="0"/>
              <a:t>DLE </a:t>
            </a:r>
            <a:r>
              <a:rPr lang="en-US" dirty="0" smtClean="0"/>
              <a:t>appears in the data? Add </a:t>
            </a:r>
            <a:r>
              <a:rPr lang="en-US" b="1" dirty="0" smtClean="0"/>
              <a:t>DLE </a:t>
            </a:r>
            <a:r>
              <a:rPr lang="en-US" dirty="0" smtClean="0"/>
              <a:t>before it.</a:t>
            </a:r>
          </a:p>
          <a:p>
            <a:pPr lvl="1"/>
            <a:r>
              <a:rPr lang="en-US" dirty="0" smtClean="0"/>
              <a:t>Similar to escape sequences in C</a:t>
            </a:r>
          </a:p>
          <a:p>
            <a:pPr lvl="2"/>
            <a:r>
              <a:rPr lang="en-US" dirty="0" err="1" smtClean="0"/>
              <a:t>printf</a:t>
            </a:r>
            <a:r>
              <a:rPr lang="en-US" dirty="0" smtClean="0"/>
              <a:t>(“You must \”escape\” quotes in strings”);</a:t>
            </a:r>
          </a:p>
          <a:p>
            <a:pPr lvl="2"/>
            <a:r>
              <a:rPr lang="en-US" dirty="0" err="1" smtClean="0"/>
              <a:t>printf</a:t>
            </a:r>
            <a:r>
              <a:rPr lang="en-US" dirty="0" smtClean="0"/>
              <a:t>(“You must \\escape\\ forward slashes as well”);</a:t>
            </a:r>
          </a:p>
          <a:p>
            <a:r>
              <a:rPr lang="en-US" dirty="0" smtClean="0"/>
              <a:t>Used by Point-to-Point protocol, e.g. modem, DSL, cellular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8926" y="1826497"/>
            <a:ext cx="5186149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444" y="1826497"/>
            <a:ext cx="133748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chemeClr val="bg1"/>
                </a:solidFill>
              </a:rPr>
              <a:t>FLAG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5075" y="1826497"/>
            <a:ext cx="1337481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chemeClr val="bg1"/>
                </a:solidFill>
              </a:rPr>
              <a:t>FLAG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6476" y="1826497"/>
            <a:ext cx="972973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chemeClr val="bg1"/>
                </a:solidFill>
              </a:rPr>
              <a:t>FLAG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7478" y="1826497"/>
            <a:ext cx="908998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7142" y="1826497"/>
            <a:ext cx="937573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DLE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3126" y="1826497"/>
            <a:ext cx="934016" cy="523220"/>
          </a:xfrm>
          <a:prstGeom prst="rect">
            <a:avLst/>
          </a:prstGeom>
          <a:solidFill>
            <a:schemeClr val="accent4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DLE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8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Byte Oriented: Byte Counting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2743200"/>
            <a:ext cx="8839200" cy="3962400"/>
          </a:xfrm>
        </p:spPr>
        <p:txBody>
          <a:bodyPr/>
          <a:lstStyle/>
          <a:p>
            <a:r>
              <a:rPr lang="en-US" dirty="0" smtClean="0"/>
              <a:t>Sender: insert length of the data in bytes at the beginning of each frame</a:t>
            </a:r>
          </a:p>
          <a:p>
            <a:r>
              <a:rPr lang="en-US" dirty="0" smtClean="0"/>
              <a:t>Receiver: extract the length and read that many bytes</a:t>
            </a:r>
          </a:p>
          <a:p>
            <a:r>
              <a:rPr lang="en-US" dirty="0" smtClean="0"/>
              <a:t>What happens if there is an error transmitting the count field?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06730" y="2043740"/>
            <a:ext cx="5186149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2593" y="1582075"/>
            <a:ext cx="694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132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460315" y="2043740"/>
            <a:ext cx="1146415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132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51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Oriented: Bit Stuffing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2743200"/>
            <a:ext cx="8839200" cy="3962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Add sentinels to the start and end of data</a:t>
            </a:r>
            <a:r>
              <a:rPr lang="hu-HU" dirty="0" smtClean="0"/>
              <a:t> (</a:t>
            </a:r>
            <a:r>
              <a:rPr lang="hu-HU" dirty="0" err="1" smtClean="0"/>
              <a:t>similarly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byte </a:t>
            </a:r>
            <a:r>
              <a:rPr lang="hu-HU" dirty="0" err="1" smtClean="0"/>
              <a:t>stuffing</a:t>
            </a:r>
            <a:r>
              <a:rPr lang="hu-HU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Both sentinels are the same</a:t>
            </a:r>
          </a:p>
          <a:p>
            <a:pPr lvl="1"/>
            <a:r>
              <a:rPr lang="en-US" dirty="0" smtClean="0"/>
              <a:t>Example: 01111110 in High-level Data Link Protocol (HDLC)</a:t>
            </a:r>
          </a:p>
          <a:p>
            <a:r>
              <a:rPr lang="en-US" dirty="0" smtClean="0"/>
              <a:t>Sender: insert a 0 after each 11111 in data</a:t>
            </a:r>
          </a:p>
          <a:p>
            <a:pPr lvl="1"/>
            <a:r>
              <a:rPr lang="en-US" dirty="0" smtClean="0"/>
              <a:t>Known as “bit stuffing”</a:t>
            </a:r>
          </a:p>
          <a:p>
            <a:r>
              <a:rPr lang="en-US" dirty="0" smtClean="0"/>
              <a:t>Receiver: after seeing 11111 in the data…</a:t>
            </a:r>
          </a:p>
          <a:p>
            <a:pPr lvl="1"/>
            <a:r>
              <a:rPr lang="en-US" dirty="0" smtClean="0"/>
              <a:t>11111</a:t>
            </a:r>
            <a:r>
              <a:rPr lang="en-US" b="1" dirty="0" smtClean="0"/>
              <a:t>0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remove the 0 (it was stuffed)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11111</a:t>
            </a:r>
            <a:r>
              <a:rPr lang="en-US" b="1" dirty="0" smtClean="0">
                <a:sym typeface="Wingdings" pitchFamily="2" charset="2"/>
              </a:rPr>
              <a:t>1</a:t>
            </a:r>
            <a:r>
              <a:rPr lang="en-US" dirty="0" smtClean="0">
                <a:sym typeface="Wingdings" pitchFamily="2" charset="2"/>
              </a:rPr>
              <a:t>  look at one more bit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11111</a:t>
            </a:r>
            <a:r>
              <a:rPr lang="en-US" b="1" dirty="0" smtClean="0">
                <a:sym typeface="Wingdings" pitchFamily="2" charset="2"/>
              </a:rPr>
              <a:t>10</a:t>
            </a:r>
            <a:r>
              <a:rPr lang="en-US" dirty="0" smtClean="0">
                <a:sym typeface="Wingdings" pitchFamily="2" charset="2"/>
              </a:rPr>
              <a:t>  end of frame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11111</a:t>
            </a:r>
            <a:r>
              <a:rPr lang="en-US" b="1" dirty="0" smtClean="0">
                <a:sym typeface="Wingdings" pitchFamily="2" charset="2"/>
              </a:rPr>
              <a:t>11</a:t>
            </a:r>
            <a:r>
              <a:rPr lang="en-US" dirty="0" smtClean="0">
                <a:sym typeface="Wingdings" pitchFamily="2" charset="2"/>
              </a:rPr>
              <a:t>  error! Discard the frame</a:t>
            </a:r>
          </a:p>
          <a:p>
            <a:r>
              <a:rPr lang="en-US" dirty="0" smtClean="0">
                <a:sym typeface="Wingdings" pitchFamily="2" charset="2"/>
              </a:rPr>
              <a:t>Disadvantage: 20% overhead at worst</a:t>
            </a:r>
          </a:p>
          <a:p>
            <a:r>
              <a:rPr lang="en-US" dirty="0" smtClean="0">
                <a:sym typeface="Wingdings" pitchFamily="2" charset="2"/>
              </a:rPr>
              <a:t>What happens if error in sentinel transmission?</a:t>
            </a:r>
          </a:p>
          <a:p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8926" y="1826497"/>
            <a:ext cx="5186149" cy="52322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Data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183" y="1826497"/>
            <a:ext cx="1869744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01111110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5075" y="1826497"/>
            <a:ext cx="1856095" cy="52322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01111110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24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046268"/>
          </a:xfrm>
        </p:spPr>
        <p:txBody>
          <a:bodyPr>
            <a:normAutofit/>
          </a:bodyPr>
          <a:lstStyle/>
          <a:p>
            <a:r>
              <a:rPr lang="en-US" b="1" dirty="0" smtClean="0"/>
              <a:t>S</a:t>
            </a:r>
            <a:r>
              <a:rPr lang="en-US" dirty="0" smtClean="0"/>
              <a:t>ynchronous </a:t>
            </a:r>
            <a:r>
              <a:rPr lang="en-US" b="1" dirty="0" smtClean="0"/>
              <a:t>O</a:t>
            </a:r>
            <a:r>
              <a:rPr lang="en-US" dirty="0" smtClean="0"/>
              <a:t>ptical </a:t>
            </a:r>
            <a:r>
              <a:rPr lang="en-US" b="1" dirty="0" smtClean="0"/>
              <a:t>Net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Transmission over very fast optical links</a:t>
            </a:r>
          </a:p>
          <a:p>
            <a:pPr lvl="1"/>
            <a:r>
              <a:rPr lang="en-US" dirty="0" smtClean="0"/>
              <a:t>STS-</a:t>
            </a:r>
            <a:r>
              <a:rPr lang="en-US" i="1" dirty="0" smtClean="0"/>
              <a:t>n</a:t>
            </a:r>
            <a:r>
              <a:rPr lang="en-US" dirty="0" smtClean="0"/>
              <a:t>, e.g. STS-1: 51.84 Mbps, STS-768: 36.7 </a:t>
            </a:r>
            <a:r>
              <a:rPr lang="en-US" dirty="0" err="1" smtClean="0"/>
              <a:t>Gbps</a:t>
            </a:r>
            <a:endParaRPr lang="en-US" dirty="0" smtClean="0"/>
          </a:p>
          <a:p>
            <a:r>
              <a:rPr lang="en-US" dirty="0" smtClean="0"/>
              <a:t>STS-1 frames based on fixed sized frames</a:t>
            </a:r>
          </a:p>
          <a:p>
            <a:pPr lvl="1"/>
            <a:r>
              <a:rPr lang="en-US" dirty="0" smtClean="0"/>
              <a:t>9*90 = 810 bytes </a:t>
            </a:r>
            <a:r>
              <a:rPr lang="en-US" dirty="0" smtClean="0">
                <a:sym typeface="Wingdings"/>
              </a:rPr>
              <a:t> after 810 bytes look for start pattern</a:t>
            </a:r>
            <a:endParaRPr lang="en-US" dirty="0" smtClean="0"/>
          </a:p>
          <a:p>
            <a:r>
              <a:rPr lang="en-US" dirty="0" smtClean="0"/>
              <a:t>Physical layer details</a:t>
            </a:r>
          </a:p>
          <a:p>
            <a:pPr lvl="1"/>
            <a:r>
              <a:rPr lang="en-US" dirty="0" smtClean="0"/>
              <a:t>Bits are encoded using NRZ</a:t>
            </a:r>
          </a:p>
          <a:p>
            <a:pPr lvl="1"/>
            <a:r>
              <a:rPr lang="en-US" dirty="0" smtClean="0"/>
              <a:t>Payload is </a:t>
            </a:r>
            <a:r>
              <a:rPr lang="en-US" dirty="0" err="1" smtClean="0"/>
              <a:t>XORed</a:t>
            </a:r>
            <a:r>
              <a:rPr lang="en-US" dirty="0" smtClean="0"/>
              <a:t> with a special 127-bit pattern to avoid long sequences of 0 and 1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Clock-based Framing: SONET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124156" y="4205613"/>
            <a:ext cx="5497775" cy="0"/>
          </a:xfrm>
          <a:prstGeom prst="line">
            <a:avLst/>
          </a:prstGeom>
          <a:ln w="38100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246285" y="4025294"/>
            <a:ext cx="1593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90 Columns</a:t>
            </a:r>
            <a:endParaRPr lang="en-US" sz="2400" dirty="0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2941053" y="4367277"/>
            <a:ext cx="0" cy="2376304"/>
          </a:xfrm>
          <a:prstGeom prst="line">
            <a:avLst/>
          </a:prstGeom>
          <a:ln w="38100"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16200000">
            <a:off x="2187248" y="5324596"/>
            <a:ext cx="1036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9 Rows</a:t>
            </a:r>
            <a:endParaRPr lang="en-US" sz="2400" dirty="0"/>
          </a:p>
        </p:txBody>
      </p:sp>
      <p:grpSp>
        <p:nvGrpSpPr>
          <p:cNvPr id="47" name="Group 46"/>
          <p:cNvGrpSpPr/>
          <p:nvPr/>
        </p:nvGrpSpPr>
        <p:grpSpPr>
          <a:xfrm>
            <a:off x="3124156" y="4405721"/>
            <a:ext cx="5497775" cy="2456606"/>
            <a:chOff x="3124156" y="4326341"/>
            <a:chExt cx="5497775" cy="2456606"/>
          </a:xfrm>
        </p:grpSpPr>
        <p:sp>
          <p:nvSpPr>
            <p:cNvPr id="7" name="Rectangle 6"/>
            <p:cNvSpPr/>
            <p:nvPr/>
          </p:nvSpPr>
          <p:spPr>
            <a:xfrm>
              <a:off x="3945300" y="4326341"/>
              <a:ext cx="4676631" cy="2456605"/>
            </a:xfrm>
            <a:prstGeom prst="rect">
              <a:avLst/>
            </a:prstGeom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Payload</a:t>
              </a:r>
              <a:endParaRPr lang="en-US" sz="28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24156" y="4599297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24156" y="4872253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24156" y="5145209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24156" y="5418166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24156" y="5691122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24156" y="5964078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124156" y="6237034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124156" y="6509990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97112" y="4599297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397112" y="4872253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397112" y="5145209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397112" y="5418166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97112" y="5691122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97112" y="5964078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97112" y="6237034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397112" y="6509990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672343" y="4326341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672343" y="4599297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672343" y="4872253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672343" y="5145209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72343" y="5418166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672343" y="5691122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672343" y="5964078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672343" y="6237034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672343" y="6509990"/>
              <a:ext cx="272957" cy="272957"/>
            </a:xfrm>
            <a:prstGeom prst="rect">
              <a:avLst/>
            </a:prstGeom>
            <a:solidFill>
              <a:schemeClr val="bg2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124156" y="4326341"/>
              <a:ext cx="272957" cy="272957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397112" y="4326341"/>
              <a:ext cx="272957" cy="272957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 rot="16200000">
              <a:off x="2807172" y="5436088"/>
              <a:ext cx="1452835" cy="461665"/>
            </a:xfrm>
            <a:prstGeom prst="rect">
              <a:avLst/>
            </a:prstGeom>
            <a:solidFill>
              <a:schemeClr val="bg1">
                <a:alpha val="78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Overhead</a:t>
              </a:r>
              <a:endParaRPr lang="en-US" sz="2400" b="1" dirty="0"/>
            </a:p>
          </p:txBody>
        </p:sp>
      </p:grpSp>
      <p:grpSp>
        <p:nvGrpSpPr>
          <p:cNvPr id="44" name="Group 43"/>
          <p:cNvGrpSpPr/>
          <p:nvPr/>
        </p:nvGrpSpPr>
        <p:grpSpPr>
          <a:xfrm flipH="1">
            <a:off x="157295" y="4164829"/>
            <a:ext cx="2330741" cy="954107"/>
            <a:chOff x="1219200" y="4876799"/>
            <a:chExt cx="5181605" cy="1384995"/>
          </a:xfrm>
        </p:grpSpPr>
        <p:sp>
          <p:nvSpPr>
            <p:cNvPr id="45" name="Rectangular Callout 44"/>
            <p:cNvSpPr/>
            <p:nvPr/>
          </p:nvSpPr>
          <p:spPr>
            <a:xfrm>
              <a:off x="1219200" y="4876799"/>
              <a:ext cx="5181601" cy="1384995"/>
            </a:xfrm>
            <a:prstGeom prst="wedgeRectCallout">
              <a:avLst>
                <a:gd name="adj1" fmla="val -82423"/>
                <a:gd name="adj2" fmla="val -19117"/>
              </a:avLst>
            </a:prstGeom>
            <a:solidFill>
              <a:srgbClr val="DA1F28"/>
            </a:solidFill>
            <a:ln w="38100" cap="flat" cmpd="sng" algn="ctr">
              <a:solidFill>
                <a:srgbClr val="DA1F2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+mn-ea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19204" y="4876799"/>
              <a:ext cx="518160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Special start pattern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961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1"/>
      <p:bldP spid="4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40851" y="1854959"/>
            <a:ext cx="8338782" cy="3807725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Framing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Error Checking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4400" dirty="0" smtClean="0"/>
              <a:t>Media Access Control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802.3 Ethernet</a:t>
            </a:r>
          </a:p>
          <a:p>
            <a:pPr marL="1211580" lvl="1" indent="-571500">
              <a:buFont typeface="Wingdings" pitchFamily="2" charset="2"/>
              <a:buChar char="q"/>
            </a:pPr>
            <a:r>
              <a:rPr lang="en-US" sz="3200" dirty="0" smtClean="0"/>
              <a:t>802.11 </a:t>
            </a:r>
            <a:r>
              <a:rPr lang="en-US" sz="3200" dirty="0" err="1" smtClean="0"/>
              <a:t>Wifi</a:t>
            </a:r>
            <a:endParaRPr lang="en-US" sz="32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3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76057</TotalTime>
  <Words>1668</Words>
  <Application>Microsoft Office PowerPoint</Application>
  <PresentationFormat>Diavetítés a képernyőre (4:3 oldalarány)</PresentationFormat>
  <Paragraphs>363</Paragraphs>
  <Slides>34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34</vt:i4>
      </vt:variant>
    </vt:vector>
  </HeadingPairs>
  <TitlesOfParts>
    <vt:vector size="35" baseType="lpstr">
      <vt:lpstr>Median</vt:lpstr>
      <vt:lpstr>Computer Networks</vt:lpstr>
      <vt:lpstr>Data Link Layer</vt:lpstr>
      <vt:lpstr>Outline</vt:lpstr>
      <vt:lpstr>Framing</vt:lpstr>
      <vt:lpstr>Byte Oriented: Byte Stuffing</vt:lpstr>
      <vt:lpstr>Byte Oriented: Byte Counting</vt:lpstr>
      <vt:lpstr>Bit Oriented: Bit Stuffing</vt:lpstr>
      <vt:lpstr>Clock-based Framing: SONET</vt:lpstr>
      <vt:lpstr>Outline</vt:lpstr>
      <vt:lpstr>Dealing with Noise</vt:lpstr>
      <vt:lpstr>Naïve Error Detection</vt:lpstr>
      <vt:lpstr>Parity Bits</vt:lpstr>
      <vt:lpstr>Error control</vt:lpstr>
      <vt:lpstr>Error control</vt:lpstr>
      <vt:lpstr>Redundancy</vt:lpstr>
      <vt:lpstr>Error-correcting codes Redundancy</vt:lpstr>
      <vt:lpstr>Error</vt:lpstr>
      <vt:lpstr>Hamming distance</vt:lpstr>
      <vt:lpstr>Hamming distance</vt:lpstr>
      <vt:lpstr>What is the Hamming distance?</vt:lpstr>
      <vt:lpstr>Error detection</vt:lpstr>
      <vt:lpstr>Error correction</vt:lpstr>
      <vt:lpstr>Example</vt:lpstr>
      <vt:lpstr>Parity bit – already discussed</vt:lpstr>
      <vt:lpstr>Checksums</vt:lpstr>
      <vt:lpstr>Cyclic Redundancy Check (CRC)</vt:lpstr>
      <vt:lpstr>CRC (Cyclic Redundancy Check)</vt:lpstr>
      <vt:lpstr>CRC</vt:lpstr>
      <vt:lpstr>A basic example with numbers</vt:lpstr>
      <vt:lpstr>Mod 2 arithmetic</vt:lpstr>
      <vt:lpstr>A basic example with polynomials</vt:lpstr>
      <vt:lpstr>Further properties</vt:lpstr>
      <vt:lpstr>Even Parity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laki</cp:lastModifiedBy>
  <cp:revision>967</cp:revision>
  <cp:lastPrinted>2012-08-22T04:00:45Z</cp:lastPrinted>
  <dcterms:created xsi:type="dcterms:W3CDTF">2012-01-03T02:22:46Z</dcterms:created>
  <dcterms:modified xsi:type="dcterms:W3CDTF">2015-09-24T08:00:10Z</dcterms:modified>
</cp:coreProperties>
</file>