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tags/tag8.xml" ContentType="application/vnd.openxmlformats-officedocument.presentationml.tags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47"/>
  </p:notesMasterIdLst>
  <p:handoutMasterIdLst>
    <p:handoutMasterId r:id="rId48"/>
  </p:handoutMasterIdLst>
  <p:sldIdLst>
    <p:sldId id="388" r:id="rId2"/>
    <p:sldId id="609" r:id="rId3"/>
    <p:sldId id="645" r:id="rId4"/>
    <p:sldId id="646" r:id="rId5"/>
    <p:sldId id="647" r:id="rId6"/>
    <p:sldId id="648" r:id="rId7"/>
    <p:sldId id="649" r:id="rId8"/>
    <p:sldId id="650" r:id="rId9"/>
    <p:sldId id="651" r:id="rId10"/>
    <p:sldId id="652" r:id="rId11"/>
    <p:sldId id="653" r:id="rId12"/>
    <p:sldId id="654" r:id="rId13"/>
    <p:sldId id="655" r:id="rId14"/>
    <p:sldId id="656" r:id="rId15"/>
    <p:sldId id="657" r:id="rId16"/>
    <p:sldId id="658" r:id="rId17"/>
    <p:sldId id="659" r:id="rId18"/>
    <p:sldId id="660" r:id="rId19"/>
    <p:sldId id="661" r:id="rId20"/>
    <p:sldId id="662" r:id="rId21"/>
    <p:sldId id="663" r:id="rId22"/>
    <p:sldId id="664" r:id="rId23"/>
    <p:sldId id="665" r:id="rId24"/>
    <p:sldId id="673" r:id="rId25"/>
    <p:sldId id="666" r:id="rId26"/>
    <p:sldId id="667" r:id="rId27"/>
    <p:sldId id="668" r:id="rId28"/>
    <p:sldId id="669" r:id="rId29"/>
    <p:sldId id="670" r:id="rId30"/>
    <p:sldId id="671" r:id="rId31"/>
    <p:sldId id="674" r:id="rId32"/>
    <p:sldId id="675" r:id="rId33"/>
    <p:sldId id="676" r:id="rId34"/>
    <p:sldId id="677" r:id="rId35"/>
    <p:sldId id="678" r:id="rId36"/>
    <p:sldId id="679" r:id="rId37"/>
    <p:sldId id="680" r:id="rId38"/>
    <p:sldId id="681" r:id="rId39"/>
    <p:sldId id="682" r:id="rId40"/>
    <p:sldId id="683" r:id="rId41"/>
    <p:sldId id="684" r:id="rId42"/>
    <p:sldId id="685" r:id="rId43"/>
    <p:sldId id="686" r:id="rId44"/>
    <p:sldId id="687" r:id="rId45"/>
    <p:sldId id="688" r:id="rId4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</p14:sldIdLst>
        </p14:section>
        <p14:section name="Got to here" id="{E4969B40-C521-614E-86FE-E2A18C7998A2}">
          <p14:sldIdLst>
            <p14:sldId id="609"/>
            <p14:sldId id="645"/>
            <p14:sldId id="646"/>
            <p14:sldId id="647"/>
            <p14:sldId id="648"/>
            <p14:sldId id="649"/>
            <p14:sldId id="650"/>
            <p14:sldId id="651"/>
            <p14:sldId id="652"/>
            <p14:sldId id="653"/>
            <p14:sldId id="654"/>
            <p14:sldId id="655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73"/>
            <p14:sldId id="666"/>
            <p14:sldId id="667"/>
            <p14:sldId id="668"/>
            <p14:sldId id="669"/>
            <p14:sldId id="670"/>
            <p14:sldId id="671"/>
            <p14:sldId id="674"/>
            <p14:sldId id="675"/>
            <p14:sldId id="676"/>
            <p14:sldId id="677"/>
            <p14:sldId id="678"/>
            <p14:sldId id="679"/>
            <p14:sldId id="680"/>
            <p14:sldId id="681"/>
            <p14:sldId id="682"/>
            <p14:sldId id="683"/>
            <p14:sldId id="684"/>
            <p14:sldId id="685"/>
            <p14:sldId id="686"/>
            <p14:sldId id="687"/>
            <p14:sldId id="6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D"/>
    <a:srgbClr val="8B2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42" autoAdjust="0"/>
    <p:restoredTop sz="90532" autoAdjust="0"/>
  </p:normalViewPr>
  <p:slideViewPr>
    <p:cSldViewPr snapToGrid="0">
      <p:cViewPr>
        <p:scale>
          <a:sx n="80" d="100"/>
          <a:sy n="80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22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25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D7ECF-B719-4590-9F20-AC362BD66F5F}" type="slidenum">
              <a:rPr lang="en-US" altLang="hu-HU"/>
              <a:pPr/>
              <a:t>32</a:t>
            </a:fld>
            <a:endParaRPr lang="en-US" altLang="hu-H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0"/>
            <a:ext cx="5046663" cy="4183380"/>
          </a:xfrm>
        </p:spPr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0AD3D-7B84-4B50-97F3-D29E2320EE24}" type="slidenum">
              <a:rPr lang="en-US" altLang="hu-HU"/>
              <a:pPr/>
              <a:t>33</a:t>
            </a:fld>
            <a:endParaRPr lang="en-US" altLang="hu-H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0"/>
            <a:ext cx="5046663" cy="4183380"/>
          </a:xfrm>
        </p:spPr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BE715-0F0D-4701-9E5E-A619D84C9DA7}" type="slidenum">
              <a:rPr lang="en-US" altLang="hu-HU"/>
              <a:pPr/>
              <a:t>34</a:t>
            </a:fld>
            <a:endParaRPr lang="en-US" altLang="hu-H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0"/>
            <a:ext cx="5046663" cy="4183380"/>
          </a:xfrm>
        </p:spPr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CCA48-511A-4B6F-80BE-82579B08B6B1}" type="slidenum">
              <a:rPr lang="en-US" altLang="hu-HU"/>
              <a:pPr/>
              <a:t>35</a:t>
            </a:fld>
            <a:endParaRPr lang="en-US" altLang="hu-H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0"/>
            <a:ext cx="5046663" cy="4183380"/>
          </a:xfrm>
        </p:spPr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 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0630E-C6A9-444B-A16B-2B64151D1DE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DCTCP is based on the existing Explicit Congestion Notification framework in TCP.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0630E-C6A9-444B-A16B-2B64151D1DE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charset="-128"/>
                <a:cs typeface="ＭＳ Ｐゴシック" charset="-128"/>
              </a:rPr>
              <a:t>very simple marking mechanism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charset="-128"/>
                <a:cs typeface="ＭＳ Ｐゴシック" charset="-128"/>
              </a:rPr>
              <a:t>not all the tunings other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aqms</a:t>
            </a:r>
            <a:r>
              <a:rPr lang="en-US" dirty="0">
                <a:ea typeface="ＭＳ Ｐゴシック" charset="-128"/>
                <a:cs typeface="ＭＳ Ｐゴシック" charset="-128"/>
              </a:rPr>
              <a:t> have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charset="-128"/>
                <a:cs typeface="ＭＳ Ｐゴシック" charset="-128"/>
              </a:rPr>
              <a:t>on the source side, the source is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tryign</a:t>
            </a:r>
            <a:r>
              <a:rPr lang="en-US" dirty="0">
                <a:ea typeface="ＭＳ Ｐゴシック" charset="-128"/>
                <a:cs typeface="ＭＳ Ｐゴシック" charset="-128"/>
              </a:rPr>
              <a:t> to estimate the fraction of packets getting marked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charset="-128"/>
                <a:cs typeface="ＭＳ Ｐゴシック" charset="-128"/>
              </a:rPr>
              <a:t>using the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obs</a:t>
            </a:r>
            <a:r>
              <a:rPr lang="en-US" dirty="0">
                <a:ea typeface="ＭＳ Ｐゴシック" charset="-128"/>
                <a:cs typeface="ＭＳ Ｐゴシック" charset="-128"/>
              </a:rPr>
              <a:t> that there is a stream of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ecn</a:t>
            </a:r>
            <a:r>
              <a:rPr lang="en-US" dirty="0">
                <a:ea typeface="ＭＳ Ｐゴシック" charset="-128"/>
                <a:cs typeface="ＭＳ Ｐゴシック" charset="-128"/>
              </a:rPr>
              <a:t> marks coming back – more info in the stream than in any single bit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charset="-128"/>
                <a:cs typeface="ＭＳ Ｐゴシック" charset="-128"/>
              </a:rPr>
              <a:t>trying to maintain smooth rate variations to operate well even when using shallow buffers, and only a few flows (no stat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mux</a:t>
            </a:r>
            <a:r>
              <a:rPr lang="en-US" dirty="0">
                <a:ea typeface="ＭＳ Ｐゴシック" charset="-128"/>
                <a:cs typeface="ＭＳ Ｐゴシック" charset="-128"/>
              </a:rPr>
              <a:t>)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charset="-128"/>
                <a:cs typeface="ＭＳ Ｐゴシック" charset="-128"/>
              </a:rPr>
              <a:t>F over the last RTT.  In TCP there is always a way to get the next RTT from the window size.  Comes from the self-clocking of TCP.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charset="-128"/>
                <a:cs typeface="ＭＳ Ｐゴシック" charset="-128"/>
              </a:rPr>
              <a:t>Only changing the decrease.  Simplest version – makes a lot of sense.  So generic could apply it to any algorithm – CTCP, CUBIC – how to cut its window leaving increase part to what it already does.   Have to be careful here. 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4A6DD6-72AA-A648-96C7-19F688F76A4D}" type="slidenum">
              <a:rPr lang="en-US">
                <a:latin typeface="Calibri" charset="0"/>
                <a:ea typeface="Arial" charset="0"/>
                <a:cs typeface="Arial" charset="0"/>
              </a:rPr>
              <a:pPr/>
              <a:t>45</a:t>
            </a:fld>
            <a:endParaRPr lang="en-US">
              <a:latin typeface="Calibri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ECBF1-7F58-4ABA-8C2A-C70BDBCB9639}" type="slidenum">
              <a:rPr lang="en-US"/>
              <a:pPr/>
              <a:t>6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Got to here.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58A8A-913E-4F2E-9483-F1130BC05372}" type="slidenum">
              <a:rPr lang="en-US"/>
              <a:pPr/>
              <a:t>7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E80D0-BBC6-47C2-AA3F-B32621B7119A}" type="slidenum">
              <a:rPr lang="en-US"/>
              <a:pPr/>
              <a:t>8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050F4-C8C3-4856-B0AB-A976C547CAA8}" type="slidenum">
              <a:rPr lang="en-US"/>
              <a:pPr/>
              <a:t>9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68C31-0294-47BB-936C-1FEB1C71E0DD}" type="slidenum">
              <a:rPr lang="en-US"/>
              <a:pPr/>
              <a:t>11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94663-E366-43AA-BC90-00D6B84E8C04}" type="slidenum">
              <a:rPr lang="en-US"/>
              <a:pPr/>
              <a:t>14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25028-F571-4BEC-B2E8-17C782D8A09A}" type="slidenum">
              <a:rPr lang="en-US"/>
              <a:pPr/>
              <a:t>15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16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4.gif"/><Relationship Id="rId5" Type="http://schemas.openxmlformats.org/officeDocument/2006/relationships/image" Target="../media/image8.jpeg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8.jpeg"/><Relationship Id="rId4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8.jpeg"/><Relationship Id="rId4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hu-HU" sz="3600" b="1" dirty="0" smtClean="0">
                <a:solidFill>
                  <a:schemeClr val="tx1"/>
                </a:solidFill>
              </a:rPr>
              <a:t>10</a:t>
            </a:r>
            <a:r>
              <a:rPr lang="en-US" sz="3600" b="1" dirty="0" smtClean="0">
                <a:solidFill>
                  <a:schemeClr val="tx1"/>
                </a:solidFill>
              </a:rPr>
              <a:t>: </a:t>
            </a:r>
            <a:r>
              <a:rPr lang="hu-HU" sz="3600" b="1" dirty="0" err="1" smtClean="0">
                <a:solidFill>
                  <a:schemeClr val="tx1"/>
                </a:solidFill>
              </a:rPr>
              <a:t>Transport</a:t>
            </a:r>
            <a:r>
              <a:rPr lang="hu-HU" sz="3600" b="1" dirty="0" smtClean="0">
                <a:solidFill>
                  <a:schemeClr val="tx1"/>
                </a:solidFill>
              </a:rPr>
              <a:t> </a:t>
            </a:r>
            <a:r>
              <a:rPr lang="hu-HU" sz="3600" b="1" dirty="0" err="1" smtClean="0">
                <a:solidFill>
                  <a:schemeClr val="tx1"/>
                </a:solidFill>
              </a:rPr>
              <a:t>layer</a:t>
            </a:r>
            <a:r>
              <a:rPr lang="hu-HU" sz="3600" b="1" dirty="0" smtClean="0">
                <a:solidFill>
                  <a:schemeClr val="tx1"/>
                </a:solidFill>
              </a:rPr>
              <a:t> Part </a:t>
            </a:r>
            <a:r>
              <a:rPr lang="hu-HU" sz="3600" b="1" dirty="0" smtClean="0">
                <a:solidFill>
                  <a:schemeClr val="tx1"/>
                </a:solidFill>
              </a:rPr>
              <a:t>II</a:t>
            </a:r>
            <a:endParaRPr lang="hu-HU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anchor="ctr">
            <a:normAutofit fontScale="55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Based on slides from D. </a:t>
            </a:r>
            <a:r>
              <a:rPr lang="en-US" dirty="0" err="1"/>
              <a:t>Choffnes</a:t>
            </a:r>
            <a:r>
              <a:rPr lang="en-US" dirty="0"/>
              <a:t> Northeastern U. </a:t>
            </a:r>
            <a:r>
              <a:rPr lang="hu-HU" dirty="0"/>
              <a:t>and P. </a:t>
            </a:r>
            <a:r>
              <a:rPr lang="hu-HU" dirty="0" err="1"/>
              <a:t>Gill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StonyBrook</a:t>
            </a:r>
            <a:r>
              <a:rPr lang="hu-HU" dirty="0"/>
              <a:t> University</a:t>
            </a:r>
          </a:p>
          <a:p>
            <a:r>
              <a:rPr lang="en-US" dirty="0"/>
              <a:t>Revised </a:t>
            </a:r>
            <a:r>
              <a:rPr lang="hu-HU" dirty="0" err="1"/>
              <a:t>Autumn</a:t>
            </a:r>
            <a:r>
              <a:rPr lang="en-US" dirty="0"/>
              <a:t> 2015 by </a:t>
            </a:r>
            <a:r>
              <a:rPr lang="hu-HU" dirty="0"/>
              <a:t>S</a:t>
            </a:r>
            <a:r>
              <a:rPr lang="en-US" dirty="0"/>
              <a:t>. </a:t>
            </a:r>
            <a:r>
              <a:rPr lang="hu-HU" dirty="0"/>
              <a:t>Laki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Avoidance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259717"/>
              </p:ext>
            </p:extLst>
          </p:nvPr>
        </p:nvGraphicFramePr>
        <p:xfrm>
          <a:off x="263824" y="2561022"/>
          <a:ext cx="375126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Chart" r:id="rId3" imgW="3552692" imgH="3648152" progId="MSGraph.Chart.8">
                  <p:embed followColorScheme="full"/>
                </p:oleObj>
              </mc:Choice>
              <mc:Fallback>
                <p:oleObj name="Chart" r:id="rId3" imgW="3552692" imgH="364815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24" y="2561022"/>
                        <a:ext cx="3751262" cy="386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54295" y="6321982"/>
            <a:ext cx="2706478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dirty="0" smtClean="0"/>
              <a:t>Round Trip </a:t>
            </a:r>
            <a:r>
              <a:rPr lang="en-US" sz="2400" dirty="0"/>
              <a:t>T</a:t>
            </a:r>
            <a:r>
              <a:rPr lang="en-US" sz="2400" dirty="0" smtClean="0"/>
              <a:t>imes</a:t>
            </a:r>
            <a:endParaRPr lang="en-US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-5400000">
            <a:off x="-1319548" y="4038343"/>
            <a:ext cx="3207326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i="1" dirty="0" err="1"/>
              <a:t>c</a:t>
            </a:r>
            <a:r>
              <a:rPr lang="en-US" sz="2400" i="1" dirty="0" err="1" smtClean="0"/>
              <a:t>wnd</a:t>
            </a:r>
            <a:r>
              <a:rPr lang="en-US" sz="2400" dirty="0" smtClean="0"/>
              <a:t> </a:t>
            </a:r>
            <a:r>
              <a:rPr lang="en-US" sz="2400" dirty="0"/>
              <a:t>(in segments)</a:t>
            </a:r>
          </a:p>
        </p:txBody>
      </p:sp>
      <p:grpSp>
        <p:nvGrpSpPr>
          <p:cNvPr id="12" name="Group 11"/>
          <p:cNvGrpSpPr/>
          <p:nvPr/>
        </p:nvGrpSpPr>
        <p:grpSpPr>
          <a:xfrm flipH="1">
            <a:off x="2410351" y="4579483"/>
            <a:ext cx="1197034" cy="953399"/>
            <a:chOff x="1191443" y="4863146"/>
            <a:chExt cx="5209363" cy="1398648"/>
          </a:xfrm>
        </p:grpSpPr>
        <p:sp>
          <p:nvSpPr>
            <p:cNvPr id="13" name="Rectangular Callout 12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80228"/>
                <a:gd name="adj2" fmla="val -3064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9" y="4863146"/>
              <a:ext cx="5181597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Slow Start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835922" y="2307036"/>
            <a:ext cx="3148857" cy="556781"/>
            <a:chOff x="1191443" y="4863146"/>
            <a:chExt cx="5209363" cy="1398648"/>
          </a:xfrm>
        </p:grpSpPr>
        <p:sp>
          <p:nvSpPr>
            <p:cNvPr id="16" name="Rectangular Callout 15"/>
            <p:cNvSpPr/>
            <p:nvPr/>
          </p:nvSpPr>
          <p:spPr>
            <a:xfrm>
              <a:off x="1191443" y="4876799"/>
              <a:ext cx="5181603" cy="1384995"/>
            </a:xfrm>
            <a:prstGeom prst="wedgeRectCallout">
              <a:avLst>
                <a:gd name="adj1" fmla="val -23986"/>
                <a:gd name="adj2" fmla="val 1729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8" y="4863146"/>
              <a:ext cx="5181598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i="1" kern="0" dirty="0" err="1">
                  <a:solidFill>
                    <a:sysClr val="window" lastClr="FFFFFF"/>
                  </a:solidFill>
                </a:rPr>
                <a:t>c</a:t>
              </a:r>
              <a:r>
                <a:rPr lang="en-US" sz="2800" i="1" kern="0" dirty="0" err="1" smtClean="0">
                  <a:solidFill>
                    <a:sysClr val="window" lastClr="FFFFFF"/>
                  </a:solidFill>
                </a:rPr>
                <a:t>wnd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&gt;= </a:t>
              </a:r>
              <a:r>
                <a:rPr lang="en-US" sz="2800" i="1" kern="0" dirty="0" err="1" smtClean="0">
                  <a:solidFill>
                    <a:sysClr val="window" lastClr="FFFFFF"/>
                  </a:solidFill>
                </a:rPr>
                <a:t>ssthresh</a:t>
              </a:r>
              <a:endPara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6656494" y="201286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613962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048901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86894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086894" y="214427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086894" y="3039999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5086894" y="456760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8</a:t>
            </a:r>
            <a:endParaRPr lang="en-US" sz="2400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646245" y="2732814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646245" y="3840361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86894" y="590634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9</a:t>
            </a:r>
            <a:endParaRPr lang="en-US" sz="2400" dirty="0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6646245" y="25096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6647013" y="320512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6646245" y="341741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6656494" y="36284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6656494" y="495331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6657262" y="431807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656494" y="453036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666743" y="474142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6656494" y="577493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6657262" y="513969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6656494" y="535198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6666743" y="55630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6645477" y="64811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6655726" y="626924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699026" y="17685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677760" y="22844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677760" y="249198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688777" y="297095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688777" y="31784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688777" y="33920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688777" y="359952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688777" y="410082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688777" y="43083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688777" y="45219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688777" y="47293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688777" y="492770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688777" y="51351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688777" y="53487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6688777" y="555627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689545" y="6050894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689545" y="6258379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010093" y="4137968"/>
            <a:ext cx="2957903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882038" y="3860332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ssthresh</a:t>
            </a:r>
            <a:r>
              <a:rPr lang="en-US" sz="2400" i="1" dirty="0" smtClean="0"/>
              <a:t> </a:t>
            </a:r>
            <a:r>
              <a:rPr lang="en-US" sz="2400" dirty="0" smtClean="0"/>
              <a:t>= 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47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865890" y="2959369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0" name="Line 10"/>
          <p:cNvSpPr>
            <a:spLocks noChangeShapeType="1"/>
          </p:cNvSpPr>
          <p:nvPr/>
        </p:nvSpPr>
        <p:spPr bwMode="auto">
          <a:xfrm>
            <a:off x="2995700" y="4966275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>
            <a:off x="5807046" y="5307044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Big Picture</a:t>
            </a:r>
            <a:r>
              <a:rPr lang="hu-HU" dirty="0" smtClean="0"/>
              <a:t> – TCP </a:t>
            </a:r>
            <a:r>
              <a:rPr lang="hu-HU" dirty="0" err="1" smtClean="0"/>
              <a:t>Tahoe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/>
              <a:t>	</a:t>
            </a:r>
            <a:r>
              <a:rPr lang="hu-HU" dirty="0" smtClean="0"/>
              <a:t>				(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original</a:t>
            </a:r>
            <a:r>
              <a:rPr lang="hu-HU" dirty="0" smtClean="0"/>
              <a:t> </a:t>
            </a:r>
            <a:r>
              <a:rPr lang="hu-HU" dirty="0" err="1" smtClean="0"/>
              <a:t>TCP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4397825" y="6073775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 rot="16200000">
            <a:off x="152601" y="4138774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670738" name="Rectangle 18"/>
          <p:cNvSpPr>
            <a:spLocks noChangeArrowheads="1"/>
          </p:cNvSpPr>
          <p:nvPr/>
        </p:nvSpPr>
        <p:spPr bwMode="auto">
          <a:xfrm>
            <a:off x="2231221" y="3543215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670739" name="Rectangle 19"/>
          <p:cNvSpPr>
            <a:spLocks noChangeArrowheads="1"/>
          </p:cNvSpPr>
          <p:nvPr/>
        </p:nvSpPr>
        <p:spPr bwMode="auto">
          <a:xfrm>
            <a:off x="1040545" y="4664153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670740" name="Rectangle 20"/>
          <p:cNvSpPr>
            <a:spLocks noChangeArrowheads="1"/>
          </p:cNvSpPr>
          <p:nvPr/>
        </p:nvSpPr>
        <p:spPr bwMode="auto">
          <a:xfrm>
            <a:off x="3772462" y="3989372"/>
            <a:ext cx="1484381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Congestion</a:t>
            </a:r>
          </a:p>
          <a:p>
            <a:pPr algn="ctr"/>
            <a:r>
              <a:rPr lang="en-US" sz="2000" dirty="0"/>
              <a:t>Avoidance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70727" name="Arc 7"/>
          <p:cNvSpPr>
            <a:spLocks/>
          </p:cNvSpPr>
          <p:nvPr/>
        </p:nvSpPr>
        <p:spPr bwMode="auto">
          <a:xfrm>
            <a:off x="865891" y="3943967"/>
            <a:ext cx="1703846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8" name="Line 8"/>
          <p:cNvSpPr>
            <a:spLocks noChangeShapeType="1"/>
          </p:cNvSpPr>
          <p:nvPr/>
        </p:nvSpPr>
        <p:spPr bwMode="auto">
          <a:xfrm>
            <a:off x="2569737" y="3943967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9" name="Line 9"/>
          <p:cNvSpPr>
            <a:spLocks noChangeShapeType="1"/>
          </p:cNvSpPr>
          <p:nvPr/>
        </p:nvSpPr>
        <p:spPr bwMode="auto">
          <a:xfrm>
            <a:off x="2995699" y="3943967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1" name="Arc 11"/>
          <p:cNvSpPr>
            <a:spLocks/>
          </p:cNvSpPr>
          <p:nvPr/>
        </p:nvSpPr>
        <p:spPr bwMode="auto">
          <a:xfrm>
            <a:off x="2995699" y="4966275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2" name="Line 12"/>
          <p:cNvSpPr>
            <a:spLocks noChangeShapeType="1"/>
          </p:cNvSpPr>
          <p:nvPr/>
        </p:nvSpPr>
        <p:spPr bwMode="auto">
          <a:xfrm flipV="1">
            <a:off x="4103199" y="4540313"/>
            <a:ext cx="1277885" cy="4259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3" name="Line 13"/>
          <p:cNvSpPr>
            <a:spLocks noChangeShapeType="1"/>
          </p:cNvSpPr>
          <p:nvPr/>
        </p:nvSpPr>
        <p:spPr bwMode="auto">
          <a:xfrm>
            <a:off x="5381084" y="4540313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>
            <a:off x="5807046" y="4540313"/>
            <a:ext cx="0" cy="15334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6" name="Arc 16"/>
          <p:cNvSpPr>
            <a:spLocks/>
          </p:cNvSpPr>
          <p:nvPr/>
        </p:nvSpPr>
        <p:spPr bwMode="auto">
          <a:xfrm>
            <a:off x="5807046" y="5307044"/>
            <a:ext cx="1022308" cy="76673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7" name="Line 17"/>
          <p:cNvSpPr>
            <a:spLocks noChangeShapeType="1"/>
          </p:cNvSpPr>
          <p:nvPr/>
        </p:nvSpPr>
        <p:spPr bwMode="auto">
          <a:xfrm flipV="1">
            <a:off x="6829354" y="4795890"/>
            <a:ext cx="1533462" cy="51115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3" name="Line 3"/>
          <p:cNvSpPr>
            <a:spLocks noChangeShapeType="1"/>
          </p:cNvSpPr>
          <p:nvPr/>
        </p:nvSpPr>
        <p:spPr bwMode="auto">
          <a:xfrm>
            <a:off x="865891" y="2666082"/>
            <a:ext cx="0" cy="340769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4" name="Line 4"/>
          <p:cNvSpPr>
            <a:spLocks noChangeShapeType="1"/>
          </p:cNvSpPr>
          <p:nvPr/>
        </p:nvSpPr>
        <p:spPr bwMode="auto">
          <a:xfrm>
            <a:off x="865891" y="6073775"/>
            <a:ext cx="792288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1368280" y="2545692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 smtClean="0"/>
              <a:t>ssthresh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130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0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7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7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30" grpId="0" animBg="1"/>
      <p:bldP spid="670735" grpId="0" animBg="1"/>
      <p:bldP spid="670738" grpId="0"/>
      <p:bldP spid="670739" grpId="0"/>
      <p:bldP spid="670740" grpId="0"/>
      <p:bldP spid="670727" grpId="0" animBg="1"/>
      <p:bldP spid="670728" grpId="0" animBg="1"/>
      <p:bldP spid="670729" grpId="0" animBg="1"/>
      <p:bldP spid="670731" grpId="0" animBg="1"/>
      <p:bldP spid="670732" grpId="0" animBg="1"/>
      <p:bldP spid="670733" grpId="0" animBg="1"/>
      <p:bldP spid="670734" grpId="0" animBg="1"/>
      <p:bldP spid="670736" grpId="0" animBg="1"/>
      <p:bldP spid="6707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b="1" dirty="0" smtClean="0"/>
              <a:t>Evolution of TCP</a:t>
            </a:r>
            <a:endParaRPr lang="en-US" sz="3400" b="1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</a:t>
            </a:r>
            <a:r>
              <a:rPr lang="en-US" sz="4400" dirty="0" smtClean="0"/>
              <a:t>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TCP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08289"/>
            <a:ext cx="8839200" cy="5349711"/>
          </a:xfrm>
        </p:spPr>
        <p:txBody>
          <a:bodyPr>
            <a:normAutofit/>
          </a:bodyPr>
          <a:lstStyle/>
          <a:p>
            <a:r>
              <a:rPr lang="en-US" dirty="0" smtClean="0"/>
              <a:t>Thus far, we have discussed TCP Tahoe</a:t>
            </a:r>
          </a:p>
          <a:p>
            <a:pPr lvl="1"/>
            <a:r>
              <a:rPr lang="en-US" dirty="0" smtClean="0"/>
              <a:t>Original version of TCP</a:t>
            </a:r>
          </a:p>
          <a:p>
            <a:r>
              <a:rPr lang="en-US" dirty="0" smtClean="0"/>
              <a:t>However, TCP was invented in 1974!</a:t>
            </a:r>
          </a:p>
          <a:p>
            <a:pPr lvl="1"/>
            <a:r>
              <a:rPr lang="en-US" dirty="0" smtClean="0"/>
              <a:t>Today, there are many variants of TCP</a:t>
            </a:r>
          </a:p>
          <a:p>
            <a:r>
              <a:rPr lang="en-US" dirty="0" smtClean="0"/>
              <a:t>Early, popular variant: TCP Reno</a:t>
            </a:r>
          </a:p>
          <a:p>
            <a:pPr lvl="1"/>
            <a:r>
              <a:rPr lang="en-US" dirty="0" smtClean="0"/>
              <a:t>Tahoe features, plus…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 retransmit</a:t>
            </a:r>
          </a:p>
          <a:p>
            <a:pPr lvl="2"/>
            <a:r>
              <a:rPr lang="en-US" dirty="0" smtClean="0"/>
              <a:t>3 duplicate ACKs? -&gt; retransmit (don’t wait for RTO)</a:t>
            </a:r>
          </a:p>
          <a:p>
            <a:pPr lvl="1"/>
            <a:r>
              <a:rPr lang="en-US" dirty="0" smtClean="0"/>
              <a:t>Fast recovery</a:t>
            </a:r>
          </a:p>
          <a:p>
            <a:pPr lvl="2"/>
            <a:r>
              <a:rPr lang="en-US" dirty="0" smtClean="0"/>
              <a:t>On loss: set </a:t>
            </a:r>
            <a:r>
              <a:rPr lang="en-US" dirty="0" err="1" smtClean="0"/>
              <a:t>cwnd</a:t>
            </a:r>
            <a:r>
              <a:rPr lang="en-US" dirty="0" smtClean="0"/>
              <a:t> = </a:t>
            </a:r>
            <a:r>
              <a:rPr lang="en-US" dirty="0" err="1" smtClean="0"/>
              <a:t>cwnd</a:t>
            </a:r>
            <a:r>
              <a:rPr lang="en-US" dirty="0" smtClean="0"/>
              <a:t>/2 (</a:t>
            </a:r>
            <a:r>
              <a:rPr lang="en-US" dirty="0" err="1" smtClean="0"/>
              <a:t>ssthresh</a:t>
            </a:r>
            <a:r>
              <a:rPr lang="en-US" dirty="0" smtClean="0"/>
              <a:t> = new </a:t>
            </a:r>
            <a:r>
              <a:rPr lang="en-US" dirty="0" err="1" smtClean="0"/>
              <a:t>cwnd</a:t>
            </a:r>
            <a:r>
              <a:rPr lang="en-US" dirty="0" smtClean="0"/>
              <a:t> value)</a:t>
            </a:r>
          </a:p>
        </p:txBody>
      </p:sp>
    </p:spTree>
    <p:extLst>
      <p:ext uri="{BB962C8B-B14F-4D97-AF65-F5344CB8AC3E}">
        <p14:creationId xmlns:p14="http://schemas.microsoft.com/office/powerpoint/2010/main" val="425905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Reno: Fast </a:t>
            </a:r>
            <a:r>
              <a:rPr lang="en-US" dirty="0"/>
              <a:t>Retransmit</a:t>
            </a:r>
          </a:p>
        </p:txBody>
      </p:sp>
      <p:sp>
        <p:nvSpPr>
          <p:cNvPr id="6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1" name="Content Placeholder 3"/>
          <p:cNvSpPr txBox="1">
            <a:spLocks/>
          </p:cNvSpPr>
          <p:nvPr/>
        </p:nvSpPr>
        <p:spPr>
          <a:xfrm>
            <a:off x="152400" y="1600200"/>
            <a:ext cx="4298414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Problem: in Tahoe, if segment is lost, there is a long wait until the RTO</a:t>
            </a:r>
          </a:p>
          <a:p>
            <a:r>
              <a:rPr lang="en-US" dirty="0" smtClean="0"/>
              <a:t>Reno: retransmit after 3 duplicate ACKs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1669583" cy="493918"/>
            <a:chOff x="2850395" y="3694550"/>
            <a:chExt cx="3506867" cy="493918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8" name="Straight Arrow Connector 8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 rot="20848332">
            <a:off x="7015102" y="23961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 rot="20848332">
            <a:off x="7040297" y="3628453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 rot="20848332">
            <a:off x="7040297" y="3907068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0" name="Multiply 99"/>
          <p:cNvSpPr/>
          <p:nvPr/>
        </p:nvSpPr>
        <p:spPr>
          <a:xfrm rot="812648">
            <a:off x="8003502" y="4736024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 rot="20848332">
            <a:off x="6630838" y="5502977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2" name="TextBox 101"/>
          <p:cNvSpPr txBox="1"/>
          <p:nvPr/>
        </p:nvSpPr>
        <p:spPr>
          <a:xfrm rot="20848332">
            <a:off x="6630838" y="57658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3" name="TextBox 102"/>
          <p:cNvSpPr txBox="1"/>
          <p:nvPr/>
        </p:nvSpPr>
        <p:spPr>
          <a:xfrm rot="20848332">
            <a:off x="6630839" y="6040056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4" name="Left Brace 103"/>
          <p:cNvSpPr/>
          <p:nvPr/>
        </p:nvSpPr>
        <p:spPr>
          <a:xfrm>
            <a:off x="5724070" y="5813406"/>
            <a:ext cx="493015" cy="660591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 flipH="1">
            <a:off x="3441067" y="5690408"/>
            <a:ext cx="2199570" cy="954107"/>
            <a:chOff x="1191443" y="4863146"/>
            <a:chExt cx="5209363" cy="1399687"/>
          </a:xfrm>
        </p:grpSpPr>
        <p:sp>
          <p:nvSpPr>
            <p:cNvPr id="106" name="Rectangular Callout 10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33902"/>
                <a:gd name="adj2" fmla="val -236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219207" y="4863146"/>
              <a:ext cx="5181599" cy="13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3 Duplicate ACKs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7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Reno: Fast </a:t>
            </a:r>
            <a:r>
              <a:rPr lang="en-US" dirty="0"/>
              <a:t>Recovery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fast-retransmit set </a:t>
            </a:r>
            <a:r>
              <a:rPr lang="en-US" i="1" dirty="0" err="1"/>
              <a:t>cwnd</a:t>
            </a:r>
            <a:r>
              <a:rPr lang="en-US" dirty="0"/>
              <a:t> to </a:t>
            </a:r>
            <a:r>
              <a:rPr lang="en-US" i="1" dirty="0" err="1" smtClean="0"/>
              <a:t>cwnd</a:t>
            </a:r>
            <a:r>
              <a:rPr lang="en-US" i="1" dirty="0" smtClean="0"/>
              <a:t>/2</a:t>
            </a:r>
          </a:p>
          <a:p>
            <a:pPr lvl="1"/>
            <a:r>
              <a:rPr lang="en-US" dirty="0" smtClean="0"/>
              <a:t>Also reset </a:t>
            </a:r>
            <a:r>
              <a:rPr lang="en-US" dirty="0" err="1" smtClean="0"/>
              <a:t>ssthresh</a:t>
            </a:r>
            <a:r>
              <a:rPr lang="en-US" dirty="0" smtClean="0"/>
              <a:t> to the new halved </a:t>
            </a:r>
            <a:r>
              <a:rPr lang="en-US" dirty="0" err="1" smtClean="0"/>
              <a:t>cwnd</a:t>
            </a:r>
            <a:r>
              <a:rPr lang="en-US" dirty="0" smtClean="0"/>
              <a:t> value</a:t>
            </a:r>
            <a:endParaRPr lang="en-US" dirty="0"/>
          </a:p>
          <a:p>
            <a:pPr lvl="1"/>
            <a:r>
              <a:rPr lang="en-US" dirty="0"/>
              <a:t>i.e</a:t>
            </a:r>
            <a:r>
              <a:rPr lang="en-US" dirty="0" smtClean="0"/>
              <a:t>. </a:t>
            </a:r>
            <a:r>
              <a:rPr lang="en-US" dirty="0"/>
              <a:t>don’t reset </a:t>
            </a:r>
            <a:r>
              <a:rPr lang="en-US" i="1" dirty="0" err="1"/>
              <a:t>cwnd</a:t>
            </a:r>
            <a:r>
              <a:rPr lang="en-US" dirty="0"/>
              <a:t> to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Avoid unnecessary return to slow start</a:t>
            </a:r>
          </a:p>
          <a:p>
            <a:pPr lvl="1"/>
            <a:r>
              <a:rPr lang="en-US" dirty="0" smtClean="0"/>
              <a:t>Prevents expensive timeouts</a:t>
            </a:r>
          </a:p>
          <a:p>
            <a:r>
              <a:rPr lang="en-US" dirty="0"/>
              <a:t>But when RTO expires still do </a:t>
            </a:r>
            <a:r>
              <a:rPr lang="en-US" i="1" dirty="0" err="1"/>
              <a:t>cwnd</a:t>
            </a:r>
            <a:r>
              <a:rPr lang="en-US" dirty="0"/>
              <a:t> =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Return to slow start, same as Tahoe</a:t>
            </a:r>
          </a:p>
          <a:p>
            <a:pPr lvl="1"/>
            <a:r>
              <a:rPr lang="en-US" dirty="0" smtClean="0"/>
              <a:t>Indicates packets aren’t being delivered at all</a:t>
            </a:r>
          </a:p>
          <a:p>
            <a:pPr lvl="1"/>
            <a:r>
              <a:rPr lang="en-US" dirty="0" smtClean="0"/>
              <a:t>i.e. congestion must be really bad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1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263713" y="4244551"/>
            <a:ext cx="859561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Fast Retransmit and Fast Recovery</a:t>
            </a:r>
            <a:endParaRPr lang="en-US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/>
          </a:bodyPr>
          <a:lstStyle/>
          <a:p>
            <a:r>
              <a:rPr lang="en-US" dirty="0" smtClean="0"/>
              <a:t>At steady state, </a:t>
            </a:r>
            <a:r>
              <a:rPr lang="en-US" i="1" dirty="0" err="1" smtClean="0"/>
              <a:t>cwnd</a:t>
            </a:r>
            <a:r>
              <a:rPr lang="en-US" dirty="0" smtClean="0"/>
              <a:t> oscillates around the optimal window size</a:t>
            </a:r>
          </a:p>
          <a:p>
            <a:r>
              <a:rPr lang="en-US" dirty="0" smtClean="0"/>
              <a:t>TCP always forces packet drops</a:t>
            </a:r>
            <a:endParaRPr lang="en-US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515118" y="1943300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147228" y="2485216"/>
            <a:ext cx="344067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/>
              <a:t>Congestion Avoidance</a:t>
            </a:r>
          </a:p>
          <a:p>
            <a:pPr algn="ctr"/>
            <a:r>
              <a:rPr lang="en-US" sz="2000" dirty="0" smtClean="0"/>
              <a:t>Fast Retransmit/Recovery</a:t>
            </a:r>
            <a:endParaRPr lang="en-US" sz="2000" dirty="0"/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6779296" y="2869135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4021259" y="3193744"/>
            <a:ext cx="1" cy="9839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205037" y="4244551"/>
            <a:ext cx="918237" cy="56260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123274" y="3666150"/>
            <a:ext cx="608297" cy="57181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991715" y="1542548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 smtClean="0"/>
              <a:t>ssthresh</a:t>
            </a:r>
            <a:endParaRPr lang="en-US" sz="2000" i="1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205037" y="2858444"/>
            <a:ext cx="0" cy="197597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4021259" y="3183761"/>
            <a:ext cx="1210398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5231657" y="3183761"/>
            <a:ext cx="0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5231657" y="2858502"/>
            <a:ext cx="1558272" cy="127954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440780" y="2468383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065533" y="2303093"/>
            <a:ext cx="3813732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build="p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TCP Variants…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Tahoe: the original</a:t>
            </a:r>
          </a:p>
          <a:p>
            <a:pPr lvl="1"/>
            <a:r>
              <a:rPr lang="en-US" dirty="0" smtClean="0"/>
              <a:t>Slow start with AIMD</a:t>
            </a:r>
          </a:p>
          <a:p>
            <a:pPr lvl="1"/>
            <a:r>
              <a:rPr lang="en-US" dirty="0" smtClean="0"/>
              <a:t>Dynamic RTO based on RTT estimate</a:t>
            </a:r>
          </a:p>
          <a:p>
            <a:r>
              <a:rPr lang="en-US" dirty="0" smtClean="0"/>
              <a:t>Reno: </a:t>
            </a:r>
          </a:p>
          <a:p>
            <a:pPr lvl="1"/>
            <a:r>
              <a:rPr lang="en-US" dirty="0" smtClean="0"/>
              <a:t>fast retransmit (3 </a:t>
            </a:r>
            <a:r>
              <a:rPr lang="en-US" dirty="0" err="1" smtClean="0"/>
              <a:t>dupACKs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fast recovery (</a:t>
            </a:r>
            <a:r>
              <a:rPr lang="en-US" dirty="0" err="1" smtClean="0"/>
              <a:t>cwnd</a:t>
            </a:r>
            <a:r>
              <a:rPr lang="en-US" dirty="0" smtClean="0"/>
              <a:t> = </a:t>
            </a:r>
            <a:r>
              <a:rPr lang="en-US" dirty="0" err="1" smtClean="0"/>
              <a:t>cwnd</a:t>
            </a:r>
            <a:r>
              <a:rPr lang="en-US" dirty="0" smtClean="0"/>
              <a:t>/2 on loss)</a:t>
            </a:r>
          </a:p>
          <a:p>
            <a:r>
              <a:rPr lang="en-US" dirty="0" err="1" smtClean="0"/>
              <a:t>NewReno</a:t>
            </a:r>
            <a:r>
              <a:rPr lang="en-US" dirty="0" smtClean="0"/>
              <a:t>: improved fast retransmit</a:t>
            </a:r>
          </a:p>
          <a:p>
            <a:pPr lvl="1"/>
            <a:r>
              <a:rPr lang="en-US" dirty="0" smtClean="0"/>
              <a:t>Each duplicate ACK triggers a retransmission</a:t>
            </a:r>
          </a:p>
          <a:p>
            <a:pPr lvl="1"/>
            <a:r>
              <a:rPr lang="en-US" dirty="0" smtClean="0"/>
              <a:t>Problem: &gt;3 out-of-order packets causes pathological retransmissions</a:t>
            </a:r>
          </a:p>
          <a:p>
            <a:r>
              <a:rPr lang="en-US" dirty="0" smtClean="0"/>
              <a:t>Vegas: delay-based congestion avoidance</a:t>
            </a:r>
          </a:p>
          <a:p>
            <a:r>
              <a:rPr lang="en-US" dirty="0" smtClean="0"/>
              <a:t>And many, many, many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9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in the Real World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most popular variants today?</a:t>
            </a:r>
          </a:p>
          <a:p>
            <a:pPr lvl="1"/>
            <a:r>
              <a:rPr lang="en-US" dirty="0" smtClean="0"/>
              <a:t>Key problem: TCP performs poorly on high bandwidth-delay product networks (like the modern Internet)</a:t>
            </a:r>
          </a:p>
          <a:p>
            <a:pPr lvl="1"/>
            <a:r>
              <a:rPr lang="en-US" dirty="0" smtClean="0"/>
              <a:t>Compound </a:t>
            </a:r>
            <a:r>
              <a:rPr lang="en-US" dirty="0"/>
              <a:t>TCP (Windows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Based on Reno</a:t>
            </a:r>
          </a:p>
          <a:p>
            <a:pPr lvl="2"/>
            <a:r>
              <a:rPr lang="en-US" dirty="0" smtClean="0"/>
              <a:t>Uses two congestion windows: delay based and loss based</a:t>
            </a:r>
          </a:p>
          <a:p>
            <a:pPr lvl="2"/>
            <a:r>
              <a:rPr lang="en-US" dirty="0" smtClean="0"/>
              <a:t>Thus, it uses a </a:t>
            </a:r>
            <a:r>
              <a:rPr lang="en-US" i="1" dirty="0" smtClean="0"/>
              <a:t>compound</a:t>
            </a:r>
            <a:r>
              <a:rPr lang="en-US" dirty="0" smtClean="0"/>
              <a:t> congestion controller</a:t>
            </a:r>
            <a:endParaRPr lang="en-US" dirty="0"/>
          </a:p>
          <a:p>
            <a:pPr lvl="1"/>
            <a:r>
              <a:rPr lang="en-US" dirty="0"/>
              <a:t>TCP </a:t>
            </a:r>
            <a:r>
              <a:rPr lang="en-US" dirty="0" smtClean="0"/>
              <a:t>CUBIC (Linux)</a:t>
            </a:r>
          </a:p>
          <a:p>
            <a:pPr lvl="2"/>
            <a:r>
              <a:rPr lang="en-US" dirty="0" smtClean="0"/>
              <a:t>Enhancement of BIC (Binary Increase Congestion Control)</a:t>
            </a:r>
          </a:p>
          <a:p>
            <a:pPr lvl="2"/>
            <a:r>
              <a:rPr lang="en-US" dirty="0" smtClean="0"/>
              <a:t>Window size controlled by cubic function</a:t>
            </a:r>
          </a:p>
          <a:p>
            <a:pPr lvl="2"/>
            <a:r>
              <a:rPr lang="en-US" dirty="0" smtClean="0"/>
              <a:t>Parameterized by the time </a:t>
            </a:r>
            <a:r>
              <a:rPr lang="en-US" i="1" dirty="0" smtClean="0"/>
              <a:t>T</a:t>
            </a:r>
            <a:r>
              <a:rPr lang="en-US" dirty="0" smtClean="0"/>
              <a:t> since the last dropped packet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Bandwidth-Delay Product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Problem: TCP performs poorly when</a:t>
            </a:r>
          </a:p>
          <a:p>
            <a:pPr lvl="1"/>
            <a:r>
              <a:rPr lang="en-US" dirty="0" smtClean="0"/>
              <a:t>The capacity of the network (bandwidth) is large</a:t>
            </a:r>
          </a:p>
          <a:p>
            <a:pPr lvl="1"/>
            <a:r>
              <a:rPr lang="en-US" dirty="0" smtClean="0"/>
              <a:t>The delay (RTT) of the network is large</a:t>
            </a:r>
          </a:p>
          <a:p>
            <a:pPr lvl="1"/>
            <a:r>
              <a:rPr lang="en-US" dirty="0" smtClean="0"/>
              <a:t>Or, when bandwidth * delay is large</a:t>
            </a:r>
          </a:p>
          <a:p>
            <a:pPr lvl="2"/>
            <a:r>
              <a:rPr lang="en-US" dirty="0" smtClean="0"/>
              <a:t>b * d = maximum amount of in-flight data in the network</a:t>
            </a:r>
          </a:p>
          <a:p>
            <a:pPr lvl="2"/>
            <a:r>
              <a:rPr lang="en-US" dirty="0" smtClean="0"/>
              <a:t>a.k.a. the bandwidth-delay product</a:t>
            </a:r>
          </a:p>
          <a:p>
            <a:r>
              <a:rPr lang="en-US" dirty="0" smtClean="0"/>
              <a:t>Why does TCP perform poorly?</a:t>
            </a:r>
          </a:p>
          <a:p>
            <a:pPr lvl="1"/>
            <a:r>
              <a:rPr lang="en-US" dirty="0" smtClean="0"/>
              <a:t>Slow start and additive increase are slow to converge</a:t>
            </a:r>
          </a:p>
          <a:p>
            <a:pPr lvl="1"/>
            <a:r>
              <a:rPr lang="en-US" dirty="0" smtClean="0"/>
              <a:t>TCP is ACK clocked</a:t>
            </a:r>
          </a:p>
          <a:p>
            <a:pPr lvl="2"/>
            <a:r>
              <a:rPr lang="en-US" dirty="0" smtClean="0"/>
              <a:t>i.e. TCP can only react as quickly as ACKs are received</a:t>
            </a:r>
          </a:p>
          <a:p>
            <a:pPr lvl="2"/>
            <a:r>
              <a:rPr lang="en-US" dirty="0" smtClean="0"/>
              <a:t>Large RTT </a:t>
            </a:r>
            <a:r>
              <a:rPr lang="en-US" dirty="0" smtClean="0">
                <a:sym typeface="Wingdings" panose="05000000000000000000" pitchFamily="2" charset="2"/>
              </a:rPr>
              <a:t> ACKs are delayed  TCP is slow to react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5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07224" y="1600200"/>
            <a:ext cx="5936776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err="1" smtClean="0"/>
              <a:t>Demultiplexing</a:t>
            </a:r>
            <a:r>
              <a:rPr lang="en-US" dirty="0" smtClean="0"/>
              <a:t> of data streams</a:t>
            </a:r>
          </a:p>
          <a:p>
            <a:r>
              <a:rPr lang="en-US" dirty="0" smtClean="0"/>
              <a:t>Optional functions:</a:t>
            </a:r>
          </a:p>
          <a:p>
            <a:pPr lvl="1"/>
            <a:r>
              <a:rPr lang="en-US" dirty="0" smtClean="0"/>
              <a:t>Creating long lived connections</a:t>
            </a:r>
          </a:p>
          <a:p>
            <a:pPr lvl="1"/>
            <a:r>
              <a:rPr lang="en-US" dirty="0" smtClean="0"/>
              <a:t>Reliable, in-order packet delivery</a:t>
            </a:r>
          </a:p>
          <a:p>
            <a:pPr lvl="1"/>
            <a:r>
              <a:rPr lang="en-US" dirty="0" smtClean="0"/>
              <a:t>Error detection</a:t>
            </a:r>
          </a:p>
          <a:p>
            <a:pPr lvl="1"/>
            <a:r>
              <a:rPr lang="en-US" dirty="0" smtClean="0"/>
              <a:t>Flow and congestion control</a:t>
            </a:r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Detecting and responding to congestion</a:t>
            </a:r>
          </a:p>
          <a:p>
            <a:pPr lvl="1"/>
            <a:r>
              <a:rPr lang="en-US" dirty="0" smtClean="0"/>
              <a:t>Balancing fairness against high utilization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5181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window growth</a:t>
            </a:r>
          </a:p>
          <a:p>
            <a:pPr lvl="1"/>
            <a:r>
              <a:rPr lang="en-US" dirty="0" smtClean="0"/>
              <a:t>Slow start and additive increase are too slow when bandwidth is large</a:t>
            </a:r>
          </a:p>
          <a:p>
            <a:pPr lvl="1"/>
            <a:r>
              <a:rPr lang="en-US" dirty="0" smtClean="0"/>
              <a:t>Want to converge more quickly</a:t>
            </a:r>
          </a:p>
          <a:p>
            <a:r>
              <a:rPr lang="en-US" dirty="0"/>
              <a:t>Maintain fairness with other TCP </a:t>
            </a:r>
            <a:r>
              <a:rPr lang="en-US" dirty="0" err="1"/>
              <a:t>varients</a:t>
            </a:r>
            <a:endParaRPr lang="en-US" dirty="0"/>
          </a:p>
          <a:p>
            <a:pPr lvl="1"/>
            <a:r>
              <a:rPr lang="en-US" dirty="0"/>
              <a:t>Window growth cannot be too aggressive</a:t>
            </a:r>
          </a:p>
          <a:p>
            <a:r>
              <a:rPr lang="en-US" dirty="0" smtClean="0"/>
              <a:t>Improve RTT fairness</a:t>
            </a:r>
          </a:p>
          <a:p>
            <a:pPr lvl="1"/>
            <a:r>
              <a:rPr lang="en-US" dirty="0" smtClean="0"/>
              <a:t>TCP Tahoe/Reno flows are not fair when RTTs vary widely</a:t>
            </a:r>
          </a:p>
          <a:p>
            <a:r>
              <a:rPr lang="en-US" dirty="0" smtClean="0"/>
              <a:t>Simple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68396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TCP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Default TCP implementation in Windows</a:t>
            </a:r>
          </a:p>
          <a:p>
            <a:r>
              <a:rPr lang="en-US" dirty="0" smtClean="0"/>
              <a:t>Key idea: split </a:t>
            </a:r>
            <a:r>
              <a:rPr lang="en-US" i="1" dirty="0" err="1" smtClean="0"/>
              <a:t>cwnd</a:t>
            </a:r>
            <a:r>
              <a:rPr lang="en-US" i="1" dirty="0" smtClean="0"/>
              <a:t> </a:t>
            </a:r>
            <a:r>
              <a:rPr lang="en-US" dirty="0" smtClean="0"/>
              <a:t>into two separate windows</a:t>
            </a:r>
          </a:p>
          <a:p>
            <a:pPr lvl="1"/>
            <a:r>
              <a:rPr lang="en-US" dirty="0" smtClean="0"/>
              <a:t>Traditional, loss-based window</a:t>
            </a:r>
          </a:p>
          <a:p>
            <a:pPr lvl="1"/>
            <a:r>
              <a:rPr lang="en-US" dirty="0" smtClean="0"/>
              <a:t>New, delay-based window</a:t>
            </a:r>
          </a:p>
          <a:p>
            <a:r>
              <a:rPr lang="en-US" i="1" dirty="0" err="1"/>
              <a:t>wnd</a:t>
            </a:r>
            <a:r>
              <a:rPr lang="en-US" dirty="0"/>
              <a:t> = </a:t>
            </a:r>
            <a:r>
              <a:rPr lang="en-US" dirty="0" smtClean="0"/>
              <a:t>min(</a:t>
            </a:r>
            <a:r>
              <a:rPr lang="en-US" i="1" dirty="0" err="1" smtClean="0"/>
              <a:t>cwnd</a:t>
            </a:r>
            <a:r>
              <a:rPr lang="en-US" i="1" dirty="0" smtClean="0"/>
              <a:t> + </a:t>
            </a:r>
            <a:r>
              <a:rPr lang="en-US" i="1" dirty="0" err="1" smtClean="0">
                <a:solidFill>
                  <a:schemeClr val="accent1"/>
                </a:solidFill>
              </a:rPr>
              <a:t>dwnd</a:t>
            </a:r>
            <a:r>
              <a:rPr lang="en-US" dirty="0" smtClean="0"/>
              <a:t>, </a:t>
            </a:r>
            <a:r>
              <a:rPr lang="en-US" i="1" dirty="0" err="1"/>
              <a:t>adv_wnd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i="1" dirty="0" smtClean="0"/>
              <a:t> </a:t>
            </a:r>
            <a:r>
              <a:rPr lang="en-US" dirty="0" smtClean="0"/>
              <a:t>is controlled by AIMD</a:t>
            </a:r>
            <a:endParaRPr lang="en-US" i="1" dirty="0" smtClean="0"/>
          </a:p>
          <a:p>
            <a:pPr lvl="1"/>
            <a:r>
              <a:rPr lang="en-US" i="1" dirty="0" err="1" smtClean="0">
                <a:solidFill>
                  <a:schemeClr val="accent1"/>
                </a:solidFill>
              </a:rPr>
              <a:t>dwnd</a:t>
            </a:r>
            <a:r>
              <a:rPr lang="en-US" i="1" dirty="0" smtClean="0"/>
              <a:t> </a:t>
            </a:r>
            <a:r>
              <a:rPr lang="en-US" dirty="0" smtClean="0"/>
              <a:t>is the delay window</a:t>
            </a:r>
          </a:p>
          <a:p>
            <a:r>
              <a:rPr lang="en-US" dirty="0" smtClean="0"/>
              <a:t>Rules for adjusting</a:t>
            </a:r>
            <a:r>
              <a:rPr lang="en-US" i="1" dirty="0" smtClean="0"/>
              <a:t> </a:t>
            </a:r>
            <a:r>
              <a:rPr lang="en-US" i="1" dirty="0" err="1" smtClean="0"/>
              <a:t>dwnd</a:t>
            </a:r>
            <a:r>
              <a:rPr lang="en-US" i="1" dirty="0" smtClean="0"/>
              <a:t>:</a:t>
            </a:r>
          </a:p>
          <a:p>
            <a:pPr lvl="1"/>
            <a:r>
              <a:rPr lang="en-US" dirty="0" smtClean="0"/>
              <a:t>If RTT is increasing, decrease </a:t>
            </a:r>
            <a:r>
              <a:rPr lang="en-US" i="1" dirty="0" err="1" smtClean="0"/>
              <a:t>dwnd</a:t>
            </a:r>
            <a:r>
              <a:rPr lang="en-US" dirty="0" smtClean="0"/>
              <a:t> (</a:t>
            </a:r>
            <a:r>
              <a:rPr lang="en-US" i="1" dirty="0" err="1" smtClean="0"/>
              <a:t>dwnd</a:t>
            </a:r>
            <a:r>
              <a:rPr lang="en-US" dirty="0" smtClean="0"/>
              <a:t> &gt;= 0)</a:t>
            </a:r>
          </a:p>
          <a:p>
            <a:pPr lvl="1"/>
            <a:r>
              <a:rPr lang="en-US" dirty="0" smtClean="0"/>
              <a:t>If RTT is decreasing, increase </a:t>
            </a:r>
            <a:r>
              <a:rPr lang="en-US" i="1" dirty="0" err="1" smtClean="0"/>
              <a:t>dwnd</a:t>
            </a:r>
            <a:endParaRPr lang="en-US" dirty="0" smtClean="0"/>
          </a:p>
          <a:p>
            <a:pPr lvl="1"/>
            <a:r>
              <a:rPr lang="en-US" dirty="0" smtClean="0"/>
              <a:t>Increase/decrease are proportional to the rate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5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965309" y="1622269"/>
            <a:ext cx="874913" cy="3212153"/>
            <a:chOff x="5965309" y="1622269"/>
            <a:chExt cx="874913" cy="3212153"/>
          </a:xfrm>
        </p:grpSpPr>
        <p:sp>
          <p:nvSpPr>
            <p:cNvPr id="50" name="Rectangle 49"/>
            <p:cNvSpPr/>
            <p:nvPr/>
          </p:nvSpPr>
          <p:spPr>
            <a:xfrm>
              <a:off x="5965309" y="1622269"/>
              <a:ext cx="874913" cy="321215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088096" y="1629249"/>
              <a:ext cx="6293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Low</a:t>
              </a:r>
            </a:p>
            <a:p>
              <a:pPr algn="ctr"/>
              <a:r>
                <a:rPr lang="en-US" dirty="0" smtClean="0"/>
                <a:t>RTT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02406" y="1626772"/>
            <a:ext cx="795838" cy="3212153"/>
            <a:chOff x="4002406" y="1626772"/>
            <a:chExt cx="795838" cy="3212153"/>
          </a:xfrm>
        </p:grpSpPr>
        <p:sp>
          <p:nvSpPr>
            <p:cNvPr id="2" name="Rectangle 1"/>
            <p:cNvSpPr/>
            <p:nvPr/>
          </p:nvSpPr>
          <p:spPr>
            <a:xfrm>
              <a:off x="4002406" y="1626772"/>
              <a:ext cx="795838" cy="32121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70747" y="1629250"/>
              <a:ext cx="6591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High</a:t>
              </a:r>
            </a:p>
            <a:p>
              <a:pPr algn="ctr"/>
              <a:r>
                <a:rPr lang="en-US" dirty="0" smtClean="0"/>
                <a:t>RTT</a:t>
              </a:r>
              <a:endParaRPr lang="en-US" dirty="0"/>
            </a:p>
          </p:txBody>
        </p:sp>
      </p:grp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585990" y="3769517"/>
            <a:ext cx="1096097" cy="1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 TCP Example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5401559"/>
            <a:ext cx="9144000" cy="14564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Aggressiveness corresponds to changes in RTT</a:t>
            </a:r>
          </a:p>
          <a:p>
            <a:r>
              <a:rPr lang="en-US" sz="2400" dirty="0" smtClean="0"/>
              <a:t>Advantages: fast ramp up, more fair to flows with different RTTs</a:t>
            </a:r>
          </a:p>
          <a:p>
            <a:r>
              <a:rPr lang="en-US" sz="2400" dirty="0" smtClean="0"/>
              <a:t>Disadvantage: must estimate RTT, which is very challenging</a:t>
            </a:r>
            <a:endParaRPr lang="en-US" sz="2400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7130912" y="2687006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5394121" y="2594518"/>
            <a:ext cx="1" cy="110605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556653" y="3769519"/>
            <a:ext cx="1125434" cy="99691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682087" y="3420642"/>
            <a:ext cx="395403" cy="37169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556653" y="2676315"/>
            <a:ext cx="0" cy="212198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5394121" y="3212766"/>
            <a:ext cx="58580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410227" y="2504238"/>
            <a:ext cx="0" cy="11209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6830796" y="2690576"/>
            <a:ext cx="300972" cy="2471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801823" y="2275563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 flipV="1">
            <a:off x="4002406" y="3077048"/>
            <a:ext cx="805264" cy="14412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V="1">
            <a:off x="4798243" y="2601218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V="1">
            <a:off x="5965310" y="2504238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V="1">
            <a:off x="6410227" y="2913164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 flipH="1">
            <a:off x="2871630" y="2031845"/>
            <a:ext cx="950994" cy="944786"/>
            <a:chOff x="1191443" y="4863146"/>
            <a:chExt cx="5209363" cy="1398648"/>
          </a:xfrm>
        </p:grpSpPr>
        <p:sp>
          <p:nvSpPr>
            <p:cNvPr id="54" name="Rectangular Callout 53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107942"/>
                <a:gd name="adj2" fmla="val 5891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Slower </a:t>
              </a:r>
              <a:r>
                <a:rPr lang="en-US" i="1" kern="0" noProof="0" dirty="0" err="1" smtClean="0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 smtClean="0">
                  <a:solidFill>
                    <a:sysClr val="window" lastClr="FFFFFF"/>
                  </a:solidFill>
                </a:rPr>
                <a:t> growth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 flipH="1">
            <a:off x="4954776" y="1479470"/>
            <a:ext cx="934847" cy="944786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71818"/>
                <a:gd name="adj2" fmla="val 951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Faster </a:t>
              </a:r>
              <a:r>
                <a:rPr lang="en-US" i="1" kern="0" noProof="0" dirty="0" err="1" smtClean="0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 smtClean="0">
                  <a:solidFill>
                    <a:sysClr val="window" lastClr="FFFFFF"/>
                  </a:solidFill>
                </a:rPr>
                <a:t> growth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669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build="p"/>
      <p:bldP spid="21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7" grpId="0" animBg="1"/>
      <p:bldP spid="48" grpId="0" animBg="1"/>
      <p:bldP spid="49" grpId="0" animBg="1"/>
      <p:bldP spid="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CUBIC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Default TCP implementation in Linux</a:t>
            </a:r>
          </a:p>
          <a:p>
            <a:r>
              <a:rPr lang="en-US" dirty="0" smtClean="0"/>
              <a:t>Replace AIMD with cubic function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 </a:t>
            </a:r>
            <a:r>
              <a:rPr lang="en-US" dirty="0" smtClean="0">
                <a:sym typeface="Wingdings"/>
              </a:rPr>
              <a:t> a constant fraction for multiplicative increase</a:t>
            </a:r>
          </a:p>
          <a:p>
            <a:pPr lvl="1"/>
            <a:r>
              <a:rPr lang="en-US" dirty="0" smtClean="0">
                <a:sym typeface="Wingdings"/>
              </a:rPr>
              <a:t>T  time since last packet drop</a:t>
            </a:r>
          </a:p>
          <a:p>
            <a:pPr lvl="1"/>
            <a:r>
              <a:rPr lang="en-US" dirty="0" err="1" smtClean="0">
                <a:sym typeface="Wingdings"/>
              </a:rPr>
              <a:t>W_max</a:t>
            </a:r>
            <a:r>
              <a:rPr lang="en-US" dirty="0" smtClean="0">
                <a:sym typeface="Wingdings"/>
              </a:rPr>
              <a:t>  </a:t>
            </a:r>
            <a:r>
              <a:rPr lang="en-US" dirty="0" err="1" smtClean="0">
                <a:sym typeface="Wingdings"/>
              </a:rPr>
              <a:t>cwnd</a:t>
            </a:r>
            <a:r>
              <a:rPr lang="en-US" dirty="0" smtClean="0">
                <a:sym typeface="Wingdings"/>
              </a:rPr>
              <a:t> when last packet dropped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038" y="2964341"/>
            <a:ext cx="7076306" cy="323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504" y="3479376"/>
            <a:ext cx="5370090" cy="53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CUBIC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Default TCP implementation in Linux</a:t>
            </a:r>
          </a:p>
          <a:p>
            <a:r>
              <a:rPr lang="en-US" dirty="0" smtClean="0"/>
              <a:t>Replace AIMD with cubic function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 </a:t>
            </a:r>
            <a:r>
              <a:rPr lang="en-US" dirty="0" smtClean="0">
                <a:sym typeface="Wingdings"/>
              </a:rPr>
              <a:t> a constant fraction for multiplicative increase</a:t>
            </a:r>
          </a:p>
          <a:p>
            <a:pPr lvl="1"/>
            <a:r>
              <a:rPr lang="en-US" dirty="0" smtClean="0">
                <a:sym typeface="Wingdings"/>
              </a:rPr>
              <a:t>T  time since last packet drop</a:t>
            </a:r>
          </a:p>
          <a:p>
            <a:pPr lvl="1"/>
            <a:r>
              <a:rPr lang="en-US" dirty="0" err="1" smtClean="0">
                <a:sym typeface="Wingdings"/>
              </a:rPr>
              <a:t>W_max</a:t>
            </a:r>
            <a:r>
              <a:rPr lang="en-US" dirty="0" smtClean="0">
                <a:sym typeface="Wingdings"/>
              </a:rPr>
              <a:t>  </a:t>
            </a:r>
            <a:r>
              <a:rPr lang="en-US" dirty="0" err="1" smtClean="0">
                <a:sym typeface="Wingdings"/>
              </a:rPr>
              <a:t>cwnd</a:t>
            </a:r>
            <a:r>
              <a:rPr lang="en-US" dirty="0" smtClean="0">
                <a:sym typeface="Wingdings"/>
              </a:rPr>
              <a:t> when last packet dropped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038" y="2964341"/>
            <a:ext cx="7076306" cy="323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504" y="3479376"/>
            <a:ext cx="5370090" cy="538805"/>
          </a:xfrm>
          <a:prstGeom prst="rect">
            <a:avLst/>
          </a:prstGeom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69" y="1573493"/>
            <a:ext cx="8304475" cy="496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4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CUBIC Example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Less wasted bandwidth due to fast ramp up</a:t>
            </a:r>
          </a:p>
          <a:p>
            <a:r>
              <a:rPr lang="en-US" sz="2400" dirty="0" smtClean="0"/>
              <a:t>Stable region and slow acceleration help maintain fairness</a:t>
            </a:r>
          </a:p>
          <a:p>
            <a:pPr lvl="1"/>
            <a:r>
              <a:rPr lang="en-US" sz="2100" dirty="0"/>
              <a:t>F</a:t>
            </a:r>
            <a:r>
              <a:rPr lang="en-US" sz="2100" dirty="0" smtClean="0"/>
              <a:t>ast ramp up is more aggressive than additive increase</a:t>
            </a:r>
          </a:p>
          <a:p>
            <a:pPr lvl="1"/>
            <a:r>
              <a:rPr lang="en-US" sz="2100" dirty="0" smtClean="0"/>
              <a:t>To be fair to Tahoe/Reno, CUBIC needs to be less aggressive</a:t>
            </a:r>
            <a:endParaRPr lang="en-US" sz="2100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320960" y="2697951"/>
            <a:ext cx="2129809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4735965" y="2177370"/>
            <a:ext cx="11075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343319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2521599" y="1571988"/>
            <a:ext cx="260307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/>
              <a:t>CUBIC Function</a:t>
            </a:r>
            <a:endParaRPr lang="en-US" sz="2000" dirty="0"/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2605778" y="2276974"/>
            <a:ext cx="110767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 smtClean="0"/>
              <a:t>cwnd</a:t>
            </a:r>
            <a:r>
              <a:rPr lang="en-US" sz="2000" i="1" baseline="-25000" dirty="0" err="1" smtClean="0"/>
              <a:t>max</a:t>
            </a:r>
            <a:endParaRPr lang="en-US" sz="2000" i="1" baseline="-25000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4735965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09568" y="2704614"/>
            <a:ext cx="1989056" cy="211248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0800000">
            <a:off x="4229745" y="2177370"/>
            <a:ext cx="493834" cy="524478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735965" y="2177370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ine 14"/>
          <p:cNvSpPr>
            <a:spLocks noChangeShapeType="1"/>
          </p:cNvSpPr>
          <p:nvPr/>
        </p:nvSpPr>
        <p:spPr bwMode="auto">
          <a:xfrm>
            <a:off x="6041012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33407" y="2177369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48098" y="2125850"/>
            <a:ext cx="1362656" cy="86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6041012" y="2177370"/>
            <a:ext cx="711691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6289500" y="2988299"/>
            <a:ext cx="6578" cy="101809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292348" y="3001332"/>
            <a:ext cx="952837" cy="101196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10800000">
            <a:off x="7216156" y="2148211"/>
            <a:ext cx="799765" cy="84939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6224017" y="2988298"/>
            <a:ext cx="165190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578033" y="1998481"/>
            <a:ext cx="2490211" cy="169284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flipH="1">
            <a:off x="2857482" y="4006393"/>
            <a:ext cx="1144921" cy="707009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38925"/>
                <a:gd name="adj2" fmla="val -1365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8" y="4863146"/>
              <a:ext cx="5181598" cy="927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Fast ramp up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flipH="1">
            <a:off x="3401694" y="3081129"/>
            <a:ext cx="1144921" cy="657449"/>
            <a:chOff x="1191443" y="4863146"/>
            <a:chExt cx="5209363" cy="1398648"/>
          </a:xfrm>
        </p:grpSpPr>
        <p:sp>
          <p:nvSpPr>
            <p:cNvPr id="60" name="Rectangular Callout 59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5814"/>
                <a:gd name="adj2" fmla="val -938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7" y="4863146"/>
              <a:ext cx="5181599" cy="1267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Stable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u="none" strike="noStrike" kern="0" cap="none" spc="0" normalizeH="0" baseline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Region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5055088" y="1244224"/>
            <a:ext cx="2468824" cy="707009"/>
            <a:chOff x="1191443" y="4863146"/>
            <a:chExt cx="5209363" cy="1398648"/>
          </a:xfrm>
        </p:grpSpPr>
        <p:sp>
          <p:nvSpPr>
            <p:cNvPr id="63" name="Rectangular Callout 62"/>
            <p:cNvSpPr/>
            <p:nvPr/>
          </p:nvSpPr>
          <p:spPr>
            <a:xfrm>
              <a:off x="1191443" y="4876800"/>
              <a:ext cx="5181603" cy="1384994"/>
            </a:xfrm>
            <a:prstGeom prst="wedgeRectCallout">
              <a:avLst>
                <a:gd name="adj1" fmla="val 60038"/>
                <a:gd name="adj2" fmla="val 1111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19207" y="4863146"/>
              <a:ext cx="5181599" cy="12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Slowly accelerate to probe for bandwidth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580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/>
      <p:bldP spid="20" grpId="0" animBg="1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9" grpId="0"/>
      <p:bldP spid="40" grpId="0" animBg="1"/>
      <p:bldP spid="5" grpId="0" animBg="1"/>
      <p:bldP spid="47" grpId="0" animBg="1"/>
      <p:bldP spid="48" grpId="0" animBg="1"/>
      <p:bldP spid="49" grpId="0" animBg="1"/>
      <p:bldP spid="51" grpId="0" animBg="1"/>
      <p:bldP spid="50" grpId="0" animBg="1"/>
      <p:bldP spid="53" grpId="0" animBg="1"/>
      <p:bldP spid="54" grpId="0" animBg="1"/>
      <p:bldP spid="55" grpId="0" animBg="1"/>
      <p:bldP spid="52" grpId="0" animBg="1"/>
      <p:bldP spid="4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Problems with TCP</a:t>
            </a:r>
            <a:endParaRPr lang="en-US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TCP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vast majority of Internet traffic is TCP</a:t>
            </a:r>
          </a:p>
          <a:p>
            <a:r>
              <a:rPr lang="en-US" dirty="0" smtClean="0"/>
              <a:t>However, many issues with the protocol</a:t>
            </a:r>
          </a:p>
          <a:p>
            <a:pPr lvl="1"/>
            <a:r>
              <a:rPr lang="en-US" dirty="0" smtClean="0"/>
              <a:t>Poor performance with small flows</a:t>
            </a:r>
          </a:p>
          <a:p>
            <a:pPr lvl="1"/>
            <a:r>
              <a:rPr lang="en-US" dirty="0" smtClean="0"/>
              <a:t>Really poor performance on wireless networks</a:t>
            </a:r>
          </a:p>
          <a:p>
            <a:pPr lvl="1"/>
            <a:r>
              <a:rPr lang="en-US" dirty="0" smtClean="0"/>
              <a:t>Susceptibility to denial of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Flows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 TCP is biased against short flows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RTT wasted  for connection setup (SYN, SYN/ACK)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 always starts at 1</a:t>
            </a:r>
          </a:p>
          <a:p>
            <a:r>
              <a:rPr lang="en-US" dirty="0" smtClean="0"/>
              <a:t>Vast majority of Internet traffic is short flows</a:t>
            </a:r>
          </a:p>
          <a:p>
            <a:pPr lvl="1"/>
            <a:r>
              <a:rPr lang="en-US" dirty="0" smtClean="0"/>
              <a:t>Mostly HTTP transfers, &lt;100KB</a:t>
            </a:r>
          </a:p>
          <a:p>
            <a:pPr lvl="1"/>
            <a:r>
              <a:rPr lang="en-US" dirty="0" smtClean="0"/>
              <a:t>Most TCP flows never leave slow start!</a:t>
            </a:r>
          </a:p>
          <a:p>
            <a:r>
              <a:rPr lang="en-US" dirty="0" smtClean="0"/>
              <a:t>Proposed solutions (driven by Google):</a:t>
            </a:r>
          </a:p>
          <a:p>
            <a:pPr lvl="1"/>
            <a:r>
              <a:rPr lang="en-US" dirty="0" smtClean="0"/>
              <a:t>Increase initial </a:t>
            </a:r>
            <a:r>
              <a:rPr lang="en-US" i="1" dirty="0" err="1" smtClean="0"/>
              <a:t>cwnd</a:t>
            </a:r>
            <a:r>
              <a:rPr lang="en-US" dirty="0" smtClean="0"/>
              <a:t> to 10</a:t>
            </a:r>
          </a:p>
          <a:p>
            <a:pPr lvl="1"/>
            <a:r>
              <a:rPr lang="en-US" dirty="0" smtClean="0"/>
              <a:t>TCP Fast Open: use cryptographic hashes to identify receivers, eliminate the need for three-way handshake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Problem: Tahoe and Reno assume loss = congestion</a:t>
            </a:r>
          </a:p>
          <a:p>
            <a:pPr lvl="1"/>
            <a:r>
              <a:rPr lang="en-US" dirty="0" smtClean="0"/>
              <a:t>True on the WAN, bit errors are very rare</a:t>
            </a:r>
          </a:p>
          <a:p>
            <a:pPr lvl="1"/>
            <a:r>
              <a:rPr lang="en-US" dirty="0" smtClean="0"/>
              <a:t>False on wireless, interference is very common</a:t>
            </a:r>
          </a:p>
          <a:p>
            <a:r>
              <a:rPr lang="en-US" dirty="0" smtClean="0"/>
              <a:t>TCP throughput ~ 1/</a:t>
            </a:r>
            <a:r>
              <a:rPr lang="en-US" dirty="0" err="1" smtClean="0"/>
              <a:t>sqrt</a:t>
            </a:r>
            <a:r>
              <a:rPr lang="en-US" dirty="0" smtClean="0"/>
              <a:t>(drop rate)</a:t>
            </a:r>
          </a:p>
          <a:p>
            <a:pPr lvl="1"/>
            <a:r>
              <a:rPr lang="en-US" dirty="0" smtClean="0"/>
              <a:t>Even a few </a:t>
            </a:r>
            <a:r>
              <a:rPr lang="en-US" dirty="0"/>
              <a:t>interference </a:t>
            </a:r>
            <a:r>
              <a:rPr lang="en-US" dirty="0" smtClean="0"/>
              <a:t>drops can kill performance</a:t>
            </a:r>
          </a:p>
          <a:p>
            <a:r>
              <a:rPr lang="en-US" dirty="0" smtClean="0"/>
              <a:t>Possible solutions:</a:t>
            </a:r>
          </a:p>
          <a:p>
            <a:pPr lvl="1"/>
            <a:r>
              <a:rPr lang="en-US" dirty="0" smtClean="0"/>
              <a:t>Break layering, push data link info up to TCP</a:t>
            </a:r>
          </a:p>
          <a:p>
            <a:pPr lvl="1"/>
            <a:r>
              <a:rPr lang="en-US" dirty="0" smtClean="0"/>
              <a:t>Use delay-based congestion detection (TCP Vegas)</a:t>
            </a:r>
          </a:p>
          <a:p>
            <a:pPr lvl="1"/>
            <a:r>
              <a:rPr lang="en-US" dirty="0" smtClean="0"/>
              <a:t>Explicit congestion notification (ECN)</a:t>
            </a:r>
          </a:p>
        </p:txBody>
      </p:sp>
    </p:spTree>
    <p:extLst>
      <p:ext uri="{BB962C8B-B14F-4D97-AF65-F5344CB8AC3E}">
        <p14:creationId xmlns:p14="http://schemas.microsoft.com/office/powerpoint/2010/main" val="106829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dirty="0" smtClean="0"/>
              <a:t>The </a:t>
            </a:r>
            <a:r>
              <a:rPr lang="hu-HU" b="1" dirty="0" err="1" smtClean="0"/>
              <a:t>network</a:t>
            </a:r>
            <a:r>
              <a:rPr lang="hu-HU" b="1" dirty="0" smtClean="0"/>
              <a:t> is </a:t>
            </a:r>
            <a:r>
              <a:rPr lang="hu-HU" b="1" dirty="0" err="1" smtClean="0"/>
              <a:t>congested</a:t>
            </a:r>
            <a:r>
              <a:rPr lang="hu-HU" b="1" dirty="0" smtClean="0"/>
              <a:t> </a:t>
            </a:r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load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network</a:t>
            </a:r>
            <a:r>
              <a:rPr lang="hu-HU" b="1" dirty="0" smtClean="0"/>
              <a:t> </a:t>
            </a:r>
            <a:r>
              <a:rPr lang="hu-HU" b="1" dirty="0" err="1" smtClean="0"/>
              <a:t>is</a:t>
            </a:r>
            <a:r>
              <a:rPr lang="hu-HU" b="1" dirty="0" smtClean="0"/>
              <a:t> </a:t>
            </a:r>
            <a:r>
              <a:rPr lang="hu-HU" b="1" dirty="0" err="1" smtClean="0"/>
              <a:t>higher</a:t>
            </a:r>
            <a:r>
              <a:rPr lang="hu-HU" b="1" dirty="0" smtClean="0"/>
              <a:t> </a:t>
            </a:r>
            <a:r>
              <a:rPr lang="hu-HU" b="1" dirty="0" err="1" smtClean="0"/>
              <a:t>than</a:t>
            </a:r>
            <a:r>
              <a:rPr lang="hu-HU" b="1" dirty="0" smtClean="0"/>
              <a:t> </a:t>
            </a:r>
            <a:r>
              <a:rPr lang="hu-HU" b="1" dirty="0" err="1" smtClean="0"/>
              <a:t>its</a:t>
            </a:r>
            <a:r>
              <a:rPr lang="hu-HU" b="1" dirty="0" smtClean="0"/>
              <a:t> </a:t>
            </a:r>
            <a:r>
              <a:rPr lang="hu-HU" b="1" dirty="0" err="1" smtClean="0"/>
              <a:t>capacity</a:t>
            </a:r>
            <a:r>
              <a:rPr lang="hu-HU" b="1" dirty="0" smtClean="0"/>
              <a:t>.</a:t>
            </a:r>
            <a:endParaRPr lang="hu-HU" b="1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TCP connection has a window</a:t>
            </a:r>
          </a:p>
          <a:p>
            <a:pPr lvl="1"/>
            <a:r>
              <a:rPr lang="en-US" dirty="0" smtClean="0"/>
              <a:t>Controls the number of </a:t>
            </a:r>
            <a:r>
              <a:rPr lang="en-US" dirty="0" err="1" smtClean="0"/>
              <a:t>unACKed</a:t>
            </a:r>
            <a:r>
              <a:rPr lang="en-US" dirty="0" smtClean="0"/>
              <a:t> packets</a:t>
            </a:r>
          </a:p>
          <a:p>
            <a:r>
              <a:rPr lang="en-US" dirty="0" smtClean="0"/>
              <a:t>Sending rate is ~ window/RTT</a:t>
            </a:r>
          </a:p>
          <a:p>
            <a:r>
              <a:rPr lang="en-US" dirty="0" smtClean="0"/>
              <a:t>Idea: vary the window size to control the send rate</a:t>
            </a:r>
          </a:p>
          <a:p>
            <a:r>
              <a:rPr lang="en-US" dirty="0" smtClean="0"/>
              <a:t>Introduce a </a:t>
            </a:r>
            <a:r>
              <a:rPr lang="en-US" dirty="0" smtClean="0">
                <a:solidFill>
                  <a:schemeClr val="accent1"/>
                </a:solidFill>
              </a:rPr>
              <a:t>congestion window </a:t>
            </a:r>
            <a:r>
              <a:rPr lang="en-US" dirty="0" smtClean="0"/>
              <a:t>at the sender</a:t>
            </a:r>
          </a:p>
          <a:p>
            <a:pPr lvl="1"/>
            <a:r>
              <a:rPr lang="en-US" dirty="0" smtClean="0"/>
              <a:t>Congestion control is sender-side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8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4284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Problem: TCP connections require state</a:t>
            </a:r>
          </a:p>
          <a:p>
            <a:pPr lvl="1"/>
            <a:r>
              <a:rPr lang="en-US" dirty="0" smtClean="0"/>
              <a:t>Initial SYN allocates resources on the server</a:t>
            </a:r>
          </a:p>
          <a:p>
            <a:pPr lvl="1"/>
            <a:r>
              <a:rPr lang="en-US" dirty="0" smtClean="0"/>
              <a:t>State must persist for several minutes (RTO)</a:t>
            </a:r>
          </a:p>
          <a:p>
            <a:r>
              <a:rPr lang="en-US" dirty="0" smtClean="0"/>
              <a:t>SYN flood: send enough SYNs to a server to allocate all memory/meltdown the kernel</a:t>
            </a:r>
          </a:p>
          <a:p>
            <a:r>
              <a:rPr lang="en-US" dirty="0" smtClean="0"/>
              <a:t>Solution: SYN cookies</a:t>
            </a:r>
          </a:p>
          <a:p>
            <a:pPr lvl="1"/>
            <a:r>
              <a:rPr lang="en-US" dirty="0" smtClean="0"/>
              <a:t>Idea: don’t store initial state on the server</a:t>
            </a:r>
          </a:p>
          <a:p>
            <a:pPr lvl="1"/>
            <a:r>
              <a:rPr lang="en-US" dirty="0" smtClean="0"/>
              <a:t>Securely insert state into the SYN/ACK packet (sequence number field)</a:t>
            </a:r>
          </a:p>
          <a:p>
            <a:pPr lvl="1"/>
            <a:r>
              <a:rPr lang="en-US" dirty="0" smtClean="0"/>
              <a:t>Client will reflect the state back to the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1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topics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46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u-HU"/>
              <a:t>Typical Internet Queuing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hu-HU" sz="2800"/>
              <a:t>FIFO + drop-tail</a:t>
            </a:r>
          </a:p>
          <a:p>
            <a:pPr lvl="1">
              <a:lnSpc>
                <a:spcPct val="90000"/>
              </a:lnSpc>
            </a:pPr>
            <a:r>
              <a:rPr lang="en-US" altLang="hu-HU" sz="2400"/>
              <a:t>Simplest choice</a:t>
            </a:r>
          </a:p>
          <a:p>
            <a:pPr lvl="1">
              <a:lnSpc>
                <a:spcPct val="90000"/>
              </a:lnSpc>
            </a:pPr>
            <a:r>
              <a:rPr lang="en-US" altLang="hu-HU" sz="2400"/>
              <a:t>Used widely in the Internet</a:t>
            </a:r>
          </a:p>
          <a:p>
            <a:pPr>
              <a:lnSpc>
                <a:spcPct val="90000"/>
              </a:lnSpc>
            </a:pPr>
            <a:r>
              <a:rPr lang="en-US" altLang="hu-HU" sz="2800"/>
              <a:t>FIFO (first-in-first-out) </a:t>
            </a:r>
          </a:p>
          <a:p>
            <a:pPr lvl="1">
              <a:lnSpc>
                <a:spcPct val="90000"/>
              </a:lnSpc>
            </a:pPr>
            <a:r>
              <a:rPr lang="en-US" altLang="hu-HU" sz="2400"/>
              <a:t>Implies single class of traffic</a:t>
            </a:r>
          </a:p>
          <a:p>
            <a:pPr>
              <a:lnSpc>
                <a:spcPct val="90000"/>
              </a:lnSpc>
            </a:pPr>
            <a:r>
              <a:rPr lang="en-US" altLang="hu-HU" sz="2800"/>
              <a:t>Drop-tail</a:t>
            </a:r>
          </a:p>
          <a:p>
            <a:pPr lvl="1">
              <a:lnSpc>
                <a:spcPct val="90000"/>
              </a:lnSpc>
            </a:pPr>
            <a:r>
              <a:rPr lang="en-US" altLang="hu-HU" sz="2400"/>
              <a:t>Arriving packets get dropped when queue is full regardless of flow or importance</a:t>
            </a:r>
          </a:p>
          <a:p>
            <a:pPr>
              <a:lnSpc>
                <a:spcPct val="90000"/>
              </a:lnSpc>
            </a:pPr>
            <a:r>
              <a:rPr lang="en-US" altLang="hu-HU" sz="2800"/>
              <a:t>Important distinction:</a:t>
            </a:r>
          </a:p>
          <a:p>
            <a:pPr lvl="1">
              <a:lnSpc>
                <a:spcPct val="90000"/>
              </a:lnSpc>
            </a:pPr>
            <a:r>
              <a:rPr lang="en-US" altLang="hu-HU" sz="2400"/>
              <a:t>FIFO: scheduling discipline</a:t>
            </a:r>
          </a:p>
          <a:p>
            <a:pPr lvl="1">
              <a:lnSpc>
                <a:spcPct val="90000"/>
              </a:lnSpc>
            </a:pPr>
            <a:r>
              <a:rPr lang="en-US" altLang="hu-HU" sz="2400"/>
              <a:t>Drop-tail: drop policy</a:t>
            </a:r>
          </a:p>
        </p:txBody>
      </p:sp>
    </p:spTree>
    <p:extLst>
      <p:ext uri="{BB962C8B-B14F-4D97-AF65-F5344CB8AC3E}">
        <p14:creationId xmlns:p14="http://schemas.microsoft.com/office/powerpoint/2010/main" val="21462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u-HU"/>
              <a:t>RED Algorithm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 dirty="0"/>
              <a:t>Maintain running average of queue length</a:t>
            </a:r>
          </a:p>
          <a:p>
            <a:r>
              <a:rPr lang="en-US" altLang="hu-HU" dirty="0"/>
              <a:t>If </a:t>
            </a:r>
            <a:r>
              <a:rPr lang="en-US" altLang="hu-HU" dirty="0" err="1"/>
              <a:t>avgq</a:t>
            </a:r>
            <a:r>
              <a:rPr lang="en-US" altLang="hu-HU" dirty="0"/>
              <a:t> &lt; </a:t>
            </a:r>
            <a:r>
              <a:rPr lang="en-US" altLang="hu-HU" dirty="0" err="1"/>
              <a:t>min</a:t>
            </a:r>
            <a:r>
              <a:rPr lang="en-US" altLang="hu-HU" baseline="-25000" dirty="0" err="1"/>
              <a:t>th</a:t>
            </a:r>
            <a:r>
              <a:rPr lang="en-US" altLang="hu-HU" dirty="0"/>
              <a:t> do nothing</a:t>
            </a:r>
          </a:p>
          <a:p>
            <a:pPr lvl="1"/>
            <a:r>
              <a:rPr lang="en-US" altLang="hu-HU" dirty="0"/>
              <a:t>Low queuing, send packets through</a:t>
            </a:r>
          </a:p>
          <a:p>
            <a:r>
              <a:rPr lang="en-US" altLang="hu-HU" dirty="0"/>
              <a:t>If </a:t>
            </a:r>
            <a:r>
              <a:rPr lang="en-US" altLang="hu-HU" dirty="0" err="1"/>
              <a:t>avgq</a:t>
            </a:r>
            <a:r>
              <a:rPr lang="en-US" altLang="hu-HU" dirty="0"/>
              <a:t> &gt; </a:t>
            </a:r>
            <a:r>
              <a:rPr lang="en-US" altLang="hu-HU" dirty="0" err="1"/>
              <a:t>max</a:t>
            </a:r>
            <a:r>
              <a:rPr lang="en-US" altLang="hu-HU" baseline="-25000" dirty="0" err="1"/>
              <a:t>th</a:t>
            </a:r>
            <a:r>
              <a:rPr lang="en-US" altLang="hu-HU" dirty="0"/>
              <a:t>, drop packet</a:t>
            </a:r>
          </a:p>
          <a:p>
            <a:pPr lvl="1"/>
            <a:r>
              <a:rPr lang="en-US" altLang="hu-HU" dirty="0"/>
              <a:t>Protection from misbehaving sources</a:t>
            </a:r>
          </a:p>
          <a:p>
            <a:r>
              <a:rPr lang="en-US" altLang="hu-HU" dirty="0"/>
              <a:t>Else mark packet in a manner proportional to queue length</a:t>
            </a:r>
          </a:p>
          <a:p>
            <a:pPr lvl="1"/>
            <a:r>
              <a:rPr lang="en-US" altLang="hu-HU" dirty="0"/>
              <a:t>Notify sources of incipient </a:t>
            </a:r>
            <a:r>
              <a:rPr lang="en-US" altLang="hu-HU" dirty="0" smtClean="0"/>
              <a:t>congestion</a:t>
            </a:r>
            <a:endParaRPr lang="hu-HU" altLang="hu-HU" dirty="0" smtClean="0"/>
          </a:p>
          <a:p>
            <a:pPr lvl="1"/>
            <a:r>
              <a:rPr lang="hu-HU" altLang="hu-HU" dirty="0" err="1" smtClean="0"/>
              <a:t>E.g</a:t>
            </a:r>
            <a:r>
              <a:rPr lang="hu-HU" altLang="hu-HU" dirty="0" smtClean="0"/>
              <a:t>. </a:t>
            </a:r>
            <a:r>
              <a:rPr lang="hu-HU" altLang="hu-HU" dirty="0" err="1" smtClean="0"/>
              <a:t>by</a:t>
            </a:r>
            <a:r>
              <a:rPr lang="hu-HU" altLang="hu-HU" dirty="0" smtClean="0"/>
              <a:t> ECN IP </a:t>
            </a:r>
            <a:r>
              <a:rPr lang="hu-HU" altLang="hu-HU" dirty="0" err="1" smtClean="0"/>
              <a:t>field</a:t>
            </a:r>
            <a:r>
              <a:rPr lang="hu-HU" altLang="hu-HU" dirty="0"/>
              <a:t> </a:t>
            </a:r>
            <a:r>
              <a:rPr lang="hu-HU" altLang="hu-HU" dirty="0" err="1" smtClean="0"/>
              <a:t>or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dropping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packets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with</a:t>
            </a:r>
            <a:r>
              <a:rPr lang="hu-HU" altLang="hu-HU" dirty="0" smtClean="0"/>
              <a:t> a </a:t>
            </a:r>
            <a:r>
              <a:rPr lang="hu-HU" altLang="hu-HU" dirty="0" err="1" smtClean="0"/>
              <a:t>given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probability</a:t>
            </a:r>
            <a:endParaRPr lang="en-US" altLang="hu-HU" dirty="0"/>
          </a:p>
        </p:txBody>
      </p:sp>
    </p:spTree>
    <p:extLst>
      <p:ext uri="{BB962C8B-B14F-4D97-AF65-F5344CB8AC3E}">
        <p14:creationId xmlns:p14="http://schemas.microsoft.com/office/powerpoint/2010/main" val="219950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" y="1371600"/>
            <a:ext cx="87630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altLang="hu-HU"/>
              <a:t>RED Operation</a:t>
            </a:r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1828800" y="2087563"/>
            <a:ext cx="5638800" cy="914400"/>
          </a:xfrm>
          <a:custGeom>
            <a:avLst/>
            <a:gdLst>
              <a:gd name="T0" fmla="*/ 0 w 3552"/>
              <a:gd name="T1" fmla="*/ 0 h 576"/>
              <a:gd name="T2" fmla="*/ 3552 w 3552"/>
              <a:gd name="T3" fmla="*/ 0 h 576"/>
              <a:gd name="T4" fmla="*/ 3552 w 3552"/>
              <a:gd name="T5" fmla="*/ 576 h 576"/>
              <a:gd name="T6" fmla="*/ 0 w 3552"/>
              <a:gd name="T7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52" h="576">
                <a:moveTo>
                  <a:pt x="0" y="0"/>
                </a:moveTo>
                <a:lnTo>
                  <a:pt x="3552" y="0"/>
                </a:lnTo>
                <a:lnTo>
                  <a:pt x="3552" y="576"/>
                </a:lnTo>
                <a:lnTo>
                  <a:pt x="0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72390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0960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8674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5532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7818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70104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6388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4958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42672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47244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49530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51816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5410200" y="20875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6096000" y="1554163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124200" y="1554163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267200" y="30019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096000" y="1371600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u-HU" sz="2000">
                <a:solidFill>
                  <a:srgbClr val="000000"/>
                </a:solidFill>
              </a:rPr>
              <a:t>Min thresh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524000" y="1447800"/>
            <a:ext cx="1438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u-HU" sz="2000">
                <a:solidFill>
                  <a:srgbClr val="000000"/>
                </a:solidFill>
              </a:rPr>
              <a:t>Max thresh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3505200" y="3413125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hu-HU" sz="2000">
                <a:solidFill>
                  <a:srgbClr val="000000"/>
                </a:solidFill>
              </a:rPr>
              <a:t>Average Queue Length</a:t>
            </a:r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3124200" y="5845175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V="1">
            <a:off x="3124200" y="3940175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3200400" y="5791200"/>
            <a:ext cx="677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u-HU" sz="1600" b="1">
                <a:solidFill>
                  <a:srgbClr val="000000"/>
                </a:solidFill>
              </a:rPr>
              <a:t>min</a:t>
            </a:r>
            <a:r>
              <a:rPr lang="en-US" altLang="hu-HU" sz="1600" b="1" baseline="-25000">
                <a:solidFill>
                  <a:srgbClr val="000000"/>
                </a:solidFill>
              </a:rPr>
              <a:t>th</a:t>
            </a:r>
            <a:endParaRPr lang="en-US" altLang="hu-HU" sz="2000" b="1" baseline="-25000">
              <a:solidFill>
                <a:srgbClr val="000000"/>
              </a:solidFill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4648200" y="5791200"/>
            <a:ext cx="72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u-HU" sz="1600" b="1">
                <a:solidFill>
                  <a:srgbClr val="000000"/>
                </a:solidFill>
              </a:rPr>
              <a:t>max</a:t>
            </a:r>
            <a:r>
              <a:rPr lang="en-US" altLang="hu-HU" sz="1600" b="1" baseline="-25000">
                <a:solidFill>
                  <a:srgbClr val="000000"/>
                </a:solidFill>
              </a:rPr>
              <a:t>th</a:t>
            </a:r>
            <a:endParaRPr lang="en-US" altLang="hu-HU" sz="2000" b="1" baseline="-25000">
              <a:solidFill>
                <a:srgbClr val="000000"/>
              </a:solidFill>
            </a:endParaRP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62200" y="5257800"/>
            <a:ext cx="684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u-HU" sz="1600" b="1">
                <a:solidFill>
                  <a:srgbClr val="000000"/>
                </a:solidFill>
              </a:rPr>
              <a:t>max</a:t>
            </a:r>
            <a:r>
              <a:rPr lang="en-US" altLang="hu-HU" sz="1600" b="1" baseline="-25000">
                <a:solidFill>
                  <a:srgbClr val="000000"/>
                </a:solidFill>
              </a:rPr>
              <a:t>P</a:t>
            </a:r>
            <a:endParaRPr lang="en-US" altLang="hu-HU" sz="2000" b="1" baseline="-25000">
              <a:solidFill>
                <a:srgbClr val="000000"/>
              </a:solidFill>
            </a:endParaRP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667000" y="434340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u-HU" sz="1600">
                <a:solidFill>
                  <a:srgbClr val="000000"/>
                </a:solidFill>
              </a:rPr>
              <a:t>1.0</a:t>
            </a:r>
            <a:endParaRPr lang="en-US" altLang="hu-HU" sz="2000">
              <a:solidFill>
                <a:srgbClr val="000000"/>
              </a:solidFill>
            </a:endParaRPr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3124200" y="5464175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3136900" y="4549775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V="1">
            <a:off x="3810000" y="57689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V="1">
            <a:off x="5029200" y="57689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59" name="Freeform 35"/>
          <p:cNvSpPr>
            <a:spLocks/>
          </p:cNvSpPr>
          <p:nvPr/>
        </p:nvSpPr>
        <p:spPr bwMode="auto">
          <a:xfrm>
            <a:off x="3810000" y="4549775"/>
            <a:ext cx="2133600" cy="1295400"/>
          </a:xfrm>
          <a:custGeom>
            <a:avLst/>
            <a:gdLst>
              <a:gd name="T0" fmla="*/ 0 w 1344"/>
              <a:gd name="T1" fmla="*/ 816 h 816"/>
              <a:gd name="T2" fmla="*/ 768 w 1344"/>
              <a:gd name="T3" fmla="*/ 576 h 816"/>
              <a:gd name="T4" fmla="*/ 768 w 1344"/>
              <a:gd name="T5" fmla="*/ 0 h 816"/>
              <a:gd name="T6" fmla="*/ 1344 w 1344"/>
              <a:gd name="T7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4" h="816">
                <a:moveTo>
                  <a:pt x="0" y="816"/>
                </a:moveTo>
                <a:lnTo>
                  <a:pt x="768" y="576"/>
                </a:lnTo>
                <a:lnTo>
                  <a:pt x="768" y="0"/>
                </a:lnTo>
                <a:lnTo>
                  <a:pt x="13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324600" y="5843588"/>
            <a:ext cx="1887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u-HU" sz="1600" b="1">
                <a:solidFill>
                  <a:srgbClr val="000000"/>
                </a:solidFill>
              </a:rPr>
              <a:t>Avg queue length</a:t>
            </a:r>
            <a:endParaRPr lang="en-US" altLang="hu-HU" sz="2000" b="1">
              <a:solidFill>
                <a:srgbClr val="000000"/>
              </a:solidFill>
            </a:endParaRP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2209800" y="3657600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u-HU" sz="1600" b="1">
                <a:solidFill>
                  <a:srgbClr val="000000"/>
                </a:solidFill>
              </a:rPr>
              <a:t>P(drop)</a:t>
            </a:r>
            <a:endParaRPr lang="en-US" altLang="hu-HU" sz="2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u-HU"/>
              <a:t>RED Algorithm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 dirty="0"/>
              <a:t>Maintain running average of queue length</a:t>
            </a:r>
          </a:p>
          <a:p>
            <a:r>
              <a:rPr lang="en-US" altLang="hu-HU" dirty="0" smtClean="0"/>
              <a:t>For </a:t>
            </a:r>
            <a:r>
              <a:rPr lang="en-US" altLang="hu-HU" dirty="0"/>
              <a:t>each packet arrival</a:t>
            </a:r>
          </a:p>
          <a:p>
            <a:pPr lvl="1"/>
            <a:r>
              <a:rPr lang="en-US" altLang="hu-HU" dirty="0"/>
              <a:t>Calculate average queue size (</a:t>
            </a:r>
            <a:r>
              <a:rPr lang="en-US" altLang="hu-HU" dirty="0" err="1"/>
              <a:t>avg</a:t>
            </a:r>
            <a:r>
              <a:rPr lang="en-US" altLang="hu-HU" dirty="0"/>
              <a:t>)</a:t>
            </a:r>
          </a:p>
          <a:p>
            <a:pPr lvl="1"/>
            <a:r>
              <a:rPr lang="en-US" altLang="hu-HU" dirty="0"/>
              <a:t>If </a:t>
            </a:r>
            <a:r>
              <a:rPr lang="en-US" altLang="hu-HU" dirty="0" err="1"/>
              <a:t>min</a:t>
            </a:r>
            <a:r>
              <a:rPr lang="en-US" altLang="hu-HU" baseline="-25000" dirty="0" err="1"/>
              <a:t>th</a:t>
            </a:r>
            <a:r>
              <a:rPr lang="en-US" altLang="hu-HU" dirty="0"/>
              <a:t> </a:t>
            </a:r>
            <a:r>
              <a:rPr lang="en-US" altLang="hu-HU" dirty="0">
                <a:latin typeface="Times New Roman" pitchFamily="18" charset="0"/>
                <a:cs typeface="Times New Roman" pitchFamily="18" charset="0"/>
                <a:sym typeface="Math B" pitchFamily="2" charset="2"/>
              </a:rPr>
              <a:t>≤</a:t>
            </a:r>
            <a:r>
              <a:rPr lang="en-US" altLang="hu-HU" dirty="0"/>
              <a:t> </a:t>
            </a:r>
            <a:r>
              <a:rPr lang="en-US" altLang="hu-HU" dirty="0" err="1"/>
              <a:t>avgq</a:t>
            </a:r>
            <a:r>
              <a:rPr lang="en-US" altLang="hu-HU" dirty="0"/>
              <a:t> &lt; </a:t>
            </a:r>
            <a:r>
              <a:rPr lang="en-US" altLang="hu-HU" dirty="0" err="1"/>
              <a:t>max</a:t>
            </a:r>
            <a:r>
              <a:rPr lang="en-US" altLang="hu-HU" baseline="-25000" dirty="0" err="1"/>
              <a:t>th</a:t>
            </a:r>
            <a:endParaRPr lang="en-US" altLang="hu-HU" dirty="0"/>
          </a:p>
          <a:p>
            <a:pPr lvl="2"/>
            <a:r>
              <a:rPr lang="en-US" altLang="hu-HU" dirty="0"/>
              <a:t>Calculate probability P</a:t>
            </a:r>
            <a:r>
              <a:rPr lang="en-US" altLang="hu-HU" baseline="-25000" dirty="0"/>
              <a:t>a</a:t>
            </a:r>
          </a:p>
          <a:p>
            <a:pPr lvl="2"/>
            <a:r>
              <a:rPr lang="en-US" altLang="hu-HU" dirty="0"/>
              <a:t>With probability P</a:t>
            </a:r>
            <a:r>
              <a:rPr lang="en-US" altLang="hu-HU" baseline="-25000" dirty="0"/>
              <a:t>a</a:t>
            </a:r>
          </a:p>
          <a:p>
            <a:pPr lvl="3"/>
            <a:r>
              <a:rPr lang="en-US" altLang="hu-HU" dirty="0"/>
              <a:t>Mark the arriving </a:t>
            </a:r>
            <a:r>
              <a:rPr lang="en-US" altLang="hu-HU" dirty="0" smtClean="0"/>
              <a:t>packet</a:t>
            </a:r>
            <a:r>
              <a:rPr lang="hu-HU" altLang="hu-HU" dirty="0" smtClean="0"/>
              <a:t>: </a:t>
            </a:r>
            <a:r>
              <a:rPr lang="hu-HU" altLang="hu-HU" dirty="0" err="1" smtClean="0"/>
              <a:t>drop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or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set-up</a:t>
            </a:r>
            <a:r>
              <a:rPr lang="hu-HU" altLang="hu-HU" dirty="0" smtClean="0"/>
              <a:t> ECN</a:t>
            </a:r>
            <a:endParaRPr lang="en-US" altLang="hu-HU" dirty="0"/>
          </a:p>
          <a:p>
            <a:pPr lvl="2"/>
            <a:r>
              <a:rPr lang="en-US" altLang="hu-HU" dirty="0"/>
              <a:t>Else if </a:t>
            </a:r>
            <a:r>
              <a:rPr lang="en-US" altLang="hu-HU" dirty="0" err="1"/>
              <a:t>max</a:t>
            </a:r>
            <a:r>
              <a:rPr lang="en-US" altLang="hu-HU" baseline="-25000" dirty="0" err="1"/>
              <a:t>th</a:t>
            </a:r>
            <a:r>
              <a:rPr lang="en-US" altLang="hu-HU" baseline="-25000" dirty="0"/>
              <a:t> </a:t>
            </a:r>
            <a:r>
              <a:rPr lang="en-US" altLang="hu-HU" dirty="0">
                <a:latin typeface="Times New Roman" pitchFamily="18" charset="0"/>
                <a:cs typeface="Times New Roman" pitchFamily="18" charset="0"/>
                <a:sym typeface="Math B" pitchFamily="2" charset="2"/>
              </a:rPr>
              <a:t>≤</a:t>
            </a:r>
            <a:r>
              <a:rPr lang="en-US" altLang="hu-HU" dirty="0"/>
              <a:t> </a:t>
            </a:r>
            <a:r>
              <a:rPr lang="en-US" altLang="hu-HU" dirty="0" err="1"/>
              <a:t>avg</a:t>
            </a:r>
            <a:endParaRPr lang="en-US" altLang="hu-HU" dirty="0"/>
          </a:p>
          <a:p>
            <a:pPr lvl="3"/>
            <a:r>
              <a:rPr lang="en-US" altLang="hu-HU" dirty="0"/>
              <a:t>Mark the arriving </a:t>
            </a:r>
            <a:r>
              <a:rPr lang="en-US" altLang="hu-HU" dirty="0" smtClean="0"/>
              <a:t>packet</a:t>
            </a:r>
            <a:r>
              <a:rPr lang="hu-HU" altLang="hu-HU" dirty="0" smtClean="0"/>
              <a:t>: </a:t>
            </a:r>
            <a:r>
              <a:rPr lang="hu-HU" altLang="hu-HU" dirty="0" err="1" smtClean="0"/>
              <a:t>drop</a:t>
            </a:r>
            <a:r>
              <a:rPr lang="hu-HU" altLang="hu-HU" dirty="0" smtClean="0"/>
              <a:t>, ECN</a:t>
            </a:r>
            <a:endParaRPr lang="en-US" altLang="hu-HU" dirty="0"/>
          </a:p>
        </p:txBody>
      </p:sp>
    </p:spTree>
    <p:extLst>
      <p:ext uri="{BB962C8B-B14F-4D97-AF65-F5344CB8AC3E}">
        <p14:creationId xmlns:p14="http://schemas.microsoft.com/office/powerpoint/2010/main" val="5854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Data Center TCP: DCTCP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42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Generality of Partition/Aggregate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28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foundation for many large-scale web applications</a:t>
            </a:r>
            <a:r>
              <a:rPr lang="en-US" sz="3200" dirty="0" smtClean="0"/>
              <a:t>.</a:t>
            </a:r>
          </a:p>
          <a:p>
            <a:pPr lvl="1"/>
            <a:r>
              <a:rPr lang="en-US" dirty="0" smtClean="0"/>
              <a:t>Web search, Social network composition, Ad selection, etc.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b="1" dirty="0" err="1" smtClean="0">
                <a:solidFill>
                  <a:srgbClr val="0000CC"/>
                </a:solidFill>
              </a:rPr>
              <a:t>Facebook</a:t>
            </a:r>
            <a:endParaRPr lang="en-US" b="1" dirty="0" smtClean="0">
              <a:solidFill>
                <a:srgbClr val="0000CC"/>
              </a:solidFill>
            </a:endParaRPr>
          </a:p>
          <a:p>
            <a:endParaRPr lang="en-US" sz="105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b="1" dirty="0" smtClean="0"/>
              <a:t>Partition/Aggregate ~ </a:t>
            </a:r>
            <a:r>
              <a:rPr lang="en-US" b="1" dirty="0" err="1" smtClean="0"/>
              <a:t>Multiget</a:t>
            </a:r>
            <a:endParaRPr lang="en-US" b="1" dirty="0" smtClean="0"/>
          </a:p>
          <a:p>
            <a:pPr lvl="1"/>
            <a:r>
              <a:rPr lang="en-US" sz="2000" dirty="0" smtClean="0"/>
              <a:t>Aggregators: </a:t>
            </a:r>
            <a:r>
              <a:rPr lang="en-US" sz="2000" b="1" dirty="0" smtClean="0">
                <a:solidFill>
                  <a:srgbClr val="FF0000"/>
                </a:solidFill>
              </a:rPr>
              <a:t>Web Servers</a:t>
            </a:r>
          </a:p>
          <a:p>
            <a:pPr lvl="1"/>
            <a:r>
              <a:rPr lang="en-US" sz="2000" dirty="0" smtClean="0"/>
              <a:t>Workers: </a:t>
            </a:r>
            <a:r>
              <a:rPr lang="en-US" sz="2000" b="1" dirty="0" err="1" smtClean="0">
                <a:solidFill>
                  <a:srgbClr val="FF0000"/>
                </a:solidFill>
              </a:rPr>
              <a:t>Memcached</a:t>
            </a:r>
            <a:r>
              <a:rPr lang="en-US" sz="2000" b="1" dirty="0" smtClean="0">
                <a:solidFill>
                  <a:srgbClr val="FF0000"/>
                </a:solidFill>
              </a:rPr>
              <a:t> Servers</a:t>
            </a:r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>
            <a:normAutofit lnSpcReduction="10000"/>
          </a:bodyPr>
          <a:lstStyle/>
          <a:p>
            <a:fld id="{D6860B3D-D4F8-4840-B91D-0EEC232E35FC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4541981" y="2514600"/>
            <a:ext cx="4221019" cy="3874532"/>
            <a:chOff x="4495800" y="2514600"/>
            <a:chExt cx="4221019" cy="3874532"/>
          </a:xfrm>
        </p:grpSpPr>
        <p:sp>
          <p:nvSpPr>
            <p:cNvPr id="56" name="TextBox 55"/>
            <p:cNvSpPr txBox="1"/>
            <p:nvPr/>
          </p:nvSpPr>
          <p:spPr>
            <a:xfrm>
              <a:off x="5715000" y="60198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FF0000"/>
                  </a:solidFill>
                </a:rPr>
                <a:t>Memcached</a:t>
              </a:r>
              <a:r>
                <a:rPr lang="en-US" b="1" dirty="0" smtClean="0">
                  <a:solidFill>
                    <a:srgbClr val="FF0000"/>
                  </a:solidFill>
                </a:rPr>
                <a:t> Servers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495800" y="2514600"/>
              <a:ext cx="4221019" cy="3505200"/>
              <a:chOff x="4495800" y="2514600"/>
              <a:chExt cx="4221019" cy="3505200"/>
            </a:xfrm>
          </p:grpSpPr>
          <p:pic>
            <p:nvPicPr>
              <p:cNvPr id="6" name="Picture 5" descr="cloud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562600" y="2514600"/>
                <a:ext cx="2057400" cy="1083564"/>
              </a:xfrm>
              <a:prstGeom prst="rect">
                <a:avLst/>
              </a:prstGeom>
            </p:spPr>
          </p:pic>
          <p:pic>
            <p:nvPicPr>
              <p:cNvPr id="7" name="Picture 6" descr="server2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514973" y="3779520"/>
                <a:ext cx="809627" cy="777240"/>
              </a:xfrm>
              <a:prstGeom prst="rect">
                <a:avLst/>
              </a:prstGeom>
            </p:spPr>
          </p:pic>
          <p:pic>
            <p:nvPicPr>
              <p:cNvPr id="8" name="Picture 7" descr="server2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886573" y="3794760"/>
                <a:ext cx="809627" cy="777240"/>
              </a:xfrm>
              <a:prstGeom prst="rect">
                <a:avLst/>
              </a:prstGeom>
            </p:spPr>
          </p:pic>
          <p:pic>
            <p:nvPicPr>
              <p:cNvPr id="10" name="Picture 9" descr="server-gray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495800" y="5257800"/>
                <a:ext cx="715819" cy="762000"/>
              </a:xfrm>
              <a:prstGeom prst="rect">
                <a:avLst/>
              </a:prstGeom>
            </p:spPr>
          </p:pic>
          <p:pic>
            <p:nvPicPr>
              <p:cNvPr id="12" name="Picture 11" descr="server-gray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380181" y="5257800"/>
                <a:ext cx="715819" cy="762000"/>
              </a:xfrm>
              <a:prstGeom prst="rect">
                <a:avLst/>
              </a:prstGeom>
            </p:spPr>
          </p:pic>
          <p:pic>
            <p:nvPicPr>
              <p:cNvPr id="13" name="Picture 12" descr="server-gray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248400" y="5257800"/>
                <a:ext cx="715819" cy="762000"/>
              </a:xfrm>
              <a:prstGeom prst="rect">
                <a:avLst/>
              </a:prstGeom>
            </p:spPr>
          </p:pic>
          <p:pic>
            <p:nvPicPr>
              <p:cNvPr id="14" name="Picture 13" descr="server-gray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132781" y="5257800"/>
                <a:ext cx="715819" cy="762000"/>
              </a:xfrm>
              <a:prstGeom prst="rect">
                <a:avLst/>
              </a:prstGeom>
            </p:spPr>
          </p:pic>
          <p:pic>
            <p:nvPicPr>
              <p:cNvPr id="15" name="Picture 14" descr="server-gray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001000" y="5257800"/>
                <a:ext cx="715819" cy="762000"/>
              </a:xfrm>
              <a:prstGeom prst="rect">
                <a:avLst/>
              </a:prstGeom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6149340" y="2907268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Internet</a:t>
                </a:r>
                <a:endParaRPr lang="en-US" b="1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6084570" y="3440430"/>
                <a:ext cx="472440" cy="29718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H="1">
                <a:off x="6667500" y="3390900"/>
                <a:ext cx="457201" cy="38100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7" idx="2"/>
                <a:endCxn id="10" idx="0"/>
              </p:cNvCxnSpPr>
              <p:nvPr/>
            </p:nvCxnSpPr>
            <p:spPr>
              <a:xfrm rot="5400000">
                <a:off x="5036229" y="4374242"/>
                <a:ext cx="701040" cy="1066077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7" idx="2"/>
                <a:endCxn id="12" idx="0"/>
              </p:cNvCxnSpPr>
              <p:nvPr/>
            </p:nvCxnSpPr>
            <p:spPr>
              <a:xfrm rot="5400000">
                <a:off x="5478419" y="4816432"/>
                <a:ext cx="701040" cy="181696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7" idx="2"/>
                <a:endCxn id="13" idx="0"/>
              </p:cNvCxnSpPr>
              <p:nvPr/>
            </p:nvCxnSpPr>
            <p:spPr>
              <a:xfrm rot="16200000" flipH="1">
                <a:off x="5912528" y="4564018"/>
                <a:ext cx="701040" cy="68652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8" idx="2"/>
                <a:endCxn id="15" idx="0"/>
              </p:cNvCxnSpPr>
              <p:nvPr/>
            </p:nvCxnSpPr>
            <p:spPr>
              <a:xfrm rot="16200000" flipH="1">
                <a:off x="7482248" y="4381138"/>
                <a:ext cx="685800" cy="106752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8" idx="2"/>
                <a:endCxn id="14" idx="0"/>
              </p:cNvCxnSpPr>
              <p:nvPr/>
            </p:nvCxnSpPr>
            <p:spPr>
              <a:xfrm rot="16200000" flipH="1">
                <a:off x="7048139" y="4815248"/>
                <a:ext cx="685800" cy="19930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8" idx="2"/>
                <a:endCxn id="13" idx="0"/>
              </p:cNvCxnSpPr>
              <p:nvPr/>
            </p:nvCxnSpPr>
            <p:spPr>
              <a:xfrm rot="5400000">
                <a:off x="6605949" y="4572362"/>
                <a:ext cx="685800" cy="685077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8" idx="2"/>
                <a:endCxn id="12" idx="0"/>
              </p:cNvCxnSpPr>
              <p:nvPr/>
            </p:nvCxnSpPr>
            <p:spPr>
              <a:xfrm rot="5400000">
                <a:off x="6171839" y="4138252"/>
                <a:ext cx="685800" cy="1553296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8" idx="2"/>
                <a:endCxn id="10" idx="0"/>
              </p:cNvCxnSpPr>
              <p:nvPr/>
            </p:nvCxnSpPr>
            <p:spPr>
              <a:xfrm rot="5400000">
                <a:off x="5729649" y="3696062"/>
                <a:ext cx="685800" cy="2437677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7" idx="2"/>
                <a:endCxn id="14" idx="0"/>
              </p:cNvCxnSpPr>
              <p:nvPr/>
            </p:nvCxnSpPr>
            <p:spPr>
              <a:xfrm rot="16200000" flipH="1">
                <a:off x="6354719" y="4121828"/>
                <a:ext cx="701040" cy="157090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7" idx="2"/>
                <a:endCxn id="15" idx="0"/>
              </p:cNvCxnSpPr>
              <p:nvPr/>
            </p:nvCxnSpPr>
            <p:spPr>
              <a:xfrm rot="16200000" flipH="1">
                <a:off x="6788828" y="3687718"/>
                <a:ext cx="701040" cy="243912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7620000" y="3810000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</a:rPr>
                  <a:t>Web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</a:rPr>
                  <a:t>Servers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638800" y="4800600"/>
                <a:ext cx="1981200" cy="33855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err="1" smtClean="0">
                    <a:solidFill>
                      <a:srgbClr val="0000CC"/>
                    </a:solidFill>
                  </a:rPr>
                  <a:t>Memcached</a:t>
                </a:r>
                <a:r>
                  <a:rPr lang="en-US" sz="1600" b="1" dirty="0" smtClean="0">
                    <a:solidFill>
                      <a:srgbClr val="0000CC"/>
                    </a:solidFill>
                  </a:rPr>
                  <a:t> Protocol</a:t>
                </a:r>
                <a:endParaRPr lang="en-US" sz="1600" b="1" dirty="0">
                  <a:solidFill>
                    <a:srgbClr val="0000CC"/>
                  </a:solidFill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718513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6526024" y="1627632"/>
            <a:ext cx="1170176" cy="4239768"/>
            <a:chOff x="6526024" y="1627632"/>
            <a:chExt cx="1170176" cy="4239768"/>
          </a:xfrm>
        </p:grpSpPr>
        <p:pic>
          <p:nvPicPr>
            <p:cNvPr id="12" name="Picture 11" descr="gif_mouse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48124" y="3075432"/>
              <a:ext cx="961810" cy="111991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26024" y="4751832"/>
              <a:ext cx="1170176" cy="1115568"/>
            </a:xfrm>
            <a:prstGeom prst="rect">
              <a:avLst/>
            </a:prstGeom>
          </p:spPr>
        </p:pic>
        <p:grpSp>
          <p:nvGrpSpPr>
            <p:cNvPr id="16" name="Group 19"/>
            <p:cNvGrpSpPr/>
            <p:nvPr/>
          </p:nvGrpSpPr>
          <p:grpSpPr>
            <a:xfrm>
              <a:off x="6629400" y="1627632"/>
              <a:ext cx="1032934" cy="1131332"/>
              <a:chOff x="6434666" y="1371600"/>
              <a:chExt cx="1032934" cy="113133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434666" y="1371600"/>
                <a:ext cx="1032934" cy="1115568"/>
              </a:xfrm>
              <a:prstGeom prst="rect">
                <a:avLst/>
              </a:prstGeom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6477000" y="2133600"/>
                <a:ext cx="42333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Workloads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54563"/>
          </a:xfrm>
        </p:spPr>
        <p:txBody>
          <a:bodyPr/>
          <a:lstStyle/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Partition/Aggregate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</a:t>
            </a:r>
            <a:r>
              <a:rPr lang="en-US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(Query</a:t>
            </a:r>
            <a:r>
              <a:rPr lang="en-US" b="1" dirty="0" smtClean="0">
                <a:solidFill>
                  <a:srgbClr val="0000CC"/>
                </a:solidFill>
              </a:rPr>
              <a:t>)</a:t>
            </a:r>
            <a:endParaRPr lang="en-US" b="1" dirty="0" smtClean="0">
              <a:solidFill>
                <a:srgbClr val="0000CC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Short messages [50KB-1MB] 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US" b="1" dirty="0" smtClean="0">
                <a:solidFill>
                  <a:srgbClr val="0000CC"/>
                </a:solidFill>
              </a:rPr>
              <a:t>C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oordination, Control state)</a:t>
            </a: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Large flows [1MB-50MB] 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US" b="1" dirty="0" smtClean="0">
                <a:solidFill>
                  <a:srgbClr val="0000CC"/>
                </a:solidFill>
              </a:rPr>
              <a:t>D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ata update)</a:t>
            </a: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2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96F468FF-8BB4-3349-8005-AE9F629C616D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222658" y="1824335"/>
            <a:ext cx="3757815" cy="3742730"/>
            <a:chOff x="5222658" y="1824335"/>
            <a:chExt cx="3757815" cy="3742730"/>
          </a:xfrm>
        </p:grpSpPr>
        <p:grpSp>
          <p:nvGrpSpPr>
            <p:cNvPr id="19" name="Group 18"/>
            <p:cNvGrpSpPr/>
            <p:nvPr/>
          </p:nvGrpSpPr>
          <p:grpSpPr>
            <a:xfrm>
              <a:off x="5222658" y="1824335"/>
              <a:ext cx="2986021" cy="461665"/>
              <a:chOff x="5222658" y="2057400"/>
              <a:chExt cx="2986021" cy="461665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5222658" y="2286000"/>
                <a:ext cx="6858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6088034" y="2057400"/>
                <a:ext cx="21206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ＭＳ Ｐゴシック" charset="-128"/>
                    <a:cs typeface="ＭＳ Ｐゴシック" charset="-128"/>
                  </a:rPr>
                  <a:t>Delay-sensitive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230624" y="3424535"/>
              <a:ext cx="2974848" cy="461665"/>
              <a:chOff x="5230624" y="3420070"/>
              <a:chExt cx="2974848" cy="461665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30624" y="3657600"/>
                <a:ext cx="6858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096000" y="3420070"/>
                <a:ext cx="21094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ＭＳ Ｐゴシック" charset="-128"/>
                    <a:cs typeface="ＭＳ Ｐゴシック" charset="-128"/>
                  </a:rPr>
                  <a:t>Delay-sensitive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222658" y="5105400"/>
              <a:ext cx="3757815" cy="461665"/>
              <a:chOff x="5222658" y="4724400"/>
              <a:chExt cx="3757815" cy="461665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5222658" y="4953000"/>
                <a:ext cx="6858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6088034" y="4724400"/>
                <a:ext cx="28924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ＭＳ Ｐゴシック" charset="-128"/>
                    <a:cs typeface="ＭＳ Ｐゴシック" charset="-128"/>
                  </a:rPr>
                  <a:t>Throughput-sensitive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570399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Incast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Queue Buildup</a:t>
            </a:r>
          </a:p>
          <a:p>
            <a:endParaRPr lang="en-US" sz="3200" dirty="0" smtClean="0"/>
          </a:p>
          <a:p>
            <a:r>
              <a:rPr lang="en-US" sz="3200" dirty="0" smtClean="0"/>
              <a:t>Buffer Pressure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D6860B3D-D4F8-4840-B91D-0EEC232E35FC}" type="slidenum">
              <a:rPr lang="en-US" smtClean="0"/>
              <a:pPr/>
              <a:t>39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2064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Basic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Detect congestion</a:t>
            </a:r>
          </a:p>
          <a:p>
            <a:pPr marL="834390" lvl="1" indent="-514350"/>
            <a:r>
              <a:rPr lang="en-US" dirty="0" smtClean="0"/>
              <a:t>Packet dropping is most reliably signal</a:t>
            </a:r>
          </a:p>
          <a:p>
            <a:pPr marL="1108710" lvl="2" indent="-514350"/>
            <a:r>
              <a:rPr lang="en-US" dirty="0" smtClean="0"/>
              <a:t>Delay-based methods are hard and risky</a:t>
            </a:r>
          </a:p>
          <a:p>
            <a:pPr marL="834390" lvl="1" indent="-514350"/>
            <a:r>
              <a:rPr lang="en-US" dirty="0" smtClean="0"/>
              <a:t>How do you detect packet drops? ACKs</a:t>
            </a:r>
          </a:p>
          <a:p>
            <a:pPr marL="1108710" lvl="2" indent="-514350"/>
            <a:r>
              <a:rPr lang="en-US" dirty="0" smtClean="0"/>
              <a:t>Timeout after not receiving an ACK</a:t>
            </a:r>
          </a:p>
          <a:p>
            <a:pPr marL="1108710" lvl="2" indent="-514350"/>
            <a:r>
              <a:rPr lang="en-US" dirty="0" smtClean="0"/>
              <a:t>Several duplicate ACKs in a row (ignore for now)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 adjustment algorithm</a:t>
            </a:r>
          </a:p>
          <a:p>
            <a:pPr marL="834390" lvl="1" indent="-514350"/>
            <a:r>
              <a:rPr lang="en-US" dirty="0" smtClean="0"/>
              <a:t>Modify </a:t>
            </a:r>
            <a:r>
              <a:rPr lang="en-US" i="1" dirty="0" err="1" smtClean="0"/>
              <a:t>cwnd</a:t>
            </a:r>
            <a:endParaRPr lang="en-US" i="1" dirty="0" smtClean="0"/>
          </a:p>
          <a:p>
            <a:pPr marL="834390" lvl="1" indent="-514350"/>
            <a:r>
              <a:rPr lang="en-US" dirty="0" smtClean="0"/>
              <a:t>Probe for bandwidth</a:t>
            </a:r>
          </a:p>
          <a:p>
            <a:pPr marL="834390" lvl="1" indent="-514350"/>
            <a:r>
              <a:rPr lang="en-US" dirty="0" smtClean="0"/>
              <a:t>Responding to congestion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7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server-gr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5012928"/>
            <a:ext cx="915278" cy="974328"/>
          </a:xfrm>
          <a:prstGeom prst="rect">
            <a:avLst/>
          </a:prstGeom>
        </p:spPr>
      </p:pic>
      <p:pic>
        <p:nvPicPr>
          <p:cNvPr id="87" name="Picture 86" descr="server-gr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3478" y="3793728"/>
            <a:ext cx="915278" cy="974328"/>
          </a:xfrm>
          <a:prstGeom prst="rect">
            <a:avLst/>
          </a:prstGeom>
        </p:spPr>
      </p:pic>
      <p:pic>
        <p:nvPicPr>
          <p:cNvPr id="88" name="Picture 87" descr="server-gr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3478" y="2514600"/>
            <a:ext cx="915278" cy="974328"/>
          </a:xfrm>
          <a:prstGeom prst="rect">
            <a:avLst/>
          </a:prstGeom>
        </p:spPr>
      </p:pic>
      <p:pic>
        <p:nvPicPr>
          <p:cNvPr id="89" name="Picture 88" descr="server-gr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3478" y="1219200"/>
            <a:ext cx="915278" cy="974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Incast</a:t>
            </a:r>
            <a:endParaRPr lang="en-US" dirty="0"/>
          </a:p>
        </p:txBody>
      </p:sp>
      <p:pic>
        <p:nvPicPr>
          <p:cNvPr id="10" name="Content Placeholder 9" descr="switch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 flipH="1">
            <a:off x="4286109" y="3233039"/>
            <a:ext cx="1643349" cy="69294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D6860B3D-D4F8-4840-B91D-0EEC232E35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" name="Picture 4" descr="serv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4957" y="3044594"/>
            <a:ext cx="1148799" cy="110284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5700858" y="3579513"/>
            <a:ext cx="1610299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11465" y="1706364"/>
            <a:ext cx="1675522" cy="176629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11465" y="3001764"/>
            <a:ext cx="1675522" cy="54709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611465" y="3625056"/>
            <a:ext cx="1675522" cy="65583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610587" y="3701256"/>
            <a:ext cx="1676400" cy="179883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151"/>
          <p:cNvGrpSpPr>
            <a:grpSpLocks/>
          </p:cNvGrpSpPr>
          <p:nvPr/>
        </p:nvGrpSpPr>
        <p:grpSpPr bwMode="auto">
          <a:xfrm>
            <a:off x="4421356" y="3276600"/>
            <a:ext cx="1295400" cy="609600"/>
            <a:chOff x="4032" y="480"/>
            <a:chExt cx="768" cy="576"/>
          </a:xfr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</p:grpSpPr>
        <p:sp>
          <p:nvSpPr>
            <p:cNvPr id="55" name="Freeform 152"/>
            <p:cNvSpPr>
              <a:spLocks/>
            </p:cNvSpPr>
            <p:nvPr/>
          </p:nvSpPr>
          <p:spPr bwMode="auto">
            <a:xfrm>
              <a:off x="4032" y="480"/>
              <a:ext cx="768" cy="576"/>
            </a:xfrm>
            <a:custGeom>
              <a:avLst/>
              <a:gdLst>
                <a:gd name="T0" fmla="*/ 0 w 768"/>
                <a:gd name="T1" fmla="*/ 0 h 576"/>
                <a:gd name="T2" fmla="*/ 768 w 768"/>
                <a:gd name="T3" fmla="*/ 0 h 576"/>
                <a:gd name="T4" fmla="*/ 768 w 768"/>
                <a:gd name="T5" fmla="*/ 576 h 576"/>
                <a:gd name="T6" fmla="*/ 0 w 768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0" y="0"/>
                  </a:moveTo>
                  <a:lnTo>
                    <a:pt x="768" y="0"/>
                  </a:lnTo>
                  <a:lnTo>
                    <a:pt x="768" y="576"/>
                  </a:lnTo>
                  <a:lnTo>
                    <a:pt x="0" y="576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56" name="Line 153"/>
            <p:cNvSpPr>
              <a:spLocks noChangeShapeType="1"/>
            </p:cNvSpPr>
            <p:nvPr/>
          </p:nvSpPr>
          <p:spPr bwMode="auto">
            <a:xfrm>
              <a:off x="4664" y="653"/>
              <a:ext cx="0" cy="2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" name="Rectangle 163"/>
          <p:cNvSpPr>
            <a:spLocks noChangeArrowheads="1"/>
          </p:cNvSpPr>
          <p:nvPr/>
        </p:nvSpPr>
        <p:spPr bwMode="auto">
          <a:xfrm>
            <a:off x="7164556" y="3276600"/>
            <a:ext cx="192024" cy="594360"/>
          </a:xfrm>
          <a:prstGeom prst="rect">
            <a:avLst/>
          </a:prstGeom>
          <a:solidFill>
            <a:srgbClr val="0C92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5" name="Rectangle 163"/>
          <p:cNvSpPr>
            <a:spLocks noChangeArrowheads="1"/>
          </p:cNvSpPr>
          <p:nvPr/>
        </p:nvSpPr>
        <p:spPr bwMode="auto">
          <a:xfrm>
            <a:off x="7164556" y="3276600"/>
            <a:ext cx="192024" cy="594360"/>
          </a:xfrm>
          <a:prstGeom prst="rect">
            <a:avLst/>
          </a:prstGeom>
          <a:solidFill>
            <a:srgbClr val="0C92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6" name="Rectangle 163"/>
          <p:cNvSpPr>
            <a:spLocks noChangeArrowheads="1"/>
          </p:cNvSpPr>
          <p:nvPr/>
        </p:nvSpPr>
        <p:spPr bwMode="auto">
          <a:xfrm>
            <a:off x="7164556" y="3276600"/>
            <a:ext cx="192024" cy="594360"/>
          </a:xfrm>
          <a:prstGeom prst="rect">
            <a:avLst/>
          </a:prstGeom>
          <a:solidFill>
            <a:srgbClr val="0C92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7" name="Rectangle 163"/>
          <p:cNvSpPr>
            <a:spLocks noChangeArrowheads="1"/>
          </p:cNvSpPr>
          <p:nvPr/>
        </p:nvSpPr>
        <p:spPr bwMode="auto">
          <a:xfrm>
            <a:off x="7164556" y="3276600"/>
            <a:ext cx="192024" cy="594360"/>
          </a:xfrm>
          <a:prstGeom prst="rect">
            <a:avLst/>
          </a:prstGeom>
          <a:solidFill>
            <a:srgbClr val="0C92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8" name="Rectangle 163"/>
          <p:cNvSpPr>
            <a:spLocks noChangeArrowheads="1"/>
          </p:cNvSpPr>
          <p:nvPr/>
        </p:nvSpPr>
        <p:spPr bwMode="auto">
          <a:xfrm>
            <a:off x="2400532" y="1447800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9" name="Rectangle 163"/>
          <p:cNvSpPr>
            <a:spLocks noChangeArrowheads="1"/>
          </p:cNvSpPr>
          <p:nvPr/>
        </p:nvSpPr>
        <p:spPr bwMode="auto">
          <a:xfrm>
            <a:off x="2171932" y="1463040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80" name="Rectangle 163"/>
          <p:cNvSpPr>
            <a:spLocks noChangeArrowheads="1"/>
          </p:cNvSpPr>
          <p:nvPr/>
        </p:nvSpPr>
        <p:spPr bwMode="auto">
          <a:xfrm>
            <a:off x="2400532" y="2714372"/>
            <a:ext cx="192024" cy="59436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81" name="Rectangle 163"/>
          <p:cNvSpPr>
            <a:spLocks noChangeArrowheads="1"/>
          </p:cNvSpPr>
          <p:nvPr/>
        </p:nvSpPr>
        <p:spPr bwMode="auto">
          <a:xfrm>
            <a:off x="2171932" y="2714372"/>
            <a:ext cx="192024" cy="59436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82" name="Rectangle 163"/>
          <p:cNvSpPr>
            <a:spLocks noChangeArrowheads="1"/>
          </p:cNvSpPr>
          <p:nvPr/>
        </p:nvSpPr>
        <p:spPr bwMode="auto">
          <a:xfrm>
            <a:off x="2400532" y="3962400"/>
            <a:ext cx="192024" cy="594360"/>
          </a:xfrm>
          <a:prstGeom prst="rect">
            <a:avLst/>
          </a:prstGeom>
          <a:gradFill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83" name="Rectangle 163"/>
          <p:cNvSpPr>
            <a:spLocks noChangeArrowheads="1"/>
          </p:cNvSpPr>
          <p:nvPr/>
        </p:nvSpPr>
        <p:spPr bwMode="auto">
          <a:xfrm>
            <a:off x="2171932" y="3962400"/>
            <a:ext cx="192024" cy="594360"/>
          </a:xfrm>
          <a:prstGeom prst="rect">
            <a:avLst/>
          </a:prstGeom>
          <a:gradFill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84" name="Rectangle 163"/>
          <p:cNvSpPr>
            <a:spLocks noChangeArrowheads="1"/>
          </p:cNvSpPr>
          <p:nvPr/>
        </p:nvSpPr>
        <p:spPr bwMode="auto">
          <a:xfrm>
            <a:off x="2400532" y="5257800"/>
            <a:ext cx="192024" cy="59436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85" name="Rectangle 163"/>
          <p:cNvSpPr>
            <a:spLocks noChangeArrowheads="1"/>
          </p:cNvSpPr>
          <p:nvPr/>
        </p:nvSpPr>
        <p:spPr bwMode="auto">
          <a:xfrm>
            <a:off x="2171932" y="5257800"/>
            <a:ext cx="192024" cy="59436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pic>
        <p:nvPicPr>
          <p:cNvPr id="99" name="Picture 98" descr="bang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6956" y="2819400"/>
            <a:ext cx="1524000" cy="1524000"/>
          </a:xfrm>
          <a:prstGeom prst="rect">
            <a:avLst/>
          </a:prstGeom>
        </p:spPr>
      </p:pic>
      <p:grpSp>
        <p:nvGrpSpPr>
          <p:cNvPr id="103" name="Group 102"/>
          <p:cNvGrpSpPr/>
          <p:nvPr/>
        </p:nvGrpSpPr>
        <p:grpSpPr>
          <a:xfrm>
            <a:off x="3048000" y="5257800"/>
            <a:ext cx="2743200" cy="461665"/>
            <a:chOff x="2743200" y="5418892"/>
            <a:chExt cx="2743200" cy="461665"/>
          </a:xfrm>
        </p:grpSpPr>
        <p:sp>
          <p:nvSpPr>
            <p:cNvPr id="101" name="TextBox 100"/>
            <p:cNvSpPr txBox="1"/>
            <p:nvPr/>
          </p:nvSpPr>
          <p:spPr>
            <a:xfrm>
              <a:off x="3581400" y="5418892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ea typeface="Arial" charset="0"/>
                  <a:cs typeface="Arial"/>
                </a:rPr>
                <a:t>TCP timeout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Left Arrow 101"/>
            <p:cNvSpPr/>
            <p:nvPr/>
          </p:nvSpPr>
          <p:spPr>
            <a:xfrm>
              <a:off x="2743200" y="5562600"/>
              <a:ext cx="762000" cy="240972"/>
            </a:xfrm>
            <a:prstGeom prst="lef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81000" y="1383268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Worker 1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" y="2667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Worker 2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81000" y="3962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Worker 3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81000" y="5181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Worker 4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010400" y="251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Aggregator</a:t>
            </a:r>
            <a:endParaRPr lang="en-US" sz="2000" b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5562600" y="4532293"/>
            <a:ext cx="2590800" cy="1849457"/>
            <a:chOff x="5410200" y="4837093"/>
            <a:chExt cx="2590800" cy="1849457"/>
          </a:xfrm>
        </p:grpSpPr>
        <p:sp>
          <p:nvSpPr>
            <p:cNvPr id="35" name="TextBox 34"/>
            <p:cNvSpPr txBox="1"/>
            <p:nvPr/>
          </p:nvSpPr>
          <p:spPr>
            <a:xfrm>
              <a:off x="5410200" y="4837093"/>
              <a:ext cx="2590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0000CC"/>
                  </a:solidFill>
                  <a:ea typeface="Arial" charset="0"/>
                  <a:cs typeface="Arial"/>
                </a:rPr>
                <a:t>RTO</a:t>
              </a:r>
              <a:r>
                <a:rPr lang="en-US" sz="2000" b="1" baseline="-25000" dirty="0" err="1" smtClean="0">
                  <a:solidFill>
                    <a:srgbClr val="0000CC"/>
                  </a:solidFill>
                  <a:ea typeface="Arial" charset="0"/>
                  <a:cs typeface="Arial"/>
                </a:rPr>
                <a:t>min</a:t>
              </a:r>
              <a:r>
                <a:rPr lang="en-US" sz="2000" b="1" baseline="-25000" dirty="0" smtClean="0">
                  <a:solidFill>
                    <a:srgbClr val="0000CC"/>
                  </a:solidFill>
                  <a:ea typeface="Arial" charset="0"/>
                  <a:cs typeface="Arial"/>
                </a:rPr>
                <a:t> </a:t>
              </a:r>
              <a:r>
                <a:rPr lang="en-US" sz="2000" b="1" dirty="0" smtClean="0">
                  <a:solidFill>
                    <a:srgbClr val="0000CC"/>
                  </a:solidFill>
                  <a:ea typeface="Arial" charset="0"/>
                  <a:cs typeface="Arial"/>
                </a:rPr>
                <a:t>= 300 ms</a:t>
              </a:r>
            </a:p>
            <a:p>
              <a:endParaRPr lang="en-US" b="1" dirty="0" smtClean="0">
                <a:solidFill>
                  <a:srgbClr val="FF0000"/>
                </a:solidFill>
              </a:endParaRPr>
            </a:p>
            <a:p>
              <a:endParaRPr lang="en-US" dirty="0"/>
            </a:p>
          </p:txBody>
        </p:sp>
        <p:pic>
          <p:nvPicPr>
            <p:cNvPr id="47" name="Picture 46" descr="hourglass_3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79180" y="5334000"/>
              <a:ext cx="1078820" cy="1352550"/>
            </a:xfrm>
            <a:prstGeom prst="rect">
              <a:avLst/>
            </a:prstGeom>
          </p:spPr>
        </p:pic>
      </p:grpSp>
      <p:sp>
        <p:nvSpPr>
          <p:cNvPr id="49" name="TextBox 48"/>
          <p:cNvSpPr txBox="1"/>
          <p:nvPr/>
        </p:nvSpPr>
        <p:spPr>
          <a:xfrm>
            <a:off x="3810000" y="1393448"/>
            <a:ext cx="5029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Arial" charset="0"/>
                <a:cs typeface="Arial"/>
              </a:rPr>
              <a:t> Synchronized mice collide.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ea typeface="Arial" charset="0"/>
                <a:cs typeface="Arial"/>
              </a:rPr>
              <a:t> Caused by Partition/Aggregate.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8677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-0.00023 C -0.11909 0.00093 -0.22257 0.00671 -0.27795 -0.00023 C -0.33333 -0.00717 -0.32743 -0.02845 -0.34305 -0.04187 C -0.35868 -0.05528 -0.34583 -0.04418 -0.37205 -0.0805 C -0.39826 -0.11681 -0.47395 -0.22276 -0.50086 -0.26023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-12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-0.00023 C -0.11909 0.00093 -0.22482 0.00116 -0.27795 -0.00023 C -0.33107 -0.00162 -0.30816 -0.00138 -0.32986 -0.00809 C -0.35156 -0.0148 -0.37934 -0.02822 -0.40816 -0.04025 C -0.43698 -0.05228 -0.4835 -0.07217 -0.5033 -0.0805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-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-0.00023 C -0.11909 0.00093 -0.22378 -0.00254 -0.27795 -0.00023 C -0.33211 0.00209 -0.31441 0.00602 -0.33576 0.01435 C -0.35711 0.02267 -0.37847 0.03586 -0.40573 0.04951 C -0.43298 0.06315 -0.48003 0.08652 -0.49965 0.09623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4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-0.00023 C -0.0552 -0.00023 -0.22274 -0.00763 -0.27795 -0.00023 C -0.33316 0.00717 -0.32257 0.02499 -0.34184 0.04488 C -0.36111 0.06477 -0.36718 0.08143 -0.39357 0.11867 C -0.41996 0.15591 -0.4776 0.23688 -0.49965 0.26787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7 -0.0037 C 0.0342 0.0266 0.10746 0.13371 0.14166 0.17789 C 0.17586 0.22207 0.18455 0.24636 0.2177 0.26139 C 0.25086 0.27643 0.3151 0.26648 0.34062 0.26787 " pathEditMode="relative" rAng="0" ptsTypes="aaaa">
                                      <p:cBhvr>
                                        <p:cTn id="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14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2 -0.00463 C 0.01458 -0.00324 0.02708 -0.01203 0.0427 0.00323 C 0.05833 0.0185 0.07777 0.05135 0.10295 0.08651 C 0.12812 0.12167 0.16823 0.18528 0.1934 0.21489 C 0.21857 0.2445 0.22916 0.2556 0.25364 0.26393 C 0.27812 0.27226 0.32222 0.26532 0.34027 0.26555 " pathEditMode="relative" rAng="0" ptsTypes="aaaaaa">
                                      <p:cBhvr>
                                        <p:cTn id="6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13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61111E-6 4.16146E-6 C 0.06458 0.02914 0.12934 0.05829 0.1651 0.0724 C 0.20086 0.08651 0.19357 0.08327 0.21458 0.08512 C 0.23559 0.08697 0.27517 0.08373 0.29114 0.08327 " pathEditMode="relative" rAng="0" ptsTypes="aaaa">
                                      <p:cBhvr>
                                        <p:cTn id="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4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61111E-6 -0.00694 C -0.00295 -0.01203 -0.00643 -0.01758 0.02882 -0.00371 C 0.06406 0.01017 0.16753 0.06222 0.21145 0.07679 C 0.25538 0.09137 0.27534 0.08188 0.29218 0.08327 " pathEditMode="relative" rAng="0" ptsTypes="aaaa">
                                      <p:cBhvr>
                                        <p:cTn id="7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4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208 0.00417 C 0.01666 -0.003 0.06336 -0.02752 0.08993 -0.04071 C 0.11649 -0.05389 0.14062 -0.06523 0.16111 -0.07448 C 0.18159 -0.08373 0.19913 -0.09299 0.21284 -0.09692 C 0.22656 -0.10085 0.2368 -0.09831 0.24305 -0.09854 " pathEditMode="relative" rAng="0" ptsTypes="aaaaa">
                                      <p:cBhvr>
                                        <p:cTn id="7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5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61111E-6 -4.02036E-6 C 0.00625 0.00209 0.01267 0.00417 0.02048 0.00324 C 0.0283 0.00232 0.02743 0.00255 0.04687 -0.00624 C 0.06632 -0.01503 0.10902 -0.03423 0.13663 -0.0488 C 0.16423 -0.06338 0.19461 -0.08558 0.21267 -0.09368 C 0.23073 -0.10178 0.23836 -0.09623 0.24514 -0.09692 " pathEditMode="relative" rAng="0" ptsTypes="aaaaaa">
                                      <p:cBhvr>
                                        <p:cTn id="7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49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.02136 -0.02082 L 0.20695 -0.28614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13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.00937 0.00278 C 0.01823 0.0037 0.02708 0.00463 0.03333 0.00116 C 0.03958 -0.00231 0.0158 0.02637 0.0467 -0.01804 C 0.0776 -0.06245 0.14826 -0.164 0.21892 -0.26532 " pathEditMode="relative" rAng="0" ptsTypes="aaaA">
                                      <p:cBhvr>
                                        <p:cTn id="7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12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1059 -0.2873 L 0.21059 0.24543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8" presetClass="emph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86400000">
                                      <p:cBhvr>
                                        <p:cTn id="8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1892 -0.26532 L 0.21892 0.24543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5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8" presetClass="emph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86400000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541 0.26764 L 0.51041 0.26764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3611 0.26463 L 0.53541 0.26532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7864 0.08142 L 0.51041 0.08304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28437 0.08304 L 0.53541 0.08258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3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3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4253 -0.09877 L 0.51041 -0.09877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3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3" presetClass="path" presetSubtype="0" accel="50000" decel="5000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25277 -0.09877 L 0.53541 -0.09877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59 0.00116 C 0.02951 -0.03192 0.11319 -0.15174 0.14427 -0.19778 C 0.17534 -0.24381 0.18316 -0.26 0.19357 -0.27481 C 0.20399 -0.28961 0.20052 -0.28429 0.20694 -0.28614 C 0.21336 -0.28799 0.18142 -0.28614 0.23194 -0.28614 C 0.28246 -0.28614 0.45243 -0.28614 0.51041 -0.28614 " pathEditMode="relative" rAng="0" ptsTypes="aaaaaa">
                                      <p:cBhvr>
                                        <p:cTn id="134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146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5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0.00625 C 0.01093 0.00717 0.02048 0.00787 0.02777 0.00463 C 0.03507 0.00139 0.02534 0.01226 0.0434 -0.01295 C 0.06146 -0.03817 0.10625 -0.10432 0.13611 -0.14619 C 0.16597 -0.18806 0.19896 -0.24219 0.22291 -0.26486 C 0.24687 -0.28753 0.22795 -0.2799 0.27951 -0.28267 C 0.33107 -0.28545 0.47986 -0.28221 0.53246 -0.28221 " pathEditMode="relative" rAng="0" ptsTypes="aaaaaaa">
                                      <p:cBhvr>
                                        <p:cTn id="139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-144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5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79" grpId="2" animBg="1"/>
      <p:bldP spid="79" grpId="3" animBg="1"/>
      <p:bldP spid="80" grpId="0" animBg="1"/>
      <p:bldP spid="80" grpId="1" animBg="1"/>
      <p:bldP spid="80" grpId="2" animBg="1"/>
      <p:bldP spid="80" grpId="3" animBg="1"/>
      <p:bldP spid="81" grpId="0" animBg="1"/>
      <p:bldP spid="81" grpId="1" animBg="1"/>
      <p:bldP spid="81" grpId="2" animBg="1"/>
      <p:bldP spid="81" grpId="3" animBg="1"/>
      <p:bldP spid="82" grpId="0" animBg="1"/>
      <p:bldP spid="82" grpId="1" animBg="1"/>
      <p:bldP spid="82" grpId="2" animBg="1"/>
      <p:bldP spid="82" grpId="3" animBg="1"/>
      <p:bldP spid="83" grpId="0" animBg="1"/>
      <p:bldP spid="83" grpId="1" animBg="1"/>
      <p:bldP spid="83" grpId="2" animBg="1"/>
      <p:bldP spid="83" grpId="3" animBg="1"/>
      <p:bldP spid="84" grpId="0" animBg="1"/>
      <p:bldP spid="84" grpId="1" animBg="1"/>
      <p:bldP spid="84" grpId="2" animBg="1"/>
      <p:bldP spid="84" grpId="3" animBg="1"/>
      <p:bldP spid="84" grpId="4" animBg="1"/>
      <p:bldP spid="84" grpId="5" animBg="1"/>
      <p:bldP spid="85" grpId="0" animBg="1"/>
      <p:bldP spid="85" grpId="1" animBg="1"/>
      <p:bldP spid="85" grpId="2" animBg="1"/>
      <p:bldP spid="85" grpId="3" animBg="1"/>
      <p:bldP spid="85" grpId="4" animBg="1"/>
      <p:bldP spid="85" grpId="5" animBg="1"/>
      <p:bldP spid="4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server-gr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0844" y="5350272"/>
            <a:ext cx="915278" cy="974328"/>
          </a:xfrm>
          <a:prstGeom prst="rect">
            <a:avLst/>
          </a:prstGeom>
        </p:spPr>
      </p:pic>
      <p:pic>
        <p:nvPicPr>
          <p:cNvPr id="89" name="Picture 88" descr="server-gr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1722" y="1556544"/>
            <a:ext cx="915278" cy="974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Queue Buildup</a:t>
            </a:r>
            <a:endParaRPr lang="en-US" dirty="0"/>
          </a:p>
        </p:txBody>
      </p:sp>
      <p:pic>
        <p:nvPicPr>
          <p:cNvPr id="10" name="Content Placeholder 9" descr="switch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 flipH="1">
            <a:off x="4284353" y="3570383"/>
            <a:ext cx="1643349" cy="69294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2824" y="6356350"/>
            <a:ext cx="2133600" cy="365125"/>
          </a:xfrm>
        </p:spPr>
        <p:txBody>
          <a:bodyPr>
            <a:normAutofit lnSpcReduction="10000"/>
          </a:bodyPr>
          <a:lstStyle/>
          <a:p>
            <a:fld id="{D6860B3D-D4F8-4840-B91D-0EEC232E35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5" name="Picture 4" descr="serv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3201" y="3381938"/>
            <a:ext cx="1148799" cy="110284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5699102" y="3916857"/>
            <a:ext cx="1610299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09709" y="2043708"/>
            <a:ext cx="1675522" cy="176629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608831" y="4038600"/>
            <a:ext cx="1676400" cy="179883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51"/>
          <p:cNvGrpSpPr>
            <a:grpSpLocks/>
          </p:cNvGrpSpPr>
          <p:nvPr/>
        </p:nvGrpSpPr>
        <p:grpSpPr bwMode="auto">
          <a:xfrm>
            <a:off x="4419600" y="3613944"/>
            <a:ext cx="1295400" cy="609600"/>
            <a:chOff x="4032" y="480"/>
            <a:chExt cx="768" cy="576"/>
          </a:xfr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</p:grpSpPr>
        <p:sp>
          <p:nvSpPr>
            <p:cNvPr id="55" name="Freeform 152"/>
            <p:cNvSpPr>
              <a:spLocks/>
            </p:cNvSpPr>
            <p:nvPr/>
          </p:nvSpPr>
          <p:spPr bwMode="auto">
            <a:xfrm>
              <a:off x="4032" y="480"/>
              <a:ext cx="768" cy="576"/>
            </a:xfrm>
            <a:custGeom>
              <a:avLst/>
              <a:gdLst>
                <a:gd name="T0" fmla="*/ 0 w 768"/>
                <a:gd name="T1" fmla="*/ 0 h 576"/>
                <a:gd name="T2" fmla="*/ 768 w 768"/>
                <a:gd name="T3" fmla="*/ 0 h 576"/>
                <a:gd name="T4" fmla="*/ 768 w 768"/>
                <a:gd name="T5" fmla="*/ 576 h 576"/>
                <a:gd name="T6" fmla="*/ 0 w 768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0" y="0"/>
                  </a:moveTo>
                  <a:lnTo>
                    <a:pt x="768" y="0"/>
                  </a:lnTo>
                  <a:lnTo>
                    <a:pt x="768" y="576"/>
                  </a:lnTo>
                  <a:lnTo>
                    <a:pt x="0" y="576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56" name="Line 153"/>
            <p:cNvSpPr>
              <a:spLocks noChangeShapeType="1"/>
            </p:cNvSpPr>
            <p:nvPr/>
          </p:nvSpPr>
          <p:spPr bwMode="auto">
            <a:xfrm>
              <a:off x="4664" y="653"/>
              <a:ext cx="0" cy="2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" name="Rectangle 163"/>
          <p:cNvSpPr>
            <a:spLocks noChangeArrowheads="1"/>
          </p:cNvSpPr>
          <p:nvPr/>
        </p:nvSpPr>
        <p:spPr bwMode="auto">
          <a:xfrm>
            <a:off x="2398776" y="1785144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9" name="Rectangle 163"/>
          <p:cNvSpPr>
            <a:spLocks noChangeArrowheads="1"/>
          </p:cNvSpPr>
          <p:nvPr/>
        </p:nvSpPr>
        <p:spPr bwMode="auto">
          <a:xfrm>
            <a:off x="2170176" y="1785144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84" name="Rectangle 163"/>
          <p:cNvSpPr>
            <a:spLocks noChangeArrowheads="1"/>
          </p:cNvSpPr>
          <p:nvPr/>
        </p:nvSpPr>
        <p:spPr bwMode="auto">
          <a:xfrm>
            <a:off x="2398776" y="5595144"/>
            <a:ext cx="192024" cy="59436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85" name="Rectangle 163"/>
          <p:cNvSpPr>
            <a:spLocks noChangeArrowheads="1"/>
          </p:cNvSpPr>
          <p:nvPr/>
        </p:nvSpPr>
        <p:spPr bwMode="auto">
          <a:xfrm>
            <a:off x="2170176" y="5595144"/>
            <a:ext cx="192024" cy="59436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22244" y="109934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Sender 1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522244" y="490934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Sender 2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237244" y="2863612"/>
            <a:ext cx="114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Receiver</a:t>
            </a:r>
            <a:endParaRPr lang="en-US" b="1" dirty="0"/>
          </a:p>
        </p:txBody>
      </p:sp>
      <p:sp>
        <p:nvSpPr>
          <p:cNvPr id="42" name="Rectangle 163"/>
          <p:cNvSpPr>
            <a:spLocks noChangeArrowheads="1"/>
          </p:cNvSpPr>
          <p:nvPr/>
        </p:nvSpPr>
        <p:spPr bwMode="auto">
          <a:xfrm>
            <a:off x="1939820" y="1785144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48" name="Rectangle 163"/>
          <p:cNvSpPr>
            <a:spLocks noChangeArrowheads="1"/>
          </p:cNvSpPr>
          <p:nvPr/>
        </p:nvSpPr>
        <p:spPr bwMode="auto">
          <a:xfrm>
            <a:off x="1711220" y="1785144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49" name="Rectangle 163"/>
          <p:cNvSpPr>
            <a:spLocks noChangeArrowheads="1"/>
          </p:cNvSpPr>
          <p:nvPr/>
        </p:nvSpPr>
        <p:spPr bwMode="auto">
          <a:xfrm>
            <a:off x="1482620" y="1785144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11020" y="1785144"/>
            <a:ext cx="1335024" cy="594360"/>
            <a:chOff x="3389376" y="1676400"/>
            <a:chExt cx="1335024" cy="594360"/>
          </a:xfrm>
        </p:grpSpPr>
        <p:sp>
          <p:nvSpPr>
            <p:cNvPr id="50" name="Rectangle 163"/>
            <p:cNvSpPr>
              <a:spLocks noChangeArrowheads="1"/>
            </p:cNvSpPr>
            <p:nvPr/>
          </p:nvSpPr>
          <p:spPr bwMode="auto">
            <a:xfrm>
              <a:off x="3389376" y="1676400"/>
              <a:ext cx="192024" cy="594360"/>
            </a:xfrm>
            <a:prstGeom prst="rect">
              <a:avLst/>
            </a:prstGeom>
            <a:gradFill rotWithShape="1">
              <a:gsLst>
                <a:gs pos="0">
                  <a:srgbClr val="F75615">
                    <a:gamma/>
                    <a:shade val="46275"/>
                    <a:invGamma/>
                  </a:srgbClr>
                </a:gs>
                <a:gs pos="50000">
                  <a:srgbClr val="F75615"/>
                </a:gs>
                <a:gs pos="100000">
                  <a:srgbClr val="F7561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333399"/>
                </a:solidFill>
                <a:latin typeface="Arial" pitchFamily="-109" charset="0"/>
                <a:ea typeface="+mn-ea"/>
              </a:endParaRPr>
            </a:p>
          </p:txBody>
        </p:sp>
        <p:sp>
          <p:nvSpPr>
            <p:cNvPr id="51" name="Rectangle 163"/>
            <p:cNvSpPr>
              <a:spLocks noChangeArrowheads="1"/>
            </p:cNvSpPr>
            <p:nvPr/>
          </p:nvSpPr>
          <p:spPr bwMode="auto">
            <a:xfrm>
              <a:off x="3617976" y="1676400"/>
              <a:ext cx="192024" cy="594360"/>
            </a:xfrm>
            <a:prstGeom prst="rect">
              <a:avLst/>
            </a:prstGeom>
            <a:gradFill rotWithShape="1">
              <a:gsLst>
                <a:gs pos="0">
                  <a:srgbClr val="F75615">
                    <a:gamma/>
                    <a:shade val="46275"/>
                    <a:invGamma/>
                  </a:srgbClr>
                </a:gs>
                <a:gs pos="50000">
                  <a:srgbClr val="F75615"/>
                </a:gs>
                <a:gs pos="100000">
                  <a:srgbClr val="F7561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333399"/>
                </a:solidFill>
                <a:latin typeface="Arial" pitchFamily="-109" charset="0"/>
                <a:ea typeface="+mn-ea"/>
              </a:endParaRPr>
            </a:p>
          </p:txBody>
        </p:sp>
        <p:sp>
          <p:nvSpPr>
            <p:cNvPr id="52" name="Rectangle 163"/>
            <p:cNvSpPr>
              <a:spLocks noChangeArrowheads="1"/>
            </p:cNvSpPr>
            <p:nvPr/>
          </p:nvSpPr>
          <p:spPr bwMode="auto">
            <a:xfrm>
              <a:off x="3846576" y="1676400"/>
              <a:ext cx="192024" cy="594360"/>
            </a:xfrm>
            <a:prstGeom prst="rect">
              <a:avLst/>
            </a:prstGeom>
            <a:gradFill rotWithShape="1">
              <a:gsLst>
                <a:gs pos="0">
                  <a:srgbClr val="F75615">
                    <a:gamma/>
                    <a:shade val="46275"/>
                    <a:invGamma/>
                  </a:srgbClr>
                </a:gs>
                <a:gs pos="50000">
                  <a:srgbClr val="F75615"/>
                </a:gs>
                <a:gs pos="100000">
                  <a:srgbClr val="F7561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333399"/>
                </a:solidFill>
                <a:latin typeface="Arial" pitchFamily="-109" charset="0"/>
                <a:ea typeface="+mn-ea"/>
              </a:endParaRPr>
            </a:p>
          </p:txBody>
        </p:sp>
        <p:sp>
          <p:nvSpPr>
            <p:cNvPr id="53" name="Rectangle 163"/>
            <p:cNvSpPr>
              <a:spLocks noChangeArrowheads="1"/>
            </p:cNvSpPr>
            <p:nvPr/>
          </p:nvSpPr>
          <p:spPr bwMode="auto">
            <a:xfrm>
              <a:off x="4075176" y="1676400"/>
              <a:ext cx="192024" cy="594360"/>
            </a:xfrm>
            <a:prstGeom prst="rect">
              <a:avLst/>
            </a:prstGeom>
            <a:gradFill rotWithShape="1">
              <a:gsLst>
                <a:gs pos="0">
                  <a:srgbClr val="F75615">
                    <a:gamma/>
                    <a:shade val="46275"/>
                    <a:invGamma/>
                  </a:srgbClr>
                </a:gs>
                <a:gs pos="50000">
                  <a:srgbClr val="F75615"/>
                </a:gs>
                <a:gs pos="100000">
                  <a:srgbClr val="F7561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333399"/>
                </a:solidFill>
                <a:latin typeface="Arial" pitchFamily="-109" charset="0"/>
                <a:ea typeface="+mn-ea"/>
              </a:endParaRPr>
            </a:p>
          </p:txBody>
        </p:sp>
        <p:sp>
          <p:nvSpPr>
            <p:cNvPr id="54" name="Rectangle 163"/>
            <p:cNvSpPr>
              <a:spLocks noChangeArrowheads="1"/>
            </p:cNvSpPr>
            <p:nvPr/>
          </p:nvSpPr>
          <p:spPr bwMode="auto">
            <a:xfrm>
              <a:off x="4303776" y="1676400"/>
              <a:ext cx="192024" cy="594360"/>
            </a:xfrm>
            <a:prstGeom prst="rect">
              <a:avLst/>
            </a:prstGeom>
            <a:gradFill rotWithShape="1">
              <a:gsLst>
                <a:gs pos="0">
                  <a:srgbClr val="F75615">
                    <a:gamma/>
                    <a:shade val="46275"/>
                    <a:invGamma/>
                  </a:srgbClr>
                </a:gs>
                <a:gs pos="50000">
                  <a:srgbClr val="F75615"/>
                </a:gs>
                <a:gs pos="100000">
                  <a:srgbClr val="F7561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333399"/>
                </a:solidFill>
                <a:latin typeface="Arial" pitchFamily="-109" charset="0"/>
                <a:ea typeface="+mn-ea"/>
              </a:endParaRPr>
            </a:p>
          </p:txBody>
        </p:sp>
        <p:sp>
          <p:nvSpPr>
            <p:cNvPr id="57" name="Rectangle 163"/>
            <p:cNvSpPr>
              <a:spLocks noChangeArrowheads="1"/>
            </p:cNvSpPr>
            <p:nvPr/>
          </p:nvSpPr>
          <p:spPr bwMode="auto">
            <a:xfrm>
              <a:off x="4532376" y="1676400"/>
              <a:ext cx="192024" cy="594360"/>
            </a:xfrm>
            <a:prstGeom prst="rect">
              <a:avLst/>
            </a:prstGeom>
            <a:gradFill rotWithShape="1">
              <a:gsLst>
                <a:gs pos="0">
                  <a:srgbClr val="F75615">
                    <a:gamma/>
                    <a:shade val="46275"/>
                    <a:invGamma/>
                  </a:srgbClr>
                </a:gs>
                <a:gs pos="50000">
                  <a:srgbClr val="F75615"/>
                </a:gs>
                <a:gs pos="100000">
                  <a:srgbClr val="F7561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333399"/>
                </a:solidFill>
                <a:latin typeface="Arial" pitchFamily="-109" charset="0"/>
                <a:ea typeface="+mn-ea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657600" y="1752600"/>
            <a:ext cx="548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Arial" charset="0"/>
                <a:cs typeface="Arial"/>
              </a:rPr>
              <a:t> Big flows buildup queues.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cs typeface="Arial"/>
              </a:rPr>
              <a:t> Increased latency for short flows.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57600" y="4910316"/>
            <a:ext cx="5410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Arial" charset="0"/>
                <a:cs typeface="Arial"/>
              </a:rPr>
              <a:t> Measurements in Bing cluster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00CC"/>
                </a:solidFill>
                <a:cs typeface="Arial"/>
              </a:rPr>
              <a:t> For 90% packets: RTT &lt; 1ms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cs typeface="Arial"/>
              </a:rPr>
              <a:t> For 10% packets: 1ms &lt; RTT &lt; 15ms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0403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7 -0.0037 C 0.0342 0.0266 0.10746 0.13371 0.14166 0.17789 C 0.17586 0.22207 0.18455 0.24636 0.2177 0.26139 C 0.25086 0.27643 0.3151 0.26648 0.34062 0.26787 " pathEditMode="relative" rAng="0" ptsTypes="aaaa">
                                      <p:cBhvr>
                                        <p:cTn id="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14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2 -0.00462 C 0.01458 -0.00324 0.02708 -0.01203 0.04271 0.00324 C 0.05833 0.01851 0.07777 0.05136 0.10295 0.08652 C 0.12812 0.12168 0.1684 0.1846 0.1934 0.2149 C 0.2184 0.2452 0.2283 0.25885 0.25295 0.26787 C 0.2776 0.27689 0.32274 0.26926 0.34097 0.26949 " pathEditMode="relative" rAng="0" ptsTypes="aaaaaa">
                                      <p:cBhvr>
                                        <p:cTn id="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13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28 -0.00462 C 0.08542 0.02475 0.15295 0.12723 0.18629 0.17141 C 0.21962 0.21559 0.23941 0.24428 0.26528 0.26024 C 0.29115 0.2762 0.32604 0.26625 0.34202 0.26787 " pathEditMode="relative" rAng="0" ptsTypes="aaaa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4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00463 C 0.02257 -0.00347 0.06233 -0.01921 0.09028 0.00208 C 0.11823 0.02338 0.1507 0.08796 0.17657 0.12384 C 0.20243 0.15972 0.22743 0.19352 0.24584 0.21759 C 0.26424 0.24167 0.27118 0.25972 0.2875 0.26806 C 0.30382 0.27639 0.33177 0.26783 0.34341 0.26783 " pathEditMode="relative" rAng="0" ptsTypes="aaaaaa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1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0662E-6 C 0.01198 -0.00023 0.05157 -0.00231 0.07153 -0.00185 C 0.0915 -0.00139 0.10174 -0.01226 0.11979 0.00301 C 0.13785 0.01828 0.1592 0.05876 0.17986 0.08975 C 0.20052 0.12075 0.2224 0.15961 0.24375 0.18922 C 0.26511 0.21883 0.29063 0.25445 0.30764 0.26787 C 0.32466 0.28129 0.3382 0.26926 0.34618 0.26949 " pathEditMode="relative" rAng="0" ptsTypes="aaaaaaa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13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1296 C 0.05608 -0.06822 0.11285 -0.15009 0.14219 -0.19264 C 0.17153 -0.23519 0.1658 -0.22803 0.17604 -0.24329 C 0.18629 -0.25855 0.19636 -0.27752 0.20417 -0.28492 C 0.21198 -0.29232 0.21945 -0.287 0.22344 -0.28769 " pathEditMode="relative" rAng="0" ptsTypes="aaaaa">
                                      <p:cBhvr>
                                        <p:cTn id="4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15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38483E-6 C 0.00539 -0.00046 0.01077 0.02174 0.03247 -0.00323 C 0.05417 -0.02821 0.10243 -0.1073 0.13004 -0.14963 C 0.15764 -0.19195 0.18195 -0.23358 0.19792 -0.25647 C 0.21389 -0.27937 0.22049 -0.28122 0.22639 -0.28769 " pathEditMode="relative" rAng="0" ptsTypes="aaaaa">
                                      <p:cBhvr>
                                        <p:cTn id="4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26 -0.28839 L 0.22726 0.18895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5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541 0.26764 L 0.51041 0.26764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3611 0.26463 L 0.53541 0.2653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33542 0.26764 L 0.56059 0.26764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3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33611 0.26394 L 0.58559 0.26764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33559 0.26764 L 0.61059 0.26764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3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21875 -0.28753 L 0.51041 -0.28753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79" grpId="2" animBg="1"/>
      <p:bldP spid="79" grpId="3" animBg="1"/>
      <p:bldP spid="84" grpId="0" animBg="1"/>
      <p:bldP spid="84" grpId="1" animBg="1"/>
      <p:bldP spid="84" grpId="2" animBg="1"/>
      <p:bldP spid="84" grpId="3" animBg="1"/>
      <p:bldP spid="85" grpId="0" animBg="1"/>
      <p:bldP spid="85" grpId="1" animBg="1"/>
      <p:bldP spid="85" grpId="2" animBg="1"/>
      <p:bldP spid="85" grpId="3" animBg="1"/>
      <p:bldP spid="42" grpId="0" animBg="1"/>
      <p:bldP spid="42" grpId="1" animBg="1"/>
      <p:bldP spid="48" grpId="0" animBg="1"/>
      <p:bldP spid="48" grpId="1" animBg="1"/>
      <p:bldP spid="49" grpId="0" animBg="1"/>
      <p:bldP spid="49" grpId="1" animBg="1"/>
      <p:bldP spid="49" grpId="2" animBg="1"/>
      <p:bldP spid="49" grpId="3" animBg="1"/>
      <p:bldP spid="59" grpId="0"/>
      <p:bldP spid="6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Data Center Transport Requirements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96F468FF-8BB4-3349-8005-AE9F629C616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Rectangle 262"/>
          <p:cNvSpPr>
            <a:spLocks noGrp="1" noChangeArrowheads="1"/>
          </p:cNvSpPr>
          <p:nvPr/>
        </p:nvSpPr>
        <p:spPr bwMode="auto">
          <a:xfrm>
            <a:off x="381000" y="1447800"/>
            <a:ext cx="883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b="1" kern="0" dirty="0" smtClean="0">
                <a:solidFill>
                  <a:srgbClr val="0000CC"/>
                </a:solidFill>
                <a:cs typeface="Times New Roman"/>
              </a:rPr>
              <a:t> High Burst Tolerance</a:t>
            </a:r>
          </a:p>
          <a:p>
            <a:pPr marL="742950" lvl="1" indent="-285750" eaLnBrk="0" hangingPunct="0">
              <a:spcBef>
                <a:spcPct val="25000"/>
              </a:spcBef>
              <a:buClr>
                <a:srgbClr val="000000"/>
              </a:buClr>
              <a:buFontTx/>
              <a:buChar char="–"/>
              <a:defRPr/>
            </a:pPr>
            <a:r>
              <a:rPr lang="en-US" sz="2400" kern="0" dirty="0" err="1" smtClean="0">
                <a:solidFill>
                  <a:srgbClr val="000000"/>
                </a:solidFill>
                <a:cs typeface="Times New Roman"/>
              </a:rPr>
              <a:t>Incast</a:t>
            </a:r>
            <a:r>
              <a:rPr lang="en-US" sz="2400" kern="0" dirty="0" smtClean="0">
                <a:solidFill>
                  <a:srgbClr val="000000"/>
                </a:solidFill>
                <a:cs typeface="Times New Roman"/>
              </a:rPr>
              <a:t> due to Partition/Aggregate is common.</a:t>
            </a:r>
          </a:p>
          <a:p>
            <a:pPr marL="742950" lvl="1" indent="-285750" defTabSz="914400" eaLnBrk="0" hangingPunct="0">
              <a:spcBef>
                <a:spcPct val="25000"/>
              </a:spcBef>
              <a:buClr>
                <a:srgbClr val="000000"/>
              </a:buClr>
              <a:defRPr/>
            </a:pPr>
            <a:endParaRPr lang="en-US" sz="1400" kern="0" dirty="0" smtClean="0">
              <a:solidFill>
                <a:srgbClr val="000000"/>
              </a:solidFill>
              <a:cs typeface="Times New Roman"/>
            </a:endParaRPr>
          </a:p>
          <a:p>
            <a:pPr marL="342900" indent="-342900" defTabSz="9144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b="1" kern="0" dirty="0" smtClean="0">
                <a:solidFill>
                  <a:srgbClr val="0000CC"/>
                </a:solidFill>
                <a:cs typeface="Times New Roman"/>
              </a:rPr>
              <a:t> Low Latency</a:t>
            </a:r>
          </a:p>
          <a:p>
            <a:pPr marL="742950" lvl="1" indent="-285750" defTabSz="914400" eaLnBrk="0" hangingPunct="0">
              <a:spcBef>
                <a:spcPct val="25000"/>
              </a:spcBef>
              <a:buClr>
                <a:srgbClr val="000000"/>
              </a:buClr>
              <a:buFontTx/>
              <a:buChar char="–"/>
              <a:defRPr/>
            </a:pPr>
            <a:r>
              <a:rPr lang="en-US" sz="2400" kern="0" dirty="0" smtClean="0">
                <a:solidFill>
                  <a:srgbClr val="000000"/>
                </a:solidFill>
                <a:cs typeface="Times New Roman"/>
              </a:rPr>
              <a:t>Short flows, queries</a:t>
            </a:r>
          </a:p>
          <a:p>
            <a:pPr marL="342900" indent="-342900" defTabSz="914400" eaLnBrk="0" hangingPunct="0">
              <a:spcBef>
                <a:spcPct val="20000"/>
              </a:spcBef>
              <a:defRPr/>
            </a:pPr>
            <a:endParaRPr lang="en-US" sz="1400" b="1" kern="0" dirty="0">
              <a:solidFill>
                <a:srgbClr val="3366CC"/>
              </a:solidFill>
              <a:cs typeface="Times New Roman"/>
            </a:endParaRPr>
          </a:p>
          <a:p>
            <a:pPr marL="342900" indent="-342900" defTabSz="914400" eaLnBrk="0" hangingPunct="0">
              <a:spcBef>
                <a:spcPct val="20000"/>
              </a:spcBef>
              <a:defRPr/>
            </a:pPr>
            <a:r>
              <a:rPr lang="en-US" sz="2800" b="1" kern="0" dirty="0" smtClean="0">
                <a:solidFill>
                  <a:srgbClr val="0000CC"/>
                </a:solidFill>
                <a:cs typeface="Times New Roman"/>
              </a:rPr>
              <a:t>3. </a:t>
            </a:r>
            <a:r>
              <a:rPr lang="en-US" sz="2800" b="1" kern="0" dirty="0" smtClean="0">
                <a:solidFill>
                  <a:srgbClr val="0000CC"/>
                </a:solidFill>
                <a:ea typeface="+mn-ea"/>
                <a:cs typeface="Times New Roman"/>
              </a:rPr>
              <a:t>High </a:t>
            </a:r>
            <a:r>
              <a:rPr lang="en-US" sz="2800" b="1" kern="0" dirty="0">
                <a:solidFill>
                  <a:srgbClr val="0000CC"/>
                </a:solidFill>
                <a:cs typeface="Times New Roman"/>
              </a:rPr>
              <a:t>T</a:t>
            </a:r>
            <a:r>
              <a:rPr lang="en-US" sz="2800" b="1" kern="0" dirty="0" smtClean="0">
                <a:solidFill>
                  <a:srgbClr val="0000CC"/>
                </a:solidFill>
                <a:ea typeface="+mn-ea"/>
                <a:cs typeface="Times New Roman"/>
              </a:rPr>
              <a:t>hroughput </a:t>
            </a:r>
          </a:p>
          <a:p>
            <a:pPr marL="742950" lvl="1" indent="-285750" defTabSz="914400" eaLnBrk="0" hangingPunct="0">
              <a:spcBef>
                <a:spcPct val="25000"/>
              </a:spcBef>
              <a:buClr>
                <a:srgbClr val="000000"/>
              </a:buClr>
              <a:buFontTx/>
              <a:buChar char="–"/>
              <a:defRPr/>
            </a:pPr>
            <a:r>
              <a:rPr lang="en-US" sz="2400" kern="0" dirty="0" smtClean="0">
                <a:solidFill>
                  <a:srgbClr val="000000"/>
                </a:solidFill>
                <a:cs typeface="Times New Roman"/>
              </a:rPr>
              <a:t>Continuous data updates, large file transfers</a:t>
            </a:r>
          </a:p>
          <a:p>
            <a:pPr marL="742950" lvl="1" indent="-285750" defTabSz="914400" eaLnBrk="0" hangingPunct="0">
              <a:spcBef>
                <a:spcPct val="25000"/>
              </a:spcBef>
              <a:buClr>
                <a:srgbClr val="000000"/>
              </a:buClr>
              <a:defRPr/>
            </a:pPr>
            <a:endParaRPr lang="en-US" sz="2400" kern="0" dirty="0" smtClean="0">
              <a:solidFill>
                <a:srgbClr val="000000"/>
              </a:solidFill>
              <a:cs typeface="Times New Roman"/>
            </a:endParaRP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000000"/>
              </a:buClr>
              <a:defRPr/>
            </a:pPr>
            <a:endParaRPr lang="en-US" sz="2400" u="sng" kern="0" dirty="0">
              <a:solidFill>
                <a:srgbClr val="FF0000"/>
              </a:solidFill>
              <a:cs typeface="Times New Roman"/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0" y="5257800"/>
            <a:ext cx="7620000" cy="914400"/>
          </a:xfrm>
          <a:prstGeom prst="roundRect">
            <a:avLst/>
          </a:prstGeom>
          <a:ln w="63500" cap="flat" cmpd="sng" algn="ctr">
            <a:noFill/>
            <a:prstDash val="solid"/>
          </a:ln>
          <a:effectLst>
            <a:innerShdw blurRad="2159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/>
        </p:spPr>
        <p:txBody>
          <a:bodyPr anchor="ctr"/>
          <a:lstStyle/>
          <a:p>
            <a:pPr marL="342900" lvl="0" indent="-342900"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ea typeface="ＭＳ Ｐゴシック" charset="-128"/>
                <a:cs typeface="Arial"/>
              </a:rPr>
              <a:t>The challenge is to achieve these three together.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8461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2"/>
          <p:cNvGrpSpPr/>
          <p:nvPr/>
        </p:nvGrpSpPr>
        <p:grpSpPr>
          <a:xfrm>
            <a:off x="6583680" y="4419600"/>
            <a:ext cx="274320" cy="274320"/>
            <a:chOff x="6934200" y="2667000"/>
            <a:chExt cx="274320" cy="274320"/>
          </a:xfrm>
        </p:grpSpPr>
        <p:sp>
          <p:nvSpPr>
            <p:cNvPr id="84" name="Rectangle 163"/>
            <p:cNvSpPr>
              <a:spLocks noChangeArrowheads="1"/>
            </p:cNvSpPr>
            <p:nvPr/>
          </p:nvSpPr>
          <p:spPr bwMode="auto">
            <a:xfrm>
              <a:off x="6934200" y="2667000"/>
              <a:ext cx="274320" cy="274320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333399"/>
                </a:solidFill>
                <a:latin typeface="Arial" pitchFamily="-109" charset="0"/>
                <a:ea typeface="+mn-ea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005638" y="2733675"/>
              <a:ext cx="133350" cy="1447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81"/>
          <p:cNvGrpSpPr/>
          <p:nvPr/>
        </p:nvGrpSpPr>
        <p:grpSpPr>
          <a:xfrm>
            <a:off x="6586728" y="3279648"/>
            <a:ext cx="274320" cy="274320"/>
            <a:chOff x="6934200" y="2667000"/>
            <a:chExt cx="274320" cy="274320"/>
          </a:xfrm>
        </p:grpSpPr>
        <p:sp>
          <p:nvSpPr>
            <p:cNvPr id="80" name="Rectangle 163"/>
            <p:cNvSpPr>
              <a:spLocks noChangeArrowheads="1"/>
            </p:cNvSpPr>
            <p:nvPr/>
          </p:nvSpPr>
          <p:spPr bwMode="auto">
            <a:xfrm>
              <a:off x="6934200" y="2667000"/>
              <a:ext cx="274320" cy="274320"/>
            </a:xfrm>
            <a:prstGeom prst="rect">
              <a:avLst/>
            </a:prstGeom>
            <a:gradFill rotWithShape="1">
              <a:gsLst>
                <a:gs pos="0">
                  <a:srgbClr val="F75615">
                    <a:gamma/>
                    <a:shade val="46275"/>
                    <a:invGamma/>
                  </a:srgbClr>
                </a:gs>
                <a:gs pos="50000">
                  <a:srgbClr val="F75615"/>
                </a:gs>
                <a:gs pos="100000">
                  <a:srgbClr val="F7561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333399"/>
                </a:solidFill>
                <a:latin typeface="Arial" pitchFamily="-109" charset="0"/>
                <a:ea typeface="+mn-ea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7005638" y="2733675"/>
              <a:ext cx="133350" cy="1447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59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553200" y="3212068"/>
            <a:ext cx="3581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6" name="Picture 85" descr="server-gra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69844" y="5502672"/>
            <a:ext cx="915278" cy="974328"/>
          </a:xfrm>
          <a:prstGeom prst="rect">
            <a:avLst/>
          </a:prstGeom>
        </p:spPr>
      </p:pic>
      <p:pic>
        <p:nvPicPr>
          <p:cNvPr id="89" name="Picture 88" descr="server-gra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0722" y="1708944"/>
            <a:ext cx="915278" cy="974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DCTCP</a:t>
            </a:r>
            <a:r>
              <a:rPr lang="en-US" dirty="0" smtClean="0"/>
              <a:t>: The TCP/ECN Control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2824" y="6356350"/>
            <a:ext cx="2133600" cy="365125"/>
          </a:xfrm>
        </p:spPr>
        <p:txBody>
          <a:bodyPr>
            <a:normAutofit lnSpcReduction="10000"/>
          </a:bodyPr>
          <a:lstStyle/>
          <a:p>
            <a:fld id="{D6860B3D-D4F8-4840-B91D-0EEC232E35FC}" type="slidenum">
              <a:rPr lang="en-US" smtClean="0"/>
              <a:pPr/>
              <a:t>43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318102" y="4069257"/>
            <a:ext cx="1610299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28709" y="2196108"/>
            <a:ext cx="1675522" cy="176629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227831" y="4191000"/>
            <a:ext cx="1676400" cy="179883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51"/>
          <p:cNvGrpSpPr>
            <a:grpSpLocks/>
          </p:cNvGrpSpPr>
          <p:nvPr/>
        </p:nvGrpSpPr>
        <p:grpSpPr bwMode="auto">
          <a:xfrm>
            <a:off x="4038600" y="3766344"/>
            <a:ext cx="1295400" cy="609600"/>
            <a:chOff x="4032" y="480"/>
            <a:chExt cx="768" cy="576"/>
          </a:xfr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</p:grpSpPr>
        <p:sp>
          <p:nvSpPr>
            <p:cNvPr id="55" name="Freeform 152"/>
            <p:cNvSpPr>
              <a:spLocks/>
            </p:cNvSpPr>
            <p:nvPr/>
          </p:nvSpPr>
          <p:spPr bwMode="auto">
            <a:xfrm>
              <a:off x="4032" y="480"/>
              <a:ext cx="768" cy="576"/>
            </a:xfrm>
            <a:custGeom>
              <a:avLst/>
              <a:gdLst>
                <a:gd name="T0" fmla="*/ 0 w 768"/>
                <a:gd name="T1" fmla="*/ 0 h 576"/>
                <a:gd name="T2" fmla="*/ 768 w 768"/>
                <a:gd name="T3" fmla="*/ 0 h 576"/>
                <a:gd name="T4" fmla="*/ 768 w 768"/>
                <a:gd name="T5" fmla="*/ 576 h 576"/>
                <a:gd name="T6" fmla="*/ 0 w 768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0" y="0"/>
                  </a:moveTo>
                  <a:lnTo>
                    <a:pt x="768" y="0"/>
                  </a:lnTo>
                  <a:lnTo>
                    <a:pt x="768" y="576"/>
                  </a:lnTo>
                  <a:lnTo>
                    <a:pt x="0" y="576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56" name="Line 153"/>
            <p:cNvSpPr>
              <a:spLocks noChangeShapeType="1"/>
            </p:cNvSpPr>
            <p:nvPr/>
          </p:nvSpPr>
          <p:spPr bwMode="auto">
            <a:xfrm>
              <a:off x="4664" y="653"/>
              <a:ext cx="0" cy="2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41244" y="125174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Sender 1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41244" y="506174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Sender 2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856244" y="3048000"/>
            <a:ext cx="114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Receiver</a:t>
            </a:r>
            <a:endParaRPr lang="en-US" b="1" dirty="0"/>
          </a:p>
        </p:txBody>
      </p:sp>
      <p:sp>
        <p:nvSpPr>
          <p:cNvPr id="33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62" name="Rectangle 163"/>
          <p:cNvSpPr>
            <a:spLocks noChangeArrowheads="1"/>
          </p:cNvSpPr>
          <p:nvPr/>
        </p:nvSpPr>
        <p:spPr bwMode="auto">
          <a:xfrm>
            <a:off x="2017776" y="5749290"/>
            <a:ext cx="192024" cy="59436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65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66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67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68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69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0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1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2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3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4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5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6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7" name="Rectangle 163"/>
          <p:cNvSpPr>
            <a:spLocks noChangeArrowheads="1"/>
          </p:cNvSpPr>
          <p:nvPr/>
        </p:nvSpPr>
        <p:spPr bwMode="auto">
          <a:xfrm>
            <a:off x="2014728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14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15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16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17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18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19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20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21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22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23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24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25" name="Rectangle 163"/>
          <p:cNvSpPr>
            <a:spLocks noChangeArrowheads="1"/>
          </p:cNvSpPr>
          <p:nvPr/>
        </p:nvSpPr>
        <p:spPr bwMode="auto">
          <a:xfrm>
            <a:off x="6586728" y="3279648"/>
            <a:ext cx="274320" cy="27432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58" name="Rectangle 163"/>
          <p:cNvSpPr>
            <a:spLocks noChangeArrowheads="1"/>
          </p:cNvSpPr>
          <p:nvPr/>
        </p:nvSpPr>
        <p:spPr bwMode="auto">
          <a:xfrm>
            <a:off x="2017776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64" name="Rectangle 163"/>
          <p:cNvSpPr>
            <a:spLocks noChangeArrowheads="1"/>
          </p:cNvSpPr>
          <p:nvPr/>
        </p:nvSpPr>
        <p:spPr bwMode="auto">
          <a:xfrm>
            <a:off x="2017776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79" name="Rectangle 163"/>
          <p:cNvSpPr>
            <a:spLocks noChangeArrowheads="1"/>
          </p:cNvSpPr>
          <p:nvPr/>
        </p:nvSpPr>
        <p:spPr bwMode="auto">
          <a:xfrm>
            <a:off x="2017776" y="1917192"/>
            <a:ext cx="192024" cy="59436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85" name="Rectangle 163"/>
          <p:cNvSpPr>
            <a:spLocks noChangeArrowheads="1"/>
          </p:cNvSpPr>
          <p:nvPr/>
        </p:nvSpPr>
        <p:spPr bwMode="auto">
          <a:xfrm>
            <a:off x="2017776" y="5748528"/>
            <a:ext cx="192024" cy="59436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pic>
        <p:nvPicPr>
          <p:cNvPr id="5" name="Picture 4" descr="serv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2201" y="3534338"/>
            <a:ext cx="1148799" cy="1102845"/>
          </a:xfrm>
          <a:prstGeom prst="rect">
            <a:avLst/>
          </a:prstGeom>
        </p:spPr>
      </p:pic>
      <p:sp>
        <p:nvSpPr>
          <p:cNvPr id="93" name="Oval 92"/>
          <p:cNvSpPr/>
          <p:nvPr/>
        </p:nvSpPr>
        <p:spPr>
          <a:xfrm>
            <a:off x="4514850" y="3962400"/>
            <a:ext cx="133350" cy="1447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307872" y="3962400"/>
            <a:ext cx="133350" cy="1447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8"/>
          <p:cNvGrpSpPr/>
          <p:nvPr/>
        </p:nvGrpSpPr>
        <p:grpSpPr>
          <a:xfrm>
            <a:off x="3581400" y="2819400"/>
            <a:ext cx="2133600" cy="1143794"/>
            <a:chOff x="3962400" y="2667000"/>
            <a:chExt cx="2133600" cy="1143794"/>
          </a:xfrm>
        </p:grpSpPr>
        <p:cxnSp>
          <p:nvCxnSpPr>
            <p:cNvPr id="97" name="Straight Arrow Connector 96"/>
            <p:cNvCxnSpPr/>
            <p:nvPr/>
          </p:nvCxnSpPr>
          <p:spPr>
            <a:xfrm rot="16200000" flipH="1">
              <a:off x="4501515" y="3358515"/>
              <a:ext cx="792480" cy="1104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rot="5400000">
              <a:off x="4403330" y="3370661"/>
              <a:ext cx="796129" cy="841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3962400" y="2667000"/>
              <a:ext cx="2133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ECN Mark (1 bit)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Rectangle 163"/>
          <p:cNvSpPr>
            <a:spLocks noChangeArrowheads="1"/>
          </p:cNvSpPr>
          <p:nvPr/>
        </p:nvSpPr>
        <p:spPr bwMode="auto">
          <a:xfrm>
            <a:off x="6583680" y="4419600"/>
            <a:ext cx="274320" cy="27432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586728" y="3279648"/>
            <a:ext cx="293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553200" y="4343400"/>
            <a:ext cx="3581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895600" y="145798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ECN = Explicit Congestion Notification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69198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2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0.01268 -0.0037 C 0.0342 0.02662 0.10747 0.1338 0.14167 0.17778 C 0.17587 0.22199 0.15556 0.24653 0.21771 0.26135 C 0.27986 0.27616 0.45295 0.26528 0.51476 0.26621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4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2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4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8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8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8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87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8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9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93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95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9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9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10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10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4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4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3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4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3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3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3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5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3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6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3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6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3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3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3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7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3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3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7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3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7 -0.0037 C 0.0342 0.0266 0.10746 0.13371 0.14166 0.17789 C 0.17586 0.22207 0.18455 0.24636 0.2177 0.26139 C 0.25086 0.27643 0.3151 0.26648 0.34062 0.26787 " pathEditMode="relative" rAng="0" ptsTypes="aaaa">
                                      <p:cBhvr>
                                        <p:cTn id="1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14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268 -0.0037 C 0.0342 0.02662 0.10747 0.1338 0.14167 0.17778 C 0.17587 0.222 0.18854 0.2463 0.21771 0.26135 C 0.24688 0.27639 0.29584 0.26667 0.31632 0.26806 " pathEditMode="relative" rAng="0" ptsTypes="aaaa">
                                      <p:cBhvr>
                                        <p:cTn id="15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14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198 -0.0007 C 0.03837 -0.04051 0.06476 -0.08032 0.09063 -0.11806 C 0.1165 -0.15579 0.14914 -0.20185 0.16771 -0.22778 C 0.18629 -0.2537 0.1908 -0.26296 0.20174 -0.27315 C 0.21268 -0.28333 0.21858 -0.28634 0.23386 -0.28889 C 0.24914 -0.29144 0.28143 -0.28912 0.29393 -0.28912 " pathEditMode="relative" rAng="0" ptsTypes="aaaaaa">
                                      <p:cBhvr>
                                        <p:cTn id="1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145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1268 -0.0037 C 0.0342 0.02662 0.10747 0.1338 0.14167 0.17778 C 0.17587 0.222 0.19601 0.2463 0.21771 0.26135 C 0.23941 0.27639 0.26042 0.26667 0.27153 0.26806 " pathEditMode="relative" rAng="0" ptsTypes="aaaa">
                                      <p:cBhvr>
                                        <p:cTn id="15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140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1198 -0.00069 C 0.03837 -0.0405 0.06476 -0.08032 0.09063 -0.11805 C 0.1165 -0.15578 0.14914 -0.20185 0.16771 -0.22777 C 0.18629 -0.2537 0.1908 -0.26296 0.20174 -0.27314 C 0.21268 -0.28333 0.22604 -0.28657 0.23386 -0.28888 C 0.24167 -0.2912 0.24549 -0.28796 0.24844 -0.28773 " pathEditMode="relative" rAng="0" ptsTypes="aaaaaa">
                                      <p:cBhvr>
                                        <p:cTn id="15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541 0.26764 L 0.51041 0.26764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0" presetClass="path" presetSubtype="0" accel="50000" decel="5000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18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3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158 0.26598 L 0.51424 0.26505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2" nodeType="withEffect">
                                  <p:stCondLst>
                                    <p:cond delay="2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0" presetClass="path" presetSubtype="0" accel="50000" decel="5000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0.00035 -0.00069 C -0.03871 -0.00092 -0.17847 0.00301 -0.2342 -0.00347 C -0.28993 -0.00994 -0.30277 -0.01665 -0.3342 -0.03978 C -0.36562 -0.0629 -0.4 -0.11401 -0.42257 -0.14246 C -0.44513 -0.1709 -0.45659 -0.19103 -0.46927 -0.20999 " pathEditMode="relative" rAng="0" ptsTypes="aaaaa">
                                      <p:cBhvr>
                                        <p:cTn id="19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03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9393 -0.29259 L 0.51268 -0.29259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2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0" presetClass="path" presetSubtype="0" accel="50000" decel="5000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animMotion origin="layout" path="M 0.00035 -0.0007 C -0.03871 0.00023 -0.17638 -0.00625 -0.23454 0.00463 C -0.2927 0.01551 -0.31562 0.03819 -0.34826 0.06458 C -0.3809 0.09097 -0.40972 0.13426 -0.43073 0.16296 C -0.45173 0.19166 -0.46545 0.22106 -0.47448 0.23634 " pathEditMode="relative" rAng="0" ptsTypes="aaaaa">
                                      <p:cBhvr>
                                        <p:cTn id="20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116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3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27101 0.26737 L 0.51424 0.26598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63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00139 L 0.24479 0.0007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3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3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0" presetClass="path" presetSubtype="0" accel="50000" decel="5000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-0.00191 0.00277 C -0.09705 0.00416 -0.19218 0.00578 -0.2493 -0.00232 C -0.30642 -0.01041 -0.30781 -0.0111 -0.34427 -0.04556 C -0.38073 -0.08002 -0.42448 -0.14454 -0.46805 -0.20907 " pathEditMode="relative" rAng="0" ptsTypes="aaaA">
                                      <p:cBhvr>
                                        <p:cTn id="2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" y="-105"/>
                                    </p:animMotion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3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4219 -0.28935 L 0.51268 -0.29236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-2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63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556 0.0007 L 0.26684 0.00139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0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8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8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0" presetClass="path" presetSubtype="0" accel="50000" decel="50000" fill="hold" nodeType="withEffect">
                                  <p:stCondLst>
                                    <p:cond delay="4300"/>
                                  </p:stCondLst>
                                  <p:childTnLst>
                                    <p:animMotion origin="layout" path="M -2.5E-6 3.7037E-7 C -0.03698 0.00023 -0.16146 -0.01157 -0.22153 0.00116 C -0.28159 0.01389 -0.31788 0.0375 -0.36024 0.07616 C -0.4026 0.11481 -0.45139 0.20023 -0.47534 0.23287 " pathEditMode="relative" rAng="0" ptsTypes="aaaa">
                                      <p:cBhvr>
                                        <p:cTn id="2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111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6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9" grpId="0" animBg="1"/>
      <p:bldP spid="90" grpId="0" animBg="1"/>
      <p:bldP spid="78" grpId="0" animBg="1"/>
      <p:bldP spid="33" grpId="0" animBg="1"/>
      <p:bldP spid="33" grpId="1" animBg="1"/>
      <p:bldP spid="62" grpId="0" animBg="1"/>
      <p:bldP spid="62" grpId="1" animBg="1"/>
      <p:bldP spid="62" grpId="2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5" grpId="0" animBg="1"/>
      <p:bldP spid="58" grpId="0" animBg="1"/>
      <p:bldP spid="58" grpId="1" animBg="1"/>
      <p:bldP spid="58" grpId="2" animBg="1"/>
      <p:bldP spid="64" grpId="0" animBg="1"/>
      <p:bldP spid="64" grpId="1" animBg="1"/>
      <p:bldP spid="64" grpId="2" animBg="1"/>
      <p:bldP spid="79" grpId="0" animBg="1"/>
      <p:bldP spid="79" grpId="1" animBg="1"/>
      <p:bldP spid="79" grpId="2" animBg="1"/>
      <p:bldP spid="85" grpId="0" animBg="1"/>
      <p:bldP spid="85" grpId="1" animBg="1"/>
      <p:bldP spid="85" grpId="2" animBg="1"/>
      <p:bldP spid="93" grpId="0" animBg="1"/>
      <p:bldP spid="93" grpId="1" animBg="1"/>
      <p:bldP spid="93" grpId="2" animBg="1"/>
      <p:bldP spid="95" grpId="0" animBg="1"/>
      <p:bldP spid="95" grpId="1" animBg="1"/>
      <p:bldP spid="95" grpId="2" animBg="1"/>
      <p:bldP spid="63" grpId="0" animBg="1"/>
      <p:bldP spid="135" grpId="0" animBg="1"/>
      <p:bldP spid="91" grpId="0" animBg="1"/>
      <p:bldP spid="8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hu-HU" dirty="0" smtClean="0"/>
              <a:t>DCTCP: </a:t>
            </a:r>
            <a:r>
              <a:rPr lang="en-US" dirty="0" smtClean="0"/>
              <a:t>Two Key Ideas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3505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React in proportion to the </a:t>
            </a:r>
            <a:r>
              <a:rPr lang="en-US" sz="2400" b="1" dirty="0" smtClean="0">
                <a:solidFill>
                  <a:srgbClr val="FF0000"/>
                </a:solidFill>
              </a:rPr>
              <a:t>extent</a:t>
            </a:r>
            <a:r>
              <a:rPr lang="en-US" sz="2400" dirty="0" smtClean="0"/>
              <a:t> of congestion, not its </a:t>
            </a:r>
            <a:r>
              <a:rPr lang="en-US" sz="2400" b="1" dirty="0" smtClean="0">
                <a:solidFill>
                  <a:srgbClr val="FF0000"/>
                </a:solidFill>
              </a:rPr>
              <a:t>presence</a:t>
            </a:r>
            <a:r>
              <a:rPr lang="en-US" sz="2400" dirty="0" smtClean="0"/>
              <a:t>.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sz="2000" dirty="0" smtClean="0"/>
              <a:t>Reduces </a:t>
            </a:r>
            <a:r>
              <a:rPr lang="en-US" sz="2000" b="1" dirty="0" smtClean="0">
                <a:solidFill>
                  <a:srgbClr val="FF0000"/>
                </a:solidFill>
              </a:rPr>
              <a:t>variance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smtClean="0"/>
              <a:t>in sending rates, lowering queuing requirements.</a:t>
            </a:r>
          </a:p>
          <a:p>
            <a:pPr lvl="1">
              <a:buNone/>
            </a:pPr>
            <a:endParaRPr lang="en-US" sz="2000" dirty="0" smtClean="0">
              <a:solidFill>
                <a:srgbClr val="0000CC"/>
              </a:solidFill>
            </a:endParaRPr>
          </a:p>
          <a:p>
            <a:pPr lvl="1"/>
            <a:endParaRPr lang="en-US" sz="2000" dirty="0" smtClean="0">
              <a:solidFill>
                <a:srgbClr val="0000CC"/>
              </a:solidFill>
            </a:endParaRPr>
          </a:p>
          <a:p>
            <a:pPr lvl="1"/>
            <a:endParaRPr lang="en-US" sz="2000" dirty="0" smtClean="0">
              <a:solidFill>
                <a:srgbClr val="0000CC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Mark based on </a:t>
            </a:r>
            <a:r>
              <a:rPr lang="en-US" sz="2400" b="1" dirty="0" smtClean="0">
                <a:solidFill>
                  <a:srgbClr val="FF0000"/>
                </a:solidFill>
              </a:rPr>
              <a:t>instantaneous</a:t>
            </a:r>
            <a:r>
              <a:rPr lang="en-US" sz="2400" dirty="0" smtClean="0"/>
              <a:t> queue length.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sz="2000" dirty="0" smtClean="0"/>
              <a:t>Fast feedback to better deal with bursts.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720408"/>
          <a:ext cx="7932821" cy="1699192"/>
        </p:xfrm>
        <a:graphic>
          <a:graphicData uri="http://schemas.openxmlformats.org/drawingml/2006/table">
            <a:tbl>
              <a:tblPr/>
              <a:tblGrid>
                <a:gridCol w="2419434"/>
                <a:gridCol w="2690395"/>
                <a:gridCol w="2822992"/>
              </a:tblGrid>
              <a:tr h="164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ECN Marks</a:t>
                      </a:r>
                    </a:p>
                  </a:txBody>
                  <a:tcPr marL="110691" marR="110691" marT="55345" marB="5534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TCP </a:t>
                      </a:r>
                    </a:p>
                  </a:txBody>
                  <a:tcPr marL="110691" marR="110691" marT="55345" marB="5534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DCTCP</a:t>
                      </a:r>
                    </a:p>
                  </a:txBody>
                  <a:tcPr marL="110691" marR="110691" marT="55345" marB="5534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1 0 1 1 1 1 0 1 1 1</a:t>
                      </a:r>
                    </a:p>
                  </a:txBody>
                  <a:tcPr marL="110691" marR="110691" marT="55345" marB="5534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Cut window by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50%</a:t>
                      </a:r>
                    </a:p>
                  </a:txBody>
                  <a:tcPr marL="110691" marR="110691" marT="55345" marB="5534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Cut window by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40%</a:t>
                      </a:r>
                    </a:p>
                  </a:txBody>
                  <a:tcPr marL="110691" marR="110691" marT="55345" marB="5534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64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0 0 0 0 0 0 0 0 0 1</a:t>
                      </a:r>
                    </a:p>
                  </a:txBody>
                  <a:tcPr marL="110691" marR="110691" marT="55345" marB="5534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Cut window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by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50%</a:t>
                      </a:r>
                    </a:p>
                  </a:txBody>
                  <a:tcPr marL="110691" marR="110691" marT="55345" marB="5534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Cut window by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5%</a:t>
                      </a:r>
                    </a:p>
                  </a:txBody>
                  <a:tcPr marL="110691" marR="110691" marT="55345" marB="5534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3176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Data Center TCP Algorithm</a:t>
            </a:r>
          </a:p>
        </p:txBody>
      </p:sp>
      <p:sp>
        <p:nvSpPr>
          <p:cNvPr id="31749" name="Content Placeholder 2"/>
          <p:cNvSpPr>
            <a:spLocks noGrp="1"/>
          </p:cNvSpPr>
          <p:nvPr>
            <p:ph idx="1"/>
          </p:nvPr>
        </p:nvSpPr>
        <p:spPr>
          <a:xfrm>
            <a:off x="228600" y="1399080"/>
            <a:ext cx="6324600" cy="1600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Switch side:</a:t>
            </a:r>
          </a:p>
          <a:p>
            <a:pPr lvl="1" eaLnBrk="1" hangingPunct="1"/>
            <a:r>
              <a:rPr lang="en-US" sz="2400" dirty="0"/>
              <a:t> Mark packets when</a:t>
            </a:r>
            <a:r>
              <a:rPr lang="en-US" sz="2400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</a:rPr>
              <a:t>ueue Length &gt; K.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1757" name="Rectangle 18"/>
          <p:cNvSpPr>
            <a:spLocks noChangeArrowheads="1"/>
          </p:cNvSpPr>
          <p:nvPr/>
        </p:nvSpPr>
        <p:spPr bwMode="auto">
          <a:xfrm>
            <a:off x="228600" y="2590800"/>
            <a:ext cx="8382000" cy="515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lvl="1" indent="-342900" eaLnBrk="0" hangingPunct="0">
              <a:spcBef>
                <a:spcPct val="2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Sender side:</a:t>
            </a:r>
            <a:endParaRPr lang="en-US" sz="3200" b="1" dirty="0" smtClean="0">
              <a:solidFill>
                <a:srgbClr val="0000CC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Maintain running average of </a:t>
            </a:r>
            <a:r>
              <a:rPr lang="en-US" sz="2400" b="1" i="1" dirty="0" smtClean="0">
                <a:solidFill>
                  <a:srgbClr val="FF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fraction</a:t>
            </a:r>
            <a:r>
              <a:rPr lang="en-US" sz="2400" i="1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of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packets </a:t>
            </a:r>
            <a:r>
              <a:rPr lang="en-US" sz="2400" dirty="0">
                <a:latin typeface="Calibri" charset="0"/>
                <a:ea typeface="ＭＳ Ｐゴシック" charset="-128"/>
                <a:cs typeface="ＭＳ Ｐゴシック" charset="-128"/>
              </a:rPr>
              <a:t>marked </a:t>
            </a:r>
            <a:r>
              <a:rPr lang="en-US" sz="2400" b="1" dirty="0">
                <a:latin typeface="Calibri" charset="0"/>
                <a:ea typeface="ＭＳ Ｐゴシック" charset="-128"/>
                <a:cs typeface="ＭＳ Ｐゴシック" charset="-128"/>
              </a:rPr>
              <a:t>(</a:t>
            </a:r>
            <a:r>
              <a:rPr lang="el-GR" sz="2400" b="1" i="1" dirty="0">
                <a:latin typeface="Calibri" charset="0"/>
                <a:ea typeface="ＭＳ Ｐゴシック" charset="-128"/>
                <a:cs typeface="ＭＳ Ｐゴシック" charset="-128"/>
              </a:rPr>
              <a:t>α</a:t>
            </a:r>
            <a:r>
              <a:rPr lang="en-US" sz="2400" b="1" dirty="0" smtClean="0">
                <a:latin typeface="Calibri" charset="0"/>
                <a:ea typeface="ＭＳ Ｐゴシック" charset="-128"/>
                <a:cs typeface="ＭＳ Ｐゴシック" charset="-128"/>
              </a:rPr>
              <a:t>)</a:t>
            </a:r>
            <a:r>
              <a:rPr lang="en-US" sz="2400" dirty="0" smtClean="0">
                <a:solidFill>
                  <a:srgbClr val="0000CC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.</a:t>
            </a:r>
          </a:p>
          <a:p>
            <a:pPr marL="742950" lvl="1" indent="-285750" eaLnBrk="0" hangingPunct="0"/>
            <a:endParaRPr lang="en-US" sz="800" b="1" dirty="0" smtClean="0">
              <a:solidFill>
                <a:srgbClr val="FF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algn="ctr" eaLnBrk="0" hangingPunct="0"/>
            <a:r>
              <a:rPr lang="en-US" sz="2400" b="1" dirty="0" smtClean="0">
                <a:latin typeface="Calibri" charset="0"/>
                <a:ea typeface="ＭＳ Ｐゴシック" charset="-128"/>
                <a:cs typeface="ＭＳ Ｐゴシック" charset="-128"/>
              </a:rPr>
              <a:t>In </a:t>
            </a:r>
            <a:r>
              <a:rPr lang="en-US" sz="2400" b="1" dirty="0">
                <a:latin typeface="Calibri" charset="0"/>
                <a:ea typeface="ＭＳ Ｐゴシック" charset="-128"/>
                <a:cs typeface="ＭＳ Ｐゴシック" charset="-128"/>
              </a:rPr>
              <a:t>each </a:t>
            </a:r>
            <a:r>
              <a:rPr lang="en-US" sz="2400" b="1" dirty="0" smtClean="0">
                <a:latin typeface="Calibri" charset="0"/>
                <a:ea typeface="ＭＳ Ｐゴシック" charset="-128"/>
                <a:cs typeface="ＭＳ Ｐゴシック" charset="-128"/>
              </a:rPr>
              <a:t>RTT:</a:t>
            </a:r>
            <a:endParaRPr lang="en-US" sz="2400" b="1" dirty="0"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sz="2000" dirty="0" smtClean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sz="1200" dirty="0" smtClean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sz="1200" dirty="0" smtClean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endParaRPr lang="en-US" sz="800" dirty="0" smtClean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endParaRPr lang="en-US" sz="800" dirty="0" smtClean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endParaRPr lang="en-US" sz="800" dirty="0" smtClean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endParaRPr lang="en-US" sz="800" dirty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Adaptive window decreases: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Note: decrease factor between 1 and 2.</a:t>
            </a:r>
            <a:endParaRPr lang="en-US" sz="2400" dirty="0" smtClean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sz="2800" dirty="0" smtClean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sz="2800" dirty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52" name="TextBox 7"/>
          <p:cNvSpPr txBox="1">
            <a:spLocks noChangeArrowheads="1"/>
          </p:cNvSpPr>
          <p:nvPr/>
        </p:nvSpPr>
        <p:spPr bwMode="auto">
          <a:xfrm>
            <a:off x="6248400" y="1367850"/>
            <a:ext cx="368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alibri" charset="0"/>
              </a:rPr>
              <a:t>B</a:t>
            </a:r>
          </a:p>
        </p:txBody>
      </p:sp>
      <p:sp>
        <p:nvSpPr>
          <p:cNvPr id="31755" name="TextBox 15"/>
          <p:cNvSpPr txBox="1">
            <a:spLocks noChangeArrowheads="1"/>
          </p:cNvSpPr>
          <p:nvPr/>
        </p:nvSpPr>
        <p:spPr bwMode="auto">
          <a:xfrm>
            <a:off x="7615989" y="1372315"/>
            <a:ext cx="368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alibri" charset="0"/>
              </a:rPr>
              <a:t>K</a:t>
            </a:r>
          </a:p>
        </p:txBody>
      </p:sp>
      <p:sp>
        <p:nvSpPr>
          <p:cNvPr id="31756" name="TextBox 16"/>
          <p:cNvSpPr txBox="1">
            <a:spLocks noChangeArrowheads="1"/>
          </p:cNvSpPr>
          <p:nvPr/>
        </p:nvSpPr>
        <p:spPr bwMode="auto">
          <a:xfrm>
            <a:off x="6785810" y="1501140"/>
            <a:ext cx="14758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charset="0"/>
              </a:rPr>
              <a:t>Mark</a:t>
            </a:r>
            <a:endParaRPr lang="en-US" sz="2800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1759" name="TextBox 14"/>
          <p:cNvSpPr txBox="1">
            <a:spLocks noChangeArrowheads="1"/>
          </p:cNvSpPr>
          <p:nvPr/>
        </p:nvSpPr>
        <p:spPr bwMode="auto">
          <a:xfrm>
            <a:off x="7972927" y="1421964"/>
            <a:ext cx="17806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 charset="0"/>
              </a:rPr>
              <a:t>Don’t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alibri" charset="0"/>
              </a:rPr>
              <a:t>Mark</a:t>
            </a:r>
            <a:endParaRPr lang="en-US" sz="2000" b="1" dirty="0">
              <a:solidFill>
                <a:srgbClr val="FF0000"/>
              </a:solidFill>
              <a:latin typeface="Calibri" charset="0"/>
            </a:endParaRPr>
          </a:p>
        </p:txBody>
      </p:sp>
      <p:grpSp>
        <p:nvGrpSpPr>
          <p:cNvPr id="17" name="Group 151"/>
          <p:cNvGrpSpPr>
            <a:grpSpLocks/>
          </p:cNvGrpSpPr>
          <p:nvPr/>
        </p:nvGrpSpPr>
        <p:grpSpPr bwMode="auto">
          <a:xfrm>
            <a:off x="6324601" y="2210515"/>
            <a:ext cx="2209800" cy="609600"/>
            <a:chOff x="4032" y="480"/>
            <a:chExt cx="768" cy="576"/>
          </a:xfr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</p:grpSpPr>
        <p:sp>
          <p:nvSpPr>
            <p:cNvPr id="18" name="Freeform 152"/>
            <p:cNvSpPr>
              <a:spLocks/>
            </p:cNvSpPr>
            <p:nvPr/>
          </p:nvSpPr>
          <p:spPr bwMode="auto">
            <a:xfrm>
              <a:off x="4032" y="480"/>
              <a:ext cx="768" cy="576"/>
            </a:xfrm>
            <a:custGeom>
              <a:avLst/>
              <a:gdLst>
                <a:gd name="T0" fmla="*/ 0 w 768"/>
                <a:gd name="T1" fmla="*/ 0 h 576"/>
                <a:gd name="T2" fmla="*/ 768 w 768"/>
                <a:gd name="T3" fmla="*/ 0 h 576"/>
                <a:gd name="T4" fmla="*/ 768 w 768"/>
                <a:gd name="T5" fmla="*/ 576 h 576"/>
                <a:gd name="T6" fmla="*/ 0 w 768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0" y="0"/>
                  </a:moveTo>
                  <a:lnTo>
                    <a:pt x="768" y="0"/>
                  </a:lnTo>
                  <a:lnTo>
                    <a:pt x="768" y="576"/>
                  </a:lnTo>
                  <a:lnTo>
                    <a:pt x="0" y="576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19" name="Line 153"/>
            <p:cNvSpPr>
              <a:spLocks noChangeShapeType="1"/>
            </p:cNvSpPr>
            <p:nvPr/>
          </p:nvSpPr>
          <p:spPr bwMode="auto">
            <a:xfrm>
              <a:off x="4721" y="653"/>
              <a:ext cx="0" cy="2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 rot="5400000">
            <a:off x="7108658" y="2509299"/>
            <a:ext cx="138363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29834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8180" y="4355592"/>
            <a:ext cx="3287620" cy="521208"/>
          </a:xfrm>
          <a:prstGeom prst="rect">
            <a:avLst/>
          </a:prstGeom>
          <a:noFill/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206240"/>
            <a:ext cx="3336846" cy="822960"/>
          </a:xfrm>
          <a:prstGeom prst="rect">
            <a:avLst/>
          </a:prstGeom>
          <a:noFill/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39310" y="5269230"/>
            <a:ext cx="3449320" cy="768096"/>
          </a:xfrm>
          <a:prstGeom prst="rect">
            <a:avLst/>
          </a:prstGeom>
          <a:noFill/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004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Adjustment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Recall: TCP is ACK clocked</a:t>
            </a:r>
          </a:p>
          <a:p>
            <a:pPr lvl="1"/>
            <a:r>
              <a:rPr lang="en-US" dirty="0" smtClean="0"/>
              <a:t>Congestion = delay = long wait between ACKs</a:t>
            </a:r>
          </a:p>
          <a:p>
            <a:pPr lvl="1"/>
            <a:r>
              <a:rPr lang="en-US" dirty="0" smtClean="0"/>
              <a:t>No congestion = low delay = ACKs arrive quickly</a:t>
            </a:r>
          </a:p>
          <a:p>
            <a:r>
              <a:rPr lang="en-US" dirty="0" smtClean="0"/>
              <a:t>Basic algorithm</a:t>
            </a:r>
          </a:p>
          <a:p>
            <a:pPr lvl="1"/>
            <a:r>
              <a:rPr lang="en-US" dirty="0" smtClean="0"/>
              <a:t>Upon receipt of ACK: increase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2"/>
            <a:r>
              <a:rPr lang="en-US" dirty="0" smtClean="0"/>
              <a:t>Data was delivered, perhaps we can send faster</a:t>
            </a:r>
          </a:p>
          <a:p>
            <a:pPr lvl="2"/>
            <a:r>
              <a:rPr lang="en-US" i="1" dirty="0" err="1" smtClean="0"/>
              <a:t>cwnd</a:t>
            </a:r>
            <a:r>
              <a:rPr lang="en-US" dirty="0" smtClean="0"/>
              <a:t> growth is proportional to RTT</a:t>
            </a:r>
            <a:endParaRPr lang="en-US" i="1" dirty="0" smtClean="0"/>
          </a:p>
          <a:p>
            <a:pPr lvl="1"/>
            <a:r>
              <a:rPr lang="en-US" dirty="0" smtClean="0"/>
              <a:t>On loss: decrease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2"/>
            <a:r>
              <a:rPr lang="en-US" dirty="0" smtClean="0"/>
              <a:t>Data is being lost, there must be congestion</a:t>
            </a:r>
          </a:p>
          <a:p>
            <a:r>
              <a:rPr lang="en-US" dirty="0" smtClean="0"/>
              <a:t>Question: increase/decrease functions to use?</a:t>
            </a:r>
            <a:r>
              <a:rPr lang="hu-HU" smtClean="0"/>
              <a:t> 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Congestion Control</a:t>
            </a:r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Maintains three variables: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:  congestion window</a:t>
            </a:r>
          </a:p>
          <a:p>
            <a:pPr lvl="1"/>
            <a:r>
              <a:rPr lang="en-US" i="1" dirty="0" err="1" smtClean="0"/>
              <a:t>adv_wnd</a:t>
            </a:r>
            <a:r>
              <a:rPr lang="en-US" dirty="0" smtClean="0"/>
              <a:t>: receiver advertised window </a:t>
            </a:r>
          </a:p>
          <a:p>
            <a:pPr lvl="1"/>
            <a:r>
              <a:rPr lang="en-US" i="1" dirty="0" err="1" smtClean="0"/>
              <a:t>ssthresh</a:t>
            </a:r>
            <a:r>
              <a:rPr lang="en-US" dirty="0" smtClean="0"/>
              <a:t>:  threshold size (used to update </a:t>
            </a:r>
            <a:r>
              <a:rPr lang="en-US" i="1" dirty="0" err="1" smtClean="0"/>
              <a:t>cwnd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sending, use: </a:t>
            </a:r>
            <a:r>
              <a:rPr lang="en-US" i="1" dirty="0" err="1" smtClean="0"/>
              <a:t>wnd</a:t>
            </a:r>
            <a:r>
              <a:rPr lang="en-US" dirty="0" smtClean="0"/>
              <a:t> = </a:t>
            </a:r>
            <a:r>
              <a:rPr lang="en-US" i="1" dirty="0" smtClean="0"/>
              <a:t>min(</a:t>
            </a:r>
            <a:r>
              <a:rPr lang="en-US" i="1" dirty="0" err="1" smtClean="0"/>
              <a:t>cwnd</a:t>
            </a:r>
            <a:r>
              <a:rPr lang="en-US" i="1" dirty="0" smtClean="0"/>
              <a:t>, </a:t>
            </a:r>
            <a:r>
              <a:rPr lang="en-US" i="1" dirty="0" err="1" smtClean="0"/>
              <a:t>adv_wnd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phases of congestion control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Slow start (</a:t>
            </a:r>
            <a:r>
              <a:rPr lang="en-US" i="1" dirty="0" err="1" smtClean="0"/>
              <a:t>cwnd</a:t>
            </a:r>
            <a:r>
              <a:rPr lang="en-US" dirty="0" smtClean="0"/>
              <a:t> &lt; </a:t>
            </a:r>
            <a:r>
              <a:rPr lang="en-US" i="1" dirty="0" err="1" smtClean="0"/>
              <a:t>ssthresh</a:t>
            </a:r>
            <a:r>
              <a:rPr lang="en-US" dirty="0" smtClean="0"/>
              <a:t>)</a:t>
            </a:r>
          </a:p>
          <a:p>
            <a:pPr marL="1154430" lvl="2" indent="-514350"/>
            <a:r>
              <a:rPr lang="en-US" dirty="0" smtClean="0"/>
              <a:t>Probe for bottleneck bandwidth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Congestion avoidance (</a:t>
            </a:r>
            <a:r>
              <a:rPr lang="en-US" i="1" dirty="0" err="1" smtClean="0"/>
              <a:t>cwnd</a:t>
            </a:r>
            <a:r>
              <a:rPr lang="en-US" dirty="0" smtClean="0"/>
              <a:t> &gt;= </a:t>
            </a:r>
            <a:r>
              <a:rPr lang="en-US" i="1" dirty="0" err="1" smtClean="0"/>
              <a:t>ssthresh</a:t>
            </a:r>
            <a:r>
              <a:rPr lang="en-US" dirty="0" smtClean="0"/>
              <a:t>)</a:t>
            </a:r>
          </a:p>
          <a:p>
            <a:pPr marL="1154430" lvl="2" indent="-514350"/>
            <a:r>
              <a:rPr lang="en-US" dirty="0" smtClean="0"/>
              <a:t>AIMD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Start</a:t>
            </a:r>
            <a:endParaRPr lang="en-US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6887378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Goal: reach knee quickly</a:t>
            </a:r>
          </a:p>
          <a:p>
            <a:r>
              <a:rPr lang="en-US" dirty="0" smtClean="0"/>
              <a:t>Upon starting (or restarting) a connection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 =1</a:t>
            </a:r>
          </a:p>
          <a:p>
            <a:pPr lvl="1"/>
            <a:r>
              <a:rPr lang="en-US" i="1" dirty="0" err="1"/>
              <a:t>s</a:t>
            </a:r>
            <a:r>
              <a:rPr lang="en-US" i="1" dirty="0" err="1" smtClean="0"/>
              <a:t>sthresh</a:t>
            </a:r>
            <a:r>
              <a:rPr lang="en-US" dirty="0" smtClean="0"/>
              <a:t> = </a:t>
            </a:r>
            <a:r>
              <a:rPr lang="en-US" i="1" dirty="0" err="1" smtClean="0"/>
              <a:t>adv_wnd</a:t>
            </a:r>
            <a:endParaRPr lang="en-US" i="1" dirty="0" smtClean="0"/>
          </a:p>
          <a:p>
            <a:pPr lvl="1"/>
            <a:r>
              <a:rPr lang="en-US" dirty="0" smtClean="0"/>
              <a:t>Each time a segment is </a:t>
            </a:r>
            <a:r>
              <a:rPr lang="en-US" dirty="0" err="1" smtClean="0"/>
              <a:t>ACKed</a:t>
            </a:r>
            <a:r>
              <a:rPr lang="en-US" dirty="0" smtClean="0"/>
              <a:t>, </a:t>
            </a:r>
            <a:r>
              <a:rPr lang="en-US" i="1" dirty="0" err="1" smtClean="0"/>
              <a:t>cwnd</a:t>
            </a:r>
            <a:r>
              <a:rPr lang="en-US" dirty="0" smtClean="0"/>
              <a:t>++</a:t>
            </a:r>
          </a:p>
          <a:p>
            <a:r>
              <a:rPr lang="en-US" dirty="0" smtClean="0"/>
              <a:t>Continues until…</a:t>
            </a:r>
          </a:p>
          <a:p>
            <a:pPr lvl="1"/>
            <a:r>
              <a:rPr lang="en-US" i="1" dirty="0" err="1" smtClean="0"/>
              <a:t>ssthresh</a:t>
            </a:r>
            <a:r>
              <a:rPr lang="en-US" dirty="0" smtClean="0"/>
              <a:t> is reached</a:t>
            </a:r>
          </a:p>
          <a:p>
            <a:pPr lvl="1"/>
            <a:r>
              <a:rPr lang="en-US" dirty="0" smtClean="0"/>
              <a:t>Or a packet is lost</a:t>
            </a:r>
          </a:p>
          <a:p>
            <a:r>
              <a:rPr lang="en-US" dirty="0" smtClean="0"/>
              <a:t>Slow Start is not actually slow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 increases exponentially</a:t>
            </a:r>
            <a:endParaRPr lang="en-US" i="1" dirty="0">
              <a:solidFill>
                <a:schemeClr val="folHlink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879109" y="4134286"/>
            <a:ext cx="2975337" cy="2255768"/>
            <a:chOff x="5553375" y="1359038"/>
            <a:chExt cx="3721084" cy="282116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150259" y="1968500"/>
              <a:ext cx="2514600" cy="1771650"/>
            </a:xfrm>
            <a:custGeom>
              <a:avLst/>
              <a:gdLst/>
              <a:ahLst/>
              <a:cxnLst>
                <a:cxn ang="0">
                  <a:pos x="0" y="1212"/>
                </a:cxn>
                <a:cxn ang="0">
                  <a:pos x="0" y="1170"/>
                </a:cxn>
                <a:cxn ang="0">
                  <a:pos x="96" y="768"/>
                </a:cxn>
                <a:cxn ang="0">
                  <a:pos x="240" y="480"/>
                </a:cxn>
                <a:cxn ang="0">
                  <a:pos x="480" y="192"/>
                </a:cxn>
                <a:cxn ang="0">
                  <a:pos x="816" y="48"/>
                </a:cxn>
                <a:cxn ang="0">
                  <a:pos x="1104" y="0"/>
                </a:cxn>
                <a:cxn ang="0">
                  <a:pos x="1344" y="0"/>
                </a:cxn>
                <a:cxn ang="0">
                  <a:pos x="1392" y="480"/>
                </a:cxn>
                <a:cxn ang="0">
                  <a:pos x="1488" y="1008"/>
                </a:cxn>
                <a:cxn ang="0">
                  <a:pos x="1536" y="1152"/>
                </a:cxn>
                <a:cxn ang="0">
                  <a:pos x="1584" y="1200"/>
                </a:cxn>
              </a:cxnLst>
              <a:rect l="0" t="0" r="r" b="b"/>
              <a:pathLst>
                <a:path w="1584" h="1212">
                  <a:moveTo>
                    <a:pt x="0" y="1212"/>
                  </a:moveTo>
                  <a:cubicBezTo>
                    <a:pt x="0" y="1198"/>
                    <a:pt x="0" y="1184"/>
                    <a:pt x="0" y="1170"/>
                  </a:cubicBezTo>
                  <a:lnTo>
                    <a:pt x="96" y="768"/>
                  </a:lnTo>
                  <a:lnTo>
                    <a:pt x="240" y="480"/>
                  </a:lnTo>
                  <a:lnTo>
                    <a:pt x="480" y="192"/>
                  </a:lnTo>
                  <a:lnTo>
                    <a:pt x="816" y="48"/>
                  </a:lnTo>
                  <a:lnTo>
                    <a:pt x="1104" y="0"/>
                  </a:lnTo>
                  <a:lnTo>
                    <a:pt x="1344" y="0"/>
                  </a:lnTo>
                  <a:lnTo>
                    <a:pt x="1392" y="480"/>
                  </a:lnTo>
                  <a:lnTo>
                    <a:pt x="1488" y="1008"/>
                  </a:lnTo>
                  <a:lnTo>
                    <a:pt x="1536" y="1152"/>
                  </a:lnTo>
                  <a:lnTo>
                    <a:pt x="1584" y="120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6150259" y="1816100"/>
              <a:ext cx="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150259" y="3721100"/>
              <a:ext cx="3124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2838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69122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912259" y="1968500"/>
              <a:ext cx="1371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7195273" y="3721100"/>
              <a:ext cx="868829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Load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 rot="16200000">
              <a:off x="5100846" y="2773282"/>
              <a:ext cx="1364157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 smtClean="0"/>
                <a:t>Goodput</a:t>
              </a:r>
              <a:endParaRPr lang="en-US" sz="2400" dirty="0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6425162" y="1359038"/>
              <a:ext cx="902491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/>
                <a:t>Knee</a:t>
              </a:r>
              <a:endParaRPr lang="en-US" sz="2400" dirty="0"/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7957101" y="1359038"/>
              <a:ext cx="707759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/>
                <a:t>Cliff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0821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Start Example</a:t>
            </a:r>
            <a:endParaRPr lang="en-US" dirty="0"/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390774" y="510807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2290108" cy="552330"/>
            <a:chOff x="2850395" y="3694550"/>
            <a:chExt cx="4810245" cy="552330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3" name="Straight Arrow Connector 8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4789170" y="6325985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8</a:t>
            </a:r>
            <a:endParaRPr lang="en-US" sz="2400" dirty="0"/>
          </a:p>
        </p:txBody>
      </p:sp>
      <p:sp>
        <p:nvSpPr>
          <p:cNvPr id="99" name="Content Placeholder 3"/>
          <p:cNvSpPr txBox="1">
            <a:spLocks/>
          </p:cNvSpPr>
          <p:nvPr/>
        </p:nvSpPr>
        <p:spPr>
          <a:xfrm>
            <a:off x="152400" y="1782032"/>
            <a:ext cx="4221296" cy="49235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 smtClean="0"/>
              <a:t>cwnd</a:t>
            </a:r>
            <a:r>
              <a:rPr lang="en-US" dirty="0" smtClean="0"/>
              <a:t> grows rapidly</a:t>
            </a:r>
          </a:p>
          <a:p>
            <a:r>
              <a:rPr lang="en-US" dirty="0" smtClean="0"/>
              <a:t>Slows down when…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i="1" dirty="0" smtClean="0"/>
              <a:t> &gt;= </a:t>
            </a:r>
            <a:r>
              <a:rPr lang="en-US" i="1" dirty="0" err="1" smtClean="0"/>
              <a:t>ssthresh</a:t>
            </a:r>
            <a:endParaRPr lang="en-US" i="1" dirty="0" smtClean="0"/>
          </a:p>
          <a:p>
            <a:pPr lvl="1"/>
            <a:r>
              <a:rPr lang="en-US" dirty="0" smtClean="0"/>
              <a:t>Or a packet drops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2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8" grpId="0"/>
      <p:bldP spid="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Avoidance</a:t>
            </a: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Math3" pitchFamily="2" charset="2"/>
              </a:rPr>
              <a:t>Additive Increase Multiplicative Decrease (AIMD) mode</a:t>
            </a:r>
          </a:p>
          <a:p>
            <a:r>
              <a:rPr lang="en-US" i="1" dirty="0" err="1" smtClean="0">
                <a:sym typeface="Math3" pitchFamily="2" charset="2"/>
              </a:rPr>
              <a:t>ssthresh</a:t>
            </a:r>
            <a:r>
              <a:rPr lang="en-US" dirty="0" smtClean="0">
                <a:sym typeface="Math3" pitchFamily="2" charset="2"/>
              </a:rPr>
              <a:t> is lower-bound guess about location of the knee</a:t>
            </a:r>
          </a:p>
          <a:p>
            <a:r>
              <a:rPr lang="en-US" b="1" dirty="0" smtClean="0">
                <a:sym typeface="Math3" pitchFamily="2" charset="2"/>
              </a:rPr>
              <a:t>If</a:t>
            </a:r>
            <a:r>
              <a:rPr lang="en-US" dirty="0" smtClean="0">
                <a:sym typeface="Math3" pitchFamily="2" charset="2"/>
              </a:rPr>
              <a:t> </a:t>
            </a:r>
            <a:r>
              <a:rPr lang="en-US" i="1" dirty="0" err="1" smtClean="0">
                <a:sym typeface="Math3" pitchFamily="2" charset="2"/>
              </a:rPr>
              <a:t>cwnd</a:t>
            </a:r>
            <a:r>
              <a:rPr lang="en-US" i="1" dirty="0" smtClean="0">
                <a:sym typeface="Math3" pitchFamily="2" charset="2"/>
              </a:rPr>
              <a:t> &gt;= </a:t>
            </a:r>
            <a:r>
              <a:rPr lang="en-US" i="1" dirty="0" err="1" smtClean="0">
                <a:sym typeface="Math3" pitchFamily="2" charset="2"/>
              </a:rPr>
              <a:t>ssthresh</a:t>
            </a:r>
            <a:r>
              <a:rPr lang="en-US" i="1" dirty="0" smtClean="0">
                <a:sym typeface="Math3" pitchFamily="2" charset="2"/>
              </a:rPr>
              <a:t> </a:t>
            </a:r>
            <a:r>
              <a:rPr lang="en-US" b="1" dirty="0" smtClean="0">
                <a:sym typeface="Math3" pitchFamily="2" charset="2"/>
              </a:rPr>
              <a:t>then</a:t>
            </a:r>
            <a:r>
              <a:rPr lang="en-US" dirty="0" smtClean="0">
                <a:sym typeface="Math3" pitchFamily="2" charset="2"/>
              </a:rPr>
              <a:t> </a:t>
            </a:r>
            <a:br>
              <a:rPr lang="en-US" dirty="0" smtClean="0">
                <a:sym typeface="Math3" pitchFamily="2" charset="2"/>
              </a:rPr>
            </a:br>
            <a:r>
              <a:rPr lang="en-US" dirty="0" smtClean="0">
                <a:sym typeface="Math3" pitchFamily="2" charset="2"/>
              </a:rPr>
              <a:t>	</a:t>
            </a:r>
            <a:r>
              <a:rPr lang="en-US" dirty="0" smtClean="0"/>
              <a:t>each time a segment is </a:t>
            </a:r>
            <a:r>
              <a:rPr lang="en-US" dirty="0" err="1" smtClean="0"/>
              <a:t>ACKed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increment </a:t>
            </a:r>
            <a:r>
              <a:rPr lang="en-US" i="1" dirty="0" err="1" smtClean="0"/>
              <a:t>cwnd</a:t>
            </a:r>
            <a:r>
              <a:rPr lang="en-US" i="1" dirty="0" smtClean="0"/>
              <a:t> by 1/cwnd  (</a:t>
            </a:r>
            <a:r>
              <a:rPr lang="en-US" i="1" dirty="0" err="1" smtClean="0"/>
              <a:t>cwnd</a:t>
            </a:r>
            <a:r>
              <a:rPr lang="en-US" i="1" dirty="0" smtClean="0"/>
              <a:t> += 1/cwnd).</a:t>
            </a:r>
            <a:endParaRPr lang="en-US" dirty="0" smtClean="0"/>
          </a:p>
          <a:p>
            <a:r>
              <a:rPr lang="en-US" dirty="0" smtClean="0">
                <a:sym typeface="Math3" pitchFamily="2" charset="2"/>
              </a:rPr>
              <a:t>So </a:t>
            </a:r>
            <a:r>
              <a:rPr lang="en-US" i="1" dirty="0" err="1" smtClean="0">
                <a:sym typeface="Math3" pitchFamily="2" charset="2"/>
              </a:rPr>
              <a:t>cwnd</a:t>
            </a:r>
            <a:r>
              <a:rPr lang="en-US" dirty="0" smtClean="0">
                <a:sym typeface="Math3" pitchFamily="2" charset="2"/>
              </a:rPr>
              <a:t> is increased by one only if all segments have been acknowledged</a:t>
            </a:r>
            <a:endParaRPr lang="en-US" sz="2000" dirty="0">
              <a:sym typeface="Math3" pitchFamily="2" charset="2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2|0.8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0.7|16|4.9|7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4|37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19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72677</TotalTime>
  <Words>2320</Words>
  <Application>Microsoft Office PowerPoint</Application>
  <PresentationFormat>Diavetítés a képernyőre (4:3 oldalarány)</PresentationFormat>
  <Paragraphs>552</Paragraphs>
  <Slides>45</Slides>
  <Notes>19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47" baseType="lpstr">
      <vt:lpstr>Median</vt:lpstr>
      <vt:lpstr>Chart</vt:lpstr>
      <vt:lpstr>Computer Networks</vt:lpstr>
      <vt:lpstr>Transport Layer</vt:lpstr>
      <vt:lpstr>TCP Congestion Control</vt:lpstr>
      <vt:lpstr>Two Basic Components</vt:lpstr>
      <vt:lpstr>Rate Adjustment</vt:lpstr>
      <vt:lpstr>Implementing Congestion Control</vt:lpstr>
      <vt:lpstr>Slow Start</vt:lpstr>
      <vt:lpstr>Slow Start Example</vt:lpstr>
      <vt:lpstr>Congestion Avoidance</vt:lpstr>
      <vt:lpstr>Congestion Avoidance Example</vt:lpstr>
      <vt:lpstr>The Big Picture – TCP Tahoe       (the original TCP)</vt:lpstr>
      <vt:lpstr>Outline</vt:lpstr>
      <vt:lpstr>The Evolution of TCP</vt:lpstr>
      <vt:lpstr>TCP Reno: Fast Retransmit</vt:lpstr>
      <vt:lpstr>TCP Reno: Fast Recovery</vt:lpstr>
      <vt:lpstr>Fast Retransmit and Fast Recovery</vt:lpstr>
      <vt:lpstr>Many TCP Variants…</vt:lpstr>
      <vt:lpstr>TCP in the Real World</vt:lpstr>
      <vt:lpstr>High Bandwidth-Delay Product</vt:lpstr>
      <vt:lpstr>Goals</vt:lpstr>
      <vt:lpstr>Compound TCP Implementation</vt:lpstr>
      <vt:lpstr>Compound TCP Example</vt:lpstr>
      <vt:lpstr>TCP CUBIC Implementation</vt:lpstr>
      <vt:lpstr>TCP CUBIC Implementation</vt:lpstr>
      <vt:lpstr>TCP CUBIC Example</vt:lpstr>
      <vt:lpstr>Outline</vt:lpstr>
      <vt:lpstr>Issues with TCP</vt:lpstr>
      <vt:lpstr>Small Flows</vt:lpstr>
      <vt:lpstr>Wireless Networks</vt:lpstr>
      <vt:lpstr>Denial of Service</vt:lpstr>
      <vt:lpstr>PowerPoint bemutató</vt:lpstr>
      <vt:lpstr>Typical Internet Queuing</vt:lpstr>
      <vt:lpstr>RED Algorithm</vt:lpstr>
      <vt:lpstr>RED Operation</vt:lpstr>
      <vt:lpstr>RED Algorithm</vt:lpstr>
      <vt:lpstr>Data Center TCP: DCTCP</vt:lpstr>
      <vt:lpstr>Generality of Partition/Aggregate</vt:lpstr>
      <vt:lpstr>Workloads</vt:lpstr>
      <vt:lpstr>Impairments</vt:lpstr>
      <vt:lpstr>Incast</vt:lpstr>
      <vt:lpstr>Queue Buildup</vt:lpstr>
      <vt:lpstr>Data Center Transport Requirements</vt:lpstr>
      <vt:lpstr>DCTCP: The TCP/ECN Control Loop</vt:lpstr>
      <vt:lpstr>DCTCP: Two Key Ideas</vt:lpstr>
      <vt:lpstr>Data Center TCP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Sándor Laki</cp:lastModifiedBy>
  <cp:revision>1051</cp:revision>
  <cp:lastPrinted>2012-08-22T04:00:45Z</cp:lastPrinted>
  <dcterms:created xsi:type="dcterms:W3CDTF">2012-01-03T02:22:46Z</dcterms:created>
  <dcterms:modified xsi:type="dcterms:W3CDTF">2017-11-28T11:53:14Z</dcterms:modified>
</cp:coreProperties>
</file>