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02"/>
  </p:notesMasterIdLst>
  <p:handoutMasterIdLst>
    <p:handoutMasterId r:id="rId103"/>
  </p:handoutMasterIdLst>
  <p:sldIdLst>
    <p:sldId id="388" r:id="rId2"/>
    <p:sldId id="498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38" r:id="rId17"/>
    <p:sldId id="539" r:id="rId18"/>
    <p:sldId id="540" r:id="rId19"/>
    <p:sldId id="541" r:id="rId20"/>
    <p:sldId id="542" r:id="rId21"/>
    <p:sldId id="543" r:id="rId22"/>
    <p:sldId id="544" r:id="rId23"/>
    <p:sldId id="545" r:id="rId24"/>
    <p:sldId id="546" r:id="rId25"/>
    <p:sldId id="547" r:id="rId26"/>
    <p:sldId id="548" r:id="rId27"/>
    <p:sldId id="549" r:id="rId28"/>
    <p:sldId id="550" r:id="rId29"/>
    <p:sldId id="551" r:id="rId30"/>
    <p:sldId id="552" r:id="rId31"/>
    <p:sldId id="553" r:id="rId32"/>
    <p:sldId id="554" r:id="rId33"/>
    <p:sldId id="555" r:id="rId34"/>
    <p:sldId id="557" r:id="rId35"/>
    <p:sldId id="558" r:id="rId36"/>
    <p:sldId id="559" r:id="rId37"/>
    <p:sldId id="560" r:id="rId38"/>
    <p:sldId id="561" r:id="rId39"/>
    <p:sldId id="563" r:id="rId40"/>
    <p:sldId id="564" r:id="rId41"/>
    <p:sldId id="565" r:id="rId42"/>
    <p:sldId id="566" r:id="rId43"/>
    <p:sldId id="567" r:id="rId44"/>
    <p:sldId id="568" r:id="rId45"/>
    <p:sldId id="569" r:id="rId46"/>
    <p:sldId id="570" r:id="rId47"/>
    <p:sldId id="571" r:id="rId48"/>
    <p:sldId id="572" r:id="rId49"/>
    <p:sldId id="573" r:id="rId50"/>
    <p:sldId id="574" r:id="rId51"/>
    <p:sldId id="575" r:id="rId52"/>
    <p:sldId id="576" r:id="rId53"/>
    <p:sldId id="577" r:id="rId54"/>
    <p:sldId id="578" r:id="rId55"/>
    <p:sldId id="579" r:id="rId56"/>
    <p:sldId id="580" r:id="rId57"/>
    <p:sldId id="581" r:id="rId58"/>
    <p:sldId id="582" r:id="rId59"/>
    <p:sldId id="583" r:id="rId60"/>
    <p:sldId id="584" r:id="rId61"/>
    <p:sldId id="585" r:id="rId62"/>
    <p:sldId id="586" r:id="rId63"/>
    <p:sldId id="611" r:id="rId64"/>
    <p:sldId id="612" r:id="rId65"/>
    <p:sldId id="613" r:id="rId66"/>
    <p:sldId id="614" r:id="rId67"/>
    <p:sldId id="615" r:id="rId68"/>
    <p:sldId id="589" r:id="rId69"/>
    <p:sldId id="590" r:id="rId70"/>
    <p:sldId id="591" r:id="rId71"/>
    <p:sldId id="592" r:id="rId72"/>
    <p:sldId id="593" r:id="rId73"/>
    <p:sldId id="594" r:id="rId74"/>
    <p:sldId id="595" r:id="rId75"/>
    <p:sldId id="596" r:id="rId76"/>
    <p:sldId id="597" r:id="rId77"/>
    <p:sldId id="598" r:id="rId78"/>
    <p:sldId id="599" r:id="rId79"/>
    <p:sldId id="600" r:id="rId80"/>
    <p:sldId id="601" r:id="rId81"/>
    <p:sldId id="602" r:id="rId82"/>
    <p:sldId id="603" r:id="rId83"/>
    <p:sldId id="604" r:id="rId84"/>
    <p:sldId id="605" r:id="rId85"/>
    <p:sldId id="606" r:id="rId86"/>
    <p:sldId id="607" r:id="rId87"/>
    <p:sldId id="608" r:id="rId88"/>
    <p:sldId id="609" r:id="rId89"/>
    <p:sldId id="610" r:id="rId90"/>
    <p:sldId id="616" r:id="rId91"/>
    <p:sldId id="617" r:id="rId92"/>
    <p:sldId id="618" r:id="rId93"/>
    <p:sldId id="619" r:id="rId94"/>
    <p:sldId id="620" r:id="rId95"/>
    <p:sldId id="621" r:id="rId96"/>
    <p:sldId id="622" r:id="rId97"/>
    <p:sldId id="623" r:id="rId98"/>
    <p:sldId id="624" r:id="rId99"/>
    <p:sldId id="625" r:id="rId100"/>
    <p:sldId id="626" r:id="rId10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8"/>
            <p14:sldId id="509"/>
            <p14:sldId id="510"/>
            <p14:sldId id="511"/>
            <p14:sldId id="512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7"/>
            <p14:sldId id="558"/>
            <p14:sldId id="559"/>
            <p14:sldId id="560"/>
            <p14:sldId id="561"/>
            <p14:sldId id="563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611"/>
            <p14:sldId id="612"/>
            <p14:sldId id="613"/>
            <p14:sldId id="614"/>
            <p14:sldId id="615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09"/>
            <p14:sldId id="610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0232" autoAdjust="0"/>
  </p:normalViewPr>
  <p:slideViewPr>
    <p:cSldViewPr snapToGrid="0">
      <p:cViewPr varScale="1">
        <p:scale>
          <a:sx n="66" d="100"/>
          <a:sy n="66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98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341245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packets</a:t>
            </a:r>
            <a:r>
              <a:rPr lang="en-US" baseline="0" dirty="0"/>
              <a:t> until routes figured out</a:t>
            </a:r>
          </a:p>
          <a:p>
            <a:r>
              <a:rPr lang="en-US" baseline="0" dirty="0"/>
              <a:t>No load balancing</a:t>
            </a:r>
          </a:p>
          <a:p>
            <a:r>
              <a:rPr lang="en-US" baseline="0" dirty="0"/>
              <a:t>Addressing!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time, show</a:t>
            </a:r>
            <a:r>
              <a:rPr lang="en-US" baseline="0" dirty="0"/>
              <a:t> correlation between lookup speed and maximum line rate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64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67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90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91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91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idr-report.org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Lecture </a:t>
            </a:r>
            <a:r>
              <a:rPr lang="hu-HU" sz="3600" b="1" dirty="0">
                <a:solidFill>
                  <a:schemeClr val="tx1"/>
                </a:solidFill>
              </a:rPr>
              <a:t>8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hu-HU" sz="3600" b="1" dirty="0" err="1">
                <a:solidFill>
                  <a:schemeClr val="tx1"/>
                </a:solidFill>
              </a:rPr>
              <a:t>Interconnecting</a:t>
            </a:r>
            <a:r>
              <a:rPr lang="hu-HU" sz="3600" b="1" dirty="0">
                <a:solidFill>
                  <a:schemeClr val="tx1"/>
                </a:solidFill>
              </a:rPr>
              <a:t> </a:t>
            </a:r>
            <a:r>
              <a:rPr lang="hu-HU" sz="3600" b="1" dirty="0" err="1">
                <a:solidFill>
                  <a:schemeClr val="tx1"/>
                </a:solidFill>
              </a:rPr>
              <a:t>LANs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514600" y="6202437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slides from D. </a:t>
            </a:r>
            <a:r>
              <a:rPr lang="en-US" dirty="0" err="1"/>
              <a:t>Choffnes</a:t>
            </a:r>
            <a:r>
              <a:rPr lang="en-US" dirty="0"/>
              <a:t> Northeastern U. </a:t>
            </a:r>
            <a:r>
              <a:rPr lang="hu-HU" dirty="0"/>
              <a:t>and P.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</a:t>
            </a:r>
          </a:p>
          <a:p>
            <a:r>
              <a:rPr lang="en-US" dirty="0"/>
              <a:t>Revised </a:t>
            </a:r>
            <a:r>
              <a:rPr lang="hu-HU" dirty="0" err="1"/>
              <a:t>Autumn</a:t>
            </a:r>
            <a:r>
              <a:rPr lang="en-US" dirty="0"/>
              <a:t> 2015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Spanning Tree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Elect a bridge to be the root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bridge finds shortest path to the root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Union of these paths becomes the spanning tree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Bridges exchange Configuration Bridge Protocol Data Units (</a:t>
            </a:r>
            <a:r>
              <a:rPr lang="en-US" dirty="0">
                <a:solidFill>
                  <a:schemeClr val="accent1"/>
                </a:solidFill>
              </a:rPr>
              <a:t>BPDU</a:t>
            </a:r>
            <a:r>
              <a:rPr lang="en-US" dirty="0"/>
              <a:t>s) to build the tree</a:t>
            </a:r>
          </a:p>
          <a:p>
            <a:pPr lvl="1"/>
            <a:r>
              <a:rPr lang="en-US" dirty="0"/>
              <a:t>Used to elect the root bridge</a:t>
            </a:r>
          </a:p>
          <a:p>
            <a:pPr lvl="1"/>
            <a:r>
              <a:rPr lang="en-US" dirty="0"/>
              <a:t>Calculate shortest paths</a:t>
            </a:r>
          </a:p>
          <a:p>
            <a:pPr lvl="1"/>
            <a:r>
              <a:rPr lang="en-US" dirty="0"/>
              <a:t>Locate the next hop closest to the root, and its port</a:t>
            </a:r>
          </a:p>
          <a:p>
            <a:pPr lvl="1"/>
            <a:r>
              <a:rPr lang="en-US" dirty="0"/>
              <a:t>Select ports to be included in the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60471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Poisoned Reverse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100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149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997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4997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6846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6846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1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6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/>
          </a:bodyPr>
          <a:lstStyle/>
          <a:p>
            <a:r>
              <a:rPr lang="en-US" dirty="0"/>
              <a:t>If C routes through B to get to A</a:t>
            </a:r>
          </a:p>
          <a:p>
            <a:pPr lvl="1"/>
            <a:r>
              <a:rPr lang="en-US" dirty="0"/>
              <a:t>C tells B that 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  <a:p>
            <a:pPr lvl="1"/>
            <a:r>
              <a:rPr lang="en-US" dirty="0"/>
              <a:t>Thus, B won’t route to A via C</a:t>
            </a:r>
          </a:p>
        </p:txBody>
      </p:sp>
    </p:spTree>
    <p:extLst>
      <p:ext uri="{BB962C8B-B14F-4D97-AF65-F5344CB8AC3E}">
        <p14:creationId xmlns:p14="http://schemas.microsoft.com/office/powerpoint/2010/main" val="2175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Root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83327"/>
            <a:ext cx="8839200" cy="5022273"/>
          </a:xfrm>
        </p:spPr>
        <p:txBody>
          <a:bodyPr/>
          <a:lstStyle/>
          <a:p>
            <a:r>
              <a:rPr lang="en-US" dirty="0"/>
              <a:t>Initially, all hosts assume they are the root</a:t>
            </a:r>
          </a:p>
          <a:p>
            <a:r>
              <a:rPr lang="en-US" dirty="0"/>
              <a:t>Bridges broadcast BPDUs: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received BPDUs, each switch chooses:</a:t>
            </a:r>
          </a:p>
          <a:p>
            <a:pPr lvl="1"/>
            <a:r>
              <a:rPr lang="en-US" dirty="0"/>
              <a:t>A new root (smallest known Root ID)</a:t>
            </a:r>
          </a:p>
          <a:p>
            <a:pPr lvl="1"/>
            <a:r>
              <a:rPr lang="en-US" dirty="0"/>
              <a:t>A new root port (what interface goes towards the root)</a:t>
            </a:r>
          </a:p>
          <a:p>
            <a:pPr lvl="1"/>
            <a:r>
              <a:rPr lang="en-US" dirty="0"/>
              <a:t>A new designated bridge (who is the next hop to root)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82955" y="3071423"/>
            <a:ext cx="5202193" cy="400110"/>
            <a:chOff x="457396" y="1885296"/>
            <a:chExt cx="5202193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938564" y="1885296"/>
              <a:ext cx="1337481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Root ID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044" y="1885296"/>
              <a:ext cx="2383545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Path Cost to Root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396" y="1885296"/>
              <a:ext cx="1471063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Bridge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13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Construction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>
            <a:off x="1981188" y="2975455"/>
            <a:ext cx="0" cy="12154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2419029" y="2791101"/>
            <a:ext cx="185453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 flipV="1">
            <a:off x="5149245" y="2791100"/>
            <a:ext cx="1749758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9" idx="3"/>
          </p:cNvCxnSpPr>
          <p:nvPr/>
        </p:nvCxnSpPr>
        <p:spPr>
          <a:xfrm rot="5400000">
            <a:off x="5543134" y="2581565"/>
            <a:ext cx="1399822" cy="2187601"/>
          </a:xfrm>
          <a:prstGeom prst="bentConnector2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1" idx="0"/>
          </p:cNvCxnSpPr>
          <p:nvPr/>
        </p:nvCxnSpPr>
        <p:spPr>
          <a:xfrm rot="16200000" flipH="1">
            <a:off x="4405145" y="4943037"/>
            <a:ext cx="1793187" cy="895779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0"/>
          </p:cNvCxnSpPr>
          <p:nvPr/>
        </p:nvCxnSpPr>
        <p:spPr>
          <a:xfrm rot="5400000" flipH="1" flipV="1">
            <a:off x="3122972" y="4911189"/>
            <a:ext cx="1793189" cy="959476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1"/>
          </p:cNvCxnSpPr>
          <p:nvPr/>
        </p:nvCxnSpPr>
        <p:spPr>
          <a:xfrm>
            <a:off x="3977669" y="6471876"/>
            <a:ext cx="133411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1"/>
          </p:cNvCxnSpPr>
          <p:nvPr/>
        </p:nvCxnSpPr>
        <p:spPr>
          <a:xfrm>
            <a:off x="2419029" y="4375276"/>
            <a:ext cx="18545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403934" y="2473554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1"/>
          </p:cNvCxnSpPr>
          <p:nvPr/>
        </p:nvCxnSpPr>
        <p:spPr>
          <a:xfrm flipV="1">
            <a:off x="403934" y="2791099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83246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2017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stCxn id="32" idx="3"/>
            <a:endCxn id="5" idx="1"/>
          </p:cNvCxnSpPr>
          <p:nvPr/>
        </p:nvCxnSpPr>
        <p:spPr>
          <a:xfrm>
            <a:off x="1147063" y="2791099"/>
            <a:ext cx="396283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4" idx="1"/>
          </p:cNvCxnSpPr>
          <p:nvPr/>
        </p:nvCxnSpPr>
        <p:spPr>
          <a:xfrm>
            <a:off x="403934" y="4135419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403934" y="4452964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449433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386363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>
            <a:stCxn id="44" idx="3"/>
          </p:cNvCxnSpPr>
          <p:nvPr/>
        </p:nvCxnSpPr>
        <p:spPr>
          <a:xfrm>
            <a:off x="1147063" y="4452964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2" idx="1"/>
          </p:cNvCxnSpPr>
          <p:nvPr/>
        </p:nvCxnSpPr>
        <p:spPr>
          <a:xfrm>
            <a:off x="2002369" y="6015734"/>
            <a:ext cx="0" cy="52430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2" idx="1"/>
          </p:cNvCxnSpPr>
          <p:nvPr/>
        </p:nvCxnSpPr>
        <p:spPr>
          <a:xfrm flipV="1">
            <a:off x="1516842" y="6540039"/>
            <a:ext cx="485527" cy="413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56" y="62682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7" y="574394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2" idx="3"/>
          </p:cNvCxnSpPr>
          <p:nvPr/>
        </p:nvCxnSpPr>
        <p:spPr>
          <a:xfrm flipV="1">
            <a:off x="2259971" y="6540038"/>
            <a:ext cx="108632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722460" y="6507870"/>
            <a:ext cx="485527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22459" y="6017984"/>
            <a:ext cx="122907" cy="4898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27384" y="6510067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9676" y="2793116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309675" y="2479961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8666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2359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7614600" y="2795312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0" idx="0"/>
          </p:cNvCxnSpPr>
          <p:nvPr/>
        </p:nvCxnSpPr>
        <p:spPr>
          <a:xfrm>
            <a:off x="4273562" y="1851884"/>
            <a:ext cx="451484" cy="169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0"/>
          </p:cNvCxnSpPr>
          <p:nvPr/>
        </p:nvCxnSpPr>
        <p:spPr>
          <a:xfrm flipV="1">
            <a:off x="4725046" y="1836810"/>
            <a:ext cx="424198" cy="1846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43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27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endCxn id="70" idx="2"/>
          </p:cNvCxnSpPr>
          <p:nvPr/>
        </p:nvCxnSpPr>
        <p:spPr>
          <a:xfrm flipV="1">
            <a:off x="4725046" y="2279074"/>
            <a:ext cx="0" cy="35457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2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03" y="260674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1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889461" y="266229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89461" y="432416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002369" y="641123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403" y="623608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80" y="574619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6464858" y="638126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2074" y="266651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96245" y="2021472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7071" y="2145080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0: 0/0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42083" y="216765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12/0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68315" y="2101211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3/0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747" y="3729256"/>
            <a:ext cx="129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27/0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37625" y="3682956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41/0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53471" y="580126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9/0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63699" y="579338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68/0</a:t>
            </a:r>
          </a:p>
        </p:txBody>
      </p:sp>
      <p:cxnSp>
        <p:nvCxnSpPr>
          <p:cNvPr id="29" name="Straight Arrow Connector 28"/>
          <p:cNvCxnSpPr>
            <a:stCxn id="7" idx="1"/>
            <a:endCxn id="5" idx="3"/>
          </p:cNvCxnSpPr>
          <p:nvPr/>
        </p:nvCxnSpPr>
        <p:spPr>
          <a:xfrm flipH="1">
            <a:off x="2419029" y="2791101"/>
            <a:ext cx="185453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0"/>
            <a:endCxn id="5" idx="2"/>
          </p:cNvCxnSpPr>
          <p:nvPr/>
        </p:nvCxnSpPr>
        <p:spPr>
          <a:xfrm flipV="1">
            <a:off x="1981188" y="2975455"/>
            <a:ext cx="0" cy="12154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01243" y="3682956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0/1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327843" y="21676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0/1</a:t>
            </a:r>
          </a:p>
        </p:txBody>
      </p:sp>
      <p:cxnSp>
        <p:nvCxnSpPr>
          <p:cNvPr id="47" name="Elbow Connector 46"/>
          <p:cNvCxnSpPr>
            <a:stCxn id="9" idx="3"/>
            <a:endCxn id="8" idx="2"/>
          </p:cNvCxnSpPr>
          <p:nvPr/>
        </p:nvCxnSpPr>
        <p:spPr>
          <a:xfrm flipV="1">
            <a:off x="5149244" y="2975454"/>
            <a:ext cx="2187601" cy="1399822"/>
          </a:xfrm>
          <a:prstGeom prst="bentConnector2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710746" y="36737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3/1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438727" y="5764992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9/1</a:t>
            </a:r>
          </a:p>
        </p:txBody>
      </p:sp>
      <p:cxnSp>
        <p:nvCxnSpPr>
          <p:cNvPr id="89" name="Straight Arrow Connector 88"/>
          <p:cNvCxnSpPr>
            <a:stCxn id="11" idx="1"/>
            <a:endCxn id="10" idx="3"/>
          </p:cNvCxnSpPr>
          <p:nvPr/>
        </p:nvCxnSpPr>
        <p:spPr>
          <a:xfrm flipH="1">
            <a:off x="3977669" y="6471876"/>
            <a:ext cx="133411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710745" y="3682955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0/2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68312" y="2099794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0/2</a:t>
            </a:r>
          </a:p>
        </p:txBody>
      </p:sp>
      <p:cxnSp>
        <p:nvCxnSpPr>
          <p:cNvPr id="94" name="Straight Arrow Connector 93"/>
          <p:cNvCxnSpPr>
            <a:stCxn id="9" idx="1"/>
            <a:endCxn id="6" idx="3"/>
          </p:cNvCxnSpPr>
          <p:nvPr/>
        </p:nvCxnSpPr>
        <p:spPr>
          <a:xfrm flipH="1">
            <a:off x="2419029" y="4375276"/>
            <a:ext cx="18545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1"/>
            <a:endCxn id="7" idx="3"/>
          </p:cNvCxnSpPr>
          <p:nvPr/>
        </p:nvCxnSpPr>
        <p:spPr>
          <a:xfrm flipH="1">
            <a:off x="5149245" y="2791100"/>
            <a:ext cx="1749758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436855" y="5764991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3/2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527674" y="5793380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3/2</a:t>
            </a:r>
          </a:p>
        </p:txBody>
      </p:sp>
      <p:cxnSp>
        <p:nvCxnSpPr>
          <p:cNvPr id="103" name="Elbow Connector 102"/>
          <p:cNvCxnSpPr>
            <a:stCxn id="10" idx="0"/>
          </p:cNvCxnSpPr>
          <p:nvPr/>
        </p:nvCxnSpPr>
        <p:spPr>
          <a:xfrm rot="5400000" flipH="1" flipV="1">
            <a:off x="3155621" y="4943838"/>
            <a:ext cx="1727891" cy="959477"/>
          </a:xfrm>
          <a:prstGeom prst="bentConnector3">
            <a:avLst>
              <a:gd name="adj1" fmla="val 5201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0"/>
          </p:cNvCxnSpPr>
          <p:nvPr/>
        </p:nvCxnSpPr>
        <p:spPr>
          <a:xfrm rot="16200000" flipV="1">
            <a:off x="4437794" y="4975686"/>
            <a:ext cx="1727891" cy="895779"/>
          </a:xfrm>
          <a:prstGeom prst="bentConnector3">
            <a:avLst>
              <a:gd name="adj1" fmla="val 52009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36490" y="5769543"/>
            <a:ext cx="11256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0/3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527106" y="5795531"/>
            <a:ext cx="95410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0/3</a:t>
            </a:r>
          </a:p>
        </p:txBody>
      </p:sp>
      <p:sp>
        <p:nvSpPr>
          <p:cNvPr id="114" name="Multiply 113"/>
          <p:cNvSpPr/>
          <p:nvPr/>
        </p:nvSpPr>
        <p:spPr>
          <a:xfrm>
            <a:off x="4398045" y="624476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7055343" y="410997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92" grpId="0" animBg="1"/>
      <p:bldP spid="93" grpId="0" animBg="1"/>
      <p:bldP spid="100" grpId="0" animBg="1"/>
      <p:bldP spid="10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 vs. Switches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Bridges make it possible to increase LAN capacity</a:t>
            </a:r>
          </a:p>
          <a:p>
            <a:pPr lvl="1"/>
            <a:r>
              <a:rPr lang="en-US" dirty="0"/>
              <a:t>Reduces the amount of broadcast packets</a:t>
            </a:r>
          </a:p>
          <a:p>
            <a:pPr lvl="1"/>
            <a:r>
              <a:rPr lang="en-US" dirty="0"/>
              <a:t>No loops</a:t>
            </a:r>
          </a:p>
          <a:p>
            <a:r>
              <a:rPr lang="en-US" dirty="0"/>
              <a:t>Switch is a special case of a bridge</a:t>
            </a:r>
          </a:p>
          <a:p>
            <a:pPr lvl="1"/>
            <a:r>
              <a:rPr lang="en-US" dirty="0"/>
              <a:t>Each port is connected to a </a:t>
            </a:r>
            <a:r>
              <a:rPr lang="en-US" dirty="0">
                <a:solidFill>
                  <a:schemeClr val="accent1"/>
                </a:solidFill>
              </a:rPr>
              <a:t>single </a:t>
            </a:r>
            <a:r>
              <a:rPr lang="en-US" dirty="0"/>
              <a:t>host</a:t>
            </a:r>
          </a:p>
          <a:p>
            <a:pPr lvl="2"/>
            <a:r>
              <a:rPr lang="en-US" dirty="0"/>
              <a:t>Either a client machine</a:t>
            </a:r>
          </a:p>
          <a:p>
            <a:pPr lvl="2"/>
            <a:r>
              <a:rPr lang="en-US" dirty="0"/>
              <a:t>Or another switch</a:t>
            </a:r>
          </a:p>
          <a:p>
            <a:pPr lvl="1"/>
            <a:r>
              <a:rPr lang="en-US" dirty="0"/>
              <a:t>Links are full duplex</a:t>
            </a:r>
          </a:p>
          <a:p>
            <a:pPr lvl="1"/>
            <a:r>
              <a:rPr lang="en-US" dirty="0"/>
              <a:t>Simplified hardware: no need for CSMA/CD!</a:t>
            </a:r>
          </a:p>
          <a:p>
            <a:pPr lvl="1"/>
            <a:r>
              <a:rPr lang="en-US" dirty="0"/>
              <a:t>Can have different speeds on each port</a:t>
            </a:r>
          </a:p>
        </p:txBody>
      </p:sp>
    </p:spTree>
    <p:extLst>
      <p:ext uri="{BB962C8B-B14F-4D97-AF65-F5344CB8AC3E}">
        <p14:creationId xmlns:p14="http://schemas.microsoft.com/office/powerpoint/2010/main" val="11296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the Internet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375" y="1600200"/>
            <a:ext cx="8991600" cy="5105400"/>
          </a:xfrm>
        </p:spPr>
        <p:txBody>
          <a:bodyPr/>
          <a:lstStyle/>
          <a:p>
            <a:r>
              <a:rPr lang="en-US" dirty="0"/>
              <a:t>Capabilities of switches:</a:t>
            </a:r>
          </a:p>
          <a:p>
            <a:pPr lvl="1"/>
            <a:r>
              <a:rPr lang="en-US" dirty="0"/>
              <a:t>Network-wide routing based on MAC addresses</a:t>
            </a:r>
          </a:p>
          <a:p>
            <a:pPr lvl="1"/>
            <a:r>
              <a:rPr lang="en-US" dirty="0"/>
              <a:t>Learn routes to new hosts automatically</a:t>
            </a:r>
          </a:p>
          <a:p>
            <a:pPr lvl="1"/>
            <a:r>
              <a:rPr lang="en-US" dirty="0"/>
              <a:t>Resolve loops</a:t>
            </a:r>
          </a:p>
          <a:p>
            <a:r>
              <a:rPr lang="en-US" dirty="0"/>
              <a:t>Could the whole Internet be one switching domain?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MAC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Inefficient</a:t>
            </a:r>
          </a:p>
          <a:p>
            <a:pPr lvl="1"/>
            <a:r>
              <a:rPr lang="en-US" dirty="0"/>
              <a:t>Flooding packets to locate unknown hosts</a:t>
            </a:r>
          </a:p>
          <a:p>
            <a:r>
              <a:rPr lang="en-US" dirty="0"/>
              <a:t>Poor Performance</a:t>
            </a:r>
          </a:p>
          <a:p>
            <a:pPr lvl="1"/>
            <a:r>
              <a:rPr lang="en-US" dirty="0"/>
              <a:t>Spanning tree does not balance load</a:t>
            </a:r>
          </a:p>
          <a:p>
            <a:pPr lvl="1"/>
            <a:r>
              <a:rPr lang="en-US" dirty="0"/>
              <a:t>Hot spots</a:t>
            </a:r>
          </a:p>
          <a:p>
            <a:r>
              <a:rPr lang="en-US" dirty="0"/>
              <a:t>Extremely Poor Scalability</a:t>
            </a:r>
          </a:p>
          <a:p>
            <a:pPr lvl="1"/>
            <a:r>
              <a:rPr lang="en-US" dirty="0"/>
              <a:t>Every switch needs every MAC address on the Internet in its routing table!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IP addresses these problems (next …)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775" y="4039439"/>
            <a:ext cx="8671498" cy="144696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0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Lecture </a:t>
            </a:r>
            <a:r>
              <a:rPr lang="hu-HU" sz="3600" b="1" dirty="0">
                <a:solidFill>
                  <a:schemeClr val="tx1"/>
                </a:solidFill>
              </a:rPr>
              <a:t>8</a:t>
            </a:r>
            <a:r>
              <a:rPr lang="en-US" sz="3600" b="1" dirty="0">
                <a:solidFill>
                  <a:schemeClr val="tx1"/>
                </a:solidFill>
              </a:rPr>
              <a:t>: Network Layer</a:t>
            </a:r>
          </a:p>
        </p:txBody>
      </p:sp>
      <p:sp>
        <p:nvSpPr>
          <p:cNvPr id="7" name="Subtitle 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slides from D. </a:t>
            </a:r>
            <a:r>
              <a:rPr lang="en-US" dirty="0" err="1"/>
              <a:t>Choffnes</a:t>
            </a:r>
            <a:r>
              <a:rPr lang="en-US" dirty="0"/>
              <a:t> Northeastern U. </a:t>
            </a:r>
            <a:r>
              <a:rPr lang="hu-HU" dirty="0"/>
              <a:t>and P.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</a:t>
            </a:r>
          </a:p>
          <a:p>
            <a:r>
              <a:rPr lang="en-US" dirty="0"/>
              <a:t>Revised </a:t>
            </a:r>
            <a:r>
              <a:rPr lang="hu-HU" dirty="0" err="1"/>
              <a:t>Autumn</a:t>
            </a:r>
            <a:r>
              <a:rPr lang="en-US" dirty="0"/>
              <a:t> 2015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Route packets end-to-end on a network, through multiple hops</a:t>
            </a:r>
          </a:p>
          <a:p>
            <a:r>
              <a:rPr lang="en-US" dirty="0"/>
              <a:t>Key challenge:</a:t>
            </a:r>
          </a:p>
          <a:p>
            <a:pPr lvl="1"/>
            <a:r>
              <a:rPr lang="en-US" dirty="0"/>
              <a:t>How to represent addresses</a:t>
            </a:r>
          </a:p>
          <a:p>
            <a:pPr lvl="1"/>
            <a:r>
              <a:rPr lang="en-US" dirty="0"/>
              <a:t>How to route packets</a:t>
            </a:r>
          </a:p>
          <a:p>
            <a:pPr lvl="2"/>
            <a:r>
              <a:rPr lang="en-US" dirty="0"/>
              <a:t>Scalability</a:t>
            </a:r>
          </a:p>
          <a:p>
            <a:pPr lvl="2"/>
            <a:r>
              <a:rPr lang="en-US" dirty="0"/>
              <a:t>Convergence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32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Routers,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3949005" cy="5105400"/>
          </a:xfrm>
        </p:spPr>
        <p:txBody>
          <a:bodyPr>
            <a:normAutofit/>
          </a:bodyPr>
          <a:lstStyle/>
          <a:p>
            <a:r>
              <a:rPr lang="en-US" sz="2800" dirty="0"/>
              <a:t>How to connect multiple LANs?</a:t>
            </a:r>
          </a:p>
          <a:p>
            <a:r>
              <a:rPr lang="en-US" sz="2800" dirty="0"/>
              <a:t>LANs may be incompatible</a:t>
            </a:r>
          </a:p>
          <a:p>
            <a:pPr lvl="1"/>
            <a:r>
              <a:rPr lang="en-US" sz="2500" dirty="0"/>
              <a:t>Ethernet, </a:t>
            </a:r>
            <a:r>
              <a:rPr lang="en-US" sz="2500" dirty="0" err="1"/>
              <a:t>Wifi</a:t>
            </a:r>
            <a:r>
              <a:rPr lang="en-US" sz="2500" dirty="0"/>
              <a:t>, etc…</a:t>
            </a:r>
          </a:p>
          <a:p>
            <a:r>
              <a:rPr lang="en-US" sz="2800" dirty="0"/>
              <a:t>Connected networks form an </a:t>
            </a:r>
            <a:r>
              <a:rPr lang="en-US" sz="2800" dirty="0">
                <a:solidFill>
                  <a:schemeClr val="accent1"/>
                </a:solidFill>
              </a:rPr>
              <a:t>internetwork</a:t>
            </a:r>
          </a:p>
          <a:p>
            <a:pPr lvl="1"/>
            <a:r>
              <a:rPr lang="en-US" sz="2500" dirty="0"/>
              <a:t>The Internet is the best known example</a:t>
            </a:r>
          </a:p>
          <a:p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4730814" y="1837096"/>
            <a:ext cx="2528974" cy="15923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536206" y="3408053"/>
            <a:ext cx="2528974" cy="1592317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946542" y="5151706"/>
            <a:ext cx="2528974" cy="1592317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20911" y="2411004"/>
            <a:ext cx="977462" cy="10576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20911" y="3014253"/>
            <a:ext cx="1150541" cy="6516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298374" y="2411005"/>
            <a:ext cx="140324" cy="4684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298373" y="2411005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16349" y="2633255"/>
            <a:ext cx="547470" cy="2462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43697" y="2142115"/>
            <a:ext cx="843760" cy="54533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320911" y="4724322"/>
            <a:ext cx="241724" cy="96450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562633" y="5640985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026730" y="3941616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17223" y="568357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90302" y="590582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052478" y="400506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25557" y="422731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472106" y="3014253"/>
            <a:ext cx="83948" cy="122898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489107" y="4241681"/>
            <a:ext cx="66947" cy="96528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44222" y="5937352"/>
            <a:ext cx="866323" cy="24478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183709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3014253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97" y="4281505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558" y="582562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878" y="245431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924" y="4971440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8" y="161353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H="1">
            <a:off x="6198800" y="4608309"/>
            <a:ext cx="1001010" cy="26958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883595" y="4877893"/>
            <a:ext cx="154938" cy="8109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35712" y="3981962"/>
            <a:ext cx="735740" cy="16590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617900" y="2820579"/>
            <a:ext cx="1025797" cy="8575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83" y="3593143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900" y="448647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" name="Group 71"/>
          <p:cNvGrpSpPr/>
          <p:nvPr/>
        </p:nvGrpSpPr>
        <p:grpSpPr>
          <a:xfrm>
            <a:off x="5026555" y="2142115"/>
            <a:ext cx="889794" cy="374650"/>
            <a:chOff x="5026555" y="2142115"/>
            <a:chExt cx="889794" cy="374650"/>
          </a:xfrm>
        </p:grpSpPr>
        <p:sp>
          <p:nvSpPr>
            <p:cNvPr id="71" name="Parallelogram 7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6093713" y="2516765"/>
            <a:ext cx="889794" cy="374650"/>
            <a:chOff x="5026555" y="2142115"/>
            <a:chExt cx="889794" cy="374650"/>
          </a:xfrm>
        </p:grpSpPr>
        <p:sp>
          <p:nvSpPr>
            <p:cNvPr id="75" name="Parallelogram 74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5148739" y="2751981"/>
            <a:ext cx="889794" cy="374650"/>
            <a:chOff x="5026555" y="2142115"/>
            <a:chExt cx="889794" cy="374650"/>
          </a:xfrm>
        </p:grpSpPr>
        <p:sp>
          <p:nvSpPr>
            <p:cNvPr id="78" name="Parallelogram 77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6778106" y="3754291"/>
            <a:ext cx="889794" cy="374650"/>
            <a:chOff x="5026555" y="2142115"/>
            <a:chExt cx="889794" cy="374650"/>
          </a:xfrm>
        </p:grpSpPr>
        <p:sp>
          <p:nvSpPr>
            <p:cNvPr id="81" name="Parallelogram 8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/>
          <p:cNvGrpSpPr/>
          <p:nvPr/>
        </p:nvGrpSpPr>
        <p:grpSpPr>
          <a:xfrm>
            <a:off x="7904091" y="4043160"/>
            <a:ext cx="889794" cy="374650"/>
            <a:chOff x="5026555" y="2142115"/>
            <a:chExt cx="889794" cy="374650"/>
          </a:xfrm>
        </p:grpSpPr>
        <p:sp>
          <p:nvSpPr>
            <p:cNvPr id="84" name="Parallelogram 83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Group 85"/>
          <p:cNvGrpSpPr/>
          <p:nvPr/>
        </p:nvGrpSpPr>
        <p:grpSpPr>
          <a:xfrm>
            <a:off x="6938152" y="4332031"/>
            <a:ext cx="889794" cy="374650"/>
            <a:chOff x="5026555" y="2142115"/>
            <a:chExt cx="889794" cy="374650"/>
          </a:xfrm>
        </p:grpSpPr>
        <p:sp>
          <p:nvSpPr>
            <p:cNvPr id="87" name="Parallelogram 86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5438698" y="5683571"/>
            <a:ext cx="889794" cy="374650"/>
            <a:chOff x="5026555" y="2142115"/>
            <a:chExt cx="889794" cy="374650"/>
          </a:xfrm>
        </p:grpSpPr>
        <p:sp>
          <p:nvSpPr>
            <p:cNvPr id="90" name="Parallelogram 89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Group 91"/>
          <p:cNvGrpSpPr/>
          <p:nvPr/>
        </p:nvGrpSpPr>
        <p:grpSpPr>
          <a:xfrm>
            <a:off x="4364745" y="6099494"/>
            <a:ext cx="889794" cy="374650"/>
            <a:chOff x="5026555" y="2142115"/>
            <a:chExt cx="889794" cy="374650"/>
          </a:xfrm>
        </p:grpSpPr>
        <p:sp>
          <p:nvSpPr>
            <p:cNvPr id="93" name="Parallelogram 92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5" name="Group 94"/>
          <p:cNvGrpSpPr/>
          <p:nvPr/>
        </p:nvGrpSpPr>
        <p:grpSpPr>
          <a:xfrm>
            <a:off x="4286173" y="5496246"/>
            <a:ext cx="889794" cy="374650"/>
            <a:chOff x="5026555" y="2142115"/>
            <a:chExt cx="889794" cy="374650"/>
          </a:xfrm>
        </p:grpSpPr>
        <p:sp>
          <p:nvSpPr>
            <p:cNvPr id="96" name="Parallelogram 95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 flipH="1">
            <a:off x="4093055" y="2775808"/>
            <a:ext cx="1492852" cy="535897"/>
            <a:chOff x="1219200" y="4876799"/>
            <a:chExt cx="5181605" cy="1384995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3" y="4876799"/>
              <a:ext cx="5181602" cy="1352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34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Internetworking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Naming / Addressing</a:t>
            </a:r>
          </a:p>
          <a:p>
            <a:pPr lvl="1"/>
            <a:r>
              <a:rPr lang="en-US" dirty="0"/>
              <a:t>How do you designate hosts?</a:t>
            </a:r>
          </a:p>
          <a:p>
            <a:r>
              <a:rPr lang="en-US" dirty="0"/>
              <a:t>Routing</a:t>
            </a:r>
          </a:p>
          <a:p>
            <a:pPr lvl="1"/>
            <a:r>
              <a:rPr lang="en-US" dirty="0"/>
              <a:t>Must be </a:t>
            </a:r>
            <a:r>
              <a:rPr lang="en-US" dirty="0">
                <a:solidFill>
                  <a:schemeClr val="accent1"/>
                </a:solidFill>
              </a:rPr>
              <a:t>scalable</a:t>
            </a:r>
            <a:r>
              <a:rPr lang="en-US" dirty="0"/>
              <a:t> (i.e. a switched Internet won’t work)</a:t>
            </a:r>
          </a:p>
          <a:p>
            <a:r>
              <a:rPr lang="en-US" dirty="0"/>
              <a:t>Service Model</a:t>
            </a:r>
          </a:p>
          <a:p>
            <a:pPr lvl="1"/>
            <a:r>
              <a:rPr lang="en-US" dirty="0"/>
              <a:t>What gets sent?</a:t>
            </a:r>
          </a:p>
          <a:p>
            <a:pPr lvl="1"/>
            <a:r>
              <a:rPr lang="en-US" dirty="0"/>
              <a:t>How fast will it go?</a:t>
            </a:r>
          </a:p>
          <a:p>
            <a:pPr lvl="1"/>
            <a:r>
              <a:rPr lang="en-US" dirty="0"/>
              <a:t>What happens if there are failures?</a:t>
            </a:r>
          </a:p>
          <a:p>
            <a:pPr lvl="1"/>
            <a:r>
              <a:rPr lang="en-US" dirty="0"/>
              <a:t>Must deal with </a:t>
            </a:r>
            <a:r>
              <a:rPr lang="en-US" dirty="0">
                <a:solidFill>
                  <a:schemeClr val="accent1"/>
                </a:solidFill>
              </a:rPr>
              <a:t>heterogeneity</a:t>
            </a:r>
          </a:p>
          <a:p>
            <a:pPr lvl="2"/>
            <a:r>
              <a:rPr lang="en-US" dirty="0"/>
              <a:t>Remember, every network is different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79922" y="256717"/>
            <a:ext cx="7677109" cy="328707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87320" y="341491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u="sng" dirty="0">
                  <a:solidFill>
                    <a:schemeClr val="bg1"/>
                  </a:solidFill>
                </a:rPr>
                <a:t>Internet Service Model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Best-effort (i.e. things may break)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Store-and-forward datagram network</a:t>
              </a:r>
            </a:p>
            <a:p>
              <a:pPr marL="114300" indent="0">
                <a:buClr>
                  <a:schemeClr val="bg1"/>
                </a:buClr>
                <a:buNone/>
              </a:pPr>
              <a:endParaRPr lang="en-US" sz="3200" dirty="0">
                <a:solidFill>
                  <a:schemeClr val="bg1"/>
                </a:solidFill>
              </a:endParaRP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Lowest common denominator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6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Above the Data Link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/>
              <a:t>Bridging</a:t>
            </a:r>
          </a:p>
          <a:p>
            <a:pPr lvl="1"/>
            <a:r>
              <a:rPr lang="en-US" dirty="0"/>
              <a:t>How do we connect LANs?</a:t>
            </a:r>
          </a:p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Route packets between LANs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Plug-and-play, self configuration</a:t>
            </a:r>
          </a:p>
          <a:p>
            <a:pPr lvl="1"/>
            <a:r>
              <a:rPr lang="en-US" dirty="0"/>
              <a:t>How to resolve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947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6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56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Addressing Schemes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Flat</a:t>
            </a:r>
          </a:p>
          <a:p>
            <a:pPr lvl="1"/>
            <a:r>
              <a:rPr lang="en-US" dirty="0"/>
              <a:t>e.g. each host is identified by a 48-bit MAC address</a:t>
            </a:r>
          </a:p>
          <a:p>
            <a:pPr lvl="1"/>
            <a:r>
              <a:rPr lang="en-US" dirty="0"/>
              <a:t>Router needs an entry for every host in the world</a:t>
            </a:r>
          </a:p>
          <a:p>
            <a:pPr lvl="2"/>
            <a:r>
              <a:rPr lang="en-US" dirty="0"/>
              <a:t>Too big</a:t>
            </a:r>
          </a:p>
          <a:p>
            <a:pPr lvl="2"/>
            <a:r>
              <a:rPr lang="en-US" dirty="0"/>
              <a:t>Too hard to maintain (hosts come and go all the time)</a:t>
            </a:r>
          </a:p>
          <a:p>
            <a:pPr lvl="2"/>
            <a:r>
              <a:rPr lang="en-US" dirty="0"/>
              <a:t>Too slow (more later)</a:t>
            </a:r>
          </a:p>
          <a:p>
            <a:r>
              <a:rPr lang="en-US" dirty="0"/>
              <a:t>Hierarchy</a:t>
            </a:r>
          </a:p>
          <a:p>
            <a:pPr lvl="1"/>
            <a:r>
              <a:rPr lang="en-US" dirty="0"/>
              <a:t>Addresses broken down into segments</a:t>
            </a:r>
          </a:p>
          <a:p>
            <a:pPr lvl="1"/>
            <a:r>
              <a:rPr lang="en-US" dirty="0"/>
              <a:t>Each segment has a different level of specificity</a:t>
            </a:r>
          </a:p>
        </p:txBody>
      </p:sp>
    </p:spTree>
    <p:extLst>
      <p:ext uri="{BB962C8B-B14F-4D97-AF65-F5344CB8AC3E}">
        <p14:creationId xmlns:p14="http://schemas.microsoft.com/office/powerpoint/2010/main" val="26673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5244" r="-1130" b="9834"/>
          <a:stretch/>
        </p:blipFill>
        <p:spPr bwMode="auto">
          <a:xfrm>
            <a:off x="91250" y="2315526"/>
            <a:ext cx="4282094" cy="26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Telephone Numbers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23588" y="1507251"/>
            <a:ext cx="3143458" cy="736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1-617-373-1234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6713" y="2006923"/>
            <a:ext cx="18895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13590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09084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2953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Classes\CS 4700\assets\massachusetts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36" y="2315526"/>
            <a:ext cx="4347569" cy="241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12646508">
            <a:off x="7177077" y="2119908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:\Classes\CS 4700\assets\northeastern-univers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2" y="5009750"/>
            <a:ext cx="6207256" cy="89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87590" y="5041429"/>
            <a:ext cx="2038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West Village H</a:t>
            </a:r>
          </a:p>
          <a:p>
            <a:pPr algn="ctr"/>
            <a:r>
              <a:rPr lang="en-US" sz="2400" dirty="0"/>
              <a:t>Room 256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70561" y="3130167"/>
            <a:ext cx="2799961" cy="724742"/>
            <a:chOff x="414979" y="3333623"/>
            <a:chExt cx="8263530" cy="1523216"/>
          </a:xfrm>
        </p:grpSpPr>
        <p:sp>
          <p:nvSpPr>
            <p:cNvPr id="18" name="Rectangle 1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Very General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7058" y="5904106"/>
            <a:ext cx="2799961" cy="724742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Very Specific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05619" y="5075295"/>
            <a:ext cx="2090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West Village G</a:t>
            </a:r>
          </a:p>
          <a:p>
            <a:pPr algn="ctr"/>
            <a:r>
              <a:rPr lang="en-US" sz="2400" dirty="0"/>
              <a:t>Room 1234</a:t>
            </a:r>
          </a:p>
        </p:txBody>
      </p:sp>
      <p:sp>
        <p:nvSpPr>
          <p:cNvPr id="13" name="Curved Down Arrow 12"/>
          <p:cNvSpPr/>
          <p:nvPr/>
        </p:nvSpPr>
        <p:spPr>
          <a:xfrm rot="10800000">
            <a:off x="4912953" y="5816812"/>
            <a:ext cx="2934810" cy="899325"/>
          </a:xfrm>
          <a:prstGeom prst="curvedDownArrow">
            <a:avLst>
              <a:gd name="adj1" fmla="val 44797"/>
              <a:gd name="adj2" fmla="val 83788"/>
              <a:gd name="adj3" fmla="val 3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ontent Placeholder 3"/>
          <p:cNvSpPr txBox="1">
            <a:spLocks/>
          </p:cNvSpPr>
          <p:nvPr/>
        </p:nvSpPr>
        <p:spPr>
          <a:xfrm>
            <a:off x="4882809" y="1517907"/>
            <a:ext cx="1015574" cy="552055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3278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41464" y="5904106"/>
            <a:ext cx="3769329" cy="724742"/>
            <a:chOff x="414979" y="3333623"/>
            <a:chExt cx="8263530" cy="1523216"/>
          </a:xfrm>
        </p:grpSpPr>
        <p:sp>
          <p:nvSpPr>
            <p:cNvPr id="27" name="Rectangle 2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Updates are Local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86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0" grpId="1"/>
      <p:bldP spid="23" grpId="0"/>
      <p:bldP spid="13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Hierarchy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 rot="1048252">
            <a:off x="203670" y="1736711"/>
            <a:ext cx="4207178" cy="3566548"/>
          </a:xfrm>
          <a:prstGeom prst="cloud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45252" y="2280944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1673886" y="3394225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1074" y="173864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1**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8143" y="214139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4386" y="3016025"/>
            <a:ext cx="62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61332" y="248386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61332" y="298012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5948" y="357916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75948" y="4075427"/>
            <a:ext cx="65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111</a:t>
            </a:r>
          </a:p>
        </p:txBody>
      </p:sp>
      <p:sp>
        <p:nvSpPr>
          <p:cNvPr id="35" name="Cloud 34"/>
          <p:cNvSpPr/>
          <p:nvPr/>
        </p:nvSpPr>
        <p:spPr>
          <a:xfrm rot="1048252">
            <a:off x="4617002" y="3249161"/>
            <a:ext cx="4207178" cy="3566548"/>
          </a:xfrm>
          <a:prstGeom prst="cloud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35"/>
          <p:cNvSpPr/>
          <p:nvPr/>
        </p:nvSpPr>
        <p:spPr>
          <a:xfrm>
            <a:off x="5158584" y="3793394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6087218" y="4906675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44406" y="325109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0**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08896" y="365384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00*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31574" y="447459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01*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4664" y="39963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74664" y="449257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08896" y="509161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08896" y="558787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</a:t>
            </a:r>
          </a:p>
        </p:txBody>
      </p:sp>
      <p:pic>
        <p:nvPicPr>
          <p:cNvPr id="205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74" y="2135207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09920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62550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003902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53019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359478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4121074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2502517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3028811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695" y="2524700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525" y="3374312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310" y="3616963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587" y="4032124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26" y="4906675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868156" y="1767718"/>
            <a:ext cx="2936726" cy="74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Datagram, Destination = 101</a:t>
            </a:r>
          </a:p>
        </p:txBody>
      </p:sp>
      <p:cxnSp>
        <p:nvCxnSpPr>
          <p:cNvPr id="63" name="Straight Arrow Connector 62"/>
          <p:cNvCxnSpPr>
            <a:stCxn id="49" idx="1"/>
            <a:endCxn id="2050" idx="3"/>
          </p:cNvCxnSpPr>
          <p:nvPr/>
        </p:nvCxnSpPr>
        <p:spPr>
          <a:xfrm flipH="1">
            <a:off x="4425904" y="2141399"/>
            <a:ext cx="1442252" cy="19866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050" idx="1"/>
            <a:endCxn id="58" idx="3"/>
          </p:cNvCxnSpPr>
          <p:nvPr/>
        </p:nvCxnSpPr>
        <p:spPr>
          <a:xfrm flipH="1">
            <a:off x="2929525" y="2340062"/>
            <a:ext cx="801549" cy="38949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8" idx="1"/>
            <a:endCxn id="57" idx="3"/>
          </p:cNvCxnSpPr>
          <p:nvPr/>
        </p:nvCxnSpPr>
        <p:spPr>
          <a:xfrm flipH="1">
            <a:off x="1438507" y="2729555"/>
            <a:ext cx="796188" cy="52629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9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127738"/>
          </a:xfrm>
        </p:spPr>
        <p:txBody>
          <a:bodyPr/>
          <a:lstStyle/>
          <a:p>
            <a:r>
              <a:rPr lang="en-US" dirty="0"/>
              <a:t>IPv4: 32-bit addresses</a:t>
            </a:r>
          </a:p>
          <a:p>
            <a:pPr lvl="1"/>
            <a:r>
              <a:rPr lang="en-US" dirty="0"/>
              <a:t>Usually written in dotted notation, e.g. 192.168.21.76</a:t>
            </a:r>
          </a:p>
          <a:p>
            <a:pPr lvl="1"/>
            <a:r>
              <a:rPr lang="en-US" dirty="0"/>
              <a:t>Each number is a byte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7273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11000000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7273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C0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7273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192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92" y="5711279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10101000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7892" y="4908248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A8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47892" y="4105218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168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8608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00010101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8608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28608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95926" y="5711278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01001100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95926" y="4908247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5926" y="4105217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76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372" y="4105220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Decimal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371" y="4909095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Hex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372" y="5711281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Binary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87826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9521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5312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21305" y="36153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11397" y="36153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930912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Addressing and Forwarding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198"/>
            <a:ext cx="8839200" cy="3039535"/>
          </a:xfrm>
        </p:spPr>
        <p:txBody>
          <a:bodyPr>
            <a:normAutofit/>
          </a:bodyPr>
          <a:lstStyle/>
          <a:p>
            <a:r>
              <a:rPr lang="en-US" dirty="0"/>
              <a:t>Routing Table Requirements</a:t>
            </a:r>
          </a:p>
          <a:p>
            <a:pPr lvl="1"/>
            <a:r>
              <a:rPr lang="en-US" dirty="0"/>
              <a:t>For every possible IP, give the next hop</a:t>
            </a:r>
          </a:p>
          <a:p>
            <a:pPr lvl="1"/>
            <a:r>
              <a:rPr lang="en-US" dirty="0"/>
              <a:t>But for 32-bit addresses, 2</a:t>
            </a:r>
            <a:r>
              <a:rPr lang="en-US" baseline="30000" dirty="0"/>
              <a:t>32</a:t>
            </a:r>
            <a:r>
              <a:rPr lang="en-US" dirty="0"/>
              <a:t> possibilities!</a:t>
            </a:r>
          </a:p>
          <a:p>
            <a:r>
              <a:rPr lang="en-US" dirty="0"/>
              <a:t>Hierarchical address scheme</a:t>
            </a:r>
          </a:p>
          <a:p>
            <a:pPr lvl="1"/>
            <a:r>
              <a:rPr lang="en-US" dirty="0"/>
              <a:t>Separate the address into a network and a 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6191" y="4903272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1273" y="4903272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2295673" y="4903272"/>
            <a:ext cx="7156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96226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1661" y="44063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grpSp>
        <p:nvGrpSpPr>
          <p:cNvPr id="10" name="Group 9"/>
          <p:cNvGrpSpPr/>
          <p:nvPr/>
        </p:nvGrpSpPr>
        <p:grpSpPr>
          <a:xfrm flipH="1">
            <a:off x="1375664" y="5820146"/>
            <a:ext cx="2178028" cy="954107"/>
            <a:chOff x="1219204" y="4876799"/>
            <a:chExt cx="5227799" cy="1384995"/>
          </a:xfrm>
        </p:grpSpPr>
        <p:sp>
          <p:nvSpPr>
            <p:cNvPr id="11" name="Rectangular Callout 10"/>
            <p:cNvSpPr/>
            <p:nvPr/>
          </p:nvSpPr>
          <p:spPr>
            <a:xfrm>
              <a:off x="1265401" y="4876799"/>
              <a:ext cx="5181602" cy="1384995"/>
            </a:xfrm>
            <a:prstGeom prst="wedgeRectCallout">
              <a:avLst>
                <a:gd name="adj1" fmla="val -41847"/>
                <a:gd name="adj2" fmla="val -894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all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5265346" y="5820145"/>
            <a:ext cx="2735653" cy="1384995"/>
            <a:chOff x="1219204" y="4876799"/>
            <a:chExt cx="5227799" cy="2010478"/>
          </a:xfrm>
        </p:grpSpPr>
        <p:sp>
          <p:nvSpPr>
            <p:cNvPr id="14" name="Rectangular Callout 13"/>
            <p:cNvSpPr/>
            <p:nvPr/>
          </p:nvSpPr>
          <p:spPr>
            <a:xfrm>
              <a:off x="1265400" y="4876799"/>
              <a:ext cx="5181603" cy="1384995"/>
            </a:xfrm>
            <a:prstGeom prst="wedgeRectCallout">
              <a:avLst>
                <a:gd name="adj1" fmla="val 40162"/>
                <a:gd name="adj2" fmla="val -9268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edge (LAN)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0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IP Addresses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26" y="1942699"/>
            <a:ext cx="1842978" cy="540327"/>
          </a:xfrm>
        </p:spPr>
        <p:txBody>
          <a:bodyPr/>
          <a:lstStyle/>
          <a:p>
            <a:r>
              <a:rPr lang="en-US" dirty="0"/>
              <a:t>Class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1498" y="1961572"/>
            <a:ext cx="346376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8549" y="1961572"/>
            <a:ext cx="1024905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920749" y="1961572"/>
            <a:ext cx="3578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1302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822" y="146462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2313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4008" y="14646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3402" y="1847523"/>
            <a:ext cx="2082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Example: MIT</a:t>
            </a:r>
          </a:p>
          <a:p>
            <a:pPr algn="ctr"/>
            <a:r>
              <a:rPr lang="en-US" sz="2400" dirty="0"/>
              <a:t>18.*.*.*</a:t>
            </a:r>
          </a:p>
        </p:txBody>
      </p:sp>
      <p:sp>
        <p:nvSpPr>
          <p:cNvPr id="13" name="Left Brace 12"/>
          <p:cNvSpPr/>
          <p:nvPr/>
        </p:nvSpPr>
        <p:spPr>
          <a:xfrm rot="16200000">
            <a:off x="2467761" y="2080299"/>
            <a:ext cx="282657" cy="138872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1440" y="2832865"/>
            <a:ext cx="97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1-126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926" y="3617648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 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92612" y="3636521"/>
            <a:ext cx="2392651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3423" y="3636521"/>
            <a:ext cx="1909189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20748" y="3636521"/>
            <a:ext cx="562675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21302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85817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77050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84668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2486" y="3522472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Example: NEU</a:t>
            </a:r>
          </a:p>
          <a:p>
            <a:pPr algn="ctr"/>
            <a:r>
              <a:rPr lang="en-US" sz="2400" dirty="0"/>
              <a:t>129.10.*.*</a:t>
            </a:r>
          </a:p>
        </p:txBody>
      </p:sp>
      <p:sp>
        <p:nvSpPr>
          <p:cNvPr id="24" name="Left Brace 23"/>
          <p:cNvSpPr/>
          <p:nvPr/>
        </p:nvSpPr>
        <p:spPr>
          <a:xfrm rot="16200000">
            <a:off x="2476785" y="3746224"/>
            <a:ext cx="282657" cy="14067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59919" y="4497422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128-191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22052" y="313957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0" y="5305139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 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82011" y="5324012"/>
            <a:ext cx="119632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18113" y="5324012"/>
            <a:ext cx="29638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13821" y="5324012"/>
            <a:ext cx="695267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110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14376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7889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0964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82564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7579" y="5209963"/>
            <a:ext cx="1760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Example:</a:t>
            </a:r>
          </a:p>
          <a:p>
            <a:pPr algn="ctr"/>
            <a:r>
              <a:rPr lang="en-US" sz="2400" dirty="0"/>
              <a:t>216.63.78.*</a:t>
            </a:r>
          </a:p>
        </p:txBody>
      </p:sp>
      <p:sp>
        <p:nvSpPr>
          <p:cNvPr id="36" name="Left Brace 35"/>
          <p:cNvSpPr/>
          <p:nvPr/>
        </p:nvSpPr>
        <p:spPr>
          <a:xfrm rot="16200000">
            <a:off x="2469858" y="5464889"/>
            <a:ext cx="282657" cy="14067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52995" y="625765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192-223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015126" y="48270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84668" y="146462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84668" y="48270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82564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82563" y="146462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27133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40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IPs?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IP address ranges controlled by IANA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Internet Assigned Number Authority</a:t>
            </a:r>
          </a:p>
          <a:p>
            <a:pPr lvl="1"/>
            <a:r>
              <a:rPr lang="en-US" dirty="0"/>
              <a:t>Roots go back to 1972, ARPANET, UCLA</a:t>
            </a:r>
          </a:p>
          <a:p>
            <a:pPr lvl="1"/>
            <a:r>
              <a:rPr lang="en-US" dirty="0"/>
              <a:t>Today, part of ICANN</a:t>
            </a:r>
          </a:p>
          <a:p>
            <a:r>
              <a:rPr lang="en-US" dirty="0"/>
              <a:t>IANA grants IPs to regional authorities</a:t>
            </a:r>
          </a:p>
          <a:p>
            <a:pPr lvl="1"/>
            <a:r>
              <a:rPr lang="en-US" dirty="0"/>
              <a:t>ARIN (American Registry of Internet Numbers) may grant you a range of IPs</a:t>
            </a:r>
          </a:p>
          <a:p>
            <a:pPr lvl="1"/>
            <a:r>
              <a:rPr lang="en-US" dirty="0"/>
              <a:t>You may then advertise routes to your new IP range</a:t>
            </a:r>
          </a:p>
          <a:p>
            <a:pPr lvl="1"/>
            <a:r>
              <a:rPr lang="en-US" dirty="0"/>
              <a:t>There are now secondary markets, auctions, …</a:t>
            </a:r>
          </a:p>
        </p:txBody>
      </p:sp>
      <p:pic>
        <p:nvPicPr>
          <p:cNvPr id="3074" name="Picture 2" descr="D:\Classes\CS 4700\assets\FileI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2" y="2146412"/>
            <a:ext cx="3561822" cy="135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059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Level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102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208534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35" y="31799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…</a:t>
            </a:r>
          </a:p>
        </p:txBody>
      </p:sp>
      <p:cxnSp>
        <p:nvCxnSpPr>
          <p:cNvPr id="10" name="Straight Arrow Connector 9"/>
          <p:cNvCxnSpPr>
            <a:stCxn id="1026" idx="2"/>
            <a:endCxn id="6" idx="0"/>
          </p:cNvCxnSpPr>
          <p:nvPr/>
        </p:nvCxnSpPr>
        <p:spPr>
          <a:xfrm flipH="1">
            <a:off x="1901860" y="2628265"/>
            <a:ext cx="176784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26" idx="2"/>
            <a:endCxn id="7" idx="0"/>
          </p:cNvCxnSpPr>
          <p:nvPr/>
        </p:nvCxnSpPr>
        <p:spPr>
          <a:xfrm flipH="1">
            <a:off x="3314100" y="2628265"/>
            <a:ext cx="3556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41" y="536654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02" y="536654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029" y="536654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41657" y="5000954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…</a:t>
            </a:r>
          </a:p>
        </p:txBody>
      </p:sp>
      <p:cxnSp>
        <p:nvCxnSpPr>
          <p:cNvPr id="22" name="Straight Arrow Connector 21"/>
          <p:cNvCxnSpPr>
            <a:stCxn id="8" idx="2"/>
            <a:endCxn id="18" idx="0"/>
          </p:cNvCxnSpPr>
          <p:nvPr/>
        </p:nvCxnSpPr>
        <p:spPr>
          <a:xfrm flipH="1">
            <a:off x="4018064" y="4274185"/>
            <a:ext cx="1328036" cy="10923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20" idx="0"/>
          </p:cNvCxnSpPr>
          <p:nvPr/>
        </p:nvCxnSpPr>
        <p:spPr>
          <a:xfrm>
            <a:off x="5346100" y="4274185"/>
            <a:ext cx="1428752" cy="10923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566433" y="2234192"/>
            <a:ext cx="1498862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61135" y="223419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37" name="Curved Up Arrow 36"/>
          <p:cNvSpPr/>
          <p:nvPr/>
        </p:nvSpPr>
        <p:spPr>
          <a:xfrm rot="10800000">
            <a:off x="2785779" y="853440"/>
            <a:ext cx="4511675" cy="1239520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ent Arrow 40"/>
          <p:cNvSpPr/>
          <p:nvPr/>
        </p:nvSpPr>
        <p:spPr>
          <a:xfrm rot="10800000">
            <a:off x="5906805" y="2966719"/>
            <a:ext cx="2782570" cy="154432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>
            <a:off x="5177510" y="4790136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 flipH="1">
            <a:off x="544009" y="5127584"/>
            <a:ext cx="2770089" cy="1456095"/>
            <a:chOff x="1219200" y="4876799"/>
            <a:chExt cx="5181605" cy="138499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8770"/>
                <a:gd name="adj2" fmla="val 1797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3" y="4876799"/>
              <a:ext cx="5181602" cy="88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size determined by network class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562635" y="223419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Pfx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553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Sizes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2476744"/>
              </p:ext>
            </p:extLst>
          </p:nvPr>
        </p:nvGraphicFramePr>
        <p:xfrm>
          <a:off x="187125" y="2396664"/>
          <a:ext cx="878325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4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Hosts</a:t>
                      </a:r>
                      <a:r>
                        <a:rPr lang="en-US" baseline="0" dirty="0"/>
                        <a:t> per Class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7</a:t>
                      </a:r>
                      <a:r>
                        <a:rPr lang="en-US" baseline="0" dirty="0"/>
                        <a:t> – 2 = 126</a:t>
                      </a:r>
                    </a:p>
                    <a:p>
                      <a:r>
                        <a:rPr lang="en-US" baseline="0" dirty="0"/>
                        <a:t>(0 and 127 are reserved)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24</a:t>
                      </a:r>
                      <a:r>
                        <a:rPr lang="en-US" dirty="0"/>
                        <a:t> – 2 = 16,777,214</a:t>
                      </a:r>
                    </a:p>
                    <a:p>
                      <a:r>
                        <a:rPr lang="en-US" dirty="0"/>
                        <a:t>(All 0 and</a:t>
                      </a:r>
                      <a:r>
                        <a:rPr lang="en-US" baseline="0" dirty="0"/>
                        <a:t> all 1 are reserved)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14</a:t>
                      </a:r>
                      <a:r>
                        <a:rPr lang="en-US" dirty="0"/>
                        <a:t> = 16,398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16</a:t>
                      </a:r>
                      <a:r>
                        <a:rPr lang="en-US" dirty="0"/>
                        <a:t> – 2 = 65,534</a:t>
                      </a:r>
                    </a:p>
                    <a:p>
                      <a:r>
                        <a:rPr lang="en-US" dirty="0"/>
                        <a:t>(All 0 and</a:t>
                      </a:r>
                      <a:r>
                        <a:rPr lang="en-US" baseline="0" dirty="0"/>
                        <a:t> all 1 are reserved)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21</a:t>
                      </a:r>
                      <a:r>
                        <a:rPr lang="en-US" dirty="0"/>
                        <a:t> = 2,097,512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8</a:t>
                      </a:r>
                      <a:r>
                        <a:rPr lang="en-US" dirty="0"/>
                        <a:t> – 2 = 254</a:t>
                      </a:r>
                    </a:p>
                    <a:p>
                      <a:r>
                        <a:rPr lang="en-US" dirty="0"/>
                        <a:t>(All 0 and</a:t>
                      </a:r>
                      <a:r>
                        <a:rPr lang="en-US" baseline="0" dirty="0"/>
                        <a:t> all 1 are reserved)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2,114,036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flipH="1">
            <a:off x="2098952" y="5591628"/>
            <a:ext cx="2330741" cy="954107"/>
            <a:chOff x="1219200" y="4876799"/>
            <a:chExt cx="5181605" cy="1384995"/>
          </a:xfrm>
        </p:grpSpPr>
        <p:sp>
          <p:nvSpPr>
            <p:cNvPr id="7" name="Rectangular Callout 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many network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IDs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5006126" y="5591627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2332"/>
                <a:gd name="adj2" fmla="val -1489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small to be useful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5214911" y="1736196"/>
            <a:ext cx="2330741" cy="5867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5876"/>
                <a:gd name="adj2" fmla="val 1730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Way too big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6771" y="30209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696" y="3647967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0621" y="42980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1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"/>
          <p:cNvSpPr txBox="1">
            <a:spLocks/>
          </p:cNvSpPr>
          <p:nvPr/>
        </p:nvSpPr>
        <p:spPr>
          <a:xfrm>
            <a:off x="-1" y="4700947"/>
            <a:ext cx="7149540" cy="21585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Pros: Simplicity</a:t>
            </a:r>
          </a:p>
          <a:p>
            <a:pPr lvl="1"/>
            <a:r>
              <a:rPr lang="en-US" sz="2400" dirty="0"/>
              <a:t>Hardware is stupid and cheap</a:t>
            </a:r>
          </a:p>
          <a:p>
            <a:r>
              <a:rPr lang="en-US" sz="2800" dirty="0"/>
              <a:t>Cons: No scalability</a:t>
            </a:r>
          </a:p>
          <a:p>
            <a:pPr lvl="1"/>
            <a:r>
              <a:rPr lang="en-US" sz="2400" dirty="0"/>
              <a:t>More hosts = more collisions = pandemonium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12356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/>
          <a:lstStyle/>
          <a:p>
            <a:r>
              <a:rPr lang="en-US" dirty="0"/>
              <a:t>Originally, Ethernet was a broadcast technology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099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7841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8649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9456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00264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7177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Tee Connector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587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2623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456" y="4950619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359305" y="4950619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59305" y="4317518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69" y="4430180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307" y="5229596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57" y="3924245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225078" y="4658231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Hub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6764303" y="3023608"/>
            <a:ext cx="152423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7178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637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1" grpId="0" animBg="1"/>
      <p:bldP spid="30" grpId="0" animBg="1"/>
      <p:bldP spid="30" grpId="1" animBg="1"/>
      <p:bldP spid="34" grpId="0" animBg="1"/>
      <p:bldP spid="3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70975"/>
          </a:xfrm>
        </p:spPr>
        <p:txBody>
          <a:bodyPr/>
          <a:lstStyle/>
          <a:p>
            <a:r>
              <a:rPr lang="en-US" dirty="0"/>
              <a:t>Problem: need to break up large A and B classes</a:t>
            </a:r>
          </a:p>
          <a:p>
            <a:r>
              <a:rPr lang="en-US" dirty="0"/>
              <a:t>Solution: add another layer to the hierarchy</a:t>
            </a:r>
          </a:p>
          <a:p>
            <a:pPr lvl="1"/>
            <a:r>
              <a:rPr lang="en-US" dirty="0"/>
              <a:t>From the outside, appears to be a single network</a:t>
            </a:r>
          </a:p>
          <a:p>
            <a:pPr lvl="2"/>
            <a:r>
              <a:rPr lang="en-US" dirty="0"/>
              <a:t>Only 1 entry in routing tables</a:t>
            </a:r>
          </a:p>
          <a:p>
            <a:pPr lvl="1"/>
            <a:r>
              <a:rPr lang="en-US" dirty="0"/>
              <a:t>Internally, manage multiple </a:t>
            </a:r>
            <a:r>
              <a:rPr lang="en-US" dirty="0" err="1"/>
              <a:t>subnetworks</a:t>
            </a:r>
            <a:endParaRPr lang="en-US" dirty="0"/>
          </a:p>
          <a:p>
            <a:pPr lvl="2"/>
            <a:r>
              <a:rPr lang="en-US" dirty="0"/>
              <a:t>Split the address range using a </a:t>
            </a:r>
            <a:r>
              <a:rPr lang="en-US" dirty="0">
                <a:solidFill>
                  <a:schemeClr val="accent1"/>
                </a:solidFill>
              </a:rPr>
              <a:t>subnet mask</a:t>
            </a:r>
          </a:p>
        </p:txBody>
      </p:sp>
      <p:sp>
        <p:nvSpPr>
          <p:cNvPr id="5" name="Rectangle 4"/>
          <p:cNvSpPr/>
          <p:nvPr/>
        </p:nvSpPr>
        <p:spPr>
          <a:xfrm>
            <a:off x="5671616" y="4766949"/>
            <a:ext cx="296309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5464" y="4766949"/>
            <a:ext cx="910500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6964" y="4766949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865964" y="4766949"/>
            <a:ext cx="1805652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Subnet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659" y="5406056"/>
            <a:ext cx="649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11111111 11111111 11000000 00000000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466" y="5436833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Subnet Mask:</a:t>
            </a:r>
          </a:p>
        </p:txBody>
      </p:sp>
    </p:spTree>
    <p:extLst>
      <p:ext uri="{BB962C8B-B14F-4D97-AF65-F5344CB8AC3E}">
        <p14:creationId xmlns:p14="http://schemas.microsoft.com/office/powerpoint/2010/main" val="869923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98990"/>
          </a:xfrm>
        </p:spPr>
        <p:txBody>
          <a:bodyPr/>
          <a:lstStyle/>
          <a:p>
            <a:r>
              <a:rPr lang="en-US" dirty="0"/>
              <a:t>Extract network: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4325" y="4021300"/>
            <a:ext cx="8839200" cy="5989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Extract host: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3592" y="2203683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363" y="2203683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IP Address: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8247" y="2670711"/>
            <a:ext cx="707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&amp; 11111111 11111111 11000000 00000000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07953" y="2670711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Subnet Mask: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3592" y="3148130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10110101 11011101 01000000 00000000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76" y="3148130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Result: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23655" y="3111594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74374" y="4620976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363" y="4620976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IP Address: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04110" y="5088004"/>
            <a:ext cx="743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&amp; ~(11111111 11111111 11000000 00000000)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07953" y="5088004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Subnet Mask: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74374" y="5565423"/>
            <a:ext cx="687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00000000 00000000 00010100 01110010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5376" y="556542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Result: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244437" y="5528887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22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N-Level Subnet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17500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35" y="24941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…</a:t>
            </a: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1901860" y="2292985"/>
            <a:ext cx="176784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flipH="1">
            <a:off x="3314100" y="2292985"/>
            <a:ext cx="3556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281" y="569420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42" y="569420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9" y="569420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69119" y="5292525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…</a:t>
            </a:r>
          </a:p>
        </p:txBody>
      </p:sp>
      <p:cxnSp>
        <p:nvCxnSpPr>
          <p:cNvPr id="17" name="Straight Arrow Connector 16"/>
          <p:cNvCxnSpPr>
            <a:stCxn id="46" idx="2"/>
            <a:endCxn id="13" idx="0"/>
          </p:cNvCxnSpPr>
          <p:nvPr/>
        </p:nvCxnSpPr>
        <p:spPr>
          <a:xfrm flipH="1">
            <a:off x="5481104" y="4860367"/>
            <a:ext cx="1677024" cy="833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6" idx="2"/>
            <a:endCxn id="15" idx="0"/>
          </p:cNvCxnSpPr>
          <p:nvPr/>
        </p:nvCxnSpPr>
        <p:spPr>
          <a:xfrm>
            <a:off x="7158128" y="4860367"/>
            <a:ext cx="1079764" cy="833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00999" y="1792232"/>
            <a:ext cx="1064295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Host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92455" y="179223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93955" y="179223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Pfx</a:t>
            </a:r>
            <a:endParaRPr lang="en-US" sz="2400" dirty="0"/>
          </a:p>
        </p:txBody>
      </p:sp>
      <p:sp>
        <p:nvSpPr>
          <p:cNvPr id="23" name="Curved Up Arrow 22"/>
          <p:cNvSpPr/>
          <p:nvPr/>
        </p:nvSpPr>
        <p:spPr>
          <a:xfrm rot="10800000">
            <a:off x="3063239" y="831807"/>
            <a:ext cx="2759747" cy="834431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ent Arrow 24"/>
          <p:cNvSpPr/>
          <p:nvPr/>
        </p:nvSpPr>
        <p:spPr>
          <a:xfrm rot="10800000">
            <a:off x="5896414" y="2504521"/>
            <a:ext cx="1740904" cy="1232395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 rot="16200000">
            <a:off x="6640550" y="4897871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flipH="1">
            <a:off x="975360" y="5253749"/>
            <a:ext cx="3663196" cy="1456095"/>
            <a:chOff x="1219200" y="4876799"/>
            <a:chExt cx="518160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610"/>
                <a:gd name="adj2" fmla="val 184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4" y="4876799"/>
              <a:ext cx="5181601" cy="1317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size determined by length of subnet mask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684660" y="1792232"/>
            <a:ext cx="1316339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Subnet</a:t>
            </a:r>
          </a:p>
        </p:txBody>
      </p:sp>
      <p:pic>
        <p:nvPicPr>
          <p:cNvPr id="44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1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98263" y="3766112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…</a:t>
            </a:r>
          </a:p>
        </p:txBody>
      </p:sp>
      <p:cxnSp>
        <p:nvCxnSpPr>
          <p:cNvPr id="48" name="Straight Arrow Connector 47"/>
          <p:cNvCxnSpPr>
            <a:stCxn id="8" idx="2"/>
            <a:endCxn id="44" idx="0"/>
          </p:cNvCxnSpPr>
          <p:nvPr/>
        </p:nvCxnSpPr>
        <p:spPr>
          <a:xfrm flipH="1">
            <a:off x="3713888" y="3588385"/>
            <a:ext cx="163221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45" idx="0"/>
          </p:cNvCxnSpPr>
          <p:nvPr/>
        </p:nvCxnSpPr>
        <p:spPr>
          <a:xfrm flipH="1">
            <a:off x="5126128" y="3588385"/>
            <a:ext cx="21997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Bent Arrow 64"/>
          <p:cNvSpPr/>
          <p:nvPr/>
        </p:nvSpPr>
        <p:spPr>
          <a:xfrm rot="10800000">
            <a:off x="7698009" y="2494129"/>
            <a:ext cx="1173441" cy="254269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082919" y="3097568"/>
            <a:ext cx="7129471" cy="1531092"/>
            <a:chOff x="414979" y="3333623"/>
            <a:chExt cx="8263530" cy="1523216"/>
          </a:xfrm>
        </p:grpSpPr>
        <p:sp>
          <p:nvSpPr>
            <p:cNvPr id="67" name="Rectangle 6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Tree does not have a fixed depth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Increasingly specific subnet masks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1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Routing 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662826"/>
              </p:ext>
            </p:extLst>
          </p:nvPr>
        </p:nvGraphicFramePr>
        <p:xfrm>
          <a:off x="671937" y="1683471"/>
          <a:ext cx="800354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Address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Subnet Mask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Destination Router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0.0.0.0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Router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18.0.0.0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255.0.0.0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Router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128.42.0.0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255.255.0.0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Router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128.42.128.0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255.255.128.0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Router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128.42.222.0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2555.255.255.0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Router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52400" y="4623954"/>
            <a:ext cx="8991600" cy="223404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Question: 128.42.222.198 matches four rows</a:t>
            </a:r>
          </a:p>
          <a:p>
            <a:pPr lvl="1"/>
            <a:r>
              <a:rPr lang="en-US" dirty="0"/>
              <a:t>Which router do we forward to?</a:t>
            </a:r>
          </a:p>
          <a:p>
            <a:r>
              <a:rPr lang="en-US" dirty="0"/>
              <a:t>Longest prefix matching</a:t>
            </a:r>
          </a:p>
          <a:p>
            <a:pPr lvl="1"/>
            <a:r>
              <a:rPr lang="en-US" dirty="0"/>
              <a:t>Use the row with the longest number of 1’s in the mask</a:t>
            </a:r>
          </a:p>
          <a:p>
            <a:pPr lvl="1"/>
            <a:r>
              <a:rPr lang="en-US" dirty="0"/>
              <a:t>This is the </a:t>
            </a:r>
            <a:r>
              <a:rPr lang="en-US" dirty="0">
                <a:solidFill>
                  <a:schemeClr val="accent1"/>
                </a:solidFill>
              </a:rPr>
              <a:t>most specific match</a:t>
            </a:r>
          </a:p>
        </p:txBody>
      </p:sp>
    </p:spTree>
    <p:extLst>
      <p:ext uri="{BB962C8B-B14F-4D97-AF65-F5344CB8AC3E}">
        <p14:creationId xmlns:p14="http://schemas.microsoft.com/office/powerpoint/2010/main" val="304116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Subnetting</a:t>
            </a:r>
            <a:r>
              <a:rPr lang="en-US" dirty="0"/>
              <a:t> Revisited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Question: does </a:t>
            </a:r>
            <a:r>
              <a:rPr lang="en-US" dirty="0" err="1"/>
              <a:t>subnetting</a:t>
            </a:r>
            <a:r>
              <a:rPr lang="en-US" dirty="0"/>
              <a:t> solve all the problems of class-based routing?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NO</a:t>
            </a:r>
          </a:p>
          <a:p>
            <a:pPr marL="0" indent="0" algn="ctr"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r>
              <a:rPr lang="en-US" dirty="0"/>
              <a:t>Classes are still too coarse</a:t>
            </a:r>
          </a:p>
          <a:p>
            <a:pPr lvl="1"/>
            <a:r>
              <a:rPr lang="en-US" dirty="0"/>
              <a:t>Class A can be </a:t>
            </a:r>
            <a:r>
              <a:rPr lang="en-US" dirty="0" err="1"/>
              <a:t>subnetted</a:t>
            </a:r>
            <a:r>
              <a:rPr lang="en-US" dirty="0"/>
              <a:t>, but only 126 available</a:t>
            </a:r>
          </a:p>
          <a:p>
            <a:pPr lvl="1"/>
            <a:r>
              <a:rPr lang="en-US" dirty="0"/>
              <a:t>Class C is too small</a:t>
            </a:r>
          </a:p>
          <a:p>
            <a:pPr lvl="1"/>
            <a:r>
              <a:rPr lang="en-US" dirty="0"/>
              <a:t>Class B is nice, but there are only 16,398 available</a:t>
            </a:r>
          </a:p>
          <a:p>
            <a:r>
              <a:rPr lang="en-US" dirty="0"/>
              <a:t>Routing tables are still too big</a:t>
            </a:r>
          </a:p>
          <a:p>
            <a:pPr lvl="1"/>
            <a:r>
              <a:rPr lang="en-US" dirty="0"/>
              <a:t>2.1 million entries per router</a:t>
            </a:r>
          </a:p>
        </p:txBody>
      </p:sp>
    </p:spTree>
    <p:extLst>
      <p:ext uri="{BB962C8B-B14F-4D97-AF65-F5344CB8AC3E}">
        <p14:creationId xmlns:p14="http://schemas.microsoft.com/office/powerpoint/2010/main" val="25318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Classless Inter Domain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CIDR, pronounced ‘cider’</a:t>
            </a:r>
          </a:p>
          <a:p>
            <a:r>
              <a:rPr lang="en-US" dirty="0"/>
              <a:t>Key ideas:</a:t>
            </a:r>
          </a:p>
          <a:p>
            <a:pPr lvl="1"/>
            <a:r>
              <a:rPr lang="en-US" dirty="0"/>
              <a:t>Get rid of IP classes</a:t>
            </a:r>
          </a:p>
          <a:p>
            <a:pPr lvl="1"/>
            <a:r>
              <a:rPr lang="en-US" dirty="0"/>
              <a:t>Use bitmasks for all levels of routing</a:t>
            </a:r>
          </a:p>
          <a:p>
            <a:pPr lvl="1"/>
            <a:r>
              <a:rPr lang="en-US" b="1" dirty="0"/>
              <a:t>Aggregation</a:t>
            </a:r>
            <a:r>
              <a:rPr lang="en-US" dirty="0"/>
              <a:t> to minimize FIB (forwarding information base)</a:t>
            </a:r>
          </a:p>
          <a:p>
            <a:r>
              <a:rPr lang="en-US" dirty="0"/>
              <a:t>Arbitrary split between network and host</a:t>
            </a:r>
          </a:p>
          <a:p>
            <a:pPr lvl="1"/>
            <a:r>
              <a:rPr lang="en-US" dirty="0"/>
              <a:t>Specified as a bitmask or prefix length</a:t>
            </a:r>
          </a:p>
          <a:p>
            <a:pPr lvl="1"/>
            <a:r>
              <a:rPr lang="en-US" dirty="0"/>
              <a:t>Example: Stony Brook</a:t>
            </a:r>
          </a:p>
          <a:p>
            <a:pPr lvl="2"/>
            <a:r>
              <a:rPr lang="en-US" dirty="0"/>
              <a:t>130.245.0.0 with </a:t>
            </a:r>
            <a:r>
              <a:rPr lang="en-US" dirty="0" err="1">
                <a:solidFill>
                  <a:schemeClr val="accent1"/>
                </a:solidFill>
              </a:rPr>
              <a:t>netmask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255.255.0.0</a:t>
            </a:r>
          </a:p>
          <a:p>
            <a:pPr lvl="2"/>
            <a:r>
              <a:rPr lang="en-US" dirty="0"/>
              <a:t>130.245.0.0 / 16</a:t>
            </a:r>
          </a:p>
        </p:txBody>
      </p:sp>
    </p:spTree>
    <p:extLst>
      <p:ext uri="{BB962C8B-B14F-4D97-AF65-F5344CB8AC3E}">
        <p14:creationId xmlns:p14="http://schemas.microsoft.com/office/powerpoint/2010/main" val="265939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with CIDR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545773"/>
          </a:xfrm>
        </p:spPr>
        <p:txBody>
          <a:bodyPr>
            <a:normAutofit/>
          </a:bodyPr>
          <a:lstStyle/>
          <a:p>
            <a:r>
              <a:rPr lang="en-US" sz="2800" dirty="0"/>
              <a:t>Original use: aggregating class C ranges</a:t>
            </a:r>
          </a:p>
          <a:p>
            <a:r>
              <a:rPr lang="en-US" sz="2800" dirty="0"/>
              <a:t>One organization given contiguous class C ranges</a:t>
            </a:r>
          </a:p>
          <a:p>
            <a:pPr lvl="1"/>
            <a:r>
              <a:rPr lang="en-US" sz="2400" dirty="0"/>
              <a:t>Example: Microsoft, 207.46.192.* – 207.46.255.*</a:t>
            </a:r>
          </a:p>
          <a:p>
            <a:pPr lvl="1"/>
            <a:r>
              <a:rPr lang="en-US" sz="2400" dirty="0"/>
              <a:t>Represents 2</a:t>
            </a:r>
            <a:r>
              <a:rPr lang="en-US" sz="2400" baseline="30000" dirty="0"/>
              <a:t>6</a:t>
            </a:r>
            <a:r>
              <a:rPr lang="en-US" sz="2400" dirty="0"/>
              <a:t> = 64 class C ranges</a:t>
            </a:r>
          </a:p>
          <a:p>
            <a:pPr lvl="1"/>
            <a:r>
              <a:rPr lang="en-US" sz="2400" dirty="0"/>
              <a:t>Specified as CIDR address 207.46.192.0/18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4037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11001111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4037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CF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4037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207</a:t>
            </a:r>
          </a:p>
        </p:txBody>
      </p:sp>
      <p:sp>
        <p:nvSpPr>
          <p:cNvPr id="8" name="Rectangle 7"/>
          <p:cNvSpPr/>
          <p:nvPr/>
        </p:nvSpPr>
        <p:spPr>
          <a:xfrm>
            <a:off x="3294656" y="5441111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00101110</a:t>
            </a:r>
          </a:p>
        </p:txBody>
      </p:sp>
      <p:sp>
        <p:nvSpPr>
          <p:cNvPr id="9" name="Rectangle 8"/>
          <p:cNvSpPr/>
          <p:nvPr/>
        </p:nvSpPr>
        <p:spPr>
          <a:xfrm>
            <a:off x="3294656" y="4949810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4656" y="4489683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75372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11xxxxxx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75372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75372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192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42690" y="5441110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xxxxxxxx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42690" y="4949809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42690" y="4489682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864" y="4489685"/>
            <a:ext cx="1351127" cy="383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Decimal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-1865" y="4950657"/>
            <a:ext cx="1351127" cy="4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Hex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1864" y="5441113"/>
            <a:ext cx="1351127" cy="42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Binary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34590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4197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9988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8069" y="39997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58161" y="399979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3400762" y="3947060"/>
            <a:ext cx="368300" cy="430174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7106102" y="4638976"/>
            <a:ext cx="385097" cy="2917914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28286" y="6242703"/>
            <a:ext cx="391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18 Bits Frozen By </a:t>
            </a:r>
            <a:r>
              <a:rPr lang="en-US" sz="2400" dirty="0" err="1"/>
              <a:t>Netmask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19963" y="6242702"/>
            <a:ext cx="235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14 Arbitrary Bits</a:t>
            </a:r>
          </a:p>
        </p:txBody>
      </p:sp>
    </p:spTree>
    <p:extLst>
      <p:ext uri="{BB962C8B-B14F-4D97-AF65-F5344CB8AC3E}">
        <p14:creationId xmlns:p14="http://schemas.microsoft.com/office/powerpoint/2010/main" val="10125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CIDR Routing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394960"/>
            <a:ext cx="8839200" cy="14630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www.cidr-report.org</a:t>
            </a:r>
            <a:endParaRPr lang="en-US" dirty="0"/>
          </a:p>
          <a:p>
            <a:r>
              <a:rPr lang="en-US" dirty="0"/>
              <a:t>CIDR has kept IP routing table sizes in check</a:t>
            </a:r>
          </a:p>
          <a:p>
            <a:pPr lvl="1"/>
            <a:r>
              <a:rPr lang="en-US" dirty="0"/>
              <a:t>Currently ~500,000 entries for a complete IP routing table</a:t>
            </a:r>
          </a:p>
          <a:p>
            <a:pPr lvl="1"/>
            <a:r>
              <a:rPr lang="en-US" dirty="0"/>
              <a:t>Only required by backbone routers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567" y="1586940"/>
            <a:ext cx="5109633" cy="385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31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had a special day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en-US" dirty="0"/>
              <a:t>summer</a:t>
            </a:r>
            <a:r>
              <a:rPr lang="hu-HU" dirty="0"/>
              <a:t> 2014</a:t>
            </a:r>
            <a:r>
              <a:rPr lang="en-US" dirty="0"/>
              <a:t>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512K day – August 12, 2014</a:t>
            </a:r>
          </a:p>
          <a:p>
            <a:r>
              <a:rPr lang="en-US" dirty="0"/>
              <a:t>Default threshold size for IPv4 route data in older Cisco routers </a:t>
            </a:r>
            <a:r>
              <a:rPr lang="en-US" dirty="0">
                <a:sym typeface="Wingdings"/>
              </a:rPr>
              <a:t> 512K routes</a:t>
            </a:r>
          </a:p>
          <a:p>
            <a:pPr lvl="1"/>
            <a:r>
              <a:rPr lang="en-US" dirty="0">
                <a:sym typeface="Wingdings"/>
              </a:rPr>
              <a:t>Some routers failed over to slower memory </a:t>
            </a:r>
          </a:p>
          <a:p>
            <a:pPr lvl="2"/>
            <a:r>
              <a:rPr lang="en-US" dirty="0">
                <a:sym typeface="Wingdings"/>
              </a:rPr>
              <a:t>RAM vs. CAM (content addressable memory)</a:t>
            </a:r>
          </a:p>
          <a:p>
            <a:pPr lvl="1"/>
            <a:r>
              <a:rPr lang="en-US" dirty="0">
                <a:sym typeface="Wingdings"/>
              </a:rPr>
              <a:t>Some routes dropped</a:t>
            </a:r>
          </a:p>
          <a:p>
            <a:r>
              <a:rPr lang="en-US" dirty="0"/>
              <a:t>Cisco issues update in May anticipating this issue</a:t>
            </a:r>
          </a:p>
          <a:p>
            <a:pPr lvl="1"/>
            <a:r>
              <a:rPr lang="en-US" dirty="0"/>
              <a:t>Reallocated some IPv6 space for IPv4 routes</a:t>
            </a:r>
          </a:p>
          <a:p>
            <a:r>
              <a:rPr lang="en-US" dirty="0"/>
              <a:t>Part of the cause</a:t>
            </a:r>
          </a:p>
          <a:p>
            <a:pPr lvl="1"/>
            <a:r>
              <a:rPr lang="en-US" dirty="0"/>
              <a:t>Growth in emerging markets</a:t>
            </a:r>
          </a:p>
          <a:p>
            <a:r>
              <a:rPr lang="en-US" sz="2200" dirty="0"/>
              <a:t>http://</a:t>
            </a:r>
            <a:r>
              <a:rPr lang="en-US" sz="2200" dirty="0" err="1"/>
              <a:t>cacm.acm.org</a:t>
            </a:r>
            <a:r>
              <a:rPr lang="en-US" sz="2200" dirty="0"/>
              <a:t>/news/178293-internet-routing-failures-bring-architecture-changes-back-to-the-table/</a:t>
            </a:r>
            <a:r>
              <a:rPr lang="en-US" sz="2200" dirty="0" err="1"/>
              <a:t>fulltext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757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0054" y="1600200"/>
            <a:ext cx="8991600" cy="5105400"/>
          </a:xfrm>
        </p:spPr>
        <p:txBody>
          <a:bodyPr/>
          <a:lstStyle/>
          <a:p>
            <a:r>
              <a:rPr lang="en-US" dirty="0"/>
              <a:t>Hierarchical addressing is critical for scalability</a:t>
            </a:r>
          </a:p>
          <a:p>
            <a:pPr lvl="1"/>
            <a:r>
              <a:rPr lang="en-US" dirty="0"/>
              <a:t>Not all routers need all information</a:t>
            </a:r>
          </a:p>
          <a:p>
            <a:pPr lvl="1"/>
            <a:r>
              <a:rPr lang="en-US" dirty="0"/>
              <a:t>Limited number of routers need to know about changes</a:t>
            </a:r>
          </a:p>
          <a:p>
            <a:r>
              <a:rPr lang="en-US" dirty="0"/>
              <a:t>Non-uniform hierarchy useful for heterogeneous networks</a:t>
            </a:r>
          </a:p>
          <a:p>
            <a:pPr lvl="1"/>
            <a:r>
              <a:rPr lang="en-US" dirty="0"/>
              <a:t>Class-based addressing is too course</a:t>
            </a:r>
          </a:p>
          <a:p>
            <a:pPr lvl="1"/>
            <a:r>
              <a:rPr lang="en-US" dirty="0"/>
              <a:t>CIDR improves scalability and granularity</a:t>
            </a:r>
          </a:p>
          <a:p>
            <a:r>
              <a:rPr lang="en-US" dirty="0"/>
              <a:t>Implementation challenges</a:t>
            </a:r>
          </a:p>
          <a:p>
            <a:pPr lvl="1"/>
            <a:r>
              <a:rPr lang="en-US" dirty="0"/>
              <a:t>Longest prefix matching is more difficult than schemes with no ambiguity</a:t>
            </a:r>
          </a:p>
        </p:txBody>
      </p:sp>
    </p:spTree>
    <p:extLst>
      <p:ext uri="{BB962C8B-B14F-4D97-AF65-F5344CB8AC3E}">
        <p14:creationId xmlns:p14="http://schemas.microsoft.com/office/powerpoint/2010/main" val="40902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Bridging the LANs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568" y="4166327"/>
            <a:ext cx="9050030" cy="26075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Bridging limits the size of collision domains</a:t>
            </a:r>
          </a:p>
          <a:p>
            <a:pPr lvl="1"/>
            <a:r>
              <a:rPr lang="en-US" dirty="0"/>
              <a:t>Vastly improves scalability</a:t>
            </a:r>
          </a:p>
          <a:p>
            <a:pPr lvl="1"/>
            <a:r>
              <a:rPr lang="en-US" dirty="0"/>
              <a:t>Question: could the whole Internet be one bridging domain?</a:t>
            </a:r>
          </a:p>
          <a:p>
            <a:r>
              <a:rPr lang="en-US" dirty="0"/>
              <a:t>Tradeoff: bridges are more complex than hubs</a:t>
            </a:r>
          </a:p>
          <a:p>
            <a:pPr lvl="1"/>
            <a:r>
              <a:rPr lang="en-US" dirty="0"/>
              <a:t>Physical layer device vs. data link layer device</a:t>
            </a:r>
          </a:p>
          <a:p>
            <a:pPr lvl="1"/>
            <a:r>
              <a:rPr lang="en-US" dirty="0"/>
              <a:t>Need memory buffers, packet processing hardware, routing tables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7823" y="2563324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221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2415" y="1607987"/>
            <a:ext cx="704783" cy="1037224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1590671" y="1607986"/>
            <a:ext cx="704783" cy="1037223"/>
            <a:chOff x="2354807" y="2282588"/>
            <a:chExt cx="813748" cy="1197586"/>
          </a:xfrm>
        </p:grpSpPr>
        <p:sp>
          <p:nvSpPr>
            <p:cNvPr id="11" name="Up Arrow Callout 1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2601631" y="1607987"/>
            <a:ext cx="704783" cy="1037224"/>
            <a:chOff x="3967518" y="2282588"/>
            <a:chExt cx="813748" cy="1197587"/>
          </a:xfrm>
        </p:grpSpPr>
        <p:sp>
          <p:nvSpPr>
            <p:cNvPr id="14" name="Up Arrow Callout 1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3639888" y="1607987"/>
            <a:ext cx="704783" cy="1037224"/>
            <a:chOff x="5662115" y="2282588"/>
            <a:chExt cx="813748" cy="1197587"/>
          </a:xfrm>
        </p:grpSpPr>
        <p:sp>
          <p:nvSpPr>
            <p:cNvPr id="17" name="Up Arrow Callout 1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Straight Connector 24"/>
          <p:cNvCxnSpPr/>
          <p:nvPr/>
        </p:nvCxnSpPr>
        <p:spPr>
          <a:xfrm>
            <a:off x="497823" y="3815222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0221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2415" y="2859885"/>
            <a:ext cx="704783" cy="1037224"/>
            <a:chOff x="769390" y="2282588"/>
            <a:chExt cx="813748" cy="1197587"/>
          </a:xfrm>
        </p:grpSpPr>
        <p:sp>
          <p:nvSpPr>
            <p:cNvPr id="28" name="Up Arrow Callout 2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1590671" y="2859884"/>
            <a:ext cx="704783" cy="1037223"/>
            <a:chOff x="2354807" y="2282588"/>
            <a:chExt cx="813748" cy="1197586"/>
          </a:xfrm>
        </p:grpSpPr>
        <p:sp>
          <p:nvSpPr>
            <p:cNvPr id="31" name="Up Arrow Callout 3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2601631" y="2859885"/>
            <a:ext cx="704783" cy="1037224"/>
            <a:chOff x="3967518" y="2282588"/>
            <a:chExt cx="813748" cy="1197587"/>
          </a:xfrm>
        </p:grpSpPr>
        <p:sp>
          <p:nvSpPr>
            <p:cNvPr id="34" name="Up Arrow Callout 3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3639888" y="2859885"/>
            <a:ext cx="704783" cy="1037224"/>
            <a:chOff x="5662115" y="2282588"/>
            <a:chExt cx="813748" cy="1197587"/>
          </a:xfrm>
        </p:grpSpPr>
        <p:sp>
          <p:nvSpPr>
            <p:cNvPr id="37" name="Up Arrow Callout 3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Straight Connector 39"/>
          <p:cNvCxnSpPr/>
          <p:nvPr/>
        </p:nvCxnSpPr>
        <p:spPr>
          <a:xfrm>
            <a:off x="7431075" y="3733334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78610" y="3727259"/>
            <a:ext cx="860175" cy="74165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10" y="34392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9" y="4143821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 flipV="1">
            <a:off x="7519920" y="2924051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8" y="259895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V="1">
            <a:off x="6464098" y="1837546"/>
            <a:ext cx="0" cy="97320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624894" y="2028762"/>
            <a:ext cx="886739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06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03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6552943" y="2001466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447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24" idx="3"/>
          </p:cNvCxnSpPr>
          <p:nvPr/>
        </p:nvCxnSpPr>
        <p:spPr>
          <a:xfrm>
            <a:off x="4736874" y="2563324"/>
            <a:ext cx="888020" cy="916834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9" idx="3"/>
          </p:cNvCxnSpPr>
          <p:nvPr/>
        </p:nvCxnSpPr>
        <p:spPr>
          <a:xfrm flipV="1">
            <a:off x="4736874" y="3658853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46" idx="1"/>
          </p:cNvCxnSpPr>
          <p:nvPr/>
        </p:nvCxnSpPr>
        <p:spPr>
          <a:xfrm rot="10800000">
            <a:off x="6366947" y="3713612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1026" idx="0"/>
          </p:cNvCxnSpPr>
          <p:nvPr/>
        </p:nvCxnSpPr>
        <p:spPr>
          <a:xfrm rot="5400000">
            <a:off x="5960540" y="2915792"/>
            <a:ext cx="397493" cy="609627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1" y="34193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079642" y="25601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6619" y="3482779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9272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272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13834" y="156549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62375" y="2517838"/>
            <a:ext cx="2112730" cy="239900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13834" y="279986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5077160" y="1538198"/>
            <a:ext cx="2683780" cy="164678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3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8920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IP Datagrams are like a letter</a:t>
            </a:r>
          </a:p>
          <a:p>
            <a:pPr lvl="1"/>
            <a:r>
              <a:rPr lang="en-US" sz="2400" dirty="0"/>
              <a:t>Totally self-contained</a:t>
            </a:r>
          </a:p>
          <a:p>
            <a:pPr lvl="1"/>
            <a:r>
              <a:rPr lang="en-US" sz="2400" dirty="0"/>
              <a:t>Include all necessary addressing information</a:t>
            </a:r>
          </a:p>
          <a:p>
            <a:pPr lvl="1"/>
            <a:r>
              <a:rPr lang="en-US" sz="2400" dirty="0"/>
              <a:t>No advanced setup of connections or circuits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814270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814268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814270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81426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32438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32438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32437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19792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19792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19792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58157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58157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58157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496522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34887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73252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11293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50112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Header Fields: Word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Version: 4 for IPv4</a:t>
            </a:r>
          </a:p>
          <a:p>
            <a:r>
              <a:rPr lang="en-US" sz="2800" dirty="0"/>
              <a:t>Header Length: Number of 32-bit words (usually 5)</a:t>
            </a:r>
          </a:p>
          <a:p>
            <a:r>
              <a:rPr lang="en-US" sz="2800" dirty="0"/>
              <a:t>Type of Service: Priority information (unused)</a:t>
            </a:r>
          </a:p>
          <a:p>
            <a:r>
              <a:rPr lang="en-US" sz="2800" dirty="0"/>
              <a:t>Datagram Length: Length of header + data in bytes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4642071" y="4712365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Limits packets to 65,535 bytes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19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Header Fields: Word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Time to Live: decremented by each router</a:t>
            </a:r>
          </a:p>
          <a:p>
            <a:pPr lvl="1"/>
            <a:r>
              <a:rPr lang="en-US" sz="2500" dirty="0"/>
              <a:t>Used to kill looping packets</a:t>
            </a:r>
          </a:p>
          <a:p>
            <a:r>
              <a:rPr lang="en-US" sz="2800" dirty="0"/>
              <a:t>Protocol: ID of encapsulated protocol</a:t>
            </a:r>
          </a:p>
          <a:p>
            <a:pPr lvl="1"/>
            <a:r>
              <a:rPr lang="en-US" sz="2500" dirty="0"/>
              <a:t>6 = TCP, 17 = UDP</a:t>
            </a:r>
          </a:p>
          <a:p>
            <a:r>
              <a:rPr lang="en-US" sz="2800" dirty="0"/>
              <a:t>Checksum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367628" y="5398472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8478"/>
                <a:gd name="adj2" fmla="val -8102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Used to implement trace route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5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Header Fields: Word 4 and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Source and destination address</a:t>
            </a:r>
          </a:p>
          <a:p>
            <a:pPr lvl="1"/>
            <a:r>
              <a:rPr lang="en-US" sz="2500" dirty="0"/>
              <a:t>In theory, must be globally unique</a:t>
            </a:r>
          </a:p>
          <a:p>
            <a:pPr lvl="1"/>
            <a:r>
              <a:rPr lang="en-US" sz="2500" dirty="0"/>
              <a:t>In practice, this is often violated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384101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Fragmentation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99840"/>
            <a:ext cx="8839200" cy="2905760"/>
          </a:xfrm>
        </p:spPr>
        <p:txBody>
          <a:bodyPr>
            <a:normAutofit/>
          </a:bodyPr>
          <a:lstStyle/>
          <a:p>
            <a:r>
              <a:rPr lang="en-US" sz="2800" dirty="0"/>
              <a:t>Problem: each network has its own MTU</a:t>
            </a:r>
          </a:p>
          <a:p>
            <a:pPr lvl="1"/>
            <a:r>
              <a:rPr lang="en-US" sz="2400" dirty="0"/>
              <a:t>DARPA principles: networks allowed to be heterogeneous</a:t>
            </a:r>
          </a:p>
          <a:p>
            <a:pPr lvl="1"/>
            <a:r>
              <a:rPr lang="en-US" sz="2400" dirty="0"/>
              <a:t>Minimum MTU may not be known for a given path</a:t>
            </a:r>
          </a:p>
          <a:p>
            <a:r>
              <a:rPr lang="en-US" sz="2700" dirty="0"/>
              <a:t>IP Solution: fragmentation</a:t>
            </a:r>
          </a:p>
          <a:p>
            <a:pPr lvl="1"/>
            <a:r>
              <a:rPr lang="en-US" sz="2400" dirty="0"/>
              <a:t>Split datagrams into pieces when MTU is reduced</a:t>
            </a:r>
          </a:p>
          <a:p>
            <a:pPr lvl="1"/>
            <a:r>
              <a:rPr lang="en-US" sz="2400" dirty="0"/>
              <a:t>Reassemble original datagram at the receiver</a:t>
            </a:r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5" idx="3"/>
            <a:endCxn id="13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3"/>
            <a:endCxn id="16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4000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>
            <a:stCxn id="22" idx="3"/>
            <a:endCxn id="15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14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3"/>
            <a:endCxn id="27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02834" y="2981032"/>
            <a:ext cx="18326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16096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Dgram1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43120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Dgram2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58736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108062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49240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98566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305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Header Fields: Word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17072"/>
            <a:ext cx="91440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Identifier: a unique number for the original datagram</a:t>
            </a:r>
          </a:p>
          <a:p>
            <a:r>
              <a:rPr lang="en-US" sz="2800" dirty="0"/>
              <a:t>Flags: M flag, i.e. this is the last fragment</a:t>
            </a:r>
          </a:p>
          <a:p>
            <a:r>
              <a:rPr lang="en-US" sz="2800" dirty="0"/>
              <a:t>Offset: byte position of the first byte in the fragment</a:t>
            </a:r>
            <a:endParaRPr lang="en-US" sz="2500" dirty="0"/>
          </a:p>
          <a:p>
            <a:pPr lvl="1"/>
            <a:r>
              <a:rPr lang="en-US" sz="2500" dirty="0"/>
              <a:t>Divided by 8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1162640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2" idx="3"/>
            <a:endCxn id="10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4000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>
            <a:stCxn id="17" idx="3"/>
            <a:endCxn id="12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29172" y="4448224"/>
            <a:ext cx="17356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48504" y="377640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48504" y="576595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6717" y="4448224"/>
            <a:ext cx="120245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 </a:t>
            </a:r>
            <a:r>
              <a:rPr lang="en-US" sz="2400" dirty="0" err="1"/>
              <a:t>Hdr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147277" y="37764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47277" y="576595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2195" y="4030450"/>
            <a:ext cx="2616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3820, M =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19336" y="481121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3800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2944" y="48318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20285" y="3102776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2000,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20285" y="5058068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1840, M = 0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58148" y="4165424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1980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12890" y="416546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58148" y="614960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1820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12890" y="614965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0" name="Up Arrow 59"/>
          <p:cNvSpPr/>
          <p:nvPr/>
        </p:nvSpPr>
        <p:spPr>
          <a:xfrm rot="10345480">
            <a:off x="5122364" y="4533696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 Arrow 61"/>
          <p:cNvSpPr/>
          <p:nvPr/>
        </p:nvSpPr>
        <p:spPr>
          <a:xfrm rot="16200000">
            <a:off x="6389049" y="284671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 rot="16200000">
            <a:off x="6389049" y="4806698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p Arrow 63"/>
          <p:cNvSpPr/>
          <p:nvPr/>
        </p:nvSpPr>
        <p:spPr>
          <a:xfrm rot="16200000">
            <a:off x="2888263" y="379882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>
            <a:stCxn id="49" idx="3"/>
          </p:cNvCxnSpPr>
          <p:nvPr/>
        </p:nvCxnSpPr>
        <p:spPr>
          <a:xfrm>
            <a:off x="5813484" y="4365479"/>
            <a:ext cx="1588537" cy="88682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</p:cNvCxnSpPr>
          <p:nvPr/>
        </p:nvCxnSpPr>
        <p:spPr>
          <a:xfrm flipV="1">
            <a:off x="5813484" y="5404705"/>
            <a:ext cx="1588537" cy="9449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17601" y="467685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1980</a:t>
            </a:r>
          </a:p>
          <a:p>
            <a:pPr algn="r"/>
            <a:r>
              <a:rPr lang="en-US" sz="2400" dirty="0"/>
              <a:t>+ 1820</a:t>
            </a:r>
          </a:p>
          <a:p>
            <a:pPr algn="r"/>
            <a:r>
              <a:rPr lang="en-US" sz="2400" dirty="0"/>
              <a:t>= 3800</a:t>
            </a:r>
          </a:p>
        </p:txBody>
      </p:sp>
    </p:spTree>
    <p:extLst>
      <p:ext uri="{BB962C8B-B14F-4D97-AF65-F5344CB8AC3E}">
        <p14:creationId xmlns:p14="http://schemas.microsoft.com/office/powerpoint/2010/main" val="20790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2" grpId="0"/>
      <p:bldP spid="60" grpId="0" animBg="1"/>
      <p:bldP spid="60" grpId="1" animBg="1"/>
      <p:bldP spid="62" grpId="0" animBg="1"/>
      <p:bldP spid="63" grpId="0" animBg="1"/>
      <p:bldP spid="64" grpId="0" animBg="1"/>
      <p:bldP spid="71" grpId="0"/>
      <p:bldP spid="71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975019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90181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10" idx="1"/>
          </p:cNvCxnSpPr>
          <p:nvPr/>
        </p:nvCxnSpPr>
        <p:spPr>
          <a:xfrm flipV="1">
            <a:off x="11596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3084681" y="2101035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1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71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8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7326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9188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50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1132321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5564308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38872" y="365610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38872" y="568918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7645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645" y="568918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86235" y="3656104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48573" y="5265006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85008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47346" y="52650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0653" y="2982474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2000,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0653" y="4981300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1840, M = 0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48516" y="4045122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1980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3258" y="404516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48516" y="6072838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1820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3258" y="60728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09966" y="565231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58658" y="40397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60016" y="403975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1480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85867" y="56486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500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48990" y="4557120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520, M = 1</a:t>
            </a:r>
          </a:p>
          <a:p>
            <a:pPr algn="ctr"/>
            <a:r>
              <a:rPr lang="en-US" sz="2000" dirty="0"/>
              <a:t>Offset = 1480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77657" y="2982474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1500,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30451" y="4300497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492789" y="5909399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29224" y="4300497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891562" y="5909399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54182" y="629670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02874" y="468414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04232" y="4684149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1480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30083" y="629305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340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393206" y="5201513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360, M = 0</a:t>
            </a:r>
          </a:p>
          <a:p>
            <a:pPr algn="ctr"/>
            <a:r>
              <a:rPr lang="en-US" sz="2000" dirty="0"/>
              <a:t>Offset = 3460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21873" y="3626867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Length = 1500, M = 1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cxnSp>
        <p:nvCxnSpPr>
          <p:cNvPr id="69" name="Straight Arrow Connector 68"/>
          <p:cNvCxnSpPr>
            <a:stCxn id="57" idx="3"/>
          </p:cNvCxnSpPr>
          <p:nvPr/>
        </p:nvCxnSpPr>
        <p:spPr>
          <a:xfrm>
            <a:off x="5415352" y="4239811"/>
            <a:ext cx="1622166" cy="8804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3"/>
          </p:cNvCxnSpPr>
          <p:nvPr/>
        </p:nvCxnSpPr>
        <p:spPr>
          <a:xfrm flipV="1">
            <a:off x="5298535" y="5272667"/>
            <a:ext cx="1738983" cy="57604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53098" y="4544816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1480</a:t>
            </a:r>
          </a:p>
          <a:p>
            <a:pPr algn="r"/>
            <a:r>
              <a:rPr lang="en-US" sz="2400" dirty="0"/>
              <a:t>+ 500</a:t>
            </a:r>
          </a:p>
          <a:p>
            <a:pPr algn="r"/>
            <a:r>
              <a:rPr lang="en-US" sz="2400" dirty="0"/>
              <a:t>= 1980</a:t>
            </a:r>
          </a:p>
        </p:txBody>
      </p:sp>
      <p:sp>
        <p:nvSpPr>
          <p:cNvPr id="72" name="Up Arrow 71"/>
          <p:cNvSpPr/>
          <p:nvPr/>
        </p:nvSpPr>
        <p:spPr>
          <a:xfrm rot="10345480">
            <a:off x="4708362" y="4400697"/>
            <a:ext cx="846247" cy="51139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 rot="16200000">
            <a:off x="5972178" y="2732431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Up Arrow 73"/>
          <p:cNvSpPr/>
          <p:nvPr/>
        </p:nvSpPr>
        <p:spPr>
          <a:xfrm rot="16200000">
            <a:off x="5898749" y="4312269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 rot="16200000">
            <a:off x="2775520" y="272794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Up Arrow 75"/>
          <p:cNvSpPr/>
          <p:nvPr/>
        </p:nvSpPr>
        <p:spPr>
          <a:xfrm rot="10800000">
            <a:off x="8255048" y="435193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Up Arrow 76"/>
          <p:cNvSpPr/>
          <p:nvPr/>
        </p:nvSpPr>
        <p:spPr>
          <a:xfrm rot="10800000">
            <a:off x="8246953" y="279914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 rot="16200000">
            <a:off x="2819078" y="473539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55" grpId="0"/>
      <p:bldP spid="56" grpId="0"/>
      <p:bldP spid="57" grpId="0"/>
      <p:bldP spid="58" grpId="0"/>
      <p:bldP spid="59" grpId="0"/>
      <p:bldP spid="53" grpId="0"/>
      <p:bldP spid="54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Fragment Reassembly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66291" y="1580394"/>
            <a:ext cx="4625309" cy="5125205"/>
          </a:xfrm>
        </p:spPr>
        <p:txBody>
          <a:bodyPr/>
          <a:lstStyle/>
          <a:p>
            <a:r>
              <a:rPr lang="en-US" dirty="0"/>
              <a:t>Performed at destination</a:t>
            </a:r>
          </a:p>
          <a:p>
            <a:r>
              <a:rPr lang="en-US" dirty="0"/>
              <a:t>M = 0 fragment gives us total data size</a:t>
            </a:r>
          </a:p>
          <a:p>
            <a:pPr lvl="1"/>
            <a:r>
              <a:rPr lang="en-US" dirty="0"/>
              <a:t>360 – 20 + 3460 = 3800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Out-of-order fragments</a:t>
            </a:r>
          </a:p>
          <a:p>
            <a:pPr lvl="1"/>
            <a:r>
              <a:rPr lang="en-US" dirty="0"/>
              <a:t>Duplicate fragments</a:t>
            </a:r>
          </a:p>
          <a:p>
            <a:pPr lvl="1"/>
            <a:r>
              <a:rPr lang="en-US" dirty="0"/>
              <a:t>Missing fragments</a:t>
            </a:r>
          </a:p>
          <a:p>
            <a:r>
              <a:rPr lang="en-US" dirty="0"/>
              <a:t>Basically, memory management nightmare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1333" y="1969544"/>
            <a:ext cx="1711556" cy="783762"/>
            <a:chOff x="507351" y="2355624"/>
            <a:chExt cx="1711556" cy="783762"/>
          </a:xfrm>
        </p:grpSpPr>
        <p:sp>
          <p:nvSpPr>
            <p:cNvPr id="5" name="Rectangle 4"/>
            <p:cNvSpPr/>
            <p:nvPr/>
          </p:nvSpPr>
          <p:spPr>
            <a:xfrm>
              <a:off x="1108578" y="2355624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7351" y="2355624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001" y="273927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2359" y="2739276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1480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1333" y="3253326"/>
            <a:ext cx="1488484" cy="787415"/>
            <a:chOff x="569689" y="3964526"/>
            <a:chExt cx="1488484" cy="787415"/>
          </a:xfrm>
        </p:grpSpPr>
        <p:sp>
          <p:nvSpPr>
            <p:cNvPr id="6" name="Rectangle 5"/>
            <p:cNvSpPr/>
            <p:nvPr/>
          </p:nvSpPr>
          <p:spPr>
            <a:xfrm>
              <a:off x="1170916" y="3964526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9689" y="3964526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2309" y="4351831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8210" y="4348178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500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33" y="2840080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Length = 520, M = 1, Offset = 1480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33" y="1580394"/>
            <a:ext cx="386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Length = 1500, M = 1, Offset = 0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1333" y="4559991"/>
            <a:ext cx="1711556" cy="783762"/>
            <a:chOff x="3451567" y="3000017"/>
            <a:chExt cx="1711556" cy="783762"/>
          </a:xfrm>
        </p:grpSpPr>
        <p:sp>
          <p:nvSpPr>
            <p:cNvPr id="15" name="Rectangle 14"/>
            <p:cNvSpPr/>
            <p:nvPr/>
          </p:nvSpPr>
          <p:spPr>
            <a:xfrm>
              <a:off x="4052794" y="3000017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51567" y="3000017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5217" y="3383669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6575" y="3383669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1480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333" y="5889079"/>
            <a:ext cx="1488484" cy="787415"/>
            <a:chOff x="3513905" y="4608919"/>
            <a:chExt cx="1488484" cy="787415"/>
          </a:xfrm>
        </p:grpSpPr>
        <p:sp>
          <p:nvSpPr>
            <p:cNvPr id="16" name="Rectangle 15"/>
            <p:cNvSpPr/>
            <p:nvPr/>
          </p:nvSpPr>
          <p:spPr>
            <a:xfrm>
              <a:off x="4115132" y="4608919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13905" y="4608919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6525" y="4996224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52426" y="4992571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340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1333" y="5475833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Length = 360, M = 0, Offset = 3460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333" y="4159451"/>
            <a:ext cx="4294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Length = 1500, M = 1, Offset = 1980</a:t>
            </a:r>
          </a:p>
        </p:txBody>
      </p:sp>
    </p:spTree>
    <p:extLst>
      <p:ext uri="{BB962C8B-B14F-4D97-AF65-F5344CB8AC3E}">
        <p14:creationId xmlns:p14="http://schemas.microsoft.com/office/powerpoint/2010/main" val="40106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en-US" dirty="0"/>
              <a:t>Original form of Ethernet switch</a:t>
            </a:r>
          </a:p>
          <a:p>
            <a:r>
              <a:rPr lang="en-US" dirty="0"/>
              <a:t>Connect multiple IEEE 802 LANs at layer 2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Reduce the collision domain</a:t>
            </a:r>
          </a:p>
          <a:p>
            <a:pPr lvl="1"/>
            <a:r>
              <a:rPr lang="en-US" dirty="0"/>
              <a:t>Complete transparency</a:t>
            </a:r>
          </a:p>
          <a:p>
            <a:pPr lvl="2"/>
            <a:r>
              <a:rPr lang="en-US" dirty="0"/>
              <a:t>“Plug-and-play,” self-configuring</a:t>
            </a:r>
          </a:p>
          <a:p>
            <a:pPr lvl="2"/>
            <a:r>
              <a:rPr lang="en-US" dirty="0"/>
              <a:t>No hardware of software changes on hosts/hubs</a:t>
            </a:r>
          </a:p>
          <a:p>
            <a:pPr lvl="2"/>
            <a:r>
              <a:rPr lang="en-US" dirty="0"/>
              <a:t>Should not impact existing LAN operations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7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0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2414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590670" y="5527842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601630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3639887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7431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78609" y="5402238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09" y="610717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5141850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7519919" y="5592009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7" y="52669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4736873" y="632681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6366946" y="6381570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46618" y="615073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9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97000" y="2377660"/>
            <a:ext cx="8440755" cy="2192533"/>
            <a:chOff x="414979" y="3333623"/>
            <a:chExt cx="8263530" cy="1523216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14376" y="3471299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Forwarding of frames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Learning of (MAC) Addresses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Spanning Tree Algorithm (to handle loops)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23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Concepts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Highlights many key Internet characteristics</a:t>
            </a:r>
          </a:p>
          <a:p>
            <a:pPr lvl="1"/>
            <a:r>
              <a:rPr lang="en-US" dirty="0"/>
              <a:t>Decentralized and heterogeneous</a:t>
            </a:r>
          </a:p>
          <a:p>
            <a:pPr lvl="2"/>
            <a:r>
              <a:rPr lang="en-US" dirty="0"/>
              <a:t>Each network may choose its own MTU</a:t>
            </a:r>
          </a:p>
          <a:p>
            <a:pPr lvl="1"/>
            <a:r>
              <a:rPr lang="en-US" dirty="0"/>
              <a:t>Connectionless datagram protocol</a:t>
            </a:r>
          </a:p>
          <a:p>
            <a:pPr lvl="2"/>
            <a:r>
              <a:rPr lang="en-US" dirty="0"/>
              <a:t>Each fragment contains full routing information</a:t>
            </a:r>
          </a:p>
          <a:p>
            <a:pPr lvl="2"/>
            <a:r>
              <a:rPr lang="en-US" dirty="0"/>
              <a:t>Fragments can travel independently, on different paths</a:t>
            </a:r>
          </a:p>
          <a:p>
            <a:pPr lvl="1"/>
            <a:r>
              <a:rPr lang="en-US" dirty="0"/>
              <a:t>Best effort network</a:t>
            </a:r>
          </a:p>
          <a:p>
            <a:pPr lvl="2"/>
            <a:r>
              <a:rPr lang="en-US" dirty="0"/>
              <a:t>Routers/receiver may silently drop fragments</a:t>
            </a:r>
          </a:p>
          <a:p>
            <a:pPr lvl="2"/>
            <a:r>
              <a:rPr lang="en-US" dirty="0"/>
              <a:t>No requirement to alert the sender</a:t>
            </a:r>
          </a:p>
          <a:p>
            <a:pPr lvl="1"/>
            <a:r>
              <a:rPr lang="en-US" dirty="0"/>
              <a:t>Most work is done at the endpoints</a:t>
            </a:r>
          </a:p>
          <a:p>
            <a:pPr lvl="2"/>
            <a:r>
              <a:rPr lang="en-US" dirty="0"/>
              <a:t>i.e. reassembly</a:t>
            </a:r>
          </a:p>
        </p:txBody>
      </p:sp>
    </p:spTree>
    <p:extLst>
      <p:ext uri="{BB962C8B-B14F-4D97-AF65-F5344CB8AC3E}">
        <p14:creationId xmlns:p14="http://schemas.microsoft.com/office/powerpoint/2010/main" val="35112638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in Reality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Fragmentation is expensive</a:t>
            </a:r>
          </a:p>
          <a:p>
            <a:pPr lvl="1"/>
            <a:r>
              <a:rPr lang="en-US" dirty="0"/>
              <a:t>Memory and CPU overhead for datagram reconstruction</a:t>
            </a:r>
          </a:p>
          <a:p>
            <a:pPr lvl="1"/>
            <a:r>
              <a:rPr lang="en-US" dirty="0"/>
              <a:t>Want to avoid fragmentation if possible</a:t>
            </a:r>
          </a:p>
          <a:p>
            <a:r>
              <a:rPr lang="en-US" dirty="0"/>
              <a:t>MTU discovery protocol</a:t>
            </a:r>
          </a:p>
          <a:p>
            <a:pPr lvl="1"/>
            <a:r>
              <a:rPr lang="en-US" dirty="0"/>
              <a:t>Send a packet with “don’t fragment” bit set</a:t>
            </a:r>
          </a:p>
          <a:p>
            <a:pPr lvl="1"/>
            <a:r>
              <a:rPr lang="en-US" dirty="0"/>
              <a:t>Keep decreasing message length until one arrives</a:t>
            </a:r>
          </a:p>
          <a:p>
            <a:pPr lvl="1"/>
            <a:r>
              <a:rPr lang="en-US" dirty="0"/>
              <a:t>May get “can’t fragment” error from a router, which will explicitly state the supported MTU</a:t>
            </a:r>
          </a:p>
          <a:p>
            <a:r>
              <a:rPr lang="en-US" dirty="0"/>
              <a:t>Router handling of fragments</a:t>
            </a:r>
          </a:p>
          <a:p>
            <a:pPr lvl="1"/>
            <a:r>
              <a:rPr lang="en-US" dirty="0"/>
              <a:t>Fast, specialized hardware handles the common case</a:t>
            </a:r>
          </a:p>
          <a:p>
            <a:pPr lvl="1"/>
            <a:r>
              <a:rPr lang="en-US" dirty="0"/>
              <a:t>Dedicated, general purpose CPU just for handling fragments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741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IPv4 Address Space Crisis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2585720"/>
          </a:xfrm>
        </p:spPr>
        <p:txBody>
          <a:bodyPr>
            <a:normAutofit/>
          </a:bodyPr>
          <a:lstStyle/>
          <a:p>
            <a:r>
              <a:rPr lang="en-US" dirty="0"/>
              <a:t>Problem: the IPv4 address space is too small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= 4,294,967,296 possible addresses</a:t>
            </a:r>
          </a:p>
          <a:p>
            <a:pPr lvl="1"/>
            <a:r>
              <a:rPr lang="en-US" dirty="0"/>
              <a:t>Less than one IP per person</a:t>
            </a:r>
          </a:p>
          <a:p>
            <a:r>
              <a:rPr lang="en-US" dirty="0"/>
              <a:t>Parts of the world have already run out of addresses</a:t>
            </a:r>
          </a:p>
          <a:p>
            <a:pPr lvl="1"/>
            <a:r>
              <a:rPr lang="en-US" dirty="0"/>
              <a:t>IANA assigned the last /8 block of addresses in 2011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798" y="4221480"/>
          <a:ext cx="842264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</a:t>
                      </a:r>
                      <a:r>
                        <a:rPr lang="en-US" baseline="0" dirty="0"/>
                        <a:t>  Internet Registry (RIR)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Exhaustion Date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Asia/Pacific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19, 2011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Europe/Middle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14, 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Jan 2015 (Projected)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</a:t>
                      </a:r>
                      <a:r>
                        <a:rPr lang="en-US" baseline="0" dirty="0"/>
                        <a:t>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Jan 2015 (Projected)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AFRINIC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Jan 2022(Projected)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74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/>
              <a:t>IPv6, first introduced </a:t>
            </a:r>
            <a:r>
              <a:rPr lang="en-US"/>
              <a:t>in 1998(!)</a:t>
            </a:r>
            <a:endParaRPr lang="en-US" dirty="0"/>
          </a:p>
          <a:p>
            <a:pPr lvl="1"/>
            <a:r>
              <a:rPr lang="en-US" dirty="0"/>
              <a:t>128-bit addresses</a:t>
            </a:r>
          </a:p>
          <a:p>
            <a:pPr lvl="1"/>
            <a:r>
              <a:rPr lang="en-US" dirty="0"/>
              <a:t>4.8 * 10</a:t>
            </a:r>
            <a:r>
              <a:rPr lang="en-US" baseline="30000" dirty="0"/>
              <a:t>28</a:t>
            </a:r>
            <a:r>
              <a:rPr lang="en-US" dirty="0"/>
              <a:t> addresses per person</a:t>
            </a:r>
          </a:p>
          <a:p>
            <a:r>
              <a:rPr lang="en-US" dirty="0"/>
              <a:t>Address format</a:t>
            </a:r>
          </a:p>
          <a:p>
            <a:pPr lvl="1"/>
            <a:r>
              <a:rPr lang="en-US" dirty="0"/>
              <a:t>8 groups of 16-bit values, separated by ‘:’</a:t>
            </a:r>
          </a:p>
          <a:p>
            <a:pPr lvl="1"/>
            <a:r>
              <a:rPr lang="en-US" dirty="0"/>
              <a:t>Leading zeroes in each group may be omitted</a:t>
            </a:r>
          </a:p>
          <a:p>
            <a:pPr lvl="1"/>
            <a:r>
              <a:rPr lang="en-US" dirty="0"/>
              <a:t>Groups of zeroes can be omitted using ‘::’</a:t>
            </a:r>
          </a:p>
          <a:p>
            <a:pPr marL="45720" indent="0">
              <a:buNone/>
            </a:pPr>
            <a:endParaRPr lang="en-US" sz="1050" dirty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2001:0db8:0000:0000:0000:ff00:0042:8329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2001:0db8:0:0:0:ff00:42:8329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2001:0db8::ff00:42:8329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87440" y="5728063"/>
            <a:ext cx="7416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8160" y="5728063"/>
            <a:ext cx="24180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84320" y="6215743"/>
            <a:ext cx="72136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0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Trivia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Who knows the IP for </a:t>
            </a:r>
            <a:r>
              <a:rPr lang="en-US" dirty="0" err="1"/>
              <a:t>localhost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127.0.0.1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What is </a:t>
            </a:r>
            <a:r>
              <a:rPr lang="en-US" dirty="0" err="1"/>
              <a:t>localhost</a:t>
            </a:r>
            <a:r>
              <a:rPr lang="en-US" dirty="0"/>
              <a:t> in IPv6?</a:t>
            </a:r>
          </a:p>
          <a:p>
            <a:pPr lvl="1"/>
            <a:r>
              <a:rPr lang="en-US" dirty="0"/>
              <a:t>::1</a:t>
            </a:r>
          </a:p>
        </p:txBody>
      </p:sp>
    </p:spTree>
    <p:extLst>
      <p:ext uri="{BB962C8B-B14F-4D97-AF65-F5344CB8AC3E}">
        <p14:creationId xmlns:p14="http://schemas.microsoft.com/office/powerpoint/2010/main" val="23209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Header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55320"/>
          </a:xfrm>
        </p:spPr>
        <p:txBody>
          <a:bodyPr/>
          <a:lstStyle/>
          <a:p>
            <a:r>
              <a:rPr lang="en-US" dirty="0"/>
              <a:t>Double the size of IPv4 (320 bits vs. 160 bits)</a:t>
            </a:r>
          </a:p>
        </p:txBody>
      </p:sp>
      <p:sp>
        <p:nvSpPr>
          <p:cNvPr id="5" name="Rectangle 4"/>
          <p:cNvSpPr/>
          <p:nvPr/>
        </p:nvSpPr>
        <p:spPr>
          <a:xfrm>
            <a:off x="995491" y="2751208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52948" y="2751206"/>
            <a:ext cx="1879773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2722" y="2751205"/>
            <a:ext cx="458634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Flow Label</a:t>
            </a:r>
          </a:p>
        </p:txBody>
      </p:sp>
      <p:sp>
        <p:nvSpPr>
          <p:cNvPr id="9" name="Rectangle 8"/>
          <p:cNvSpPr/>
          <p:nvPr/>
        </p:nvSpPr>
        <p:spPr>
          <a:xfrm>
            <a:off x="696044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3950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61338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29523" y="226131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19615" y="22613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53503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4122" y="226131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97409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5491" y="313486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0784" y="3134862"/>
            <a:ext cx="187209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Next Header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8969" y="3134859"/>
            <a:ext cx="179009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Hop Limit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2115" y="3518514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97311" y="5042298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grpSp>
        <p:nvGrpSpPr>
          <p:cNvPr id="27" name="Group 26"/>
          <p:cNvGrpSpPr/>
          <p:nvPr/>
        </p:nvGrpSpPr>
        <p:grpSpPr>
          <a:xfrm flipH="1">
            <a:off x="129567" y="3418384"/>
            <a:ext cx="2330739" cy="523220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Version = 6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4580758" y="3418384"/>
            <a:ext cx="2330740" cy="1819105"/>
            <a:chOff x="1219204" y="4876795"/>
            <a:chExt cx="5181603" cy="5368680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6" y="4876795"/>
              <a:ext cx="5181601" cy="5368680"/>
            </a:xfrm>
            <a:prstGeom prst="wedgeRectCallout">
              <a:avLst>
                <a:gd name="adj1" fmla="val -8478"/>
                <a:gd name="adj2" fmla="val -6901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4" y="4876798"/>
              <a:ext cx="5181601" cy="5359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Groups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packets into flows, used for </a:t>
              </a:r>
              <a:r>
                <a:rPr kumimoji="0" lang="en-US" sz="2800" b="0" i="0" u="none" strike="noStrike" kern="0" cap="none" spc="0" normalizeH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QoS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210791" y="3756430"/>
            <a:ext cx="2499029" cy="523220"/>
            <a:chOff x="1219204" y="4876799"/>
            <a:chExt cx="5181601" cy="2028167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4173014" y="3756430"/>
            <a:ext cx="2177998" cy="1384996"/>
            <a:chOff x="1219204" y="4876795"/>
            <a:chExt cx="5181603" cy="536868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8478"/>
                <a:gd name="adj2" fmla="val -7442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4" y="4876799"/>
              <a:ext cx="5181601" cy="536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Same as Protocol in IPv4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6528969" y="3756429"/>
            <a:ext cx="2499030" cy="907011"/>
            <a:chOff x="1219204" y="4876795"/>
            <a:chExt cx="5181603" cy="5368681"/>
          </a:xfrm>
        </p:grpSpPr>
        <p:sp>
          <p:nvSpPr>
            <p:cNvPr id="51" name="Rectangular Callout 50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598"/>
                <a:gd name="adj2" fmla="val -812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4" y="4876799"/>
              <a:ext cx="5181601" cy="3698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Same as TTL in IPv4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flipH="1">
            <a:off x="1294936" y="3418385"/>
            <a:ext cx="2499029" cy="523220"/>
            <a:chOff x="1219204" y="4876799"/>
            <a:chExt cx="5181601" cy="2028167"/>
          </a:xfrm>
        </p:grpSpPr>
        <p:sp>
          <p:nvSpPr>
            <p:cNvPr id="54" name="Rectangular Callout 53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6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IPv4 Header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header fields are missing in IPv6</a:t>
            </a:r>
          </a:p>
          <a:p>
            <a:pPr lvl="1"/>
            <a:r>
              <a:rPr lang="en-US" dirty="0"/>
              <a:t>Header length – rolled into Next Header field</a:t>
            </a:r>
          </a:p>
          <a:p>
            <a:pPr lvl="1"/>
            <a:r>
              <a:rPr lang="en-US" dirty="0"/>
              <a:t>Checksum – was useless, so why keep it</a:t>
            </a:r>
          </a:p>
          <a:p>
            <a:pPr lvl="1"/>
            <a:r>
              <a:rPr lang="en-US" dirty="0"/>
              <a:t>Identifier, Flags, Offset</a:t>
            </a:r>
          </a:p>
          <a:p>
            <a:pPr lvl="2"/>
            <a:r>
              <a:rPr lang="en-US" dirty="0"/>
              <a:t>IPv6 routers do not support fragmentation</a:t>
            </a:r>
          </a:p>
          <a:p>
            <a:pPr lvl="2"/>
            <a:r>
              <a:rPr lang="en-US" dirty="0"/>
              <a:t>Hosts are expected to use path MTU discovery</a:t>
            </a:r>
          </a:p>
          <a:p>
            <a:r>
              <a:rPr lang="en-US" dirty="0"/>
              <a:t>Reflects changing Internet priorities</a:t>
            </a:r>
          </a:p>
          <a:p>
            <a:pPr lvl="1"/>
            <a:r>
              <a:rPr lang="en-US" dirty="0"/>
              <a:t>Today’s networks are more homogeneous</a:t>
            </a:r>
          </a:p>
          <a:p>
            <a:pPr lvl="1"/>
            <a:r>
              <a:rPr lang="en-US" dirty="0"/>
              <a:t>Instead, routing cost and complexity dominate</a:t>
            </a:r>
          </a:p>
        </p:txBody>
      </p:sp>
    </p:spTree>
    <p:extLst>
      <p:ext uri="{BB962C8B-B14F-4D97-AF65-F5344CB8AC3E}">
        <p14:creationId xmlns:p14="http://schemas.microsoft.com/office/powerpoint/2010/main" val="36488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checksums to verify</a:t>
            </a:r>
          </a:p>
          <a:p>
            <a:r>
              <a:rPr lang="en-US" dirty="0"/>
              <a:t>No need for routers to handle fragmentation</a:t>
            </a:r>
          </a:p>
          <a:p>
            <a:r>
              <a:rPr lang="en-US" dirty="0"/>
              <a:t>Simplified routing table design</a:t>
            </a:r>
          </a:p>
          <a:p>
            <a:pPr lvl="1"/>
            <a:r>
              <a:rPr lang="en-US" dirty="0"/>
              <a:t>Address space is huge</a:t>
            </a:r>
          </a:p>
          <a:p>
            <a:pPr lvl="1"/>
            <a:r>
              <a:rPr lang="en-US" dirty="0"/>
              <a:t>No need </a:t>
            </a:r>
            <a:r>
              <a:rPr lang="en-US"/>
              <a:t>for CIDR (but </a:t>
            </a:r>
            <a:r>
              <a:rPr lang="en-US" dirty="0"/>
              <a:t>need for aggregation)</a:t>
            </a:r>
          </a:p>
          <a:p>
            <a:pPr lvl="1"/>
            <a:r>
              <a:rPr lang="en-US" dirty="0"/>
              <a:t>Standard subnet size is 2</a:t>
            </a:r>
            <a:r>
              <a:rPr lang="en-US" baseline="30000" dirty="0"/>
              <a:t>64</a:t>
            </a:r>
            <a:r>
              <a:rPr lang="en-US" dirty="0"/>
              <a:t> addresses</a:t>
            </a:r>
          </a:p>
          <a:p>
            <a:r>
              <a:rPr lang="en-US" dirty="0"/>
              <a:t>Simplified auto-configuration</a:t>
            </a:r>
          </a:p>
          <a:p>
            <a:pPr lvl="1"/>
            <a:r>
              <a:rPr lang="en-US" dirty="0"/>
              <a:t>Neighbor Discovery Protocol</a:t>
            </a:r>
          </a:p>
          <a:p>
            <a:pPr lvl="1"/>
            <a:r>
              <a:rPr lang="en-US" dirty="0"/>
              <a:t>Used by hosts to determine network ID</a:t>
            </a:r>
          </a:p>
          <a:p>
            <a:pPr lvl="1"/>
            <a:r>
              <a:rPr lang="en-US" dirty="0"/>
              <a:t>Host ID can be random!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176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IPv6 Features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Source Routing</a:t>
            </a:r>
          </a:p>
          <a:p>
            <a:pPr lvl="1"/>
            <a:r>
              <a:rPr lang="en-US" dirty="0"/>
              <a:t>Host specifies the route to wants packet to take</a:t>
            </a:r>
          </a:p>
          <a:p>
            <a:r>
              <a:rPr lang="en-US" dirty="0"/>
              <a:t>Mobile IP</a:t>
            </a:r>
          </a:p>
          <a:p>
            <a:pPr lvl="1"/>
            <a:r>
              <a:rPr lang="en-US" dirty="0"/>
              <a:t>Hosts can take their IP with them to other networks</a:t>
            </a:r>
          </a:p>
          <a:p>
            <a:pPr lvl="1"/>
            <a:r>
              <a:rPr lang="en-US" dirty="0"/>
              <a:t>Use source routing to direct packets</a:t>
            </a:r>
          </a:p>
          <a:p>
            <a:r>
              <a:rPr lang="en-US" dirty="0"/>
              <a:t>Privacy Extensions</a:t>
            </a:r>
          </a:p>
          <a:p>
            <a:pPr lvl="1"/>
            <a:r>
              <a:rPr lang="en-US" dirty="0"/>
              <a:t>Randomly generate host identifiers</a:t>
            </a:r>
          </a:p>
          <a:p>
            <a:pPr lvl="1"/>
            <a:r>
              <a:rPr lang="en-US" dirty="0"/>
              <a:t>Make it difficult to associate one IP to a host</a:t>
            </a:r>
          </a:p>
          <a:p>
            <a:r>
              <a:rPr lang="en-US" dirty="0" err="1"/>
              <a:t>Jumbograms</a:t>
            </a:r>
            <a:endParaRPr lang="en-US" dirty="0"/>
          </a:p>
          <a:p>
            <a:pPr lvl="1"/>
            <a:r>
              <a:rPr lang="en-US" dirty="0"/>
              <a:t>Support for 4Gb datagrams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2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326751" y="4364024"/>
            <a:ext cx="8592913" cy="22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14172"/>
              </p:ext>
            </p:extLst>
          </p:nvPr>
        </p:nvGraphicFramePr>
        <p:xfrm>
          <a:off x="2070851" y="3764586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0" dirty="0"/>
                        <a:t>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Forwarding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bridge maintains a </a:t>
            </a:r>
            <a:r>
              <a:rPr lang="en-US" dirty="0">
                <a:solidFill>
                  <a:schemeClr val="accent1"/>
                </a:solidFill>
              </a:rPr>
              <a:t>forwarding 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78109"/>
              </p:ext>
            </p:extLst>
          </p:nvPr>
        </p:nvGraphicFramePr>
        <p:xfrm>
          <a:off x="2070847" y="2266577"/>
          <a:ext cx="4509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6200000" flipH="1">
            <a:off x="5665693" y="3532095"/>
            <a:ext cx="2241182" cy="806826"/>
          </a:xfrm>
          <a:prstGeom prst="bentConnector3">
            <a:avLst>
              <a:gd name="adj1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5535706" y="4011707"/>
            <a:ext cx="1891557" cy="197226"/>
          </a:xfrm>
          <a:prstGeom prst="bentConnector3">
            <a:avLst>
              <a:gd name="adj1" fmla="val -237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459509" y="4132735"/>
            <a:ext cx="1506072" cy="340656"/>
          </a:xfrm>
          <a:prstGeom prst="bentConnector3">
            <a:avLst>
              <a:gd name="adj1" fmla="val 500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136342" y="4173075"/>
            <a:ext cx="1120596" cy="645456"/>
          </a:xfrm>
          <a:prstGeom prst="bentConnector3">
            <a:avLst>
              <a:gd name="adj1" fmla="val -4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6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Challenges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02480"/>
            <a:ext cx="8839200" cy="2103120"/>
          </a:xfrm>
        </p:spPr>
        <p:txBody>
          <a:bodyPr>
            <a:normAutofit/>
          </a:bodyPr>
          <a:lstStyle/>
          <a:p>
            <a:r>
              <a:rPr lang="en-US" dirty="0"/>
              <a:t>Switching to IPv6 is a whole-Internet upgrade</a:t>
            </a:r>
          </a:p>
          <a:p>
            <a:pPr lvl="1"/>
            <a:r>
              <a:rPr lang="en-US" dirty="0"/>
              <a:t>All routers, all hosts</a:t>
            </a:r>
          </a:p>
          <a:p>
            <a:pPr lvl="1"/>
            <a:r>
              <a:rPr lang="en-US" dirty="0"/>
              <a:t>ICMPv6, DHCPv6, DNSv6</a:t>
            </a:r>
          </a:p>
          <a:p>
            <a:r>
              <a:rPr lang="en-US" dirty="0"/>
              <a:t>2013: 0.94% of Google traffic was IPv6, 2.5% today</a:t>
            </a:r>
          </a:p>
        </p:txBody>
      </p:sp>
      <p:sp>
        <p:nvSpPr>
          <p:cNvPr id="5" name="Left Brace 4"/>
          <p:cNvSpPr/>
          <p:nvPr/>
        </p:nvSpPr>
        <p:spPr>
          <a:xfrm>
            <a:off x="5822520" y="1848471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0800000">
            <a:off x="1367048" y="1848470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8957" y="4265524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4650" y="1677873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56662" y="2310439"/>
            <a:ext cx="4496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89135" y="329488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76983" y="3784448"/>
            <a:ext cx="44554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1552" y="2823057"/>
            <a:ext cx="71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IPv4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94185" y="2345317"/>
            <a:ext cx="202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TCP, UDP, ICMP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45213" y="1848471"/>
            <a:ext cx="488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HTTP, FTP, SMTP, RTP, IMAP, 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6050" y="3298976"/>
            <a:ext cx="40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Ethernet, 802.11x, DOCSIS, 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7622" y="3803859"/>
            <a:ext cx="4573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Fiber, Coax, Twisted Pair, Radio, …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89135" y="281714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5768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2099161" y="5982441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97706" y="6003646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Transitioning to IPv6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10840"/>
          </a:xfrm>
        </p:spPr>
        <p:txBody>
          <a:bodyPr/>
          <a:lstStyle/>
          <a:p>
            <a:r>
              <a:rPr lang="en-US" dirty="0"/>
              <a:t>How do we ease the transition from IPv4 to IPv6?</a:t>
            </a:r>
          </a:p>
          <a:p>
            <a:pPr lvl="1"/>
            <a:r>
              <a:rPr lang="en-US" dirty="0"/>
              <a:t>Today, most network edges are IPv6 ready</a:t>
            </a:r>
          </a:p>
          <a:p>
            <a:pPr lvl="2"/>
            <a:r>
              <a:rPr lang="en-US" dirty="0"/>
              <a:t>Windows/OSX/</a:t>
            </a:r>
            <a:r>
              <a:rPr lang="en-US" dirty="0" err="1"/>
              <a:t>iOS</a:t>
            </a:r>
            <a:r>
              <a:rPr lang="en-US" dirty="0"/>
              <a:t>/Android all support IPv6</a:t>
            </a:r>
          </a:p>
          <a:p>
            <a:pPr lvl="2"/>
            <a:r>
              <a:rPr lang="en-US" dirty="0"/>
              <a:t>Your wireless access point probably supports IPv6</a:t>
            </a:r>
          </a:p>
          <a:p>
            <a:pPr lvl="1"/>
            <a:r>
              <a:rPr lang="en-US" dirty="0"/>
              <a:t>The Internet core is hard to upgrade</a:t>
            </a:r>
          </a:p>
          <a:p>
            <a:pPr lvl="1"/>
            <a:r>
              <a:rPr lang="en-US" dirty="0"/>
              <a:t>… but a IPv4 core cannot route IPv6 traffic</a:t>
            </a:r>
          </a:p>
        </p:txBody>
      </p:sp>
      <p:sp>
        <p:nvSpPr>
          <p:cNvPr id="5" name="Cloud 4"/>
          <p:cNvSpPr/>
          <p:nvPr/>
        </p:nvSpPr>
        <p:spPr>
          <a:xfrm>
            <a:off x="3596386" y="5546982"/>
            <a:ext cx="2162855" cy="107841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</a:t>
            </a:r>
          </a:p>
          <a:p>
            <a:pPr algn="ctr"/>
            <a:r>
              <a:rPr lang="en-US" dirty="0"/>
              <a:t>Internet</a:t>
            </a:r>
          </a:p>
        </p:txBody>
      </p:sp>
      <p:sp>
        <p:nvSpPr>
          <p:cNvPr id="7" name="Cloud 6"/>
          <p:cNvSpPr/>
          <p:nvPr/>
        </p:nvSpPr>
        <p:spPr>
          <a:xfrm>
            <a:off x="6251612" y="5469611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</a:t>
            </a:r>
          </a:p>
          <a:p>
            <a:pPr algn="ctr"/>
            <a:r>
              <a:rPr lang="en-US" dirty="0"/>
              <a:t>Network</a:t>
            </a:r>
          </a:p>
        </p:txBody>
      </p:sp>
      <p:sp>
        <p:nvSpPr>
          <p:cNvPr id="8" name="Cloud 7"/>
          <p:cNvSpPr/>
          <p:nvPr/>
        </p:nvSpPr>
        <p:spPr>
          <a:xfrm>
            <a:off x="335404" y="5537300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  <a:p>
            <a:pPr algn="ctr"/>
            <a:r>
              <a:rPr lang="en-US" dirty="0"/>
              <a:t>Network</a:t>
            </a:r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5" y="6008819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1" y="5701942"/>
            <a:ext cx="1312036" cy="9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asses\CS 4700\assets\2010_apple_ip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3" y="4785659"/>
            <a:ext cx="1036638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37" y="490601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10" y="539754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60" y="6003646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1294936" y="4500880"/>
            <a:ext cx="1356824" cy="980896"/>
            <a:chOff x="1219204" y="4876799"/>
            <a:chExt cx="5181601" cy="2028167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34204"/>
                <a:gd name="adj2" fmla="val 77583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976215" y="4433278"/>
            <a:ext cx="1356824" cy="980896"/>
            <a:chOff x="1219204" y="4876799"/>
            <a:chExt cx="5181601" cy="2028167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3761335" y="4443438"/>
            <a:ext cx="1356824" cy="980896"/>
            <a:chOff x="1219204" y="4876799"/>
            <a:chExt cx="5181601" cy="2028167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97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>
                  <a:solidFill>
                    <a:sysClr val="window" lastClr="FFFFFF"/>
                  </a:solidFill>
                </a:rPr>
                <a:t>IPv4 Only :(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1995802" y="5181993"/>
            <a:ext cx="4902837" cy="710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IPv6 Packets</a:t>
            </a:r>
          </a:p>
        </p:txBody>
      </p:sp>
      <p:sp>
        <p:nvSpPr>
          <p:cNvPr id="26" name="Multiply 25"/>
          <p:cNvSpPr/>
          <p:nvPr/>
        </p:nvSpPr>
        <p:spPr>
          <a:xfrm>
            <a:off x="3764203" y="4738594"/>
            <a:ext cx="1366034" cy="136603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Technologies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 you route IPv6 packets over an IPv4 Internet?</a:t>
            </a:r>
          </a:p>
          <a:p>
            <a:r>
              <a:rPr lang="en-US" dirty="0"/>
              <a:t>Transition Technologies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chemeClr val="accent1"/>
                </a:solidFill>
              </a:rPr>
              <a:t>tunnels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encapsulate</a:t>
            </a:r>
            <a:r>
              <a:rPr lang="en-US" dirty="0"/>
              <a:t> and route IPv6 packets over the IPv4 Internet</a:t>
            </a:r>
          </a:p>
          <a:p>
            <a:pPr lvl="1"/>
            <a:r>
              <a:rPr lang="en-US" dirty="0"/>
              <a:t>Several different implementations</a:t>
            </a:r>
          </a:p>
          <a:p>
            <a:pPr lvl="2"/>
            <a:r>
              <a:rPr lang="en-US" dirty="0"/>
              <a:t>6to4</a:t>
            </a:r>
          </a:p>
          <a:p>
            <a:pPr lvl="2"/>
            <a:r>
              <a:rPr lang="en-US" dirty="0"/>
              <a:t>IPv6 Rapid Deployment (6rd)</a:t>
            </a:r>
          </a:p>
          <a:p>
            <a:pPr lvl="2"/>
            <a:r>
              <a:rPr lang="en-US" dirty="0" err="1"/>
              <a:t>Teredo</a:t>
            </a:r>
            <a:endParaRPr lang="en-US" dirty="0"/>
          </a:p>
          <a:p>
            <a:pPr lvl="2"/>
            <a:r>
              <a:rPr lang="en-US" dirty="0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33876587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Layer, Control Plane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43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Set up routes within a single network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Distributing and updating routes</a:t>
            </a:r>
          </a:p>
          <a:p>
            <a:pPr lvl="1"/>
            <a:r>
              <a:rPr lang="en-US" dirty="0"/>
              <a:t>Convergence time</a:t>
            </a:r>
          </a:p>
          <a:p>
            <a:pPr lvl="1"/>
            <a:r>
              <a:rPr lang="en-US" dirty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1208" y="2630156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0946" y="3205644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1077" y="3778821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31077" y="4351998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1077" y="4925175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1077" y="5502909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31208" y="6076086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3524262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02160" y="4929732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BGP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0245" y="4929732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RIP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63646" y="4929731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OSPF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1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 Plane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273" y="2098466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Plane</a:t>
            </a:r>
          </a:p>
        </p:txBody>
      </p:sp>
    </p:spTree>
    <p:extLst>
      <p:ext uri="{BB962C8B-B14F-4D97-AF65-F5344CB8AC3E}">
        <p14:creationId xmlns:p14="http://schemas.microsoft.com/office/powerpoint/2010/main" val="19132361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Routing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6531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Internet organized as a </a:t>
            </a:r>
            <a:r>
              <a:rPr lang="en-US" dirty="0">
                <a:solidFill>
                  <a:schemeClr val="accent1"/>
                </a:solidFill>
              </a:rPr>
              <a:t>two </a:t>
            </a:r>
            <a:r>
              <a:rPr lang="en-US" dirty="0"/>
              <a:t>level hierarchy</a:t>
            </a:r>
          </a:p>
          <a:p>
            <a:r>
              <a:rPr lang="en-US" dirty="0"/>
              <a:t>First level – autonomous systems (AS’s)</a:t>
            </a:r>
          </a:p>
          <a:p>
            <a:pPr lvl="1"/>
            <a:r>
              <a:rPr lang="en-US" dirty="0"/>
              <a:t>AS – region of network under a single administrative domain</a:t>
            </a:r>
          </a:p>
          <a:p>
            <a:pPr lvl="1"/>
            <a:r>
              <a:rPr lang="en-US" dirty="0"/>
              <a:t>Examples: Comcast, AT&amp;T, Verizon, Sprint, etc.</a:t>
            </a:r>
          </a:p>
          <a:p>
            <a:r>
              <a:rPr lang="en-US" dirty="0"/>
              <a:t>AS’s use </a:t>
            </a:r>
            <a:r>
              <a:rPr lang="en-US" dirty="0">
                <a:solidFill>
                  <a:schemeClr val="accent1"/>
                </a:solidFill>
              </a:rPr>
              <a:t>intra-domain</a:t>
            </a:r>
            <a:r>
              <a:rPr lang="en-US" dirty="0"/>
              <a:t> routing protocols internally</a:t>
            </a:r>
          </a:p>
          <a:p>
            <a:pPr lvl="1"/>
            <a:r>
              <a:rPr lang="en-US" dirty="0"/>
              <a:t>Distance Vector, e.g., Routing Information Protocol (RIP)</a:t>
            </a:r>
          </a:p>
          <a:p>
            <a:pPr lvl="1"/>
            <a:r>
              <a:rPr lang="en-US" dirty="0"/>
              <a:t>Link State, e.g., Open Shortest Path First (OSPF)</a:t>
            </a:r>
          </a:p>
          <a:p>
            <a:r>
              <a:rPr lang="en-US" dirty="0"/>
              <a:t>Connections between AS’s use </a:t>
            </a:r>
            <a:r>
              <a:rPr lang="en-US" dirty="0">
                <a:solidFill>
                  <a:schemeClr val="accent1"/>
                </a:solidFill>
              </a:rPr>
              <a:t>inter-domain</a:t>
            </a:r>
            <a:r>
              <a:rPr lang="en-US" dirty="0"/>
              <a:t> routing protocols</a:t>
            </a:r>
          </a:p>
          <a:p>
            <a:pPr lvl="1"/>
            <a:r>
              <a:rPr lang="en-US" dirty="0"/>
              <a:t>Border Gateway Routing (BGP)</a:t>
            </a:r>
          </a:p>
          <a:p>
            <a:pPr lvl="1"/>
            <a:r>
              <a:rPr lang="en-US" dirty="0"/>
              <a:t>De facto standard today, BGP-4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6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6731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7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AS-1</a:t>
            </a:r>
          </a:p>
        </p:txBody>
      </p:sp>
      <p:sp>
        <p:nvSpPr>
          <p:cNvPr id="6" name="Cloud 5"/>
          <p:cNvSpPr/>
          <p:nvPr/>
        </p:nvSpPr>
        <p:spPr>
          <a:xfrm>
            <a:off x="5860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2930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2942725" y="5890230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2208275" y="5135206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3219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469192" y="2123544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6965630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8218241" y="2366764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3214695" y="2783617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2892138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5788742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2892138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2208275" y="2334680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2049923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2892138" y="3159579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2049923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1231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1231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3253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3898558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4916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3253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4027714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4989904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3576001" y="4679638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6338494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6015937" y="297381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6610535" y="269798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7021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7671156" y="269798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7892825" y="323833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7343988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50862" y="47359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264298" y="305802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AS-3</a:t>
            </a: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34322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5" y="494500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8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17" y="429924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08" y="33054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66" y="258898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60" y="21444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209972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3" y="27791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41" y="25077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83" y="28579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67" y="36608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73" y="380322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379" y="3723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627" y="464150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43" y="429924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0" y="2593419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57064" y="3953624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Interior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5438853" y="5467326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BGP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03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Routing algorithms are not efficient enough to execute on the entire Internet topology</a:t>
            </a:r>
          </a:p>
          <a:p>
            <a:r>
              <a:rPr lang="en-US" dirty="0"/>
              <a:t>Different organizations may use different routing policies</a:t>
            </a:r>
          </a:p>
          <a:p>
            <a:r>
              <a:rPr lang="en-US" dirty="0"/>
              <a:t>Allows organizations to hide their internal network structure</a:t>
            </a:r>
          </a:p>
          <a:p>
            <a:r>
              <a:rPr lang="en-US" dirty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3357" y="2458704"/>
            <a:ext cx="6623472" cy="237602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38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on a Graph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/>
              <a:t>Goal: determine a “good” path through the network from source to destination</a:t>
            </a:r>
          </a:p>
          <a:p>
            <a:r>
              <a:rPr lang="en-US" dirty="0"/>
              <a:t>What is a good path?</a:t>
            </a:r>
          </a:p>
          <a:p>
            <a:pPr lvl="1"/>
            <a:r>
              <a:rPr lang="en-US" dirty="0"/>
              <a:t>Usually means the shortest path</a:t>
            </a:r>
          </a:p>
          <a:p>
            <a:pPr lvl="1"/>
            <a:r>
              <a:rPr lang="en-US" dirty="0"/>
              <a:t>Load balanced</a:t>
            </a:r>
          </a:p>
          <a:p>
            <a:pPr lvl="1"/>
            <a:r>
              <a:rPr lang="en-US" dirty="0"/>
              <a:t>Lowest $$$ cost</a:t>
            </a:r>
          </a:p>
          <a:p>
            <a:r>
              <a:rPr lang="en-US" dirty="0"/>
              <a:t>Network modeled as a graph</a:t>
            </a:r>
          </a:p>
          <a:p>
            <a:pPr lvl="1"/>
            <a:r>
              <a:rPr lang="en-US" dirty="0"/>
              <a:t>Routers </a:t>
            </a:r>
            <a:r>
              <a:rPr lang="en-US" dirty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/>
              <a:t>Edge cost: delay, congestion level, etc.</a:t>
            </a:r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5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Networks: Routing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3E14F40-01A8-4C50-8968-87363428BE0D}" type="slidenum">
              <a:rPr lang="en-US"/>
              <a:pPr/>
              <a:t>68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Shortest Path Routing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Bellman-Ford Algorithm [Distance Vector]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Dijkstra’s Algorithm [Link State]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i="1">
              <a:solidFill>
                <a:srgbClr val="660066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>
                <a:solidFill>
                  <a:srgbClr val="990099"/>
                </a:solidFill>
              </a:rPr>
              <a:t>What does it mean to be the shortest (or optimal) route</a:t>
            </a:r>
            <a:r>
              <a:rPr lang="en-US" sz="2800" b="1">
                <a:solidFill>
                  <a:srgbClr val="990099"/>
                </a:solidFill>
              </a:rPr>
              <a:t>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99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b="1"/>
              <a:t>Minimize mean packet delay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b="1"/>
              <a:t>Maximize the network throughput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b="1"/>
              <a:t>Mininize the number of hops along the path</a:t>
            </a:r>
            <a:endParaRPr lang="en-US" sz="2800" b="1" i="1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82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Networks: Routing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ED6D74E-B1F4-4A02-B9FD-34201A6F1536}" type="slidenum">
              <a:rPr lang="en-US"/>
              <a:pPr/>
              <a:t>69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accent1"/>
                </a:solidFill>
              </a:rPr>
              <a:t>Dijkstra’s Shortest Path Algorithm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" y="1576387"/>
            <a:ext cx="8229600" cy="4895851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Initially mark all nodes (except source) with infinite distance.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working node = source node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Sink node  = destination node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While the working node is not equal to the sink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  1.  Mark the working node as permanent.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  2.  Examine all adjacent nodes in turn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1800" dirty="0"/>
              <a:t>If the sum of label on working node plus distance from working node to adjacent node is less than current labeled distance on the adjacent node, this implies a shorter path. Relabel the distance on the adjacent node and label it with the node from which the probe was made.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  3.  Examine all tentative nodes (not just adjacent nodes) and mark the node with the smallest labeled value as permanent. This node becomes the new working node.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Reconstruct the path backwards from sink to source.</a:t>
            </a:r>
          </a:p>
        </p:txBody>
      </p:sp>
    </p:spTree>
    <p:extLst>
      <p:ext uri="{BB962C8B-B14F-4D97-AF65-F5344CB8AC3E}">
        <p14:creationId xmlns:p14="http://schemas.microsoft.com/office/powerpoint/2010/main" val="177258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Addresses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0724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Manual configuration is possible, but…</a:t>
            </a:r>
          </a:p>
          <a:p>
            <a:pPr lvl="1"/>
            <a:r>
              <a:rPr lang="en-US" dirty="0"/>
              <a:t>Time consuming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Not adaptable (hosts may get added or removed)</a:t>
            </a:r>
          </a:p>
          <a:p>
            <a:r>
              <a:rPr lang="en-US" dirty="0"/>
              <a:t>Instead, learn addresses using a simple heuristic</a:t>
            </a:r>
          </a:p>
          <a:p>
            <a:pPr lvl="1"/>
            <a:r>
              <a:rPr lang="en-US" dirty="0"/>
              <a:t>Look at the </a:t>
            </a:r>
            <a:r>
              <a:rPr lang="en-US" dirty="0">
                <a:solidFill>
                  <a:schemeClr val="accent1"/>
                </a:solidFill>
              </a:rPr>
              <a:t>source</a:t>
            </a:r>
            <a:r>
              <a:rPr lang="en-US" dirty="0"/>
              <a:t> of frames that arrive on each port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1491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613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4078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19" y="606312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1526599" y="6473350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3014059" y="652526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93731" y="629442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8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" y="529666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00:00:00:00:00:AA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1317" y="630048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00:00:00:00:00:BB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04413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0279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74859"/>
              </p:ext>
            </p:extLst>
          </p:nvPr>
        </p:nvGraphicFramePr>
        <p:xfrm>
          <a:off x="4078191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0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7034"/>
              </p:ext>
            </p:extLst>
          </p:nvPr>
        </p:nvGraphicFramePr>
        <p:xfrm>
          <a:off x="4078187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651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86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2604632" y="4639111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5914235" y="3363984"/>
            <a:ext cx="3035933" cy="954107"/>
            <a:chOff x="1219200" y="4876799"/>
            <a:chExt cx="5181605" cy="142963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9229"/>
                <a:gd name="adj2" fmla="val 1396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3" y="4876799"/>
              <a:ext cx="5181602" cy="142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Delete old entries after a 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1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9345E-6 L -0.22795 -0.00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4030663" cy="5151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4700588" y="476250"/>
            <a:ext cx="3714478" cy="2862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85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85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85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85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85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85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2000" i="1" noProof="1">
                <a:latin typeface="Arial" charset="0"/>
              </a:rPr>
              <a:t>Dijkstra</a:t>
            </a:r>
            <a:r>
              <a:rPr lang="en-US" sz="2000" noProof="1">
                <a:latin typeface="Arial" charset="0"/>
              </a:rPr>
              <a:t>(</a:t>
            </a:r>
            <a:r>
              <a:rPr lang="en-US" sz="2000" b="1" noProof="1">
                <a:latin typeface="Arial" charset="0"/>
              </a:rPr>
              <a:t>graph 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noProof="1">
                <a:latin typeface="Arial" charset="0"/>
              </a:rPr>
              <a:t>G</a:t>
            </a:r>
            <a:r>
              <a:rPr lang="en-US" sz="2000" dirty="0">
                <a:latin typeface="Arial" charset="0"/>
              </a:rPr>
              <a:t>,w)</a:t>
            </a:r>
            <a:r>
              <a:rPr lang="en-US" sz="2000" noProof="1">
                <a:latin typeface="Arial" charset="0"/>
              </a:rPr>
              <a:t>, </a:t>
            </a:r>
            <a:r>
              <a:rPr lang="en-US" sz="2000" b="1" noProof="1">
                <a:latin typeface="Arial" charset="0"/>
              </a:rPr>
              <a:t>vertex </a:t>
            </a:r>
            <a:r>
              <a:rPr lang="en-US" sz="2000" noProof="1">
                <a:latin typeface="Arial" charset="0"/>
              </a:rPr>
              <a:t>s)</a:t>
            </a:r>
          </a:p>
          <a:p>
            <a:pPr eaLnBrk="0" hangingPunct="0"/>
            <a:r>
              <a:rPr lang="en-US" sz="2000" noProof="1">
                <a:latin typeface="Arial" charset="0"/>
              </a:rPr>
              <a:t>	</a:t>
            </a:r>
            <a:r>
              <a:rPr lang="en-US" sz="2000" i="1" noProof="1">
                <a:latin typeface="Arial" charset="0"/>
              </a:rPr>
              <a:t>Initiali</a:t>
            </a:r>
            <a:r>
              <a:rPr lang="en-US" sz="2000" i="1" dirty="0">
                <a:latin typeface="Arial" charset="0"/>
              </a:rPr>
              <a:t>z</a:t>
            </a:r>
            <a:r>
              <a:rPr lang="en-US" sz="2000" i="1" noProof="1">
                <a:latin typeface="Arial" charset="0"/>
              </a:rPr>
              <a:t>eSingleSource</a:t>
            </a:r>
            <a:r>
              <a:rPr lang="en-US" sz="2000" noProof="1">
                <a:latin typeface="Arial" charset="0"/>
              </a:rPr>
              <a:t>(G, s)</a:t>
            </a:r>
          </a:p>
          <a:p>
            <a:pPr eaLnBrk="0" hangingPunct="0"/>
            <a:r>
              <a:rPr lang="en-US" sz="2000" noProof="1">
                <a:latin typeface="Arial" charset="0"/>
              </a:rPr>
              <a:t>	S </a:t>
            </a:r>
            <a:r>
              <a:rPr lang="en-US" sz="2000" noProof="1">
                <a:latin typeface="Arial" charset="0"/>
                <a:sym typeface="Symbol" pitchFamily="18" charset="2"/>
              </a:rPr>
              <a:t> 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Q  V[G]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</a:t>
            </a:r>
            <a:r>
              <a:rPr lang="en-US" sz="2000" b="1" noProof="1">
                <a:latin typeface="Arial" charset="0"/>
                <a:sym typeface="Symbol" pitchFamily="18" charset="2"/>
              </a:rPr>
              <a:t>while </a:t>
            </a:r>
            <a:r>
              <a:rPr lang="en-US" sz="2000" noProof="1">
                <a:latin typeface="Arial" charset="0"/>
                <a:sym typeface="Symbol" pitchFamily="18" charset="2"/>
              </a:rPr>
              <a:t>Q  0 </a:t>
            </a:r>
            <a:r>
              <a:rPr lang="en-US" sz="2000" b="1" noProof="1">
                <a:latin typeface="Arial" charset="0"/>
                <a:sym typeface="Symbol" pitchFamily="18" charset="2"/>
              </a:rPr>
              <a:t>do</a:t>
            </a:r>
          </a:p>
          <a:p>
            <a:pPr eaLnBrk="0" hangingPunct="0"/>
            <a:r>
              <a:rPr lang="en-US" sz="2000" b="1" noProof="1">
                <a:latin typeface="Arial" charset="0"/>
                <a:sym typeface="Symbol" pitchFamily="18" charset="2"/>
              </a:rPr>
              <a:t>		</a:t>
            </a:r>
            <a:r>
              <a:rPr lang="en-US" sz="2000" noProof="1">
                <a:latin typeface="Arial" charset="0"/>
                <a:sym typeface="Symbol" pitchFamily="18" charset="2"/>
              </a:rPr>
              <a:t>u  </a:t>
            </a:r>
            <a:r>
              <a:rPr lang="en-US" sz="2000" i="1" noProof="1">
                <a:latin typeface="Arial" charset="0"/>
                <a:sym typeface="Symbol" pitchFamily="18" charset="2"/>
              </a:rPr>
              <a:t>ExtractMin</a:t>
            </a:r>
            <a:r>
              <a:rPr lang="en-US" sz="2000" noProof="1">
                <a:latin typeface="Arial" charset="0"/>
                <a:sym typeface="Symbol" pitchFamily="18" charset="2"/>
              </a:rPr>
              <a:t>(Q)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	S  S  {u}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	</a:t>
            </a:r>
            <a:r>
              <a:rPr lang="en-US" sz="2000" b="1" noProof="1">
                <a:latin typeface="Arial" charset="0"/>
                <a:sym typeface="Symbol" pitchFamily="18" charset="2"/>
              </a:rPr>
              <a:t>for </a:t>
            </a:r>
            <a:r>
              <a:rPr lang="en-US" sz="2000" noProof="1">
                <a:latin typeface="Arial" charset="0"/>
                <a:sym typeface="Symbol" pitchFamily="18" charset="2"/>
              </a:rPr>
              <a:t>u  </a:t>
            </a:r>
            <a:r>
              <a:rPr lang="en-US" sz="2000" i="1" noProof="1">
                <a:latin typeface="Arial" charset="0"/>
                <a:sym typeface="Symbol" pitchFamily="18" charset="2"/>
              </a:rPr>
              <a:t>Adj</a:t>
            </a:r>
            <a:r>
              <a:rPr lang="en-US" sz="2000" noProof="1">
                <a:latin typeface="Arial" charset="0"/>
                <a:sym typeface="Symbol" pitchFamily="18" charset="2"/>
              </a:rPr>
              <a:t>[u] </a:t>
            </a:r>
            <a:r>
              <a:rPr lang="en-US" sz="2000" b="1" noProof="1">
                <a:latin typeface="Arial" charset="0"/>
                <a:sym typeface="Symbol" pitchFamily="18" charset="2"/>
              </a:rPr>
              <a:t>do</a:t>
            </a:r>
            <a:endParaRPr lang="en-US" sz="2000" noProof="1">
              <a:latin typeface="Arial" charset="0"/>
              <a:sym typeface="Symbol" pitchFamily="18" charset="2"/>
            </a:endParaRP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		</a:t>
            </a:r>
            <a:r>
              <a:rPr lang="en-US" sz="2000" i="1" noProof="1">
                <a:latin typeface="Arial" charset="0"/>
                <a:sym typeface="Symbol" pitchFamily="18" charset="2"/>
              </a:rPr>
              <a:t>Relax</a:t>
            </a:r>
            <a:r>
              <a:rPr lang="en-US" sz="2000" noProof="1">
                <a:latin typeface="Arial" charset="0"/>
                <a:sym typeface="Symbol" pitchFamily="18" charset="2"/>
              </a:rPr>
              <a:t>(u,v,w)</a:t>
            </a:r>
          </a:p>
        </p:txBody>
      </p:sp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4140200" y="1700213"/>
            <a:ext cx="485775" cy="1574800"/>
          </a:xfrm>
          <a:prstGeom prst="upDownArrow">
            <a:avLst>
              <a:gd name="adj1" fmla="val 50000"/>
              <a:gd name="adj2" fmla="val 6483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232275" y="3573463"/>
            <a:ext cx="4911725" cy="161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2000" i="1" noProof="1">
                <a:latin typeface="Arial" charset="0"/>
              </a:rPr>
              <a:t>Initi</a:t>
            </a:r>
            <a:r>
              <a:rPr lang="en-US" sz="2000" i="1">
                <a:latin typeface="Arial" charset="0"/>
              </a:rPr>
              <a:t>a</a:t>
            </a:r>
            <a:r>
              <a:rPr lang="en-US" sz="2000" i="1" noProof="1">
                <a:latin typeface="Arial" charset="0"/>
              </a:rPr>
              <a:t>li</a:t>
            </a:r>
            <a:r>
              <a:rPr lang="en-US" sz="2000" i="1">
                <a:latin typeface="Arial" charset="0"/>
              </a:rPr>
              <a:t>z</a:t>
            </a:r>
            <a:r>
              <a:rPr lang="en-US" sz="2000" i="1" noProof="1">
                <a:latin typeface="Arial" charset="0"/>
              </a:rPr>
              <a:t>eSingleSource</a:t>
            </a:r>
            <a:r>
              <a:rPr lang="en-US" sz="2000" noProof="1">
                <a:latin typeface="Arial" charset="0"/>
              </a:rPr>
              <a:t>(</a:t>
            </a:r>
            <a:r>
              <a:rPr lang="en-US" sz="2000" b="1" noProof="1">
                <a:latin typeface="Arial" charset="0"/>
              </a:rPr>
              <a:t>graph </a:t>
            </a:r>
            <a:r>
              <a:rPr lang="en-US" sz="2000" noProof="1">
                <a:latin typeface="Arial" charset="0"/>
              </a:rPr>
              <a:t>G, </a:t>
            </a:r>
            <a:r>
              <a:rPr lang="en-US" sz="2000" b="1" noProof="1">
                <a:latin typeface="Arial" charset="0"/>
              </a:rPr>
              <a:t>vertex </a:t>
            </a:r>
            <a:r>
              <a:rPr lang="en-US" sz="2000" noProof="1">
                <a:latin typeface="Arial" charset="0"/>
              </a:rPr>
              <a:t> s)</a:t>
            </a:r>
          </a:p>
          <a:p>
            <a:pPr eaLnBrk="0" hangingPunct="0"/>
            <a:r>
              <a:rPr lang="en-US" sz="2000" i="1" noProof="1">
                <a:latin typeface="Arial" charset="0"/>
              </a:rPr>
              <a:t>	</a:t>
            </a:r>
            <a:r>
              <a:rPr lang="en-US" sz="2000" b="1" noProof="1">
                <a:latin typeface="Arial" charset="0"/>
              </a:rPr>
              <a:t>for </a:t>
            </a:r>
            <a:r>
              <a:rPr lang="en-US" sz="2000" noProof="1">
                <a:latin typeface="Arial" charset="0"/>
              </a:rPr>
              <a:t>v </a:t>
            </a:r>
            <a:r>
              <a:rPr lang="en-US" sz="2000" noProof="1">
                <a:latin typeface="Arial" charset="0"/>
                <a:sym typeface="Symbol" pitchFamily="18" charset="2"/>
              </a:rPr>
              <a:t> V[G] </a:t>
            </a:r>
            <a:r>
              <a:rPr lang="en-US" sz="2000" b="1" noProof="1">
                <a:latin typeface="Arial" charset="0"/>
                <a:sym typeface="Symbol" pitchFamily="18" charset="2"/>
              </a:rPr>
              <a:t>do</a:t>
            </a:r>
          </a:p>
          <a:p>
            <a:pPr eaLnBrk="0" hangingPunct="0"/>
            <a:r>
              <a:rPr lang="en-US" sz="2000" b="1" noProof="1">
                <a:latin typeface="Arial" charset="0"/>
                <a:sym typeface="Symbol" pitchFamily="18" charset="2"/>
              </a:rPr>
              <a:t>		</a:t>
            </a:r>
            <a:r>
              <a:rPr lang="en-US" sz="2000" noProof="1">
                <a:latin typeface="Arial" charset="0"/>
                <a:sym typeface="Symbol" pitchFamily="18" charset="2"/>
              </a:rPr>
              <a:t>d[v]  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	p[v]  </a:t>
            </a:r>
            <a:r>
              <a:rPr lang="en-US" sz="2000">
                <a:latin typeface="Arial" charset="0"/>
                <a:sym typeface="Symbol" pitchFamily="18" charset="2"/>
              </a:rPr>
              <a:t>0</a:t>
            </a:r>
            <a:endParaRPr lang="en-US" sz="2000" noProof="1">
              <a:latin typeface="Arial" charset="0"/>
              <a:sym typeface="Symbol" pitchFamily="18" charset="2"/>
            </a:endParaRP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d[s]  0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830763" y="5546725"/>
            <a:ext cx="4313237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381000" eaLnBrk="0" hangingPunct="0"/>
            <a:r>
              <a:rPr lang="en-US" sz="2000" i="1" noProof="1">
                <a:latin typeface="Arial" charset="0"/>
              </a:rPr>
              <a:t>Relax</a:t>
            </a:r>
            <a:r>
              <a:rPr lang="en-US" sz="2000" noProof="1">
                <a:latin typeface="Arial" charset="0"/>
              </a:rPr>
              <a:t>(</a:t>
            </a:r>
            <a:r>
              <a:rPr lang="en-US" sz="2000" b="1" noProof="1">
                <a:latin typeface="Arial" charset="0"/>
              </a:rPr>
              <a:t>vertex </a:t>
            </a:r>
            <a:r>
              <a:rPr lang="en-US" sz="2000" noProof="1">
                <a:latin typeface="Arial" charset="0"/>
              </a:rPr>
              <a:t> u,</a:t>
            </a:r>
            <a:r>
              <a:rPr lang="en-US" sz="2000" b="1" noProof="1">
                <a:latin typeface="Arial" charset="0"/>
              </a:rPr>
              <a:t> vertex </a:t>
            </a:r>
            <a:r>
              <a:rPr lang="en-US" sz="2000" noProof="1">
                <a:latin typeface="Arial" charset="0"/>
              </a:rPr>
              <a:t>v, </a:t>
            </a:r>
            <a:r>
              <a:rPr lang="en-US" sz="2000" b="1" noProof="1">
                <a:latin typeface="Arial" charset="0"/>
              </a:rPr>
              <a:t>weight </a:t>
            </a:r>
            <a:r>
              <a:rPr lang="en-US" sz="2000" noProof="1">
                <a:latin typeface="Arial" charset="0"/>
              </a:rPr>
              <a:t>w</a:t>
            </a:r>
            <a:r>
              <a:rPr lang="en-US" sz="2000" b="1" noProof="1">
                <a:latin typeface="Arial" charset="0"/>
              </a:rPr>
              <a:t>)</a:t>
            </a:r>
            <a:endParaRPr lang="en-US" sz="2000" noProof="1">
              <a:latin typeface="Arial" charset="0"/>
            </a:endParaRPr>
          </a:p>
          <a:p>
            <a:pPr defTabSz="381000" eaLnBrk="0" hangingPunct="0"/>
            <a:r>
              <a:rPr lang="en-US" sz="2000" i="1" noProof="1">
                <a:latin typeface="Arial" charset="0"/>
              </a:rPr>
              <a:t>	</a:t>
            </a:r>
            <a:r>
              <a:rPr lang="en-US" sz="2000" b="1" noProof="1">
                <a:latin typeface="Arial" charset="0"/>
              </a:rPr>
              <a:t>if </a:t>
            </a:r>
            <a:r>
              <a:rPr lang="en-US" sz="2000" noProof="1">
                <a:latin typeface="Arial" charset="0"/>
              </a:rPr>
              <a:t>d[v] &gt; d[u] + w(u,v) </a:t>
            </a:r>
            <a:r>
              <a:rPr lang="en-US" sz="2000" b="1" noProof="1">
                <a:latin typeface="Arial" charset="0"/>
              </a:rPr>
              <a:t>then</a:t>
            </a:r>
          </a:p>
          <a:p>
            <a:pPr defTabSz="381000" eaLnBrk="0" hangingPunct="0"/>
            <a:r>
              <a:rPr lang="en-US" sz="2000" b="1" noProof="1">
                <a:latin typeface="Arial" charset="0"/>
              </a:rPr>
              <a:t>		</a:t>
            </a:r>
            <a:r>
              <a:rPr lang="en-US" sz="2000" noProof="1">
                <a:latin typeface="Arial" charset="0"/>
              </a:rPr>
              <a:t>d[v] </a:t>
            </a:r>
            <a:r>
              <a:rPr lang="en-US" sz="2000" noProof="1">
                <a:latin typeface="Arial" charset="0"/>
                <a:sym typeface="Symbol" pitchFamily="18" charset="2"/>
              </a:rPr>
              <a:t> d[u] + w(u,v)</a:t>
            </a:r>
          </a:p>
          <a:p>
            <a:pPr defTabSz="381000" eaLnBrk="0" hangingPunct="0"/>
            <a:r>
              <a:rPr lang="en-US" sz="2000" noProof="1">
                <a:latin typeface="Arial" charset="0"/>
                <a:sym typeface="Symbol" pitchFamily="18" charset="2"/>
              </a:rPr>
              <a:t>		p[v]  u</a:t>
            </a:r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4787900" y="2708275"/>
            <a:ext cx="485775" cy="566738"/>
          </a:xfrm>
          <a:prstGeom prst="upDownArrow">
            <a:avLst>
              <a:gd name="adj1" fmla="val 50000"/>
              <a:gd name="adj2" fmla="val 2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AutoShape 8"/>
          <p:cNvSpPr>
            <a:spLocks noChangeArrowheads="1"/>
          </p:cNvSpPr>
          <p:nvPr/>
        </p:nvSpPr>
        <p:spPr bwMode="auto">
          <a:xfrm>
            <a:off x="4211638" y="3933825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AutoShape 9"/>
          <p:cNvSpPr>
            <a:spLocks noChangeArrowheads="1"/>
          </p:cNvSpPr>
          <p:nvPr/>
        </p:nvSpPr>
        <p:spPr bwMode="auto">
          <a:xfrm>
            <a:off x="4787900" y="5949950"/>
            <a:ext cx="485775" cy="908050"/>
          </a:xfrm>
          <a:prstGeom prst="upDownArrow">
            <a:avLst>
              <a:gd name="adj1" fmla="val 50000"/>
              <a:gd name="adj2" fmla="val 3738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2824163" y="4378325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(V)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684213" y="616585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(1) ?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827088" y="2636838"/>
            <a:ext cx="261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(E) times in total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827088" y="1773238"/>
            <a:ext cx="295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executed </a:t>
            </a:r>
            <a:r>
              <a:rPr lang="en-US">
                <a:latin typeface="Arial" charset="0"/>
              </a:rPr>
              <a:t>(V) times</a:t>
            </a: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3059833" y="1989138"/>
            <a:ext cx="1367706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2824164" y="2852738"/>
            <a:ext cx="22526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 flipV="1">
            <a:off x="3438525" y="4508500"/>
            <a:ext cx="989013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 flipV="1">
            <a:off x="1475657" y="6237288"/>
            <a:ext cx="3528144" cy="72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17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73773" name="AutoShape 45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4" name="AutoShape 46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5" name="AutoShape 47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6" name="AutoShape 48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7" name="AutoShape 49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3778" name="AutoShape 50"/>
          <p:cNvCxnSpPr>
            <a:cxnSpLocks noChangeShapeType="1"/>
            <a:stCxn id="73773" idx="7"/>
            <a:endCxn id="73775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79" name="AutoShape 51"/>
          <p:cNvCxnSpPr>
            <a:cxnSpLocks noChangeShapeType="1"/>
            <a:stCxn id="73775" idx="6"/>
            <a:endCxn id="73777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80" name="AutoShape 52"/>
          <p:cNvCxnSpPr>
            <a:cxnSpLocks noChangeShapeType="1"/>
            <a:stCxn id="73774" idx="6"/>
            <a:endCxn id="73776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81" name="AutoShape 53"/>
          <p:cNvCxnSpPr>
            <a:cxnSpLocks noChangeShapeType="1"/>
            <a:stCxn id="73773" idx="5"/>
            <a:endCxn id="73774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82" name="AutoShape 54"/>
          <p:cNvCxnSpPr>
            <a:cxnSpLocks noChangeShapeType="1"/>
            <a:stCxn id="73774" idx="7"/>
            <a:endCxn id="73777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83" name="AutoShape 55"/>
          <p:cNvCxnSpPr>
            <a:cxnSpLocks noChangeShapeType="1"/>
            <a:stCxn id="73776" idx="1"/>
            <a:endCxn id="73773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89" name="AutoShape 61"/>
          <p:cNvCxnSpPr>
            <a:cxnSpLocks noChangeShapeType="1"/>
            <a:stCxn id="73774" idx="7"/>
            <a:endCxn id="73775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90" name="AutoShape 62"/>
          <p:cNvCxnSpPr>
            <a:cxnSpLocks noChangeShapeType="1"/>
            <a:stCxn id="73775" idx="3"/>
            <a:endCxn id="73774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91" name="AutoShape 63"/>
          <p:cNvCxnSpPr>
            <a:cxnSpLocks noChangeShapeType="1"/>
            <a:stCxn id="73777" idx="3"/>
            <a:endCxn id="73776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92" name="AutoShape 64"/>
          <p:cNvCxnSpPr>
            <a:cxnSpLocks noChangeShapeType="1"/>
            <a:stCxn id="73776" idx="7"/>
            <a:endCxn id="73777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3795" name="Text Box 67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73797" name="Text Box 69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73798" name="Text Box 70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73799" name="Text Box 71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73800" name="Text Box 72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73801" name="Text Box 73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73802" name="Text Box 74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961420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cxnSp>
        <p:nvCxnSpPr>
          <p:cNvPr id="105480" name="AutoShape 8"/>
          <p:cNvCxnSpPr>
            <a:cxnSpLocks noChangeShapeType="1"/>
            <a:stCxn id="105475" idx="7"/>
            <a:endCxn id="105477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1" name="AutoShape 9"/>
          <p:cNvCxnSpPr>
            <a:cxnSpLocks noChangeShapeType="1"/>
            <a:stCxn id="105477" idx="6"/>
            <a:endCxn id="105479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2" name="AutoShape 10"/>
          <p:cNvCxnSpPr>
            <a:cxnSpLocks noChangeShapeType="1"/>
            <a:stCxn id="105476" idx="6"/>
            <a:endCxn id="105478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3" name="AutoShape 11"/>
          <p:cNvCxnSpPr>
            <a:cxnSpLocks noChangeShapeType="1"/>
            <a:stCxn id="105475" idx="5"/>
            <a:endCxn id="105476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4" name="AutoShape 12"/>
          <p:cNvCxnSpPr>
            <a:cxnSpLocks noChangeShapeType="1"/>
            <a:stCxn id="105476" idx="7"/>
            <a:endCxn id="105479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5" name="AutoShape 13"/>
          <p:cNvCxnSpPr>
            <a:cxnSpLocks noChangeShapeType="1"/>
            <a:stCxn id="105478" idx="1"/>
            <a:endCxn id="105475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6" name="AutoShape 14"/>
          <p:cNvCxnSpPr>
            <a:cxnSpLocks noChangeShapeType="1"/>
            <a:stCxn id="105476" idx="7"/>
            <a:endCxn id="105477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7" name="AutoShape 15"/>
          <p:cNvCxnSpPr>
            <a:cxnSpLocks noChangeShapeType="1"/>
            <a:stCxn id="105477" idx="3"/>
            <a:endCxn id="105476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8" name="AutoShape 16"/>
          <p:cNvCxnSpPr>
            <a:cxnSpLocks noChangeShapeType="1"/>
            <a:stCxn id="105479" idx="3"/>
            <a:endCxn id="105478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489" name="AutoShape 17"/>
          <p:cNvCxnSpPr>
            <a:cxnSpLocks noChangeShapeType="1"/>
            <a:stCxn id="105478" idx="7"/>
            <a:endCxn id="105479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532434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10</a:t>
            </a:r>
            <a:endParaRPr lang="en-US"/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cxnSp>
        <p:nvCxnSpPr>
          <p:cNvPr id="114696" name="AutoShape 8"/>
          <p:cNvCxnSpPr>
            <a:cxnSpLocks noChangeShapeType="1"/>
            <a:stCxn id="114691" idx="7"/>
            <a:endCxn id="114693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7" name="AutoShape 9"/>
          <p:cNvCxnSpPr>
            <a:cxnSpLocks noChangeShapeType="1"/>
            <a:stCxn id="114693" idx="6"/>
            <a:endCxn id="114695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8" name="AutoShape 10"/>
          <p:cNvCxnSpPr>
            <a:cxnSpLocks noChangeShapeType="1"/>
            <a:stCxn id="114692" idx="6"/>
            <a:endCxn id="114694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9" name="AutoShape 11"/>
          <p:cNvCxnSpPr>
            <a:cxnSpLocks noChangeShapeType="1"/>
            <a:stCxn id="114691" idx="5"/>
            <a:endCxn id="114692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0" name="AutoShape 12"/>
          <p:cNvCxnSpPr>
            <a:cxnSpLocks noChangeShapeType="1"/>
            <a:stCxn id="114692" idx="7"/>
            <a:endCxn id="114695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1" name="AutoShape 13"/>
          <p:cNvCxnSpPr>
            <a:cxnSpLocks noChangeShapeType="1"/>
            <a:stCxn id="114694" idx="1"/>
            <a:endCxn id="114691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2" name="AutoShape 14"/>
          <p:cNvCxnSpPr>
            <a:cxnSpLocks noChangeShapeType="1"/>
            <a:stCxn id="114692" idx="7"/>
            <a:endCxn id="114693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3" name="AutoShape 15"/>
          <p:cNvCxnSpPr>
            <a:cxnSpLocks noChangeShapeType="1"/>
            <a:stCxn id="114693" idx="3"/>
            <a:endCxn id="114692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4" name="AutoShape 16"/>
          <p:cNvCxnSpPr>
            <a:cxnSpLocks noChangeShapeType="1"/>
            <a:stCxn id="114695" idx="3"/>
            <a:endCxn id="114694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705" name="AutoShape 17"/>
          <p:cNvCxnSpPr>
            <a:cxnSpLocks noChangeShapeType="1"/>
            <a:stCxn id="114694" idx="7"/>
            <a:endCxn id="114695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059417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10</a:t>
            </a:r>
            <a:endParaRPr lang="en-US"/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</a:p>
        </p:txBody>
      </p:sp>
      <p:cxnSp>
        <p:nvCxnSpPr>
          <p:cNvPr id="115720" name="AutoShape 8"/>
          <p:cNvCxnSpPr>
            <a:cxnSpLocks noChangeShapeType="1"/>
            <a:stCxn id="115715" idx="7"/>
            <a:endCxn id="115717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1" name="AutoShape 9"/>
          <p:cNvCxnSpPr>
            <a:cxnSpLocks noChangeShapeType="1"/>
            <a:stCxn id="115717" idx="6"/>
            <a:endCxn id="115719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2" name="AutoShape 10"/>
          <p:cNvCxnSpPr>
            <a:cxnSpLocks noChangeShapeType="1"/>
            <a:stCxn id="115716" idx="6"/>
            <a:endCxn id="115718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3" name="AutoShape 11"/>
          <p:cNvCxnSpPr>
            <a:cxnSpLocks noChangeShapeType="1"/>
            <a:stCxn id="115715" idx="5"/>
            <a:endCxn id="115716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4" name="AutoShape 12"/>
          <p:cNvCxnSpPr>
            <a:cxnSpLocks noChangeShapeType="1"/>
            <a:stCxn id="115716" idx="7"/>
            <a:endCxn id="115719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5" name="AutoShape 13"/>
          <p:cNvCxnSpPr>
            <a:cxnSpLocks noChangeShapeType="1"/>
            <a:stCxn id="115718" idx="1"/>
            <a:endCxn id="115715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6" name="AutoShape 14"/>
          <p:cNvCxnSpPr>
            <a:cxnSpLocks noChangeShapeType="1"/>
            <a:stCxn id="115716" idx="7"/>
            <a:endCxn id="115717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7" name="AutoShape 15"/>
          <p:cNvCxnSpPr>
            <a:cxnSpLocks noChangeShapeType="1"/>
            <a:stCxn id="115717" idx="3"/>
            <a:endCxn id="115716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8" name="AutoShape 16"/>
          <p:cNvCxnSpPr>
            <a:cxnSpLocks noChangeShapeType="1"/>
            <a:stCxn id="115719" idx="3"/>
            <a:endCxn id="115718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729" name="AutoShape 17"/>
          <p:cNvCxnSpPr>
            <a:cxnSpLocks noChangeShapeType="1"/>
            <a:stCxn id="115718" idx="7"/>
            <a:endCxn id="115719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01534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14</a:t>
            </a:r>
          </a:p>
        </p:txBody>
      </p:sp>
      <p:cxnSp>
        <p:nvCxnSpPr>
          <p:cNvPr id="116744" name="AutoShape 8"/>
          <p:cNvCxnSpPr>
            <a:cxnSpLocks noChangeShapeType="1"/>
            <a:stCxn id="116739" idx="7"/>
            <a:endCxn id="116741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45" name="AutoShape 9"/>
          <p:cNvCxnSpPr>
            <a:cxnSpLocks noChangeShapeType="1"/>
            <a:stCxn id="116741" idx="6"/>
            <a:endCxn id="116743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46" name="AutoShape 10"/>
          <p:cNvCxnSpPr>
            <a:cxnSpLocks noChangeShapeType="1"/>
            <a:stCxn id="116740" idx="6"/>
            <a:endCxn id="116742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47" name="AutoShape 11"/>
          <p:cNvCxnSpPr>
            <a:cxnSpLocks noChangeShapeType="1"/>
            <a:stCxn id="116739" idx="5"/>
            <a:endCxn id="116740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48" name="AutoShape 12"/>
          <p:cNvCxnSpPr>
            <a:cxnSpLocks noChangeShapeType="1"/>
            <a:stCxn id="116740" idx="7"/>
            <a:endCxn id="116743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49" name="AutoShape 13"/>
          <p:cNvCxnSpPr>
            <a:cxnSpLocks noChangeShapeType="1"/>
            <a:stCxn id="116742" idx="1"/>
            <a:endCxn id="116739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50" name="AutoShape 14"/>
          <p:cNvCxnSpPr>
            <a:cxnSpLocks noChangeShapeType="1"/>
            <a:stCxn id="116740" idx="7"/>
            <a:endCxn id="116741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51" name="AutoShape 15"/>
          <p:cNvCxnSpPr>
            <a:cxnSpLocks noChangeShapeType="1"/>
            <a:stCxn id="116741" idx="3"/>
            <a:endCxn id="116740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52" name="AutoShape 16"/>
          <p:cNvCxnSpPr>
            <a:cxnSpLocks noChangeShapeType="1"/>
            <a:stCxn id="116743" idx="3"/>
            <a:endCxn id="116742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753" name="AutoShape 17"/>
          <p:cNvCxnSpPr>
            <a:cxnSpLocks noChangeShapeType="1"/>
            <a:stCxn id="116742" idx="7"/>
            <a:endCxn id="116743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6761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6762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314978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14</a:t>
            </a:r>
          </a:p>
        </p:txBody>
      </p:sp>
      <p:cxnSp>
        <p:nvCxnSpPr>
          <p:cNvPr id="118792" name="AutoShape 8"/>
          <p:cNvCxnSpPr>
            <a:cxnSpLocks noChangeShapeType="1"/>
            <a:stCxn id="118787" idx="7"/>
            <a:endCxn id="118789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3" name="AutoShape 9"/>
          <p:cNvCxnSpPr>
            <a:cxnSpLocks noChangeShapeType="1"/>
            <a:stCxn id="118789" idx="6"/>
            <a:endCxn id="118791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4" name="AutoShape 10"/>
          <p:cNvCxnSpPr>
            <a:cxnSpLocks noChangeShapeType="1"/>
            <a:stCxn id="118788" idx="6"/>
            <a:endCxn id="118790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5" name="AutoShape 11"/>
          <p:cNvCxnSpPr>
            <a:cxnSpLocks noChangeShapeType="1"/>
            <a:stCxn id="118787" idx="5"/>
            <a:endCxn id="118788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6" name="AutoShape 12"/>
          <p:cNvCxnSpPr>
            <a:cxnSpLocks noChangeShapeType="1"/>
            <a:stCxn id="118788" idx="7"/>
            <a:endCxn id="118791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7" name="AutoShape 13"/>
          <p:cNvCxnSpPr>
            <a:cxnSpLocks noChangeShapeType="1"/>
            <a:stCxn id="118790" idx="1"/>
            <a:endCxn id="118787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8" name="AutoShape 14"/>
          <p:cNvCxnSpPr>
            <a:cxnSpLocks noChangeShapeType="1"/>
            <a:stCxn id="118788" idx="7"/>
            <a:endCxn id="118789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799" name="AutoShape 15"/>
          <p:cNvCxnSpPr>
            <a:cxnSpLocks noChangeShapeType="1"/>
            <a:stCxn id="118789" idx="3"/>
            <a:endCxn id="118788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800" name="AutoShape 16"/>
          <p:cNvCxnSpPr>
            <a:cxnSpLocks noChangeShapeType="1"/>
            <a:stCxn id="118791" idx="3"/>
            <a:endCxn id="118790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801" name="AutoShape 17"/>
          <p:cNvCxnSpPr>
            <a:cxnSpLocks noChangeShapeType="1"/>
            <a:stCxn id="118790" idx="7"/>
            <a:endCxn id="118791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99924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9812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13</a:t>
            </a:r>
          </a:p>
        </p:txBody>
      </p:sp>
      <p:cxnSp>
        <p:nvCxnSpPr>
          <p:cNvPr id="119816" name="AutoShape 8"/>
          <p:cNvCxnSpPr>
            <a:cxnSpLocks noChangeShapeType="1"/>
            <a:stCxn id="119811" idx="7"/>
            <a:endCxn id="119813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17" name="AutoShape 9"/>
          <p:cNvCxnSpPr>
            <a:cxnSpLocks noChangeShapeType="1"/>
            <a:stCxn id="119813" idx="6"/>
            <a:endCxn id="119815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18" name="AutoShape 10"/>
          <p:cNvCxnSpPr>
            <a:cxnSpLocks noChangeShapeType="1"/>
            <a:stCxn id="119812" idx="6"/>
            <a:endCxn id="119814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19" name="AutoShape 11"/>
          <p:cNvCxnSpPr>
            <a:cxnSpLocks noChangeShapeType="1"/>
            <a:stCxn id="119811" idx="5"/>
            <a:endCxn id="119812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0" name="AutoShape 12"/>
          <p:cNvCxnSpPr>
            <a:cxnSpLocks noChangeShapeType="1"/>
            <a:stCxn id="119812" idx="7"/>
            <a:endCxn id="119815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1" name="AutoShape 13"/>
          <p:cNvCxnSpPr>
            <a:cxnSpLocks noChangeShapeType="1"/>
            <a:stCxn id="119814" idx="1"/>
            <a:endCxn id="119811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2" name="AutoShape 14"/>
          <p:cNvCxnSpPr>
            <a:cxnSpLocks noChangeShapeType="1"/>
            <a:stCxn id="119812" idx="7"/>
            <a:endCxn id="119813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3" name="AutoShape 15"/>
          <p:cNvCxnSpPr>
            <a:cxnSpLocks noChangeShapeType="1"/>
            <a:stCxn id="119813" idx="3"/>
            <a:endCxn id="119812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4" name="AutoShape 16"/>
          <p:cNvCxnSpPr>
            <a:cxnSpLocks noChangeShapeType="1"/>
            <a:stCxn id="119815" idx="3"/>
            <a:endCxn id="119814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25" name="AutoShape 17"/>
          <p:cNvCxnSpPr>
            <a:cxnSpLocks noChangeShapeType="1"/>
            <a:stCxn id="119814" idx="7"/>
            <a:endCxn id="119815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471160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20835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20837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13</a:t>
            </a:r>
          </a:p>
        </p:txBody>
      </p:sp>
      <p:cxnSp>
        <p:nvCxnSpPr>
          <p:cNvPr id="120840" name="AutoShape 8"/>
          <p:cNvCxnSpPr>
            <a:cxnSpLocks noChangeShapeType="1"/>
            <a:stCxn id="120835" idx="7"/>
            <a:endCxn id="120837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1" name="AutoShape 9"/>
          <p:cNvCxnSpPr>
            <a:cxnSpLocks noChangeShapeType="1"/>
            <a:stCxn id="120837" idx="6"/>
            <a:endCxn id="120839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2" name="AutoShape 10"/>
          <p:cNvCxnSpPr>
            <a:cxnSpLocks noChangeShapeType="1"/>
            <a:stCxn id="120836" idx="6"/>
            <a:endCxn id="120838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3" name="AutoShape 11"/>
          <p:cNvCxnSpPr>
            <a:cxnSpLocks noChangeShapeType="1"/>
            <a:stCxn id="120835" idx="5"/>
            <a:endCxn id="120836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4" name="AutoShape 12"/>
          <p:cNvCxnSpPr>
            <a:cxnSpLocks noChangeShapeType="1"/>
            <a:stCxn id="120836" idx="7"/>
            <a:endCxn id="120839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5" name="AutoShape 13"/>
          <p:cNvCxnSpPr>
            <a:cxnSpLocks noChangeShapeType="1"/>
            <a:stCxn id="120838" idx="1"/>
            <a:endCxn id="120835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6" name="AutoShape 14"/>
          <p:cNvCxnSpPr>
            <a:cxnSpLocks noChangeShapeType="1"/>
            <a:stCxn id="120836" idx="7"/>
            <a:endCxn id="120837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7" name="AutoShape 15"/>
          <p:cNvCxnSpPr>
            <a:cxnSpLocks noChangeShapeType="1"/>
            <a:stCxn id="120837" idx="3"/>
            <a:endCxn id="120836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8" name="AutoShape 16"/>
          <p:cNvCxnSpPr>
            <a:cxnSpLocks noChangeShapeType="1"/>
            <a:stCxn id="120839" idx="3"/>
            <a:endCxn id="120838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9" name="AutoShape 17"/>
          <p:cNvCxnSpPr>
            <a:cxnSpLocks noChangeShapeType="1"/>
            <a:stCxn id="120838" idx="7"/>
            <a:endCxn id="120839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0858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41318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9</a:t>
            </a:r>
          </a:p>
        </p:txBody>
      </p:sp>
      <p:cxnSp>
        <p:nvCxnSpPr>
          <p:cNvPr id="121864" name="AutoShape 8"/>
          <p:cNvCxnSpPr>
            <a:cxnSpLocks noChangeShapeType="1"/>
            <a:stCxn id="121859" idx="7"/>
            <a:endCxn id="121861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65" name="AutoShape 9"/>
          <p:cNvCxnSpPr>
            <a:cxnSpLocks noChangeShapeType="1"/>
            <a:stCxn id="121861" idx="6"/>
            <a:endCxn id="121863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66" name="AutoShape 10"/>
          <p:cNvCxnSpPr>
            <a:cxnSpLocks noChangeShapeType="1"/>
            <a:stCxn id="121860" idx="6"/>
            <a:endCxn id="121862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67" name="AutoShape 11"/>
          <p:cNvCxnSpPr>
            <a:cxnSpLocks noChangeShapeType="1"/>
            <a:stCxn id="121859" idx="5"/>
            <a:endCxn id="121860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68" name="AutoShape 12"/>
          <p:cNvCxnSpPr>
            <a:cxnSpLocks noChangeShapeType="1"/>
            <a:stCxn id="121860" idx="7"/>
            <a:endCxn id="121863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69" name="AutoShape 13"/>
          <p:cNvCxnSpPr>
            <a:cxnSpLocks noChangeShapeType="1"/>
            <a:stCxn id="121862" idx="1"/>
            <a:endCxn id="121859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70" name="AutoShape 14"/>
          <p:cNvCxnSpPr>
            <a:cxnSpLocks noChangeShapeType="1"/>
            <a:stCxn id="121860" idx="7"/>
            <a:endCxn id="121861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71" name="AutoShape 15"/>
          <p:cNvCxnSpPr>
            <a:cxnSpLocks noChangeShapeType="1"/>
            <a:stCxn id="121861" idx="3"/>
            <a:endCxn id="121860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72" name="AutoShape 16"/>
          <p:cNvCxnSpPr>
            <a:cxnSpLocks noChangeShapeType="1"/>
            <a:stCxn id="121863" idx="3"/>
            <a:endCxn id="121862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873" name="AutoShape 17"/>
          <p:cNvCxnSpPr>
            <a:cxnSpLocks noChangeShapeType="1"/>
            <a:stCxn id="121862" idx="7"/>
            <a:endCxn id="121863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1883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3614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857751" cy="50147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=AA, </a:t>
            </a:r>
            <a:r>
              <a:rPr lang="en-US" dirty="0" err="1"/>
              <a:t>Dest</a:t>
            </a:r>
            <a:r>
              <a:rPr lang="en-US" dirty="0"/>
              <a:t>=DD&gt;</a:t>
            </a:r>
          </a:p>
          <a:p>
            <a:r>
              <a:rPr lang="en-US" dirty="0"/>
              <a:t>This continues to infinity</a:t>
            </a:r>
          </a:p>
          <a:p>
            <a:pPr lvl="1"/>
            <a:r>
              <a:rPr lang="en-US" dirty="0"/>
              <a:t>How do we stop this?</a:t>
            </a:r>
          </a:p>
          <a:p>
            <a:r>
              <a:rPr lang="en-US" dirty="0"/>
              <a:t>Remove loops from the topology</a:t>
            </a:r>
          </a:p>
          <a:p>
            <a:pPr lvl="1"/>
            <a:r>
              <a:rPr lang="en-US" dirty="0"/>
              <a:t>Without physically unplugging cables</a:t>
            </a:r>
          </a:p>
          <a:p>
            <a:r>
              <a:rPr lang="en-US" dirty="0"/>
              <a:t>802.1</a:t>
            </a:r>
            <a:r>
              <a:rPr lang="hu-HU" dirty="0"/>
              <a:t> (LAN </a:t>
            </a:r>
            <a:r>
              <a:rPr lang="hu-HU" dirty="0" err="1"/>
              <a:t>architecture</a:t>
            </a:r>
            <a:r>
              <a:rPr lang="hu-HU" dirty="0"/>
              <a:t>)</a:t>
            </a:r>
            <a:r>
              <a:rPr lang="en-US" dirty="0"/>
              <a:t> uses an algorithm to build and maintain a </a:t>
            </a:r>
            <a:r>
              <a:rPr lang="en-US" dirty="0">
                <a:solidFill>
                  <a:schemeClr val="accent1"/>
                </a:solidFill>
              </a:rPr>
              <a:t>spanning tree </a:t>
            </a:r>
            <a:r>
              <a:rPr lang="en-US" dirty="0"/>
              <a:t>for routing</a:t>
            </a:r>
          </a:p>
          <a:p>
            <a:pPr lvl="1"/>
            <a:endParaRPr lang="en-US" dirty="0"/>
          </a:p>
        </p:txBody>
      </p:sp>
      <p:cxnSp>
        <p:nvCxnSpPr>
          <p:cNvPr id="5" name="Elbow Connector 4"/>
          <p:cNvCxnSpPr>
            <a:stCxn id="14" idx="3"/>
            <a:endCxn id="6" idx="2"/>
          </p:cNvCxnSpPr>
          <p:nvPr/>
        </p:nvCxnSpPr>
        <p:spPr>
          <a:xfrm flipV="1">
            <a:off x="6988464" y="4360220"/>
            <a:ext cx="680483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05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 flipV="1">
            <a:off x="6731917" y="5251134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055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6178243" y="5251134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52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44846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4355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773226" y="2217343"/>
            <a:ext cx="285528" cy="87584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80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6260859" y="2353556"/>
            <a:ext cx="230771" cy="73963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77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60859" y="28784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8" name="Elbow Connector 27"/>
          <p:cNvCxnSpPr>
            <a:stCxn id="14" idx="1"/>
            <a:endCxn id="29" idx="2"/>
          </p:cNvCxnSpPr>
          <p:nvPr/>
        </p:nvCxnSpPr>
        <p:spPr>
          <a:xfrm rot="10800000">
            <a:off x="5601669" y="4360221"/>
            <a:ext cx="617882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27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67429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19551" y="50363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>
            <a:stCxn id="29" idx="0"/>
            <a:endCxn id="25" idx="1"/>
          </p:cNvCxnSpPr>
          <p:nvPr/>
        </p:nvCxnSpPr>
        <p:spPr>
          <a:xfrm rot="5400000" flipH="1" flipV="1">
            <a:off x="5490148" y="3220800"/>
            <a:ext cx="882232" cy="659190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8347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cxnSp>
        <p:nvCxnSpPr>
          <p:cNvPr id="37" name="Elbow Connector 36"/>
          <p:cNvCxnSpPr>
            <a:stCxn id="6" idx="0"/>
            <a:endCxn id="25" idx="3"/>
          </p:cNvCxnSpPr>
          <p:nvPr/>
        </p:nvCxnSpPr>
        <p:spPr>
          <a:xfrm rot="16200000" flipV="1">
            <a:off x="6908244" y="3230807"/>
            <a:ext cx="882232" cy="639175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15990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82404"/>
              </p:ext>
            </p:extLst>
          </p:nvPr>
        </p:nvGraphicFramePr>
        <p:xfrm>
          <a:off x="4189339" y="4017537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11054"/>
              </p:ext>
            </p:extLst>
          </p:nvPr>
        </p:nvGraphicFramePr>
        <p:xfrm>
          <a:off x="8165511" y="3968852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771224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44846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1224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</a:t>
            </a:r>
          </a:p>
        </p:txBody>
      </p:sp>
      <p:sp>
        <p:nvSpPr>
          <p:cNvPr id="56" name="Right Arrow 55"/>
          <p:cNvSpPr/>
          <p:nvPr/>
        </p:nvSpPr>
        <p:spPr>
          <a:xfrm rot="18000000">
            <a:off x="6081111" y="5441950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 Arrow 56"/>
          <p:cNvSpPr/>
          <p:nvPr/>
        </p:nvSpPr>
        <p:spPr>
          <a:xfrm rot="16200000">
            <a:off x="5261738" y="4450370"/>
            <a:ext cx="964710" cy="8683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 flipV="1">
            <a:off x="6993645" y="4450178"/>
            <a:ext cx="964710" cy="8914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 rot="5400000">
            <a:off x="6019212" y="2325482"/>
            <a:ext cx="872464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rot="5400000" flipV="1">
            <a:off x="6489208" y="2348070"/>
            <a:ext cx="872464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78303"/>
              </p:ext>
            </p:extLst>
          </p:nvPr>
        </p:nvGraphicFramePr>
        <p:xfrm>
          <a:off x="4189339" y="4025926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67181"/>
              </p:ext>
            </p:extLst>
          </p:nvPr>
        </p:nvGraphicFramePr>
        <p:xfrm>
          <a:off x="8165511" y="3977241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Curved Right Arrow 62"/>
          <p:cNvSpPr/>
          <p:nvPr/>
        </p:nvSpPr>
        <p:spPr>
          <a:xfrm rot="5400000" flipH="1">
            <a:off x="5951616" y="3625953"/>
            <a:ext cx="874681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 rot="5400000" flipH="1" flipV="1">
            <a:off x="6421613" y="3648542"/>
            <a:ext cx="874682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47694"/>
              </p:ext>
            </p:extLst>
          </p:nvPr>
        </p:nvGraphicFramePr>
        <p:xfrm>
          <a:off x="4189339" y="40312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59542"/>
              </p:ext>
            </p:extLst>
          </p:nvPr>
        </p:nvGraphicFramePr>
        <p:xfrm>
          <a:off x="8165511" y="398252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3" grpId="0" animBg="1"/>
      <p:bldP spid="6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Dijkstra’s Algorithm - Example</a:t>
            </a: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5</a:t>
            </a: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8</a:t>
            </a:r>
            <a:endParaRPr lang="en-US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9</a:t>
            </a:r>
          </a:p>
        </p:txBody>
      </p:sp>
      <p:cxnSp>
        <p:nvCxnSpPr>
          <p:cNvPr id="122888" name="AutoShape 8"/>
          <p:cNvCxnSpPr>
            <a:cxnSpLocks noChangeShapeType="1"/>
            <a:stCxn id="122883" idx="7"/>
            <a:endCxn id="122885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89" name="AutoShape 9"/>
          <p:cNvCxnSpPr>
            <a:cxnSpLocks noChangeShapeType="1"/>
            <a:stCxn id="122885" idx="6"/>
            <a:endCxn id="122887" idx="2"/>
          </p:cNvCxnSpPr>
          <p:nvPr/>
        </p:nvCxnSpPr>
        <p:spPr bwMode="auto">
          <a:xfrm>
            <a:off x="3810000" y="28194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0" name="AutoShape 10"/>
          <p:cNvCxnSpPr>
            <a:cxnSpLocks noChangeShapeType="1"/>
            <a:stCxn id="122884" idx="6"/>
            <a:endCxn id="122886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1" name="AutoShape 11"/>
          <p:cNvCxnSpPr>
            <a:cxnSpLocks noChangeShapeType="1"/>
            <a:stCxn id="122883" idx="5"/>
            <a:endCxn id="122884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2" name="AutoShape 12"/>
          <p:cNvCxnSpPr>
            <a:cxnSpLocks noChangeShapeType="1"/>
            <a:stCxn id="122884" idx="7"/>
            <a:endCxn id="122887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3" name="AutoShape 13"/>
          <p:cNvCxnSpPr>
            <a:cxnSpLocks noChangeShapeType="1"/>
            <a:stCxn id="122886" idx="1"/>
            <a:endCxn id="122883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4" name="AutoShape 14"/>
          <p:cNvCxnSpPr>
            <a:cxnSpLocks noChangeShapeType="1"/>
            <a:stCxn id="122884" idx="7"/>
            <a:endCxn id="122885" idx="5"/>
          </p:cNvCxnSpPr>
          <p:nvPr/>
        </p:nvCxnSpPr>
        <p:spPr bwMode="auto">
          <a:xfrm rot="16200000">
            <a:off x="2990850" y="3733800"/>
            <a:ext cx="1504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5" name="AutoShape 15"/>
          <p:cNvCxnSpPr>
            <a:cxnSpLocks noChangeShapeType="1"/>
            <a:stCxn id="122885" idx="3"/>
            <a:endCxn id="122884" idx="1"/>
          </p:cNvCxnSpPr>
          <p:nvPr/>
        </p:nvCxnSpPr>
        <p:spPr bwMode="auto">
          <a:xfrm>
            <a:off x="34194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6" name="AutoShape 16"/>
          <p:cNvCxnSpPr>
            <a:cxnSpLocks noChangeShapeType="1"/>
            <a:stCxn id="122887" idx="3"/>
            <a:endCxn id="122886" idx="1"/>
          </p:cNvCxnSpPr>
          <p:nvPr/>
        </p:nvCxnSpPr>
        <p:spPr bwMode="auto">
          <a:xfrm>
            <a:off x="601027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897" name="AutoShape 17"/>
          <p:cNvCxnSpPr>
            <a:cxnSpLocks noChangeShapeType="1"/>
            <a:stCxn id="122886" idx="7"/>
            <a:endCxn id="122887" idx="5"/>
          </p:cNvCxnSpPr>
          <p:nvPr/>
        </p:nvCxnSpPr>
        <p:spPr bwMode="auto">
          <a:xfrm flipV="1">
            <a:off x="6334125" y="2981325"/>
            <a:ext cx="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49371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556125" y="4613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6384925" y="354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5791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47085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31083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2907" name="Text Box 27"/>
          <p:cNvSpPr txBox="1">
            <a:spLocks noChangeArrowheads="1"/>
          </p:cNvSpPr>
          <p:nvPr/>
        </p:nvSpPr>
        <p:spPr bwMode="auto">
          <a:xfrm>
            <a:off x="3794125" y="3317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027409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Bellman-Ford Algorithm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066800" y="1984375"/>
            <a:ext cx="514596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i="1" noProof="1">
                <a:latin typeface="Arial" charset="0"/>
              </a:rPr>
              <a:t>BellmanFord</a:t>
            </a:r>
            <a:r>
              <a:rPr lang="en-US" noProof="1">
                <a:latin typeface="Arial" charset="0"/>
              </a:rPr>
              <a:t>(</a:t>
            </a:r>
            <a:r>
              <a:rPr lang="en-US" b="1" noProof="1">
                <a:latin typeface="Arial" charset="0"/>
              </a:rPr>
              <a:t>graph </a:t>
            </a:r>
            <a:r>
              <a:rPr lang="en-US" dirty="0">
                <a:latin typeface="Arial" charset="0"/>
              </a:rPr>
              <a:t>(</a:t>
            </a:r>
            <a:r>
              <a:rPr lang="en-US" noProof="1">
                <a:latin typeface="Arial" charset="0"/>
              </a:rPr>
              <a:t>G,</a:t>
            </a:r>
            <a:r>
              <a:rPr lang="en-US" dirty="0">
                <a:latin typeface="Arial" charset="0"/>
              </a:rPr>
              <a:t>w)</a:t>
            </a:r>
            <a:r>
              <a:rPr lang="en-US" noProof="1">
                <a:latin typeface="Arial" charset="0"/>
              </a:rPr>
              <a:t>, </a:t>
            </a:r>
            <a:r>
              <a:rPr lang="en-US" b="1" noProof="1">
                <a:latin typeface="Arial" charset="0"/>
              </a:rPr>
              <a:t>vertex </a:t>
            </a:r>
            <a:r>
              <a:rPr lang="en-US" noProof="1">
                <a:latin typeface="Arial" charset="0"/>
              </a:rPr>
              <a:t>s)</a:t>
            </a:r>
          </a:p>
          <a:p>
            <a:pPr eaLnBrk="0" hangingPunct="0"/>
            <a:r>
              <a:rPr lang="en-US" noProof="1">
                <a:latin typeface="Arial" charset="0"/>
              </a:rPr>
              <a:t>	</a:t>
            </a:r>
            <a:r>
              <a:rPr lang="en-US" i="1" noProof="1">
                <a:latin typeface="Arial" charset="0"/>
              </a:rPr>
              <a:t>InitializeSingleSource</a:t>
            </a:r>
            <a:r>
              <a:rPr lang="en-US" noProof="1">
                <a:latin typeface="Arial" charset="0"/>
              </a:rPr>
              <a:t>(G, s)</a:t>
            </a:r>
          </a:p>
          <a:p>
            <a:pPr eaLnBrk="0" hangingPunct="0"/>
            <a:r>
              <a:rPr lang="en-US" noProof="1">
                <a:latin typeface="Arial" charset="0"/>
              </a:rPr>
              <a:t>	</a:t>
            </a:r>
            <a:r>
              <a:rPr lang="en-US" b="1" noProof="1">
                <a:latin typeface="Arial" charset="0"/>
              </a:rPr>
              <a:t>for </a:t>
            </a:r>
            <a:r>
              <a:rPr lang="en-US" i="1" noProof="1">
                <a:latin typeface="Arial" charset="0"/>
              </a:rPr>
              <a:t>i </a:t>
            </a:r>
            <a:r>
              <a:rPr lang="en-US" noProof="1">
                <a:latin typeface="Arial" charset="0"/>
                <a:sym typeface="Symbol" pitchFamily="18" charset="2"/>
              </a:rPr>
              <a:t> 1 </a:t>
            </a:r>
            <a:r>
              <a:rPr lang="en-US" b="1" noProof="1">
                <a:latin typeface="Arial" charset="0"/>
                <a:sym typeface="Symbol" pitchFamily="18" charset="2"/>
              </a:rPr>
              <a:t>to</a:t>
            </a:r>
            <a:r>
              <a:rPr lang="en-US" i="1" noProof="1">
                <a:latin typeface="Arial" charset="0"/>
              </a:rPr>
              <a:t> </a:t>
            </a:r>
            <a:r>
              <a:rPr lang="en-US" noProof="1">
                <a:latin typeface="Arial" charset="0"/>
              </a:rPr>
              <a:t>|V[G] </a:t>
            </a:r>
            <a:r>
              <a:rPr lang="en-US" noProof="1">
                <a:latin typeface="Arial" charset="0"/>
                <a:sym typeface="Symbol" pitchFamily="18" charset="2"/>
              </a:rPr>
              <a:t></a:t>
            </a:r>
            <a:r>
              <a:rPr lang="en-US" noProof="1">
                <a:latin typeface="Arial" charset="0"/>
              </a:rPr>
              <a:t>  1|</a:t>
            </a:r>
            <a:r>
              <a:rPr lang="en-US" i="1" noProof="1">
                <a:latin typeface="Arial" charset="0"/>
              </a:rPr>
              <a:t> </a:t>
            </a:r>
            <a:r>
              <a:rPr lang="en-US" b="1" noProof="1">
                <a:latin typeface="Arial" charset="0"/>
              </a:rPr>
              <a:t>do</a:t>
            </a:r>
            <a:endParaRPr lang="en-US" noProof="1">
              <a:latin typeface="Arial" charset="0"/>
            </a:endParaRPr>
          </a:p>
          <a:p>
            <a:pPr eaLnBrk="0" hangingPunct="0"/>
            <a:r>
              <a:rPr lang="en-US" i="1" noProof="1">
                <a:latin typeface="Arial" charset="0"/>
              </a:rPr>
              <a:t>		</a:t>
            </a:r>
            <a:r>
              <a:rPr lang="en-US" b="1" noProof="1">
                <a:latin typeface="Arial" charset="0"/>
              </a:rPr>
              <a:t>for </a:t>
            </a:r>
            <a:r>
              <a:rPr lang="en-US" i="1" noProof="1">
                <a:latin typeface="Arial" charset="0"/>
              </a:rPr>
              <a:t>(u,v) </a:t>
            </a:r>
            <a:r>
              <a:rPr lang="en-US" noProof="1">
                <a:latin typeface="Arial" charset="0"/>
                <a:sym typeface="Symbol" pitchFamily="18" charset="2"/>
              </a:rPr>
              <a:t></a:t>
            </a:r>
            <a:r>
              <a:rPr lang="en-US" i="1" noProof="1">
                <a:latin typeface="Arial" charset="0"/>
                <a:sym typeface="Symbol" pitchFamily="18" charset="2"/>
              </a:rPr>
              <a:t>  </a:t>
            </a:r>
            <a:r>
              <a:rPr lang="en-US" noProof="1">
                <a:latin typeface="Arial" charset="0"/>
                <a:sym typeface="Symbol" pitchFamily="18" charset="2"/>
              </a:rPr>
              <a:t>E[G]</a:t>
            </a:r>
            <a:r>
              <a:rPr lang="en-US" noProof="1">
                <a:latin typeface="Arial" charset="0"/>
              </a:rPr>
              <a:t> </a:t>
            </a:r>
            <a:r>
              <a:rPr lang="en-US" b="1" noProof="1">
                <a:latin typeface="Arial" charset="0"/>
              </a:rPr>
              <a:t> do</a:t>
            </a:r>
          </a:p>
          <a:p>
            <a:pPr eaLnBrk="0" hangingPunct="0"/>
            <a:r>
              <a:rPr lang="en-US" b="1" noProof="1">
                <a:latin typeface="Arial" charset="0"/>
              </a:rPr>
              <a:t>			</a:t>
            </a:r>
            <a:r>
              <a:rPr lang="en-US" i="1" noProof="1">
                <a:latin typeface="Arial" charset="0"/>
                <a:sym typeface="Symbol" pitchFamily="18" charset="2"/>
              </a:rPr>
              <a:t>Relax</a:t>
            </a:r>
            <a:r>
              <a:rPr lang="en-US" noProof="1">
                <a:latin typeface="Arial" charset="0"/>
                <a:sym typeface="Symbol" pitchFamily="18" charset="2"/>
              </a:rPr>
              <a:t>(u,v,w)</a:t>
            </a:r>
          </a:p>
          <a:p>
            <a:pPr eaLnBrk="0" hangingPunct="0"/>
            <a:r>
              <a:rPr lang="en-US" b="1" noProof="1">
                <a:latin typeface="Arial" charset="0"/>
                <a:sym typeface="Symbol" pitchFamily="18" charset="2"/>
              </a:rPr>
              <a:t>	</a:t>
            </a:r>
            <a:r>
              <a:rPr lang="en-US" b="1" noProof="1">
                <a:latin typeface="Arial" charset="0"/>
              </a:rPr>
              <a:t>for </a:t>
            </a:r>
            <a:r>
              <a:rPr lang="en-US" i="1" noProof="1">
                <a:latin typeface="Arial" charset="0"/>
              </a:rPr>
              <a:t>(u,v) </a:t>
            </a:r>
            <a:r>
              <a:rPr lang="en-US" noProof="1">
                <a:latin typeface="Arial" charset="0"/>
                <a:sym typeface="Symbol" pitchFamily="18" charset="2"/>
              </a:rPr>
              <a:t></a:t>
            </a:r>
            <a:r>
              <a:rPr lang="en-US" i="1" noProof="1">
                <a:latin typeface="Arial" charset="0"/>
                <a:sym typeface="Symbol" pitchFamily="18" charset="2"/>
              </a:rPr>
              <a:t>  </a:t>
            </a:r>
            <a:r>
              <a:rPr lang="en-US" noProof="1">
                <a:latin typeface="Arial" charset="0"/>
                <a:sym typeface="Symbol" pitchFamily="18" charset="2"/>
              </a:rPr>
              <a:t>E[G]</a:t>
            </a:r>
            <a:r>
              <a:rPr lang="en-US" noProof="1">
                <a:latin typeface="Arial" charset="0"/>
              </a:rPr>
              <a:t> </a:t>
            </a:r>
            <a:r>
              <a:rPr lang="en-US" b="1" noProof="1">
                <a:latin typeface="Arial" charset="0"/>
              </a:rPr>
              <a:t> do</a:t>
            </a:r>
          </a:p>
          <a:p>
            <a:pPr eaLnBrk="0" hangingPunct="0"/>
            <a:r>
              <a:rPr lang="en-US" b="1" noProof="1">
                <a:latin typeface="Arial" charset="0"/>
                <a:sym typeface="Symbol" pitchFamily="18" charset="2"/>
              </a:rPr>
              <a:t>		if </a:t>
            </a:r>
            <a:r>
              <a:rPr lang="en-US" i="1" noProof="1">
                <a:latin typeface="Arial" charset="0"/>
                <a:sym typeface="Symbol" pitchFamily="18" charset="2"/>
              </a:rPr>
              <a:t>d[v] &gt; d[u] + w(u,v)</a:t>
            </a:r>
            <a:r>
              <a:rPr lang="en-US" noProof="1">
                <a:latin typeface="Arial" charset="0"/>
                <a:sym typeface="Symbol" pitchFamily="18" charset="2"/>
              </a:rPr>
              <a:t> </a:t>
            </a:r>
            <a:r>
              <a:rPr lang="en-US" b="1" noProof="1">
                <a:latin typeface="Arial" charset="0"/>
                <a:sym typeface="Symbol" pitchFamily="18" charset="2"/>
              </a:rPr>
              <a:t>then</a:t>
            </a:r>
          </a:p>
          <a:p>
            <a:pPr eaLnBrk="0" hangingPunct="0"/>
            <a:r>
              <a:rPr lang="en-US" noProof="1">
                <a:latin typeface="Arial" charset="0"/>
                <a:sym typeface="Symbol" pitchFamily="18" charset="2"/>
              </a:rPr>
              <a:t>			</a:t>
            </a:r>
            <a:r>
              <a:rPr lang="en-US" b="1" noProof="1">
                <a:latin typeface="Arial" charset="0"/>
                <a:sym typeface="Symbol" pitchFamily="18" charset="2"/>
              </a:rPr>
              <a:t>return </a:t>
            </a:r>
            <a:r>
              <a:rPr lang="en-US" b="1" dirty="0">
                <a:latin typeface="Arial" charset="0"/>
                <a:sym typeface="Symbol" pitchFamily="18" charset="2"/>
              </a:rPr>
              <a:t>false</a:t>
            </a:r>
            <a:endParaRPr lang="en-US" b="1" noProof="1">
              <a:latin typeface="Arial" charset="0"/>
              <a:sym typeface="Symbol" pitchFamily="18" charset="2"/>
            </a:endParaRPr>
          </a:p>
          <a:p>
            <a:pPr eaLnBrk="0" hangingPunct="0"/>
            <a:r>
              <a:rPr lang="en-US" i="1" noProof="1">
                <a:latin typeface="Arial" charset="0"/>
                <a:sym typeface="Symbol" pitchFamily="18" charset="2"/>
              </a:rPr>
              <a:t>	</a:t>
            </a:r>
            <a:r>
              <a:rPr lang="en-US" b="1" noProof="1">
                <a:latin typeface="Arial" charset="0"/>
                <a:sym typeface="Symbol" pitchFamily="18" charset="2"/>
              </a:rPr>
              <a:t>return</a:t>
            </a:r>
            <a:r>
              <a:rPr lang="en-US" b="1" dirty="0">
                <a:latin typeface="Arial" charset="0"/>
                <a:sym typeface="Symbol" pitchFamily="18" charset="2"/>
              </a:rPr>
              <a:t> true</a:t>
            </a:r>
            <a:endParaRPr lang="en-GB" i="1" dirty="0"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29446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3907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912" name="AutoShape 8"/>
          <p:cNvCxnSpPr>
            <a:cxnSpLocks noChangeShapeType="1"/>
            <a:stCxn id="123907" idx="7"/>
            <a:endCxn id="123909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3" name="AutoShape 9"/>
          <p:cNvCxnSpPr>
            <a:cxnSpLocks noChangeShapeType="1"/>
            <a:stCxn id="123909" idx="5"/>
            <a:endCxn id="123911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5" name="AutoShape 11"/>
          <p:cNvCxnSpPr>
            <a:cxnSpLocks noChangeShapeType="1"/>
            <a:stCxn id="123907" idx="5"/>
            <a:endCxn id="123908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6" name="AutoShape 12"/>
          <p:cNvCxnSpPr>
            <a:cxnSpLocks noChangeShapeType="1"/>
            <a:stCxn id="123908" idx="7"/>
            <a:endCxn id="123911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7" name="AutoShape 13"/>
          <p:cNvCxnSpPr>
            <a:cxnSpLocks noChangeShapeType="1"/>
            <a:stCxn id="123910" idx="1"/>
            <a:endCxn id="123907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21" name="AutoShape 17"/>
          <p:cNvCxnSpPr>
            <a:cxnSpLocks noChangeShapeType="1"/>
            <a:stCxn id="123910" idx="0"/>
            <a:endCxn id="123911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3932" name="AutoShape 28"/>
          <p:cNvCxnSpPr>
            <a:cxnSpLocks noChangeShapeType="1"/>
            <a:stCxn id="123909" idx="4"/>
            <a:endCxn id="123908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33" name="AutoShape 29"/>
          <p:cNvCxnSpPr>
            <a:cxnSpLocks noChangeShapeType="1"/>
            <a:stCxn id="123911" idx="1"/>
            <a:endCxn id="123909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34" name="AutoShape 30"/>
          <p:cNvCxnSpPr>
            <a:cxnSpLocks noChangeShapeType="1"/>
            <a:stCxn id="123908" idx="6"/>
            <a:endCxn id="123910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37" name="AutoShape 33"/>
          <p:cNvCxnSpPr>
            <a:cxnSpLocks noChangeShapeType="1"/>
            <a:stCxn id="123909" idx="4"/>
            <a:endCxn id="123910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3940" name="Text Box 36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3941" name="Text Box 37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5586902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cxnSp>
        <p:nvCxnSpPr>
          <p:cNvPr id="124936" name="AutoShape 8"/>
          <p:cNvCxnSpPr>
            <a:cxnSpLocks noChangeShapeType="1"/>
            <a:stCxn id="124931" idx="7"/>
            <a:endCxn id="124933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37" name="AutoShape 9"/>
          <p:cNvCxnSpPr>
            <a:cxnSpLocks noChangeShapeType="1"/>
            <a:stCxn id="124933" idx="5"/>
            <a:endCxn id="124935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38" name="AutoShape 10"/>
          <p:cNvCxnSpPr>
            <a:cxnSpLocks noChangeShapeType="1"/>
            <a:stCxn id="124931" idx="5"/>
            <a:endCxn id="124932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39" name="AutoShape 11"/>
          <p:cNvCxnSpPr>
            <a:cxnSpLocks noChangeShapeType="1"/>
            <a:stCxn id="124932" idx="7"/>
            <a:endCxn id="124935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0" name="AutoShape 12"/>
          <p:cNvCxnSpPr>
            <a:cxnSpLocks noChangeShapeType="1"/>
            <a:stCxn id="124934" idx="1"/>
            <a:endCxn id="124931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1" name="AutoShape 13"/>
          <p:cNvCxnSpPr>
            <a:cxnSpLocks noChangeShapeType="1"/>
            <a:stCxn id="124934" idx="0"/>
            <a:endCxn id="124935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4949" name="AutoShape 21"/>
          <p:cNvCxnSpPr>
            <a:cxnSpLocks noChangeShapeType="1"/>
            <a:stCxn id="124933" idx="4"/>
            <a:endCxn id="124932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0" name="AutoShape 22"/>
          <p:cNvCxnSpPr>
            <a:cxnSpLocks noChangeShapeType="1"/>
            <a:stCxn id="124935" idx="1"/>
            <a:endCxn id="124933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1" name="AutoShape 23"/>
          <p:cNvCxnSpPr>
            <a:cxnSpLocks noChangeShapeType="1"/>
            <a:stCxn id="124932" idx="6"/>
            <a:endCxn id="124934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53" name="AutoShape 25"/>
          <p:cNvCxnSpPr>
            <a:cxnSpLocks noChangeShapeType="1"/>
            <a:stCxn id="124933" idx="4"/>
            <a:endCxn id="124934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038232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5955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  <a:endParaRPr lang="en-US"/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6</a:t>
            </a:r>
            <a:endParaRPr lang="en-US"/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</a:t>
            </a:r>
            <a:endParaRPr lang="en-US"/>
          </a:p>
        </p:txBody>
      </p:sp>
      <p:cxnSp>
        <p:nvCxnSpPr>
          <p:cNvPr id="125960" name="AutoShape 8"/>
          <p:cNvCxnSpPr>
            <a:cxnSpLocks noChangeShapeType="1"/>
            <a:stCxn id="125955" idx="7"/>
            <a:endCxn id="125957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61" name="AutoShape 9"/>
          <p:cNvCxnSpPr>
            <a:cxnSpLocks noChangeShapeType="1"/>
            <a:stCxn id="125957" idx="5"/>
            <a:endCxn id="125959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62" name="AutoShape 10"/>
          <p:cNvCxnSpPr>
            <a:cxnSpLocks noChangeShapeType="1"/>
            <a:stCxn id="125955" idx="5"/>
            <a:endCxn id="125956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63" name="AutoShape 11"/>
          <p:cNvCxnSpPr>
            <a:cxnSpLocks noChangeShapeType="1"/>
            <a:stCxn id="125956" idx="7"/>
            <a:endCxn id="125959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64" name="AutoShape 12"/>
          <p:cNvCxnSpPr>
            <a:cxnSpLocks noChangeShapeType="1"/>
            <a:stCxn id="125958" idx="1"/>
            <a:endCxn id="125955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65" name="AutoShape 13"/>
          <p:cNvCxnSpPr>
            <a:cxnSpLocks noChangeShapeType="1"/>
            <a:stCxn id="125958" idx="0"/>
            <a:endCxn id="125959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5973" name="AutoShape 21"/>
          <p:cNvCxnSpPr>
            <a:cxnSpLocks noChangeShapeType="1"/>
            <a:stCxn id="125957" idx="4"/>
            <a:endCxn id="125956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74" name="AutoShape 22"/>
          <p:cNvCxnSpPr>
            <a:cxnSpLocks noChangeShapeType="1"/>
            <a:stCxn id="125959" idx="1"/>
            <a:endCxn id="125957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75" name="AutoShape 23"/>
          <p:cNvCxnSpPr>
            <a:cxnSpLocks noChangeShapeType="1"/>
            <a:stCxn id="125956" idx="6"/>
            <a:endCxn id="125958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977" name="AutoShape 25"/>
          <p:cNvCxnSpPr>
            <a:cxnSpLocks noChangeShapeType="1"/>
            <a:stCxn id="125957" idx="4"/>
            <a:endCxn id="125958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41755611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  <a:endParaRPr lang="en-US"/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6</a:t>
            </a:r>
            <a:endParaRPr lang="en-US"/>
          </a:p>
        </p:txBody>
      </p:sp>
      <p:sp>
        <p:nvSpPr>
          <p:cNvPr id="126982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2</a:t>
            </a:r>
            <a:endParaRPr lang="en-US"/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4</a:t>
            </a:r>
            <a:endParaRPr lang="en-US"/>
          </a:p>
        </p:txBody>
      </p:sp>
      <p:cxnSp>
        <p:nvCxnSpPr>
          <p:cNvPr id="126984" name="AutoShape 8"/>
          <p:cNvCxnSpPr>
            <a:cxnSpLocks noChangeShapeType="1"/>
            <a:stCxn id="126979" idx="7"/>
            <a:endCxn id="126981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85" name="AutoShape 9"/>
          <p:cNvCxnSpPr>
            <a:cxnSpLocks noChangeShapeType="1"/>
            <a:stCxn id="126981" idx="5"/>
            <a:endCxn id="126983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86" name="AutoShape 10"/>
          <p:cNvCxnSpPr>
            <a:cxnSpLocks noChangeShapeType="1"/>
            <a:stCxn id="126979" idx="5"/>
            <a:endCxn id="126980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87" name="AutoShape 11"/>
          <p:cNvCxnSpPr>
            <a:cxnSpLocks noChangeShapeType="1"/>
            <a:stCxn id="126980" idx="7"/>
            <a:endCxn id="126983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88" name="AutoShape 12"/>
          <p:cNvCxnSpPr>
            <a:cxnSpLocks noChangeShapeType="1"/>
            <a:stCxn id="126982" idx="1"/>
            <a:endCxn id="126979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89" name="AutoShape 13"/>
          <p:cNvCxnSpPr>
            <a:cxnSpLocks noChangeShapeType="1"/>
            <a:stCxn id="126982" idx="0"/>
            <a:endCxn id="126983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6997" name="AutoShape 21"/>
          <p:cNvCxnSpPr>
            <a:cxnSpLocks noChangeShapeType="1"/>
            <a:stCxn id="126981" idx="4"/>
            <a:endCxn id="126980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98" name="AutoShape 22"/>
          <p:cNvCxnSpPr>
            <a:cxnSpLocks noChangeShapeType="1"/>
            <a:stCxn id="126983" idx="1"/>
            <a:endCxn id="126981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999" name="AutoShape 23"/>
          <p:cNvCxnSpPr>
            <a:cxnSpLocks noChangeShapeType="1"/>
            <a:stCxn id="126980" idx="6"/>
            <a:endCxn id="126982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01" name="AutoShape 25"/>
          <p:cNvCxnSpPr>
            <a:cxnSpLocks noChangeShapeType="1"/>
            <a:stCxn id="126981" idx="4"/>
            <a:endCxn id="126982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25116869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  <a:endParaRPr lang="en-US"/>
          </a:p>
        </p:txBody>
      </p:sp>
      <p:sp>
        <p:nvSpPr>
          <p:cNvPr id="128005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2</a:t>
            </a:r>
            <a:endParaRPr lang="en-US"/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2</a:t>
            </a:r>
            <a:endParaRPr lang="en-US"/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4</a:t>
            </a:r>
            <a:endParaRPr lang="en-US"/>
          </a:p>
        </p:txBody>
      </p:sp>
      <p:cxnSp>
        <p:nvCxnSpPr>
          <p:cNvPr id="128008" name="AutoShape 8"/>
          <p:cNvCxnSpPr>
            <a:cxnSpLocks noChangeShapeType="1"/>
            <a:stCxn id="128003" idx="7"/>
            <a:endCxn id="128005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09" name="AutoShape 9"/>
          <p:cNvCxnSpPr>
            <a:cxnSpLocks noChangeShapeType="1"/>
            <a:stCxn id="128005" idx="5"/>
            <a:endCxn id="128007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0" name="AutoShape 10"/>
          <p:cNvCxnSpPr>
            <a:cxnSpLocks noChangeShapeType="1"/>
            <a:stCxn id="128003" idx="5"/>
            <a:endCxn id="128004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1" name="AutoShape 11"/>
          <p:cNvCxnSpPr>
            <a:cxnSpLocks noChangeShapeType="1"/>
            <a:stCxn id="128004" idx="7"/>
            <a:endCxn id="128007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2" name="AutoShape 12"/>
          <p:cNvCxnSpPr>
            <a:cxnSpLocks noChangeShapeType="1"/>
            <a:stCxn id="128006" idx="1"/>
            <a:endCxn id="128003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3" name="AutoShape 13"/>
          <p:cNvCxnSpPr>
            <a:cxnSpLocks noChangeShapeType="1"/>
            <a:stCxn id="128006" idx="0"/>
            <a:endCxn id="128007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8021" name="AutoShape 21"/>
          <p:cNvCxnSpPr>
            <a:cxnSpLocks noChangeShapeType="1"/>
            <a:stCxn id="128005" idx="4"/>
            <a:endCxn id="128004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2" name="AutoShape 22"/>
          <p:cNvCxnSpPr>
            <a:cxnSpLocks noChangeShapeType="1"/>
            <a:stCxn id="128007" idx="1"/>
            <a:endCxn id="128005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3" name="AutoShape 23"/>
          <p:cNvCxnSpPr>
            <a:cxnSpLocks noChangeShapeType="1"/>
            <a:stCxn id="128004" idx="6"/>
            <a:endCxn id="128006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  <p:cxnSp>
        <p:nvCxnSpPr>
          <p:cNvPr id="128025" name="AutoShape 25"/>
          <p:cNvCxnSpPr>
            <a:cxnSpLocks noChangeShapeType="1"/>
            <a:stCxn id="128005" idx="4"/>
            <a:endCxn id="128006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579308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Bellman-Ford Algorithm - Example</a:t>
            </a:r>
          </a:p>
        </p:txBody>
      </p:sp>
      <p:sp>
        <p:nvSpPr>
          <p:cNvPr id="129027" name="AutoShape 3"/>
          <p:cNvSpPr>
            <a:spLocks noChangeArrowheads="1"/>
          </p:cNvSpPr>
          <p:nvPr/>
        </p:nvSpPr>
        <p:spPr bwMode="auto">
          <a:xfrm>
            <a:off x="1981200" y="3505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9028" name="AutoShape 4"/>
          <p:cNvSpPr>
            <a:spLocks noChangeArrowheads="1"/>
          </p:cNvSpPr>
          <p:nvPr/>
        </p:nvSpPr>
        <p:spPr bwMode="auto">
          <a:xfrm>
            <a:off x="3352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7</a:t>
            </a:r>
            <a:endParaRPr lang="en-US"/>
          </a:p>
        </p:txBody>
      </p:sp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2</a:t>
            </a:r>
            <a:endParaRPr lang="en-US"/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5943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-2</a:t>
            </a:r>
            <a:endParaRPr lang="en-US"/>
          </a:p>
        </p:txBody>
      </p:sp>
      <p:sp>
        <p:nvSpPr>
          <p:cNvPr id="129031" name="AutoShape 7"/>
          <p:cNvSpPr>
            <a:spLocks noChangeArrowheads="1"/>
          </p:cNvSpPr>
          <p:nvPr/>
        </p:nvSpPr>
        <p:spPr bwMode="auto">
          <a:xfrm>
            <a:off x="59436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4</a:t>
            </a:r>
            <a:endParaRPr lang="en-US"/>
          </a:p>
        </p:txBody>
      </p:sp>
      <p:cxnSp>
        <p:nvCxnSpPr>
          <p:cNvPr id="129032" name="AutoShape 8"/>
          <p:cNvCxnSpPr>
            <a:cxnSpLocks noChangeShapeType="1"/>
            <a:stCxn id="129027" idx="7"/>
            <a:endCxn id="129029" idx="2"/>
          </p:cNvCxnSpPr>
          <p:nvPr/>
        </p:nvCxnSpPr>
        <p:spPr bwMode="auto">
          <a:xfrm flipV="1">
            <a:off x="2371725" y="2819400"/>
            <a:ext cx="9810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3" name="AutoShape 9"/>
          <p:cNvCxnSpPr>
            <a:cxnSpLocks noChangeShapeType="1"/>
            <a:stCxn id="129029" idx="5"/>
            <a:endCxn id="129031" idx="3"/>
          </p:cNvCxnSpPr>
          <p:nvPr/>
        </p:nvCxnSpPr>
        <p:spPr bwMode="auto">
          <a:xfrm>
            <a:off x="3743325" y="2981325"/>
            <a:ext cx="226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4" name="AutoShape 10"/>
          <p:cNvCxnSpPr>
            <a:cxnSpLocks noChangeShapeType="1"/>
            <a:stCxn id="129027" idx="5"/>
            <a:endCxn id="129028" idx="2"/>
          </p:cNvCxnSpPr>
          <p:nvPr/>
        </p:nvCxnSpPr>
        <p:spPr bwMode="auto">
          <a:xfrm>
            <a:off x="2371725" y="3895725"/>
            <a:ext cx="981075" cy="752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5" name="AutoShape 11"/>
          <p:cNvCxnSpPr>
            <a:cxnSpLocks noChangeShapeType="1"/>
            <a:stCxn id="129028" idx="7"/>
            <a:endCxn id="129031" idx="3"/>
          </p:cNvCxnSpPr>
          <p:nvPr/>
        </p:nvCxnSpPr>
        <p:spPr bwMode="auto">
          <a:xfrm flipV="1">
            <a:off x="3743325" y="2981325"/>
            <a:ext cx="2266950" cy="150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6" name="AutoShape 12"/>
          <p:cNvCxnSpPr>
            <a:cxnSpLocks noChangeShapeType="1"/>
            <a:stCxn id="129030" idx="1"/>
            <a:endCxn id="129027" idx="6"/>
          </p:cNvCxnSpPr>
          <p:nvPr/>
        </p:nvCxnSpPr>
        <p:spPr bwMode="auto">
          <a:xfrm flipH="1" flipV="1">
            <a:off x="2438400" y="3733800"/>
            <a:ext cx="35718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7" name="AutoShape 13"/>
          <p:cNvCxnSpPr>
            <a:cxnSpLocks noChangeShapeType="1"/>
            <a:stCxn id="129030" idx="0"/>
            <a:endCxn id="129031" idx="4"/>
          </p:cNvCxnSpPr>
          <p:nvPr/>
        </p:nvCxnSpPr>
        <p:spPr bwMode="auto">
          <a:xfrm flipV="1">
            <a:off x="61722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25749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52578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498725" y="4079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4876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51054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cxnSp>
        <p:nvCxnSpPr>
          <p:cNvPr id="129045" name="AutoShape 21"/>
          <p:cNvCxnSpPr>
            <a:cxnSpLocks noChangeShapeType="1"/>
            <a:stCxn id="129029" idx="4"/>
            <a:endCxn id="129028" idx="0"/>
          </p:cNvCxnSpPr>
          <p:nvPr/>
        </p:nvCxnSpPr>
        <p:spPr bwMode="auto">
          <a:xfrm>
            <a:off x="3581400" y="30480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46" name="AutoShape 22"/>
          <p:cNvCxnSpPr>
            <a:cxnSpLocks noChangeShapeType="1"/>
            <a:stCxn id="129031" idx="1"/>
            <a:endCxn id="129029" idx="7"/>
          </p:cNvCxnSpPr>
          <p:nvPr/>
        </p:nvCxnSpPr>
        <p:spPr bwMode="auto">
          <a:xfrm flipH="1">
            <a:off x="3743325" y="2657475"/>
            <a:ext cx="22669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47" name="AutoShape 23"/>
          <p:cNvCxnSpPr>
            <a:cxnSpLocks noChangeShapeType="1"/>
            <a:stCxn id="129028" idx="6"/>
            <a:endCxn id="129030" idx="2"/>
          </p:cNvCxnSpPr>
          <p:nvPr/>
        </p:nvCxnSpPr>
        <p:spPr bwMode="auto">
          <a:xfrm>
            <a:off x="3810000" y="4648200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267200" y="2209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  <p:cxnSp>
        <p:nvCxnSpPr>
          <p:cNvPr id="129049" name="AutoShape 25"/>
          <p:cNvCxnSpPr>
            <a:cxnSpLocks noChangeShapeType="1"/>
            <a:stCxn id="129029" idx="4"/>
            <a:endCxn id="129030" idx="0"/>
          </p:cNvCxnSpPr>
          <p:nvPr/>
        </p:nvCxnSpPr>
        <p:spPr bwMode="auto">
          <a:xfrm>
            <a:off x="3581400" y="3048000"/>
            <a:ext cx="2590800" cy="1371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54705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4708525" y="4537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062663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Bellman-Ford Algorithm - Complexity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3708400" y="1989138"/>
            <a:ext cx="4485523" cy="2862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2000" i="1" noProof="1">
                <a:latin typeface="Arial" charset="0"/>
              </a:rPr>
              <a:t>BellmanFord</a:t>
            </a:r>
            <a:r>
              <a:rPr lang="en-US" sz="2000" noProof="1">
                <a:latin typeface="Arial" charset="0"/>
              </a:rPr>
              <a:t>(</a:t>
            </a:r>
            <a:r>
              <a:rPr lang="en-US" sz="2000" b="1" noProof="1">
                <a:latin typeface="Arial" charset="0"/>
              </a:rPr>
              <a:t>graph 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noProof="1">
                <a:latin typeface="Arial" charset="0"/>
              </a:rPr>
              <a:t>G,</a:t>
            </a:r>
            <a:r>
              <a:rPr lang="en-US" sz="2000" dirty="0">
                <a:latin typeface="Arial" charset="0"/>
              </a:rPr>
              <a:t>w)</a:t>
            </a:r>
            <a:r>
              <a:rPr lang="en-US" sz="2000" noProof="1">
                <a:latin typeface="Arial" charset="0"/>
              </a:rPr>
              <a:t>, </a:t>
            </a:r>
            <a:r>
              <a:rPr lang="en-US" sz="2000" b="1" noProof="1">
                <a:latin typeface="Arial" charset="0"/>
              </a:rPr>
              <a:t>vertex </a:t>
            </a:r>
            <a:r>
              <a:rPr lang="en-US" sz="2000" noProof="1">
                <a:latin typeface="Arial" charset="0"/>
              </a:rPr>
              <a:t>s)</a:t>
            </a:r>
          </a:p>
          <a:p>
            <a:pPr eaLnBrk="0" hangingPunct="0"/>
            <a:r>
              <a:rPr lang="en-US" sz="2000" noProof="1">
                <a:latin typeface="Arial" charset="0"/>
              </a:rPr>
              <a:t>	</a:t>
            </a:r>
            <a:r>
              <a:rPr lang="en-US" sz="2000" i="1" noProof="1">
                <a:latin typeface="Arial" charset="0"/>
              </a:rPr>
              <a:t>InitializeSingleSource</a:t>
            </a:r>
            <a:r>
              <a:rPr lang="en-US" sz="2000" noProof="1">
                <a:latin typeface="Arial" charset="0"/>
              </a:rPr>
              <a:t>(G, s)</a:t>
            </a:r>
          </a:p>
          <a:p>
            <a:pPr eaLnBrk="0" hangingPunct="0"/>
            <a:r>
              <a:rPr lang="en-US" sz="2000" noProof="1">
                <a:latin typeface="Arial" charset="0"/>
              </a:rPr>
              <a:t>	</a:t>
            </a:r>
            <a:r>
              <a:rPr lang="en-US" sz="2000" b="1" noProof="1">
                <a:latin typeface="Arial" charset="0"/>
              </a:rPr>
              <a:t>for </a:t>
            </a:r>
            <a:r>
              <a:rPr lang="en-US" sz="2000" i="1" noProof="1">
                <a:latin typeface="Arial" charset="0"/>
              </a:rPr>
              <a:t>i </a:t>
            </a:r>
            <a:r>
              <a:rPr lang="en-US" sz="2000" noProof="1">
                <a:latin typeface="Arial" charset="0"/>
                <a:sym typeface="Symbol" pitchFamily="18" charset="2"/>
              </a:rPr>
              <a:t> 1 </a:t>
            </a:r>
            <a:r>
              <a:rPr lang="en-US" sz="2000" b="1" noProof="1">
                <a:latin typeface="Arial" charset="0"/>
                <a:sym typeface="Symbol" pitchFamily="18" charset="2"/>
              </a:rPr>
              <a:t>to</a:t>
            </a:r>
            <a:r>
              <a:rPr lang="en-US" sz="2000" i="1" noProof="1">
                <a:latin typeface="Arial" charset="0"/>
              </a:rPr>
              <a:t> </a:t>
            </a:r>
            <a:r>
              <a:rPr lang="en-US" sz="2000" noProof="1">
                <a:latin typeface="Arial" charset="0"/>
              </a:rPr>
              <a:t>|V[G] </a:t>
            </a:r>
            <a:r>
              <a:rPr lang="en-US" sz="2000" noProof="1">
                <a:latin typeface="Arial" charset="0"/>
                <a:sym typeface="Symbol" pitchFamily="18" charset="2"/>
              </a:rPr>
              <a:t></a:t>
            </a:r>
            <a:r>
              <a:rPr lang="en-US" sz="2000" noProof="1">
                <a:latin typeface="Arial" charset="0"/>
              </a:rPr>
              <a:t>  1|</a:t>
            </a:r>
            <a:r>
              <a:rPr lang="en-US" sz="2000" i="1" noProof="1">
                <a:latin typeface="Arial" charset="0"/>
              </a:rPr>
              <a:t> </a:t>
            </a:r>
            <a:r>
              <a:rPr lang="en-US" sz="2000" b="1" noProof="1">
                <a:latin typeface="Arial" charset="0"/>
              </a:rPr>
              <a:t>do</a:t>
            </a:r>
            <a:endParaRPr lang="en-US" sz="2000" noProof="1">
              <a:latin typeface="Arial" charset="0"/>
            </a:endParaRPr>
          </a:p>
          <a:p>
            <a:pPr eaLnBrk="0" hangingPunct="0"/>
            <a:r>
              <a:rPr lang="en-US" sz="2000" i="1" noProof="1">
                <a:latin typeface="Arial" charset="0"/>
              </a:rPr>
              <a:t>		</a:t>
            </a:r>
            <a:r>
              <a:rPr lang="en-US" sz="2000" b="1" noProof="1">
                <a:latin typeface="Arial" charset="0"/>
              </a:rPr>
              <a:t>for </a:t>
            </a:r>
            <a:r>
              <a:rPr lang="en-US" sz="2000" i="1" noProof="1">
                <a:latin typeface="Arial" charset="0"/>
              </a:rPr>
              <a:t>(u,v) </a:t>
            </a:r>
            <a:r>
              <a:rPr lang="en-US" sz="2000" noProof="1">
                <a:latin typeface="Arial" charset="0"/>
                <a:sym typeface="Symbol" pitchFamily="18" charset="2"/>
              </a:rPr>
              <a:t></a:t>
            </a:r>
            <a:r>
              <a:rPr lang="en-US" sz="2000" i="1" noProof="1">
                <a:latin typeface="Arial" charset="0"/>
                <a:sym typeface="Symbol" pitchFamily="18" charset="2"/>
              </a:rPr>
              <a:t>  </a:t>
            </a:r>
            <a:r>
              <a:rPr lang="en-US" sz="2000" noProof="1">
                <a:latin typeface="Arial" charset="0"/>
                <a:sym typeface="Symbol" pitchFamily="18" charset="2"/>
              </a:rPr>
              <a:t>E[G]</a:t>
            </a:r>
            <a:r>
              <a:rPr lang="en-US" sz="2000" noProof="1">
                <a:latin typeface="Arial" charset="0"/>
              </a:rPr>
              <a:t> </a:t>
            </a:r>
            <a:r>
              <a:rPr lang="en-US" sz="2000" b="1" noProof="1">
                <a:latin typeface="Arial" charset="0"/>
              </a:rPr>
              <a:t> do</a:t>
            </a:r>
          </a:p>
          <a:p>
            <a:pPr eaLnBrk="0" hangingPunct="0"/>
            <a:r>
              <a:rPr lang="en-US" sz="2000" b="1" noProof="1">
                <a:latin typeface="Arial" charset="0"/>
              </a:rPr>
              <a:t>			</a:t>
            </a:r>
            <a:r>
              <a:rPr lang="en-US" sz="2000" i="1" noProof="1">
                <a:latin typeface="Arial" charset="0"/>
                <a:sym typeface="Symbol" pitchFamily="18" charset="2"/>
              </a:rPr>
              <a:t>Relax</a:t>
            </a:r>
            <a:r>
              <a:rPr lang="en-US" sz="2000" noProof="1">
                <a:latin typeface="Arial" charset="0"/>
                <a:sym typeface="Symbol" pitchFamily="18" charset="2"/>
              </a:rPr>
              <a:t>(u,v,w)</a:t>
            </a:r>
          </a:p>
          <a:p>
            <a:pPr eaLnBrk="0" hangingPunct="0"/>
            <a:r>
              <a:rPr lang="en-US" sz="2000" b="1" noProof="1">
                <a:latin typeface="Arial" charset="0"/>
                <a:sym typeface="Symbol" pitchFamily="18" charset="2"/>
              </a:rPr>
              <a:t>	</a:t>
            </a:r>
            <a:r>
              <a:rPr lang="en-US" sz="2000" b="1" noProof="1">
                <a:latin typeface="Arial" charset="0"/>
              </a:rPr>
              <a:t>for </a:t>
            </a:r>
            <a:r>
              <a:rPr lang="en-US" sz="2000" i="1" noProof="1">
                <a:latin typeface="Arial" charset="0"/>
              </a:rPr>
              <a:t>(u,v) </a:t>
            </a:r>
            <a:r>
              <a:rPr lang="en-US" sz="2000" noProof="1">
                <a:latin typeface="Arial" charset="0"/>
                <a:sym typeface="Symbol" pitchFamily="18" charset="2"/>
              </a:rPr>
              <a:t></a:t>
            </a:r>
            <a:r>
              <a:rPr lang="en-US" sz="2000" i="1" noProof="1">
                <a:latin typeface="Arial" charset="0"/>
                <a:sym typeface="Symbol" pitchFamily="18" charset="2"/>
              </a:rPr>
              <a:t>  </a:t>
            </a:r>
            <a:r>
              <a:rPr lang="en-US" sz="2000" noProof="1">
                <a:latin typeface="Arial" charset="0"/>
                <a:sym typeface="Symbol" pitchFamily="18" charset="2"/>
              </a:rPr>
              <a:t>E[G]</a:t>
            </a:r>
            <a:r>
              <a:rPr lang="en-US" sz="2000" noProof="1">
                <a:latin typeface="Arial" charset="0"/>
              </a:rPr>
              <a:t> </a:t>
            </a:r>
            <a:r>
              <a:rPr lang="en-US" sz="2000" b="1" noProof="1">
                <a:latin typeface="Arial" charset="0"/>
              </a:rPr>
              <a:t> do</a:t>
            </a:r>
          </a:p>
          <a:p>
            <a:pPr eaLnBrk="0" hangingPunct="0"/>
            <a:r>
              <a:rPr lang="en-US" sz="2000" b="1" noProof="1">
                <a:latin typeface="Arial" charset="0"/>
                <a:sym typeface="Symbol" pitchFamily="18" charset="2"/>
              </a:rPr>
              <a:t>		if </a:t>
            </a:r>
            <a:r>
              <a:rPr lang="en-US" sz="2000" i="1" noProof="1">
                <a:latin typeface="Arial" charset="0"/>
                <a:sym typeface="Symbol" pitchFamily="18" charset="2"/>
              </a:rPr>
              <a:t>d[v] &gt; d[u] + w(u,v)</a:t>
            </a:r>
            <a:r>
              <a:rPr lang="en-US" sz="2000" noProof="1">
                <a:latin typeface="Arial" charset="0"/>
                <a:sym typeface="Symbol" pitchFamily="18" charset="2"/>
              </a:rPr>
              <a:t> </a:t>
            </a:r>
            <a:r>
              <a:rPr lang="en-US" sz="2000" b="1" noProof="1">
                <a:latin typeface="Arial" charset="0"/>
                <a:sym typeface="Symbol" pitchFamily="18" charset="2"/>
              </a:rPr>
              <a:t>then</a:t>
            </a:r>
          </a:p>
          <a:p>
            <a:pPr eaLnBrk="0" hangingPunct="0"/>
            <a:r>
              <a:rPr lang="en-US" sz="2000" noProof="1">
                <a:latin typeface="Arial" charset="0"/>
                <a:sym typeface="Symbol" pitchFamily="18" charset="2"/>
              </a:rPr>
              <a:t>			</a:t>
            </a:r>
            <a:r>
              <a:rPr lang="en-US" sz="2000" b="1" noProof="1">
                <a:latin typeface="Arial" charset="0"/>
                <a:sym typeface="Symbol" pitchFamily="18" charset="2"/>
              </a:rPr>
              <a:t>return </a:t>
            </a:r>
            <a:r>
              <a:rPr lang="en-US" sz="2000" b="1" dirty="0">
                <a:latin typeface="Arial" charset="0"/>
                <a:sym typeface="Symbol" pitchFamily="18" charset="2"/>
              </a:rPr>
              <a:t>false</a:t>
            </a:r>
            <a:endParaRPr lang="en-US" sz="2000" b="1" noProof="1">
              <a:latin typeface="Arial" charset="0"/>
              <a:sym typeface="Symbol" pitchFamily="18" charset="2"/>
            </a:endParaRPr>
          </a:p>
          <a:p>
            <a:pPr eaLnBrk="0" hangingPunct="0"/>
            <a:r>
              <a:rPr lang="en-US" sz="2000" i="1" noProof="1">
                <a:latin typeface="Arial" charset="0"/>
                <a:sym typeface="Symbol" pitchFamily="18" charset="2"/>
              </a:rPr>
              <a:t>	</a:t>
            </a:r>
            <a:r>
              <a:rPr lang="en-US" sz="2000" b="1" noProof="1">
                <a:latin typeface="Arial" charset="0"/>
                <a:sym typeface="Symbol" pitchFamily="18" charset="2"/>
              </a:rPr>
              <a:t>return</a:t>
            </a:r>
            <a:r>
              <a:rPr lang="en-US" sz="2000" b="1" dirty="0">
                <a:latin typeface="Arial" charset="0"/>
                <a:sym typeface="Symbol" pitchFamily="18" charset="2"/>
              </a:rPr>
              <a:t> true</a:t>
            </a:r>
            <a:endParaRPr lang="en-GB" sz="2000" i="1" dirty="0">
              <a:latin typeface="Arial" charset="0"/>
              <a:sym typeface="Symbol" pitchFamily="18" charset="2"/>
            </a:endParaRP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563938" y="3644900"/>
            <a:ext cx="485775" cy="854075"/>
          </a:xfrm>
          <a:prstGeom prst="upDownArrow">
            <a:avLst>
              <a:gd name="adj1" fmla="val 50000"/>
              <a:gd name="adj2" fmla="val 3516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295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executed </a:t>
            </a:r>
            <a:r>
              <a:rPr lang="en-US">
                <a:latin typeface="Arial" charset="0"/>
              </a:rPr>
              <a:t>(V) times</a:t>
            </a:r>
          </a:p>
        </p:txBody>
      </p:sp>
      <p:sp>
        <p:nvSpPr>
          <p:cNvPr id="147463" name="AutoShape 7"/>
          <p:cNvSpPr>
            <a:spLocks noChangeArrowheads="1"/>
          </p:cNvSpPr>
          <p:nvPr/>
        </p:nvSpPr>
        <p:spPr bwMode="auto">
          <a:xfrm>
            <a:off x="3563938" y="2708275"/>
            <a:ext cx="485775" cy="927100"/>
          </a:xfrm>
          <a:prstGeom prst="upDownArrow">
            <a:avLst>
              <a:gd name="adj1" fmla="val 50000"/>
              <a:gd name="adj2" fmla="val 381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AutoShape 8"/>
          <p:cNvSpPr>
            <a:spLocks noChangeArrowheads="1"/>
          </p:cNvSpPr>
          <p:nvPr/>
        </p:nvSpPr>
        <p:spPr bwMode="auto">
          <a:xfrm>
            <a:off x="4067175" y="2924175"/>
            <a:ext cx="485775" cy="638175"/>
          </a:xfrm>
          <a:prstGeom prst="upDownArrow">
            <a:avLst>
              <a:gd name="adj1" fmla="val 50000"/>
              <a:gd name="adj2" fmla="val 2627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(E)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395288" y="4076700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(E)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8101013" y="3284538"/>
            <a:ext cx="782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pitchFamily="18" charset="2"/>
              </a:rPr>
              <a:t></a:t>
            </a:r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>
            <a:off x="2483645" y="2708275"/>
            <a:ext cx="1296194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 flipV="1">
            <a:off x="2843808" y="3284538"/>
            <a:ext cx="1440855" cy="72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 flipV="1">
            <a:off x="1187450" y="4149724"/>
            <a:ext cx="25923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 flipH="1" flipV="1">
            <a:off x="6443663" y="3429000"/>
            <a:ext cx="16573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421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Élőláb helye 2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Networks: Routing</a:t>
            </a:r>
          </a:p>
        </p:txBody>
      </p:sp>
      <p:sp>
        <p:nvSpPr>
          <p:cNvPr id="25" name="Dia számának helye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49525421-CFA1-4F01-8624-F3170806FDE6}" type="slidenum">
              <a:rPr lang="en-US"/>
              <a:pPr/>
              <a:t>89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Internetwork Routing</a:t>
            </a:r>
            <a:r>
              <a:rPr lang="en-US"/>
              <a:t> </a:t>
            </a:r>
            <a:r>
              <a:rPr lang="en-US" sz="3200">
                <a:solidFill>
                  <a:schemeClr val="accent1"/>
                </a:solidFill>
              </a:rPr>
              <a:t>[Halsall]</a:t>
            </a:r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90800" y="1524000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Adaptive Routing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8200" y="2438400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Centralized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114800" y="2438400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371600" y="35052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Intradomain routing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876800" y="35052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Interdomain routing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28600" y="4953000"/>
            <a:ext cx="3048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Distance Vector routing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962400" y="49530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Link State routing</a:t>
            </a:r>
          </a:p>
        </p:txBody>
      </p:sp>
      <p:cxnSp>
        <p:nvCxnSpPr>
          <p:cNvPr id="26636" name="AutoShape 12"/>
          <p:cNvCxnSpPr>
            <a:cxnSpLocks noChangeShapeType="1"/>
            <a:stCxn id="26628" idx="2"/>
            <a:endCxn id="26629" idx="0"/>
          </p:cNvCxnSpPr>
          <p:nvPr/>
        </p:nvCxnSpPr>
        <p:spPr bwMode="auto">
          <a:xfrm flipH="1">
            <a:off x="2095500" y="2133600"/>
            <a:ext cx="175260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7" name="AutoShape 13"/>
          <p:cNvCxnSpPr>
            <a:cxnSpLocks noChangeShapeType="1"/>
            <a:stCxn id="26628" idx="2"/>
            <a:endCxn id="26630" idx="0"/>
          </p:cNvCxnSpPr>
          <p:nvPr/>
        </p:nvCxnSpPr>
        <p:spPr bwMode="auto">
          <a:xfrm>
            <a:off x="3848100" y="2133600"/>
            <a:ext cx="1524000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8" name="AutoShape 14"/>
          <p:cNvCxnSpPr>
            <a:cxnSpLocks noChangeShapeType="1"/>
            <a:stCxn id="26630" idx="2"/>
            <a:endCxn id="26633" idx="0"/>
          </p:cNvCxnSpPr>
          <p:nvPr/>
        </p:nvCxnSpPr>
        <p:spPr bwMode="auto">
          <a:xfrm>
            <a:off x="5372100" y="3048000"/>
            <a:ext cx="9144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9" name="AutoShape 15"/>
          <p:cNvCxnSpPr>
            <a:cxnSpLocks noChangeShapeType="1"/>
            <a:stCxn id="26630" idx="2"/>
            <a:endCxn id="26632" idx="0"/>
          </p:cNvCxnSpPr>
          <p:nvPr/>
        </p:nvCxnSpPr>
        <p:spPr bwMode="auto">
          <a:xfrm flipH="1">
            <a:off x="2781300" y="3048000"/>
            <a:ext cx="25908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1" name="AutoShape 17"/>
          <p:cNvCxnSpPr>
            <a:cxnSpLocks noChangeShapeType="1"/>
            <a:stCxn id="26632" idx="2"/>
            <a:endCxn id="26634" idx="0"/>
          </p:cNvCxnSpPr>
          <p:nvPr/>
        </p:nvCxnSpPr>
        <p:spPr bwMode="auto">
          <a:xfrm flipH="1">
            <a:off x="1752600" y="4114800"/>
            <a:ext cx="10287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2" name="AutoShape 18"/>
          <p:cNvCxnSpPr>
            <a:cxnSpLocks noChangeShapeType="1"/>
            <a:stCxn id="26632" idx="2"/>
            <a:endCxn id="26635" idx="0"/>
          </p:cNvCxnSpPr>
          <p:nvPr/>
        </p:nvCxnSpPr>
        <p:spPr bwMode="auto">
          <a:xfrm>
            <a:off x="2781300" y="4114800"/>
            <a:ext cx="25908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62000" y="342900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[IGP]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7696200" y="342900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[EGP]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5334000" y="4038600"/>
            <a:ext cx="1828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[BGP,IDRP]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038600" y="5562600"/>
            <a:ext cx="2743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[OSPF,IS-IS,PNNI]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524000" y="5562600"/>
            <a:ext cx="914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[RIP]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600200" y="2971800"/>
            <a:ext cx="914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6600"/>
                </a:solidFill>
              </a:rPr>
              <a:t>[RCC]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6200" y="4114800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33CC"/>
                </a:solidFill>
              </a:rPr>
              <a:t>Interior</a:t>
            </a:r>
          </a:p>
          <a:p>
            <a:pPr algn="ctr"/>
            <a:r>
              <a:rPr lang="en-US" sz="180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7239000" y="4114800"/>
            <a:ext cx="1752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33CC"/>
                </a:solidFill>
              </a:rPr>
              <a:t>Exterior</a:t>
            </a:r>
          </a:p>
          <a:p>
            <a:pPr algn="ctr"/>
            <a:r>
              <a:rPr lang="en-US" sz="1800">
                <a:solidFill>
                  <a:srgbClr val="0033CC"/>
                </a:solidFill>
              </a:rPr>
              <a:t>Gateway Protocols</a:t>
            </a:r>
          </a:p>
        </p:txBody>
      </p:sp>
    </p:spTree>
    <p:extLst>
      <p:ext uri="{BB962C8B-B14F-4D97-AF65-F5344CB8AC3E}">
        <p14:creationId xmlns:p14="http://schemas.microsoft.com/office/powerpoint/2010/main" val="129945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095500"/>
          </a:xfrm>
        </p:spPr>
        <p:txBody>
          <a:bodyPr/>
          <a:lstStyle/>
          <a:p>
            <a:r>
              <a:rPr lang="en-US" dirty="0"/>
              <a:t>A subset of edges in a graph that:</a:t>
            </a:r>
          </a:p>
          <a:p>
            <a:pPr lvl="1"/>
            <a:r>
              <a:rPr lang="en-US" dirty="0"/>
              <a:t>Span all nodes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 not create any cycles</a:t>
            </a:r>
          </a:p>
          <a:p>
            <a:r>
              <a:rPr lang="en-US" dirty="0"/>
              <a:t>This structure is a tree</a:t>
            </a:r>
          </a:p>
        </p:txBody>
      </p:sp>
      <p:sp>
        <p:nvSpPr>
          <p:cNvPr id="5" name="Oval 4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3" name="Straight Connector 12"/>
          <p:cNvCxnSpPr>
            <a:stCxn id="5" idx="6"/>
            <a:endCxn id="7" idx="2"/>
          </p:cNvCxnSpPr>
          <p:nvPr/>
        </p:nvCxnSpPr>
        <p:spPr>
          <a:xfrm>
            <a:off x="866775" y="4129087"/>
            <a:ext cx="1543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3"/>
          </p:cNvCxnSpPr>
          <p:nvPr/>
        </p:nvCxnSpPr>
        <p:spPr>
          <a:xfrm flipV="1">
            <a:off x="2905125" y="4304202"/>
            <a:ext cx="1491760" cy="939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1" idx="2"/>
          </p:cNvCxnSpPr>
          <p:nvPr/>
        </p:nvCxnSpPr>
        <p:spPr>
          <a:xfrm>
            <a:off x="2905125" y="635793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9" idx="2"/>
          </p:cNvCxnSpPr>
          <p:nvPr/>
        </p:nvCxnSpPr>
        <p:spPr>
          <a:xfrm>
            <a:off x="794240" y="5656752"/>
            <a:ext cx="1615585" cy="7011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5" name="Oval 54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8" name="Oval 57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9" name="Oval 58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0" name="Oval 59"/>
          <p:cNvSpPr/>
          <p:nvPr/>
        </p:nvSpPr>
        <p:spPr>
          <a:xfrm>
            <a:off x="7352565" y="286116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61" name="Straight Connector 60"/>
          <p:cNvCxnSpPr>
            <a:stCxn id="69" idx="4"/>
            <a:endCxn id="71" idx="0"/>
          </p:cNvCxnSpPr>
          <p:nvPr/>
        </p:nvCxnSpPr>
        <p:spPr>
          <a:xfrm>
            <a:off x="8647965" y="4470888"/>
            <a:ext cx="0" cy="48760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9" idx="0"/>
            <a:endCxn id="60" idx="5"/>
          </p:cNvCxnSpPr>
          <p:nvPr/>
        </p:nvCxnSpPr>
        <p:spPr>
          <a:xfrm flipH="1" flipV="1">
            <a:off x="7775330" y="3283928"/>
            <a:ext cx="872635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</p:cNvCxnSpPr>
          <p:nvPr/>
        </p:nvCxnSpPr>
        <p:spPr>
          <a:xfrm>
            <a:off x="7600215" y="3356463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1" idx="4"/>
            <a:endCxn id="72" idx="0"/>
          </p:cNvCxnSpPr>
          <p:nvPr/>
        </p:nvCxnSpPr>
        <p:spPr>
          <a:xfrm>
            <a:off x="8647965" y="5453796"/>
            <a:ext cx="0" cy="58871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7" idx="4"/>
            <a:endCxn id="68" idx="4"/>
          </p:cNvCxnSpPr>
          <p:nvPr/>
        </p:nvCxnSpPr>
        <p:spPr>
          <a:xfrm flipV="1">
            <a:off x="6581040" y="4470888"/>
            <a:ext cx="0" cy="11906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8" idx="0"/>
            <a:endCxn id="60" idx="3"/>
          </p:cNvCxnSpPr>
          <p:nvPr/>
        </p:nvCxnSpPr>
        <p:spPr>
          <a:xfrm flipV="1">
            <a:off x="6581040" y="3283928"/>
            <a:ext cx="844060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333390" y="516621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8" name="Oval 67"/>
          <p:cNvSpPr/>
          <p:nvPr/>
        </p:nvSpPr>
        <p:spPr>
          <a:xfrm>
            <a:off x="6333390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9" name="Oval 68"/>
          <p:cNvSpPr/>
          <p:nvPr/>
        </p:nvSpPr>
        <p:spPr>
          <a:xfrm>
            <a:off x="840031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735256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8400315" y="4958496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2" name="Oval 71"/>
          <p:cNvSpPr/>
          <p:nvPr/>
        </p:nvSpPr>
        <p:spPr>
          <a:xfrm>
            <a:off x="8400315" y="6042514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92" name="Striped Right Arrow 91"/>
          <p:cNvSpPr/>
          <p:nvPr/>
        </p:nvSpPr>
        <p:spPr>
          <a:xfrm>
            <a:off x="4991100" y="4376737"/>
            <a:ext cx="1167910" cy="9953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9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Problems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303152" cy="5105400"/>
          </a:xfrm>
        </p:spPr>
        <p:txBody>
          <a:bodyPr/>
          <a:lstStyle/>
          <a:p>
            <a:r>
              <a:rPr lang="en-US" dirty="0"/>
              <a:t>Assume</a:t>
            </a:r>
          </a:p>
          <a:p>
            <a:pPr lvl="1"/>
            <a:r>
              <a:rPr lang="en-US" dirty="0"/>
              <a:t>A network with N nodes</a:t>
            </a:r>
          </a:p>
          <a:p>
            <a:pPr lvl="1"/>
            <a:r>
              <a:rPr lang="en-US" dirty="0"/>
              <a:t>Each node only knows</a:t>
            </a:r>
          </a:p>
          <a:p>
            <a:pPr lvl="2"/>
            <a:r>
              <a:rPr lang="en-US" dirty="0"/>
              <a:t>Its immediate neighbors</a:t>
            </a:r>
          </a:p>
          <a:p>
            <a:pPr lvl="2"/>
            <a:r>
              <a:rPr lang="en-US" dirty="0"/>
              <a:t>The cost to reach each neighbor</a:t>
            </a:r>
          </a:p>
          <a:p>
            <a:r>
              <a:rPr lang="en-US" dirty="0"/>
              <a:t>How does each node learn the shortest path to every other node?</a:t>
            </a:r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0850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Intra-domain Routing Protocols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/>
              <a:t>Distance </a:t>
            </a:r>
            <a:r>
              <a:rPr lang="en-US" dirty="0"/>
              <a:t>vector</a:t>
            </a:r>
          </a:p>
          <a:p>
            <a:pPr lvl="1"/>
            <a:r>
              <a:rPr lang="en-US" dirty="0"/>
              <a:t>Routing Information Protocol (RIP), based on Bellman-Ford</a:t>
            </a:r>
          </a:p>
          <a:p>
            <a:pPr lvl="1"/>
            <a:r>
              <a:rPr lang="en-US" dirty="0"/>
              <a:t>Routers periodically exchange reachability information with neighbors</a:t>
            </a:r>
          </a:p>
          <a:p>
            <a:r>
              <a:rPr lang="en-US" dirty="0"/>
              <a:t>Link state</a:t>
            </a:r>
          </a:p>
          <a:p>
            <a:pPr lvl="1"/>
            <a:r>
              <a:rPr lang="en-US" dirty="0"/>
              <a:t>Open Shortest Path First (OSPF), based on </a:t>
            </a:r>
            <a:r>
              <a:rPr lang="en-US" dirty="0" err="1"/>
              <a:t>Dijkstra</a:t>
            </a:r>
            <a:endParaRPr lang="en-US" dirty="0"/>
          </a:p>
          <a:p>
            <a:pPr lvl="1"/>
            <a:r>
              <a:rPr lang="en-US" dirty="0"/>
              <a:t>Each network periodically </a:t>
            </a:r>
            <a:r>
              <a:rPr lang="en-US" dirty="0">
                <a:solidFill>
                  <a:schemeClr val="accent1"/>
                </a:solidFill>
              </a:rPr>
              <a:t>floods </a:t>
            </a:r>
            <a:r>
              <a:rPr lang="en-US" dirty="0"/>
              <a:t>immediate reachability information to all other routers</a:t>
            </a:r>
          </a:p>
          <a:p>
            <a:pPr lvl="1"/>
            <a:r>
              <a:rPr lang="en-US" dirty="0"/>
              <a:t>Per router local computation to determine full routes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3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395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93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a distance vector?</a:t>
            </a:r>
          </a:p>
          <a:p>
            <a:pPr lvl="1"/>
            <a:r>
              <a:rPr lang="en-US" dirty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4" y="6204856"/>
            <a:ext cx="8839200" cy="6314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Routing Information Protocol (RIP)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27585" y="3657265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4" y="435428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DV Table</a:t>
            </a:r>
          </a:p>
          <a:p>
            <a:pPr algn="ctr"/>
            <a:r>
              <a:rPr lang="en-US" sz="2400" dirty="0"/>
              <a:t>at Node C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348338" y="3472542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 entry for C</a:t>
            </a:r>
          </a:p>
          <a:p>
            <a:r>
              <a:rPr lang="en-US" sz="2800" dirty="0"/>
              <a:t>Initially, only has info for immediate neighbors</a:t>
            </a:r>
          </a:p>
          <a:p>
            <a:pPr lvl="1"/>
            <a:r>
              <a:rPr lang="en-US" sz="2400" dirty="0"/>
              <a:t>Other destinations cost =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>
                <a:cs typeface="Consolas" pitchFamily="49" charset="0"/>
              </a:rPr>
              <a:t>Eventua</a:t>
            </a:r>
            <a:r>
              <a:rPr lang="en-US" sz="2800" dirty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5612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 Routing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86544" y="2318661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Wait</a:t>
            </a:r>
            <a:r>
              <a:rPr lang="en-US" dirty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1"/>
                </a:solidFill>
              </a:rPr>
              <a:t>Recompute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least cost path to any destination has changed, </a:t>
            </a:r>
            <a:r>
              <a:rPr lang="en-US" dirty="0">
                <a:solidFill>
                  <a:schemeClr val="accent1"/>
                </a:solidFill>
              </a:rPr>
              <a:t>notify</a:t>
            </a:r>
            <a:r>
              <a:rPr lang="en-US" dirty="0"/>
              <a:t> neighbors</a:t>
            </a:r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2715987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49322" y="3276602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9322" y="43434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6519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76465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82770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3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921429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4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13287" y="3116706"/>
            <a:ext cx="351379" cy="369332"/>
            <a:chOff x="5717014" y="3828962"/>
            <a:chExt cx="351379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1" y="4872470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7" y="2360842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5254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20404" y="2726245"/>
            <a:ext cx="338555" cy="369332"/>
            <a:chOff x="5723426" y="3828962"/>
            <a:chExt cx="338555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4548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19698" y="3116706"/>
            <a:ext cx="338555" cy="369332"/>
            <a:chOff x="5723426" y="3828962"/>
            <a:chExt cx="338555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6" y="4294996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1" y="4872470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2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2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6" y="3566970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5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4" y="3566970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1426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00164" y="3116706"/>
            <a:ext cx="351379" cy="369332"/>
            <a:chOff x="5717014" y="3828962"/>
            <a:chExt cx="351379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1623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16773" y="5347231"/>
            <a:ext cx="338555" cy="369332"/>
            <a:chOff x="5723426" y="3828962"/>
            <a:chExt cx="338555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6927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92077" y="5342619"/>
            <a:ext cx="338555" cy="369332"/>
            <a:chOff x="5723426" y="3828962"/>
            <a:chExt cx="338555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8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3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59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7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98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0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8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4374" y="12716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1868" y="12846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514" y="198612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5117940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4374" y="1284635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6074" y="4228973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7257" y="5491576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79223" y="6405974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1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8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5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6" y="2709623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3" y="2709623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2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7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99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1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8" y="4448916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3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6" y="1730831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1" y="5524641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8" y="2813984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89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77366</TotalTime>
  <Words>5596</Words>
  <Application>Microsoft Office PowerPoint</Application>
  <PresentationFormat>Diavetítés a képernyőre (4:3 oldalarány)</PresentationFormat>
  <Paragraphs>2076</Paragraphs>
  <Slides>100</Slides>
  <Notes>10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100</vt:i4>
      </vt:variant>
    </vt:vector>
  </HeadingPairs>
  <TitlesOfParts>
    <vt:vector size="109" baseType="lpstr">
      <vt:lpstr>Arial</vt:lpstr>
      <vt:lpstr>Calibri</vt:lpstr>
      <vt:lpstr>Consolas</vt:lpstr>
      <vt:lpstr>Lucida Sans Unicode</vt:lpstr>
      <vt:lpstr>Symbol</vt:lpstr>
      <vt:lpstr>Tw Cen MT</vt:lpstr>
      <vt:lpstr>Wingdings</vt:lpstr>
      <vt:lpstr>Wingdings 2</vt:lpstr>
      <vt:lpstr>Median</vt:lpstr>
      <vt:lpstr>Computer Networks</vt:lpstr>
      <vt:lpstr>Just Above the Data Link Layer</vt:lpstr>
      <vt:lpstr>Recap</vt:lpstr>
      <vt:lpstr>Bridging the LANs</vt:lpstr>
      <vt:lpstr>Bridges</vt:lpstr>
      <vt:lpstr>Frame Forwarding Tables</vt:lpstr>
      <vt:lpstr>Learning Addresses</vt:lpstr>
      <vt:lpstr>The Danger of Loops</vt:lpstr>
      <vt:lpstr>Spanning Tree Definition</vt:lpstr>
      <vt:lpstr>802.1 Spanning Tree Approach</vt:lpstr>
      <vt:lpstr>Determining the Root</vt:lpstr>
      <vt:lpstr>Spanning Tree Construction</vt:lpstr>
      <vt:lpstr>Bridges vs. Switches</vt:lpstr>
      <vt:lpstr>Switching the Internet</vt:lpstr>
      <vt:lpstr>Limitations of MAC Routing</vt:lpstr>
      <vt:lpstr>Computer Networks</vt:lpstr>
      <vt:lpstr>Network Layer</vt:lpstr>
      <vt:lpstr>Routers, Revisited</vt:lpstr>
      <vt:lpstr>Internetworking Issues</vt:lpstr>
      <vt:lpstr>Outline</vt:lpstr>
      <vt:lpstr>Possible Addressing Schemes</vt:lpstr>
      <vt:lpstr>Example: Telephone Numbers</vt:lpstr>
      <vt:lpstr>Binary Hierarchy Example</vt:lpstr>
      <vt:lpstr>IP Addressing</vt:lpstr>
      <vt:lpstr>IP Addressing and Forwarding</vt:lpstr>
      <vt:lpstr>Classes of IP Addresses</vt:lpstr>
      <vt:lpstr>How Do You Get IPs?</vt:lpstr>
      <vt:lpstr>Two Level Hierarchy</vt:lpstr>
      <vt:lpstr>Class Sizes</vt:lpstr>
      <vt:lpstr>Subnets</vt:lpstr>
      <vt:lpstr>Subnet Example</vt:lpstr>
      <vt:lpstr>N-Level Subnet Hierarchy</vt:lpstr>
      <vt:lpstr>Example Routing Table</vt:lpstr>
      <vt:lpstr>Subnetting Revisited</vt:lpstr>
      <vt:lpstr>Classless Inter Domain Routing</vt:lpstr>
      <vt:lpstr>Aggregation with CIDR</vt:lpstr>
      <vt:lpstr>Size of CIDR Routing Tables</vt:lpstr>
      <vt:lpstr>We had a special day in summer 2014!</vt:lpstr>
      <vt:lpstr>Takeaways</vt:lpstr>
      <vt:lpstr>Outline</vt:lpstr>
      <vt:lpstr>IP Datagrams</vt:lpstr>
      <vt:lpstr>IP Header Fields: Word 1</vt:lpstr>
      <vt:lpstr>IP Header Fields: Word 3</vt:lpstr>
      <vt:lpstr>IP Header Fields: Word 4 and 5</vt:lpstr>
      <vt:lpstr>Problem: Fragmentation</vt:lpstr>
      <vt:lpstr>IP Header Fields: Word 2</vt:lpstr>
      <vt:lpstr>Fragmentation Example</vt:lpstr>
      <vt:lpstr>Fragmentation Example</vt:lpstr>
      <vt:lpstr>IP Fragment Reassembly</vt:lpstr>
      <vt:lpstr>Fragmentation Concepts</vt:lpstr>
      <vt:lpstr>Fragmentation in Reality</vt:lpstr>
      <vt:lpstr>Outline</vt:lpstr>
      <vt:lpstr>The IPv4 Address Space Crisis</vt:lpstr>
      <vt:lpstr>IPv6</vt:lpstr>
      <vt:lpstr>IPv6 Trivia</vt:lpstr>
      <vt:lpstr>IPv6 Header</vt:lpstr>
      <vt:lpstr>Differences from IPv4 Header</vt:lpstr>
      <vt:lpstr>Performance Improvements</vt:lpstr>
      <vt:lpstr>Additional IPv6 Features</vt:lpstr>
      <vt:lpstr>Deployment Challenges</vt:lpstr>
      <vt:lpstr>Transitioning to IPv6</vt:lpstr>
      <vt:lpstr>Transition Technologies</vt:lpstr>
      <vt:lpstr>Network Layer, Control Plane</vt:lpstr>
      <vt:lpstr>Internet Routing</vt:lpstr>
      <vt:lpstr>AS Example</vt:lpstr>
      <vt:lpstr>Why Do We Need ASs?</vt:lpstr>
      <vt:lpstr>Routing on a Graph</vt:lpstr>
      <vt:lpstr>Shortest Path Routing</vt:lpstr>
      <vt:lpstr>Dijkstra’s Shortest Path Algorithm</vt:lpstr>
      <vt:lpstr>Dijkstra’s Algorithm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Dijkstra’s Algorithm - Example</vt:lpstr>
      <vt:lpstr>Bellman-Ford Algorithm</vt:lpstr>
      <vt:lpstr>Bellman-Ford Algorithm - Example</vt:lpstr>
      <vt:lpstr>Bellman-Ford Algorithm - Example</vt:lpstr>
      <vt:lpstr>Bellman-Ford Algorithm - Example</vt:lpstr>
      <vt:lpstr>Bellman-Ford Algorithm - Example</vt:lpstr>
      <vt:lpstr>Bellman-Ford Algorithm - Example</vt:lpstr>
      <vt:lpstr>Bellman-Ford Algorithm - Example</vt:lpstr>
      <vt:lpstr>Bellman-Ford Algorithm - Complexity</vt:lpstr>
      <vt:lpstr>Internetwork Routing [Halsall]</vt:lpstr>
      <vt:lpstr>Routing Problems</vt:lpstr>
      <vt:lpstr>Intra-domain Routing Protocols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PowerPoint-bemutató</vt:lpstr>
      <vt:lpstr>Count to Infinity Problem</vt:lpstr>
      <vt:lpstr>Poisoned Reverse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</cp:lastModifiedBy>
  <cp:revision>1005</cp:revision>
  <cp:lastPrinted>2012-08-22T04:00:45Z</cp:lastPrinted>
  <dcterms:created xsi:type="dcterms:W3CDTF">2012-01-03T02:22:46Z</dcterms:created>
  <dcterms:modified xsi:type="dcterms:W3CDTF">2018-11-22T08:32:19Z</dcterms:modified>
</cp:coreProperties>
</file>