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1"/>
  </p:notesMasterIdLst>
  <p:handoutMasterIdLst>
    <p:handoutMasterId r:id="rId52"/>
  </p:handoutMasterIdLst>
  <p:sldIdLst>
    <p:sldId id="388" r:id="rId2"/>
    <p:sldId id="635" r:id="rId3"/>
    <p:sldId id="636" r:id="rId4"/>
    <p:sldId id="637" r:id="rId5"/>
    <p:sldId id="638" r:id="rId6"/>
    <p:sldId id="639" r:id="rId7"/>
    <p:sldId id="640" r:id="rId8"/>
    <p:sldId id="641" r:id="rId9"/>
    <p:sldId id="642" r:id="rId10"/>
    <p:sldId id="643" r:id="rId11"/>
    <p:sldId id="644" r:id="rId12"/>
    <p:sldId id="645" r:id="rId13"/>
    <p:sldId id="646" r:id="rId14"/>
    <p:sldId id="647" r:id="rId15"/>
    <p:sldId id="648" r:id="rId16"/>
    <p:sldId id="630" r:id="rId17"/>
    <p:sldId id="649" r:id="rId18"/>
    <p:sldId id="632" r:id="rId19"/>
    <p:sldId id="633" r:id="rId20"/>
    <p:sldId id="634" r:id="rId21"/>
    <p:sldId id="650" r:id="rId22"/>
    <p:sldId id="651" r:id="rId23"/>
    <p:sldId id="652" r:id="rId24"/>
    <p:sldId id="653" r:id="rId25"/>
    <p:sldId id="654" r:id="rId26"/>
    <p:sldId id="655" r:id="rId27"/>
    <p:sldId id="656" r:id="rId28"/>
    <p:sldId id="657" r:id="rId29"/>
    <p:sldId id="658" r:id="rId30"/>
    <p:sldId id="659" r:id="rId31"/>
    <p:sldId id="660" r:id="rId32"/>
    <p:sldId id="661" r:id="rId33"/>
    <p:sldId id="662" r:id="rId34"/>
    <p:sldId id="663" r:id="rId35"/>
    <p:sldId id="664" r:id="rId36"/>
    <p:sldId id="665" r:id="rId37"/>
    <p:sldId id="666" r:id="rId38"/>
    <p:sldId id="667" r:id="rId39"/>
    <p:sldId id="668" r:id="rId40"/>
    <p:sldId id="669" r:id="rId41"/>
    <p:sldId id="670" r:id="rId42"/>
    <p:sldId id="671" r:id="rId43"/>
    <p:sldId id="673" r:id="rId44"/>
    <p:sldId id="674" r:id="rId45"/>
    <p:sldId id="675" r:id="rId46"/>
    <p:sldId id="676" r:id="rId47"/>
    <p:sldId id="677" r:id="rId48"/>
    <p:sldId id="678" r:id="rId49"/>
    <p:sldId id="679" r:id="rId5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30"/>
            <p14:sldId id="649"/>
            <p14:sldId id="632"/>
            <p14:sldId id="633"/>
            <p14:sldId id="634"/>
            <p14:sldId id="650"/>
            <p14:sldId id="651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3"/>
            <p14:sldId id="674"/>
            <p14:sldId id="675"/>
            <p14:sldId id="676"/>
            <p14:sldId id="677"/>
            <p14:sldId id="678"/>
            <p14:sldId id="6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0232" autoAdjust="0"/>
  </p:normalViewPr>
  <p:slideViewPr>
    <p:cSldViewPr snapToGrid="0">
      <p:cViewPr varScale="1">
        <p:scale>
          <a:sx n="66" d="100"/>
          <a:sy n="66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8A8A-913E-4F2E-9483-F1130BC05372}" type="slidenum">
              <a:rPr lang="en-US"/>
              <a:pPr/>
              <a:t>26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0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E80D0-BBC6-47C2-AA3F-B32621B7119A}" type="slidenum">
              <a:rPr lang="en-US"/>
              <a:pPr/>
              <a:t>27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32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50F4-C8C3-4856-B0AB-A976C547CAA8}" type="slidenum">
              <a:rPr lang="en-US"/>
              <a:pPr/>
              <a:t>28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03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8C31-0294-47BB-936C-1FEB1C71E0DD}" type="slidenum">
              <a:rPr lang="en-US"/>
              <a:pPr/>
              <a:t>30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3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4663-E366-43AA-BC90-00D6B84E8C04}" type="slidenum">
              <a:rPr lang="en-US"/>
              <a:pPr/>
              <a:t>33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18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5028-F571-4BEC-B2E8-17C782D8A09A}" type="slidenum">
              <a:rPr lang="en-US"/>
              <a:pPr/>
              <a:t>34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93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35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25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41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3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44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Seq</a:t>
            </a:r>
            <a:r>
              <a:rPr lang="en-US" dirty="0"/>
              <a:t> +</a:t>
            </a:r>
            <a:r>
              <a:rPr lang="en-US" baseline="0" dirty="0"/>
              <a:t> 1 </a:t>
            </a:r>
            <a:r>
              <a:rPr lang="en-US" baseline="0" dirty="0">
                <a:sym typeface="Wingdings"/>
              </a:rPr>
              <a:t> next expected data byte</a:t>
            </a:r>
            <a:endParaRPr lang="en-US" dirty="0"/>
          </a:p>
          <a:p>
            <a:r>
              <a:rPr lang="en-US" dirty="0"/>
              <a:t>211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Spoofing +</a:t>
            </a:r>
            <a:r>
              <a:rPr lang="en-US" baseline="0" dirty="0"/>
              <a:t> sequence prediction to hijack connections</a:t>
            </a:r>
          </a:p>
          <a:p>
            <a:r>
              <a:rPr lang="en-US" baseline="0" dirty="0"/>
              <a:t>SYN cookie: special sequence number sent in SYNACK so that when ACK comes back SYN cookie value can be reconstructed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side acts and sender and receiver</a:t>
            </a:r>
          </a:p>
          <a:p>
            <a:r>
              <a:rPr lang="en-US" dirty="0"/>
              <a:t>Every message contains sequence number, even if payload</a:t>
            </a:r>
            <a:r>
              <a:rPr lang="en-US" baseline="0" dirty="0"/>
              <a:t> length is zero</a:t>
            </a:r>
            <a:endParaRPr lang="en-US" dirty="0"/>
          </a:p>
          <a:p>
            <a:r>
              <a:rPr lang="en-US" dirty="0"/>
              <a:t>Every</a:t>
            </a:r>
            <a:r>
              <a:rPr lang="en-US" baseline="0" dirty="0"/>
              <a:t> message contains acknowledgements, even if no data was received</a:t>
            </a:r>
          </a:p>
          <a:p>
            <a:r>
              <a:rPr lang="en-US" baseline="0" dirty="0"/>
              <a:t>Every message advertises the window size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27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3907-DF2B-4478-9298-38235A8C7083}" type="slidenum">
              <a:rPr lang="en-US"/>
              <a:pPr/>
              <a:t>14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Cum. </a:t>
            </a:r>
            <a:r>
              <a:rPr lang="en-US" dirty="0" err="1"/>
              <a:t>Ack</a:t>
            </a:r>
            <a:r>
              <a:rPr lang="en-US" dirty="0"/>
              <a:t> a bad idea -&gt; packets 0-10,000 ;; 0-999 are lost but 1000-10000 received. </a:t>
            </a:r>
            <a:r>
              <a:rPr lang="en-US" dirty="0" err="1"/>
              <a:t>Cumack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= 0. Server will hold 9K</a:t>
            </a:r>
            <a:r>
              <a:rPr lang="en-US" baseline="0" dirty="0"/>
              <a:t> bytes in buffer even though received successfully and may even retransmit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Paws</a:t>
            </a:r>
            <a:r>
              <a:rPr lang="en-US" baseline="0" dirty="0"/>
              <a:t> = protection against wrapping sequence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0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3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09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ECBF1-7F58-4ABA-8C2A-C70BDBCB9639}" type="slidenum">
              <a:rPr lang="en-US"/>
              <a:pPr/>
              <a:t>25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Got to here.</a:t>
            </a:r>
          </a:p>
        </p:txBody>
      </p:sp>
    </p:spTree>
    <p:extLst>
      <p:ext uri="{BB962C8B-B14F-4D97-AF65-F5344CB8AC3E}">
        <p14:creationId xmlns:p14="http://schemas.microsoft.com/office/powerpoint/2010/main" val="176463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7006772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Lecture </a:t>
            </a:r>
            <a:r>
              <a:rPr lang="hu-HU" sz="3600" b="1" dirty="0">
                <a:solidFill>
                  <a:schemeClr val="tx1"/>
                </a:solidFill>
              </a:rPr>
              <a:t>11</a:t>
            </a:r>
            <a:r>
              <a:rPr lang="en-US" sz="3600" b="1" dirty="0">
                <a:solidFill>
                  <a:schemeClr val="tx1"/>
                </a:solidFill>
              </a:rPr>
              <a:t>: </a:t>
            </a:r>
            <a:r>
              <a:rPr lang="hu-HU" sz="3600" b="1" dirty="0" err="1">
                <a:solidFill>
                  <a:schemeClr val="tx1"/>
                </a:solidFill>
              </a:rPr>
              <a:t>Transport</a:t>
            </a:r>
            <a:r>
              <a:rPr lang="hu-HU" sz="3600" b="1" dirty="0">
                <a:solidFill>
                  <a:schemeClr val="tx1"/>
                </a:solidFill>
              </a:rPr>
              <a:t> </a:t>
            </a:r>
            <a:r>
              <a:rPr lang="hu-HU" sz="3600" b="1" dirty="0" err="1">
                <a:solidFill>
                  <a:schemeClr val="tx1"/>
                </a:solidFill>
              </a:rPr>
              <a:t>Layer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514600" y="6202437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2438400" y="6021009"/>
            <a:ext cx="6705600" cy="685800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slides from D. </a:t>
            </a:r>
            <a:r>
              <a:rPr lang="en-US" dirty="0" err="1"/>
              <a:t>Choffnes</a:t>
            </a:r>
            <a:r>
              <a:rPr lang="en-US" dirty="0"/>
              <a:t> Northeastern U. </a:t>
            </a:r>
            <a:r>
              <a:rPr lang="hu-HU" dirty="0"/>
              <a:t>and P.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</a:t>
            </a:r>
          </a:p>
          <a:p>
            <a:r>
              <a:rPr lang="en-US" dirty="0"/>
              <a:t>Revised </a:t>
            </a:r>
            <a:r>
              <a:rPr lang="hu-HU" dirty="0" err="1"/>
              <a:t>Autumn</a:t>
            </a:r>
            <a:r>
              <a:rPr lang="en-US" dirty="0"/>
              <a:t> 2015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Problem: how many packets should a sender transmit?</a:t>
            </a:r>
          </a:p>
          <a:p>
            <a:pPr lvl="1"/>
            <a:r>
              <a:rPr lang="en-US" dirty="0"/>
              <a:t>Too many packets may overwhelm the receiver</a:t>
            </a:r>
          </a:p>
          <a:p>
            <a:pPr lvl="1"/>
            <a:r>
              <a:rPr lang="en-US" dirty="0"/>
              <a:t>Size of the receivers buffers may change over time</a:t>
            </a:r>
          </a:p>
          <a:p>
            <a:r>
              <a:rPr lang="en-US" dirty="0"/>
              <a:t>Solution: sliding window</a:t>
            </a:r>
          </a:p>
          <a:p>
            <a:pPr lvl="1"/>
            <a:r>
              <a:rPr lang="en-US" dirty="0"/>
              <a:t>Receiver tells the sender how big their buffer is</a:t>
            </a:r>
          </a:p>
          <a:p>
            <a:pPr lvl="1"/>
            <a:r>
              <a:rPr lang="en-US" dirty="0"/>
              <a:t>Called the </a:t>
            </a:r>
            <a:r>
              <a:rPr lang="en-US" dirty="0">
                <a:solidFill>
                  <a:schemeClr val="accent1"/>
                </a:solidFill>
              </a:rPr>
              <a:t>advertised window</a:t>
            </a:r>
          </a:p>
          <a:p>
            <a:pPr lvl="1"/>
            <a:r>
              <a:rPr lang="en-US" dirty="0"/>
              <a:t>For window size </a:t>
            </a:r>
            <a:r>
              <a:rPr lang="en-US" i="1" dirty="0"/>
              <a:t>n</a:t>
            </a:r>
            <a:r>
              <a:rPr lang="en-US" dirty="0"/>
              <a:t>, sender may transmit </a:t>
            </a:r>
            <a:r>
              <a:rPr lang="en-US" i="1" dirty="0"/>
              <a:t>n</a:t>
            </a:r>
            <a:r>
              <a:rPr lang="en-US" dirty="0"/>
              <a:t> bytes without receiving an ACK</a:t>
            </a:r>
          </a:p>
          <a:p>
            <a:pPr lvl="1"/>
            <a:r>
              <a:rPr lang="en-US" dirty="0"/>
              <a:t>After each ACK, the window slides forward</a:t>
            </a:r>
          </a:p>
          <a:p>
            <a:r>
              <a:rPr lang="en-US" dirty="0"/>
              <a:t>Window may go to zero!</a:t>
            </a:r>
          </a:p>
        </p:txBody>
      </p:sp>
    </p:spTree>
    <p:extLst>
      <p:ext uri="{BB962C8B-B14F-4D97-AF65-F5344CB8AC3E}">
        <p14:creationId xmlns:p14="http://schemas.microsoft.com/office/powerpoint/2010/main" val="18891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Control: Sender Side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9463" y="2546773"/>
            <a:ext cx="3828463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Sequence Number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463" y="2157139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Src</a:t>
            </a:r>
            <a:r>
              <a:rPr lang="en-US" sz="2000" dirty="0"/>
              <a:t>. 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460" y="2927133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Acknowledgement Number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052" y="331591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Window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33055" y="3690903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Urgent Pointer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2260" y="3310785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Flags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2975" y="3695095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Checksum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2974" y="3304902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0090" y="1686103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Packet Sent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84113" y="2156481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. Port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65902" y="2156481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Src</a:t>
            </a:r>
            <a:r>
              <a:rPr lang="en-US" sz="2000" dirty="0"/>
              <a:t>. Port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65899" y="2926475"/>
            <a:ext cx="382846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Acknowledgement Number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79491" y="3304244"/>
            <a:ext cx="1912398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Window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79494" y="3690245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Urgent Pointer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88699" y="3310127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Flags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69414" y="3694437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Checksum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69413" y="3304244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00319" y="168544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Packet Received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6657" y="215713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Dest</a:t>
            </a:r>
            <a:r>
              <a:rPr lang="en-US" sz="2000" dirty="0"/>
              <a:t>. 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5902" y="2546115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Sequence Number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9460" y="5480753"/>
            <a:ext cx="8572429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9460" y="550094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ACKed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02369" y="550094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46416" y="5500944"/>
            <a:ext cx="16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Be Sent</a:t>
            </a:r>
          </a:p>
        </p:txBody>
      </p:sp>
      <p:sp>
        <p:nvSpPr>
          <p:cNvPr id="29" name="Oval 28"/>
          <p:cNvSpPr/>
          <p:nvPr/>
        </p:nvSpPr>
        <p:spPr>
          <a:xfrm>
            <a:off x="1619480" y="5375172"/>
            <a:ext cx="220338" cy="22033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04354" y="5375172"/>
            <a:ext cx="220338" cy="22033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87249" y="5375172"/>
            <a:ext cx="220338" cy="2203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91240" y="5500943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Outside Window</a:t>
            </a:r>
          </a:p>
        </p:txBody>
      </p:sp>
      <p:cxnSp>
        <p:nvCxnSpPr>
          <p:cNvPr id="43" name="Elbow Connector 42"/>
          <p:cNvCxnSpPr>
            <a:stCxn id="18" idx="1"/>
          </p:cNvCxnSpPr>
          <p:nvPr/>
        </p:nvCxnSpPr>
        <p:spPr>
          <a:xfrm rot="10800000" flipV="1">
            <a:off x="4505675" y="3118300"/>
            <a:ext cx="460224" cy="1567999"/>
          </a:xfrm>
          <a:prstGeom prst="bentConnector2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9" idx="0"/>
          </p:cNvCxnSpPr>
          <p:nvPr/>
        </p:nvCxnSpPr>
        <p:spPr>
          <a:xfrm rot="10800000" flipV="1">
            <a:off x="1729649" y="4686300"/>
            <a:ext cx="2776026" cy="688872"/>
          </a:xfrm>
          <a:prstGeom prst="bentConnector2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6" idx="3"/>
          </p:cNvCxnSpPr>
          <p:nvPr/>
        </p:nvCxnSpPr>
        <p:spPr>
          <a:xfrm>
            <a:off x="4047926" y="2738599"/>
            <a:ext cx="243209" cy="880826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0" idx="0"/>
          </p:cNvCxnSpPr>
          <p:nvPr/>
        </p:nvCxnSpPr>
        <p:spPr>
          <a:xfrm rot="5400000">
            <a:off x="2974956" y="4058993"/>
            <a:ext cx="1755747" cy="876611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 rot="16200000">
            <a:off x="3208515" y="4351538"/>
            <a:ext cx="510038" cy="3467772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735235" y="6276135"/>
            <a:ext cx="1358578" cy="625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Window</a:t>
            </a:r>
          </a:p>
        </p:txBody>
      </p:sp>
      <p:cxnSp>
        <p:nvCxnSpPr>
          <p:cNvPr id="61" name="Elbow Connector 60"/>
          <p:cNvCxnSpPr>
            <a:stCxn id="19" idx="3"/>
          </p:cNvCxnSpPr>
          <p:nvPr/>
        </p:nvCxnSpPr>
        <p:spPr>
          <a:xfrm>
            <a:off x="8791889" y="3496070"/>
            <a:ext cx="164824" cy="2780065"/>
          </a:xfrm>
          <a:prstGeom prst="bentConnector2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307587" y="6276135"/>
            <a:ext cx="3649126" cy="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 flipH="1">
            <a:off x="619977" y="4073897"/>
            <a:ext cx="3125757" cy="954107"/>
            <a:chOff x="1219200" y="4876799"/>
            <a:chExt cx="5181606" cy="1396951"/>
          </a:xfrm>
        </p:grpSpPr>
        <p:sp>
          <p:nvSpPr>
            <p:cNvPr id="68" name="Rectangular Callout 67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6034"/>
                <a:gd name="adj2" fmla="val 875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Must be buffered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until </a:t>
              </a:r>
              <a:r>
                <a:rPr kumimoji="0" lang="en-US" sz="2800" b="0" i="0" u="none" strike="noStrike" kern="0" cap="none" spc="0" normalizeH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ACKed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6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9" grpId="0"/>
      <p:bldP spid="51" grpId="0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/>
          <p:cNvCxnSpPr/>
          <p:nvPr/>
        </p:nvCxnSpPr>
        <p:spPr>
          <a:xfrm flipH="1">
            <a:off x="3212332" y="227794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212332" y="2648541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212332" y="2968720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212332" y="364187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212332" y="431992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201804" y="489725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201804" y="550730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7268" y="1584097"/>
            <a:ext cx="0" cy="505785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849" y="1580411"/>
            <a:ext cx="12806" cy="50615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797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611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424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2375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0507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863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677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490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30357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57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71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84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8975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107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523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337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50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96357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5799" y="1708440"/>
            <a:ext cx="843960" cy="119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212332" y="1683422"/>
            <a:ext cx="2290108" cy="552330"/>
            <a:chOff x="2850395" y="3694550"/>
            <a:chExt cx="4810245" cy="55233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1429636" y="1697804"/>
            <a:ext cx="1632542" cy="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220416" y="2004226"/>
            <a:ext cx="2290108" cy="552330"/>
            <a:chOff x="2850395" y="3694550"/>
            <a:chExt cx="4810245" cy="55233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12332" y="2325030"/>
            <a:ext cx="2290108" cy="552330"/>
            <a:chOff x="2850395" y="3694550"/>
            <a:chExt cx="4810245" cy="55233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212332" y="2963363"/>
            <a:ext cx="2290108" cy="552330"/>
            <a:chOff x="2850395" y="3694550"/>
            <a:chExt cx="4810245" cy="55233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12332" y="3284167"/>
            <a:ext cx="1653969" cy="493918"/>
            <a:chOff x="2850395" y="3694550"/>
            <a:chExt cx="3474070" cy="49391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850395" y="3694550"/>
              <a:ext cx="3235569" cy="371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12332" y="3647293"/>
            <a:ext cx="2290108" cy="552330"/>
            <a:chOff x="2850395" y="3694550"/>
            <a:chExt cx="4810245" cy="55233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12332" y="4284683"/>
            <a:ext cx="2290108" cy="552330"/>
            <a:chOff x="2850395" y="3694550"/>
            <a:chExt cx="4810245" cy="55233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70" name="Multiply 69"/>
          <p:cNvSpPr/>
          <p:nvPr/>
        </p:nvSpPr>
        <p:spPr>
          <a:xfrm rot="812648">
            <a:off x="4669750" y="350952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201804" y="4896994"/>
            <a:ext cx="2290108" cy="552330"/>
            <a:chOff x="2850395" y="3694550"/>
            <a:chExt cx="4810245" cy="552330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214709" y="5173159"/>
            <a:ext cx="2290108" cy="552330"/>
            <a:chOff x="2850395" y="3694550"/>
            <a:chExt cx="4810245" cy="552330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201423" y="5493963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27119" y="2899287"/>
            <a:ext cx="2224428" cy="340241"/>
            <a:chOff x="827119" y="2955849"/>
            <a:chExt cx="2224428" cy="340241"/>
          </a:xfrm>
        </p:grpSpPr>
        <p:sp>
          <p:nvSpPr>
            <p:cNvPr id="31" name="Rectangle 30"/>
            <p:cNvSpPr/>
            <p:nvPr/>
          </p:nvSpPr>
          <p:spPr>
            <a:xfrm>
              <a:off x="827119" y="2955849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1741518" y="2967928"/>
              <a:ext cx="1310029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108439" y="3239528"/>
            <a:ext cx="1943108" cy="340241"/>
            <a:chOff x="1108439" y="3296090"/>
            <a:chExt cx="1943108" cy="340241"/>
          </a:xfrm>
        </p:grpSpPr>
        <p:sp>
          <p:nvSpPr>
            <p:cNvPr id="32" name="Rectangle 31"/>
            <p:cNvSpPr/>
            <p:nvPr/>
          </p:nvSpPr>
          <p:spPr>
            <a:xfrm>
              <a:off x="1108439" y="3296090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952399" y="3296090"/>
              <a:ext cx="109914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1389759" y="3579769"/>
            <a:ext cx="1661788" cy="669852"/>
            <a:chOff x="1389759" y="3636331"/>
            <a:chExt cx="1661788" cy="669852"/>
          </a:xfrm>
        </p:grpSpPr>
        <p:sp>
          <p:nvSpPr>
            <p:cNvPr id="33" name="Rectangle 32"/>
            <p:cNvSpPr/>
            <p:nvPr/>
          </p:nvSpPr>
          <p:spPr>
            <a:xfrm>
              <a:off x="1389759" y="3636331"/>
              <a:ext cx="843960" cy="669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2264283" y="3647230"/>
              <a:ext cx="78726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1677720" y="4249621"/>
            <a:ext cx="1373159" cy="1828804"/>
            <a:chOff x="1677720" y="4306183"/>
            <a:chExt cx="1373159" cy="1828804"/>
          </a:xfrm>
        </p:grpSpPr>
        <p:sp>
          <p:nvSpPr>
            <p:cNvPr id="34" name="Rectangle 33"/>
            <p:cNvSpPr/>
            <p:nvPr/>
          </p:nvSpPr>
          <p:spPr>
            <a:xfrm>
              <a:off x="1677720" y="4306183"/>
              <a:ext cx="843960" cy="1828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605637" y="4306183"/>
              <a:ext cx="445242" cy="3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Connector 107"/>
          <p:cNvCxnSpPr/>
          <p:nvPr/>
        </p:nvCxnSpPr>
        <p:spPr>
          <a:xfrm>
            <a:off x="2606303" y="4871016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1952399" y="6076040"/>
            <a:ext cx="1129788" cy="342626"/>
            <a:chOff x="1952399" y="6132602"/>
            <a:chExt cx="1129788" cy="342626"/>
          </a:xfrm>
        </p:grpSpPr>
        <p:sp>
          <p:nvSpPr>
            <p:cNvPr id="35" name="Rectangle 34"/>
            <p:cNvSpPr/>
            <p:nvPr/>
          </p:nvSpPr>
          <p:spPr>
            <a:xfrm>
              <a:off x="1952399" y="6134987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840573" y="6132602"/>
              <a:ext cx="24161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5879799" y="1709887"/>
            <a:ext cx="843960" cy="504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627552" y="2203854"/>
            <a:ext cx="1376635" cy="352702"/>
            <a:chOff x="5627552" y="2260416"/>
            <a:chExt cx="1376635" cy="35270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5627552" y="2260416"/>
              <a:ext cx="24161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160227" y="2271049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664393" y="2540766"/>
            <a:ext cx="1622006" cy="358521"/>
            <a:chOff x="5664393" y="2597328"/>
            <a:chExt cx="1622006" cy="358521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5664393" y="2597328"/>
              <a:ext cx="4452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442439" y="2613780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627552" y="2883276"/>
            <a:ext cx="1940167" cy="696492"/>
            <a:chOff x="5627552" y="2939838"/>
            <a:chExt cx="1940167" cy="696492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5627552" y="2939838"/>
              <a:ext cx="78726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723759" y="2951233"/>
              <a:ext cx="843960" cy="68509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663818" y="3560332"/>
            <a:ext cx="2195178" cy="1888991"/>
            <a:chOff x="5663818" y="3616894"/>
            <a:chExt cx="2195178" cy="1888991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5663818" y="3616894"/>
              <a:ext cx="97155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7015036" y="3636330"/>
              <a:ext cx="843960" cy="186955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653760" y="5436244"/>
            <a:ext cx="2476599" cy="355149"/>
            <a:chOff x="5653760" y="5492806"/>
            <a:chExt cx="2476599" cy="355149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653760" y="5492806"/>
              <a:ext cx="1310029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286399" y="5505886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637902" y="5771219"/>
            <a:ext cx="2773777" cy="319713"/>
            <a:chOff x="5637902" y="5827781"/>
            <a:chExt cx="2773777" cy="319713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5637902" y="5827781"/>
              <a:ext cx="16325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7567719" y="5847955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5637902" y="419703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5675123" y="6081963"/>
            <a:ext cx="3017876" cy="304016"/>
            <a:chOff x="5675123" y="6138525"/>
            <a:chExt cx="3017876" cy="304016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5675123" y="6138525"/>
              <a:ext cx="1793792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49039" y="6143002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" name="Straight Connector 142"/>
          <p:cNvCxnSpPr/>
          <p:nvPr/>
        </p:nvCxnSpPr>
        <p:spPr>
          <a:xfrm>
            <a:off x="5637901" y="484482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2616936" y="5444935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82750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233734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grpSp>
        <p:nvGrpSpPr>
          <p:cNvPr id="119" name="Group 118"/>
          <p:cNvGrpSpPr/>
          <p:nvPr/>
        </p:nvGrpSpPr>
        <p:grpSpPr>
          <a:xfrm flipH="1">
            <a:off x="103695" y="4138163"/>
            <a:ext cx="8898902" cy="1409080"/>
            <a:chOff x="1219200" y="4872043"/>
            <a:chExt cx="5181606" cy="1389751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7" y="4872043"/>
              <a:ext cx="5181599" cy="13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 is ACK Clocked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Short RTT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quick ACK  window slides quickly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Long RTT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 slow ACK  window slides slowly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8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Throughput is ~ w/RTT</a:t>
            </a:r>
          </a:p>
          <a:p>
            <a:endParaRPr lang="en-US" dirty="0"/>
          </a:p>
          <a:p>
            <a:r>
              <a:rPr lang="en-US" dirty="0"/>
              <a:t>Sender has to buffer all </a:t>
            </a:r>
            <a:r>
              <a:rPr lang="en-US" dirty="0" err="1"/>
              <a:t>unacknowledges</a:t>
            </a:r>
            <a:r>
              <a:rPr lang="en-US" dirty="0"/>
              <a:t> packets, because they may require retransmission</a:t>
            </a:r>
          </a:p>
          <a:p>
            <a:endParaRPr lang="en-US" dirty="0"/>
          </a:p>
          <a:p>
            <a:r>
              <a:rPr lang="en-US" dirty="0"/>
              <a:t>Receiver may be able to accept out-of-order packets, but only up to buffer limits</a:t>
            </a:r>
          </a:p>
        </p:txBody>
      </p:sp>
    </p:spTree>
    <p:extLst>
      <p:ext uri="{BB962C8B-B14F-4D97-AF65-F5344CB8AC3E}">
        <p14:creationId xmlns:p14="http://schemas.microsoft.com/office/powerpoint/2010/main" val="272571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the Receiver ACK?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ACK </a:t>
            </a:r>
            <a:r>
              <a:rPr lang="en-US" dirty="0">
                <a:solidFill>
                  <a:schemeClr val="accent1"/>
                </a:solidFill>
              </a:rPr>
              <a:t>every packet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cumulative ACK</a:t>
            </a:r>
            <a:r>
              <a:rPr lang="en-US" dirty="0"/>
              <a:t>, where an ACK for sequence </a:t>
            </a:r>
            <a:r>
              <a:rPr lang="en-US" i="1" dirty="0"/>
              <a:t>n</a:t>
            </a:r>
            <a:r>
              <a:rPr lang="en-US" dirty="0"/>
              <a:t> implies ACKS for all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negative ACKs </a:t>
            </a:r>
            <a:r>
              <a:rPr lang="en-US" dirty="0"/>
              <a:t>(NACKs), indicating which packet did not arrive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selective ACKs </a:t>
            </a:r>
            <a:r>
              <a:rPr lang="en-US" dirty="0"/>
              <a:t>(SACKs), indicating those that did arrive, even if not in order</a:t>
            </a:r>
          </a:p>
          <a:p>
            <a:pPr marL="834390" lvl="1" indent="-514350"/>
            <a:r>
              <a:rPr lang="en-US" dirty="0"/>
              <a:t>SACK is an actual TCP extension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2724" y="1561669"/>
            <a:ext cx="3926744" cy="64420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2723" y="4080197"/>
            <a:ext cx="8370827" cy="151932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Numbers,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/>
              <a:t>32 bits, unsigned</a:t>
            </a:r>
          </a:p>
          <a:p>
            <a:pPr lvl="1"/>
            <a:r>
              <a:rPr lang="en-US" dirty="0"/>
              <a:t>Why so big?</a:t>
            </a:r>
          </a:p>
          <a:p>
            <a:r>
              <a:rPr lang="en-US" dirty="0"/>
              <a:t>For the sliding window you need…</a:t>
            </a:r>
          </a:p>
          <a:p>
            <a:pPr lvl="1"/>
            <a:r>
              <a:rPr lang="en-US" dirty="0"/>
              <a:t>|Sequence # Space| &gt; 2 * |Sending Window Size|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 &gt; 2 * 2</a:t>
            </a:r>
            <a:r>
              <a:rPr lang="en-US" baseline="30000" dirty="0"/>
              <a:t>16</a:t>
            </a:r>
          </a:p>
          <a:p>
            <a:r>
              <a:rPr lang="en-US" dirty="0"/>
              <a:t>Guard against stray packets</a:t>
            </a:r>
          </a:p>
          <a:p>
            <a:pPr lvl="1"/>
            <a:r>
              <a:rPr lang="en-US" dirty="0"/>
              <a:t>IP packets have a maximum segment lifetime (MSL) of 120 seconds</a:t>
            </a:r>
          </a:p>
          <a:p>
            <a:pPr lvl="2"/>
            <a:r>
              <a:rPr lang="en-US" dirty="0"/>
              <a:t>i.e. a packet can linger in the network for 2 minutes</a:t>
            </a:r>
          </a:p>
        </p:txBody>
      </p:sp>
    </p:spTree>
    <p:extLst>
      <p:ext uri="{BB962C8B-B14F-4D97-AF65-F5344CB8AC3E}">
        <p14:creationId xmlns:p14="http://schemas.microsoft.com/office/powerpoint/2010/main" val="14618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Silly Window Syndrome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what if the window size is very small?</a:t>
            </a:r>
          </a:p>
          <a:p>
            <a:pPr lvl="1"/>
            <a:r>
              <a:rPr lang="en-US" dirty="0"/>
              <a:t>Multiple, small packets, headers dominate data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Equivalent problem: sender transmits packets one byte at a time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for (</a:t>
            </a:r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 x = 0; x &lt; </a:t>
            </a:r>
            <a:r>
              <a:rPr lang="en-US" dirty="0" err="1">
                <a:solidFill>
                  <a:schemeClr val="tx2"/>
                </a:solidFill>
              </a:rPr>
              <a:t>strlen</a:t>
            </a:r>
            <a:r>
              <a:rPr lang="en-US" dirty="0">
                <a:solidFill>
                  <a:schemeClr val="tx2"/>
                </a:solidFill>
              </a:rPr>
              <a:t>(data); ++x)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	write(socket, data + x, 1);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7053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7927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2466477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7351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4543370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74244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12412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43286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2762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Nagle’s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the window &gt;= MSS and available data &gt;= MSS:</a:t>
            </a:r>
          </a:p>
          <a:p>
            <a:pPr marL="320040" lvl="1" indent="0">
              <a:buNone/>
            </a:pPr>
            <a:r>
              <a:rPr lang="en-US" dirty="0"/>
              <a:t>	Send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Elif</a:t>
            </a:r>
            <a:r>
              <a:rPr lang="en-US" dirty="0"/>
              <a:t> there is </a:t>
            </a:r>
            <a:r>
              <a:rPr lang="en-US" dirty="0" err="1"/>
              <a:t>unACKed</a:t>
            </a:r>
            <a:r>
              <a:rPr lang="en-US" dirty="0"/>
              <a:t> data: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err="1"/>
              <a:t>Enqueue</a:t>
            </a:r>
            <a:r>
              <a:rPr lang="en-US" dirty="0"/>
              <a:t> data in a buffer until an ACK is received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Else: send the data</a:t>
            </a:r>
          </a:p>
          <a:p>
            <a:endParaRPr lang="en-US" dirty="0"/>
          </a:p>
          <a:p>
            <a:r>
              <a:rPr lang="en-US" dirty="0"/>
              <a:t>Problem: Nagle’s Algorithm delays transmissions</a:t>
            </a:r>
          </a:p>
          <a:p>
            <a:pPr lvl="1"/>
            <a:r>
              <a:rPr lang="en-US" dirty="0"/>
              <a:t>What if you need to send a packet immediately?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int</a:t>
            </a:r>
            <a:r>
              <a:rPr lang="en-US" dirty="0"/>
              <a:t> flag = 1;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setsockopt</a:t>
            </a:r>
            <a:r>
              <a:rPr lang="en-US" dirty="0"/>
              <a:t>(sock, IPPROTO_TCP, TCP_NODELAY, 		(char *) &amp;flag,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5372733" y="2033858"/>
            <a:ext cx="1974368" cy="977840"/>
            <a:chOff x="1219200" y="4830095"/>
            <a:chExt cx="5181606" cy="14316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157348"/>
                <a:gd name="adj2" fmla="val -281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30095"/>
              <a:ext cx="5181598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a full packet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720863" y="3439159"/>
            <a:ext cx="4338084" cy="954107"/>
            <a:chOff x="1219200" y="4876799"/>
            <a:chExt cx="5181606" cy="1396951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67764"/>
                <a:gd name="adj2" fmla="val -24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a non-full packet if nothing else is happening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/>
              <a:t>Checksum detects (some) packet corruption</a:t>
            </a:r>
          </a:p>
          <a:p>
            <a:pPr lvl="1"/>
            <a:r>
              <a:rPr lang="en-US" dirty="0"/>
              <a:t>Computed over IP header, TCP header, and data</a:t>
            </a:r>
          </a:p>
          <a:p>
            <a:r>
              <a:rPr lang="en-US" dirty="0"/>
              <a:t>Sequence numbers catch sequence problems</a:t>
            </a:r>
          </a:p>
          <a:p>
            <a:pPr lvl="1"/>
            <a:r>
              <a:rPr lang="en-US" dirty="0"/>
              <a:t>Duplicates are ignored</a:t>
            </a:r>
          </a:p>
          <a:p>
            <a:pPr lvl="1"/>
            <a:r>
              <a:rPr lang="en-US" dirty="0"/>
              <a:t>Out-of-order packets are reordered or dropped</a:t>
            </a:r>
          </a:p>
          <a:p>
            <a:pPr lvl="1"/>
            <a:r>
              <a:rPr lang="en-US" dirty="0"/>
              <a:t>Missing sequence numbers indicate lost packets</a:t>
            </a:r>
          </a:p>
          <a:p>
            <a:r>
              <a:rPr lang="en-US" dirty="0"/>
              <a:t>Lost segments detected by sender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chemeClr val="accent1"/>
                </a:solidFill>
              </a:rPr>
              <a:t>timeout</a:t>
            </a:r>
            <a:r>
              <a:rPr lang="en-US" dirty="0"/>
              <a:t> to detect missing ACKs</a:t>
            </a:r>
          </a:p>
          <a:p>
            <a:pPr lvl="1"/>
            <a:r>
              <a:rPr lang="en-US" dirty="0"/>
              <a:t>Need to estimate RTT to calibrate the timeout</a:t>
            </a:r>
          </a:p>
          <a:p>
            <a:pPr lvl="1"/>
            <a:r>
              <a:rPr lang="en-US" dirty="0"/>
              <a:t>Sender must keep copies of all data until 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1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Time Outs (RTO)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663995"/>
          </a:xfrm>
        </p:spPr>
        <p:txBody>
          <a:bodyPr/>
          <a:lstStyle/>
          <a:p>
            <a:r>
              <a:rPr lang="en-US" dirty="0"/>
              <a:t>Problem: time-out is linked to round trip time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4430" y="2725938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39011" y="2722252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05359" y="2560807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5738" y="4437099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95738" y="3686849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9672" y="2802272"/>
            <a:ext cx="837591" cy="1075615"/>
            <a:chOff x="2014791" y="2763244"/>
            <a:chExt cx="837591" cy="1439131"/>
          </a:xfrm>
        </p:grpSpPr>
        <p:sp>
          <p:nvSpPr>
            <p:cNvPr id="18" name="Left Brace 17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sp>
        <p:nvSpPr>
          <p:cNvPr id="20" name="Multiply 19"/>
          <p:cNvSpPr/>
          <p:nvPr/>
        </p:nvSpPr>
        <p:spPr>
          <a:xfrm rot="812648">
            <a:off x="2372653" y="291898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56784" y="2729624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701365" y="2725938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358094" y="2717732"/>
            <a:ext cx="2290106" cy="738607"/>
            <a:chOff x="2823952" y="2126653"/>
            <a:chExt cx="4836684" cy="73860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58092" y="3424396"/>
            <a:ext cx="2290108" cy="862754"/>
            <a:chOff x="2823952" y="2922727"/>
            <a:chExt cx="4836689" cy="862754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58092" y="3903189"/>
            <a:ext cx="2290108" cy="562615"/>
            <a:chOff x="2850395" y="3684265"/>
            <a:chExt cx="4810245" cy="562615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42682" y="2805958"/>
            <a:ext cx="837591" cy="1075615"/>
            <a:chOff x="2014791" y="2763244"/>
            <a:chExt cx="837591" cy="1439131"/>
          </a:xfrm>
        </p:grpSpPr>
        <p:sp>
          <p:nvSpPr>
            <p:cNvPr id="33" name="Left Brace 32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3209498" y="2365925"/>
            <a:ext cx="1892598" cy="977840"/>
            <a:chOff x="1219200" y="4830095"/>
            <a:chExt cx="5181606" cy="1431699"/>
          </a:xfrm>
        </p:grpSpPr>
        <p:sp>
          <p:nvSpPr>
            <p:cNvPr id="39" name="Rectangular Callout 38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65487"/>
                <a:gd name="adj2" fmla="val 415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Timeout is too short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3670241" y="4138163"/>
            <a:ext cx="2240432" cy="1529287"/>
            <a:chOff x="1219200" y="4872043"/>
            <a:chExt cx="5181606" cy="1508309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7" y="4872043"/>
              <a:ext cx="5181599" cy="1508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What about if timeout is too long?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66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r>
              <a:rPr lang="hu-HU" sz="4400" dirty="0"/>
              <a:t> – </a:t>
            </a:r>
            <a:r>
              <a:rPr lang="hu-HU" sz="4400" dirty="0" err="1"/>
              <a:t>already</a:t>
            </a:r>
            <a:r>
              <a:rPr lang="hu-HU" sz="4400" dirty="0"/>
              <a:t> </a:t>
            </a:r>
            <a:r>
              <a:rPr lang="hu-HU" sz="4400" dirty="0" err="1"/>
              <a:t>discussed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95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Trip Time Estimation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29740"/>
            <a:ext cx="8839200" cy="2675860"/>
          </a:xfrm>
        </p:spPr>
        <p:txBody>
          <a:bodyPr/>
          <a:lstStyle/>
          <a:p>
            <a:r>
              <a:rPr lang="en-US" dirty="0"/>
              <a:t>Original TCP round-trip estimator</a:t>
            </a:r>
          </a:p>
          <a:p>
            <a:pPr lvl="1"/>
            <a:r>
              <a:rPr lang="en-US" dirty="0"/>
              <a:t>RTT estimated as a moving average</a:t>
            </a:r>
          </a:p>
          <a:p>
            <a:pPr lvl="1"/>
            <a:r>
              <a:rPr lang="en-US" dirty="0" err="1"/>
              <a:t>new_rtt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(</a:t>
            </a:r>
            <a:r>
              <a:rPr lang="en-US" dirty="0" err="1"/>
              <a:t>old_rtt</a:t>
            </a:r>
            <a:r>
              <a:rPr lang="en-US" dirty="0"/>
              <a:t>) + (1 – </a:t>
            </a:r>
            <a:r>
              <a:rPr lang="el-GR" dirty="0"/>
              <a:t>α</a:t>
            </a:r>
            <a:r>
              <a:rPr lang="en-US" dirty="0"/>
              <a:t>)(</a:t>
            </a:r>
            <a:r>
              <a:rPr lang="en-US" dirty="0" err="1"/>
              <a:t>new_sample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Recommended </a:t>
            </a:r>
            <a:r>
              <a:rPr lang="el-GR" dirty="0"/>
              <a:t>α</a:t>
            </a:r>
            <a:r>
              <a:rPr lang="en-US" dirty="0"/>
              <a:t>: 0.8-0.9 (0.875 for most TCPs)</a:t>
            </a:r>
          </a:p>
          <a:p>
            <a:r>
              <a:rPr lang="en-US" dirty="0"/>
              <a:t>RTO = 2 * </a:t>
            </a:r>
            <a:r>
              <a:rPr lang="en-US" dirty="0" err="1"/>
              <a:t>new_rtt</a:t>
            </a:r>
            <a:r>
              <a:rPr lang="en-US" dirty="0"/>
              <a:t> (i.e. TCP is conservative)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12931" y="1783950"/>
            <a:ext cx="0" cy="1841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57512" y="1780264"/>
            <a:ext cx="0" cy="1845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14241" y="1772058"/>
            <a:ext cx="2290106" cy="738607"/>
            <a:chOff x="2823952" y="2126653"/>
            <a:chExt cx="4836684" cy="738607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Data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14239" y="2559182"/>
            <a:ext cx="2290108" cy="782294"/>
            <a:chOff x="2823952" y="3003187"/>
            <a:chExt cx="4836689" cy="782294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0462123">
              <a:off x="4124704" y="300318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27858" y="1860284"/>
            <a:ext cx="1666030" cy="1481192"/>
            <a:chOff x="1186352" y="2763244"/>
            <a:chExt cx="1666030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6352" y="3259026"/>
              <a:ext cx="1353007" cy="44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41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RTT Sample Ambiguity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01610"/>
            <a:ext cx="8839200" cy="1803990"/>
          </a:xfrm>
        </p:spPr>
        <p:txBody>
          <a:bodyPr/>
          <a:lstStyle/>
          <a:p>
            <a:r>
              <a:rPr lang="en-US" dirty="0" err="1"/>
              <a:t>Karn’s</a:t>
            </a:r>
            <a:r>
              <a:rPr lang="en-US" dirty="0"/>
              <a:t> algorithm: ignore samples for retransmitted segments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3318" y="1923660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37899" y="1919974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104247" y="1758529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94626" y="3634821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4626" y="2884571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9216" y="1999994"/>
            <a:ext cx="837591" cy="1075615"/>
            <a:chOff x="2014791" y="2763244"/>
            <a:chExt cx="837591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sp>
        <p:nvSpPr>
          <p:cNvPr id="19" name="Multiply 18"/>
          <p:cNvSpPr/>
          <p:nvPr/>
        </p:nvSpPr>
        <p:spPr>
          <a:xfrm rot="812648">
            <a:off x="2771541" y="2116702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95454" y="1910001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440035" y="190631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096764" y="1898109"/>
            <a:ext cx="2290106" cy="738607"/>
            <a:chOff x="2823952" y="2126653"/>
            <a:chExt cx="4836684" cy="73860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Initial Send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762" y="2604773"/>
            <a:ext cx="2290108" cy="862754"/>
            <a:chOff x="2823952" y="2922727"/>
            <a:chExt cx="4836689" cy="86275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ACK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762" y="3083566"/>
            <a:ext cx="2290108" cy="562615"/>
            <a:chOff x="2850395" y="3684265"/>
            <a:chExt cx="4810245" cy="56261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Retry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81352" y="1986335"/>
            <a:ext cx="837591" cy="1075615"/>
            <a:chOff x="2014791" y="2763244"/>
            <a:chExt cx="837591" cy="1439131"/>
          </a:xfrm>
        </p:grpSpPr>
        <p:sp>
          <p:nvSpPr>
            <p:cNvPr id="32" name="Left Brace 31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RTO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9217" y="3029065"/>
            <a:ext cx="837590" cy="1334011"/>
            <a:chOff x="2014792" y="2699063"/>
            <a:chExt cx="837590" cy="1578816"/>
          </a:xfrm>
        </p:grpSpPr>
        <p:sp>
          <p:nvSpPr>
            <p:cNvPr id="41" name="Left Brace 40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56217" y="3257638"/>
              <a:ext cx="1578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Sample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48520" y="3039673"/>
            <a:ext cx="1770422" cy="461665"/>
            <a:chOff x="1081960" y="2645790"/>
            <a:chExt cx="1770422" cy="1685359"/>
          </a:xfrm>
        </p:grpSpPr>
        <p:sp>
          <p:nvSpPr>
            <p:cNvPr id="44" name="Left Brace 43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81960" y="2645790"/>
              <a:ext cx="1443703" cy="16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Sample?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99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Congestion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/>
              <a:t>The </a:t>
            </a:r>
            <a:r>
              <a:rPr lang="hu-HU" b="1" dirty="0" err="1"/>
              <a:t>network</a:t>
            </a:r>
            <a:r>
              <a:rPr lang="hu-HU" b="1" dirty="0"/>
              <a:t> is </a:t>
            </a:r>
            <a:r>
              <a:rPr lang="hu-HU" b="1" dirty="0" err="1"/>
              <a:t>congested</a:t>
            </a:r>
            <a:r>
              <a:rPr lang="hu-HU" b="1" dirty="0"/>
              <a:t> </a:t>
            </a:r>
            <a:r>
              <a:rPr lang="hu-HU" b="1" dirty="0" err="1"/>
              <a:t>if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load</a:t>
            </a:r>
            <a:r>
              <a:rPr lang="hu-HU" b="1" dirty="0"/>
              <a:t> </a:t>
            </a:r>
            <a:r>
              <a:rPr lang="hu-HU" b="1" dirty="0" err="1"/>
              <a:t>in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network</a:t>
            </a:r>
            <a:r>
              <a:rPr lang="hu-HU" b="1" dirty="0"/>
              <a:t> </a:t>
            </a:r>
            <a:r>
              <a:rPr lang="hu-HU" b="1" dirty="0" err="1"/>
              <a:t>is</a:t>
            </a:r>
            <a:r>
              <a:rPr lang="hu-HU" b="1" dirty="0"/>
              <a:t> </a:t>
            </a:r>
            <a:r>
              <a:rPr lang="hu-HU" b="1" dirty="0" err="1"/>
              <a:t>higher</a:t>
            </a:r>
            <a:r>
              <a:rPr lang="hu-HU" b="1" dirty="0"/>
              <a:t> </a:t>
            </a:r>
            <a:r>
              <a:rPr lang="hu-HU" b="1" dirty="0" err="1"/>
              <a:t>than</a:t>
            </a:r>
            <a:r>
              <a:rPr lang="hu-HU" b="1" dirty="0"/>
              <a:t> </a:t>
            </a:r>
            <a:r>
              <a:rPr lang="hu-HU" b="1" dirty="0" err="1"/>
              <a:t>its</a:t>
            </a:r>
            <a:r>
              <a:rPr lang="hu-HU" b="1" dirty="0"/>
              <a:t> </a:t>
            </a:r>
            <a:r>
              <a:rPr lang="hu-HU" b="1" dirty="0" err="1"/>
              <a:t>capacity</a:t>
            </a:r>
            <a:r>
              <a:rPr lang="hu-HU" b="1" dirty="0"/>
              <a:t>.</a:t>
            </a:r>
          </a:p>
          <a:p>
            <a:r>
              <a:rPr lang="en-US" dirty="0"/>
              <a:t>Each TCP connection has a window</a:t>
            </a:r>
          </a:p>
          <a:p>
            <a:pPr lvl="1"/>
            <a:r>
              <a:rPr lang="en-US" dirty="0"/>
              <a:t>Controls the number of </a:t>
            </a:r>
            <a:r>
              <a:rPr lang="en-US" dirty="0" err="1"/>
              <a:t>unACKed</a:t>
            </a:r>
            <a:r>
              <a:rPr lang="en-US" dirty="0"/>
              <a:t> packets</a:t>
            </a:r>
          </a:p>
          <a:p>
            <a:r>
              <a:rPr lang="en-US" dirty="0"/>
              <a:t>Sending rate is ~ window/RTT</a:t>
            </a:r>
          </a:p>
          <a:p>
            <a:r>
              <a:rPr lang="en-US" dirty="0"/>
              <a:t>Idea: vary the window size to control the send rate</a:t>
            </a:r>
          </a:p>
          <a:p>
            <a:r>
              <a:rPr lang="en-US" dirty="0"/>
              <a:t>Introduce a </a:t>
            </a:r>
            <a:r>
              <a:rPr lang="en-US" dirty="0">
                <a:solidFill>
                  <a:schemeClr val="accent1"/>
                </a:solidFill>
              </a:rPr>
              <a:t>congestion window </a:t>
            </a:r>
            <a:r>
              <a:rPr lang="en-US" dirty="0"/>
              <a:t>at the sender</a:t>
            </a:r>
          </a:p>
          <a:p>
            <a:pPr lvl="1"/>
            <a:r>
              <a:rPr lang="en-US" dirty="0"/>
              <a:t>Congestion control is sender-side problem</a:t>
            </a:r>
          </a:p>
        </p:txBody>
      </p:sp>
    </p:spTree>
    <p:extLst>
      <p:ext uri="{BB962C8B-B14F-4D97-AF65-F5344CB8AC3E}">
        <p14:creationId xmlns:p14="http://schemas.microsoft.com/office/powerpoint/2010/main" val="384958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Basic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Detect congestion</a:t>
            </a:r>
          </a:p>
          <a:p>
            <a:pPr marL="834390" lvl="1" indent="-514350"/>
            <a:r>
              <a:rPr lang="en-US" dirty="0"/>
              <a:t>Packet dropping is most reliably signal</a:t>
            </a:r>
          </a:p>
          <a:p>
            <a:pPr marL="1108710" lvl="2" indent="-514350"/>
            <a:r>
              <a:rPr lang="en-US" dirty="0"/>
              <a:t>Delay-based methods are hard and risky</a:t>
            </a:r>
          </a:p>
          <a:p>
            <a:pPr marL="834390" lvl="1" indent="-514350"/>
            <a:r>
              <a:rPr lang="en-US" dirty="0"/>
              <a:t>How do you detect packet drops? ACKs</a:t>
            </a:r>
          </a:p>
          <a:p>
            <a:pPr marL="1108710" lvl="2" indent="-514350"/>
            <a:r>
              <a:rPr lang="en-US" dirty="0"/>
              <a:t>Timeout after not receiving an ACK</a:t>
            </a:r>
          </a:p>
          <a:p>
            <a:pPr marL="1108710" lvl="2" indent="-514350"/>
            <a:r>
              <a:rPr lang="en-US" dirty="0"/>
              <a:t>Several duplicate ACKs in a row (ignore for 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Rate adjustment algorithm</a:t>
            </a:r>
          </a:p>
          <a:p>
            <a:pPr marL="834390" lvl="1" indent="-514350"/>
            <a:r>
              <a:rPr lang="en-US" dirty="0"/>
              <a:t>Modify </a:t>
            </a:r>
            <a:r>
              <a:rPr lang="en-US" i="1" dirty="0" err="1"/>
              <a:t>cwnd</a:t>
            </a:r>
            <a:endParaRPr lang="en-US" i="1" dirty="0"/>
          </a:p>
          <a:p>
            <a:pPr marL="834390" lvl="1" indent="-514350"/>
            <a:r>
              <a:rPr lang="en-US" dirty="0"/>
              <a:t>Probe for bandwidth</a:t>
            </a:r>
          </a:p>
          <a:p>
            <a:pPr marL="834390" lvl="1" indent="-514350"/>
            <a:r>
              <a:rPr lang="en-US" dirty="0"/>
              <a:t>Responding to congestion</a:t>
            </a:r>
          </a:p>
        </p:txBody>
      </p:sp>
    </p:spTree>
    <p:extLst>
      <p:ext uri="{BB962C8B-B14F-4D97-AF65-F5344CB8AC3E}">
        <p14:creationId xmlns:p14="http://schemas.microsoft.com/office/powerpoint/2010/main" val="250227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Adjustment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Recall: TCP is ACK clocked</a:t>
            </a:r>
          </a:p>
          <a:p>
            <a:pPr lvl="1"/>
            <a:r>
              <a:rPr lang="en-US" dirty="0"/>
              <a:t>Congestion = delay = long wait between ACKs</a:t>
            </a:r>
          </a:p>
          <a:p>
            <a:pPr lvl="1"/>
            <a:r>
              <a:rPr lang="en-US" dirty="0"/>
              <a:t>No congestion = low delay = ACKs arrive quickly</a:t>
            </a:r>
          </a:p>
          <a:p>
            <a:r>
              <a:rPr lang="en-US" dirty="0"/>
              <a:t>Basic algorithm</a:t>
            </a:r>
          </a:p>
          <a:p>
            <a:pPr lvl="1"/>
            <a:r>
              <a:rPr lang="en-US" dirty="0"/>
              <a:t>Upon receipt of ACK: increase </a:t>
            </a:r>
            <a:r>
              <a:rPr lang="en-US" dirty="0" err="1"/>
              <a:t>cwnd</a:t>
            </a:r>
            <a:endParaRPr lang="en-US" dirty="0"/>
          </a:p>
          <a:p>
            <a:pPr lvl="2"/>
            <a:r>
              <a:rPr lang="en-US" dirty="0"/>
              <a:t>Data was delivered, perhaps we can send faster</a:t>
            </a:r>
          </a:p>
          <a:p>
            <a:pPr lvl="2"/>
            <a:r>
              <a:rPr lang="en-US" i="1" dirty="0" err="1"/>
              <a:t>cwnd</a:t>
            </a:r>
            <a:r>
              <a:rPr lang="en-US" dirty="0"/>
              <a:t> growth is proportional to RTT</a:t>
            </a:r>
            <a:endParaRPr lang="en-US" i="1" dirty="0"/>
          </a:p>
          <a:p>
            <a:pPr lvl="1"/>
            <a:r>
              <a:rPr lang="en-US" dirty="0"/>
              <a:t>On loss: decrease </a:t>
            </a:r>
            <a:r>
              <a:rPr lang="en-US" dirty="0" err="1"/>
              <a:t>cwnd</a:t>
            </a:r>
            <a:endParaRPr lang="en-US" dirty="0"/>
          </a:p>
          <a:p>
            <a:pPr lvl="2"/>
            <a:r>
              <a:rPr lang="en-US" dirty="0"/>
              <a:t>Data is being lost, there must be congestion</a:t>
            </a:r>
          </a:p>
          <a:p>
            <a:r>
              <a:rPr lang="en-US" dirty="0"/>
              <a:t>Question: increase/decrease functions to use?</a:t>
            </a:r>
            <a:r>
              <a:rPr lang="hu-HU"/>
              <a:t>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Congestion Control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Maintains three variables: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:  congestion window</a:t>
            </a:r>
          </a:p>
          <a:p>
            <a:pPr lvl="1"/>
            <a:r>
              <a:rPr lang="en-US" i="1" dirty="0" err="1"/>
              <a:t>adv_wnd</a:t>
            </a:r>
            <a:r>
              <a:rPr lang="en-US" dirty="0"/>
              <a:t>: receiver advertised window 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:  threshold size (used to update </a:t>
            </a:r>
            <a:r>
              <a:rPr lang="en-US" i="1" dirty="0" err="1"/>
              <a:t>cwnd</a:t>
            </a:r>
            <a:r>
              <a:rPr lang="en-US" dirty="0"/>
              <a:t>)</a:t>
            </a:r>
          </a:p>
          <a:p>
            <a:r>
              <a:rPr lang="en-US" dirty="0"/>
              <a:t>For sending, use: </a:t>
            </a:r>
            <a:r>
              <a:rPr lang="en-US" i="1" dirty="0" err="1"/>
              <a:t>wnd</a:t>
            </a:r>
            <a:r>
              <a:rPr lang="en-US" dirty="0"/>
              <a:t> = </a:t>
            </a:r>
            <a:r>
              <a:rPr lang="en-US" i="1" dirty="0"/>
              <a:t>min(</a:t>
            </a:r>
            <a:r>
              <a:rPr lang="en-US" i="1" dirty="0" err="1"/>
              <a:t>cwnd</a:t>
            </a:r>
            <a:r>
              <a:rPr lang="en-US" i="1" dirty="0"/>
              <a:t>, </a:t>
            </a:r>
            <a:r>
              <a:rPr lang="en-US" i="1" dirty="0" err="1"/>
              <a:t>adv_wnd</a:t>
            </a:r>
            <a:r>
              <a:rPr lang="en-US" dirty="0"/>
              <a:t>)</a:t>
            </a:r>
          </a:p>
          <a:p>
            <a:r>
              <a:rPr lang="en-US" dirty="0"/>
              <a:t>Two phases of congestion control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Slow start (</a:t>
            </a:r>
            <a:r>
              <a:rPr lang="en-US" i="1" dirty="0" err="1"/>
              <a:t>cwnd</a:t>
            </a:r>
            <a:r>
              <a:rPr lang="en-US" dirty="0"/>
              <a:t> &lt; </a:t>
            </a:r>
            <a:r>
              <a:rPr lang="en-US" i="1" dirty="0" err="1"/>
              <a:t>ssthresh</a:t>
            </a:r>
            <a:r>
              <a:rPr lang="en-US" dirty="0"/>
              <a:t>)</a:t>
            </a:r>
          </a:p>
          <a:p>
            <a:pPr marL="1154430" lvl="2" indent="-514350"/>
            <a:r>
              <a:rPr lang="en-US" dirty="0"/>
              <a:t>Probe for bottleneck bandwidth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Congestion avoidance (</a:t>
            </a:r>
            <a:r>
              <a:rPr lang="en-US" i="1" dirty="0" err="1"/>
              <a:t>cwnd</a:t>
            </a:r>
            <a:r>
              <a:rPr lang="en-US" dirty="0"/>
              <a:t> &gt;= </a:t>
            </a:r>
            <a:r>
              <a:rPr lang="en-US" i="1" dirty="0" err="1"/>
              <a:t>ssthresh</a:t>
            </a:r>
            <a:r>
              <a:rPr lang="en-US" dirty="0"/>
              <a:t>)</a:t>
            </a:r>
          </a:p>
          <a:p>
            <a:pPr marL="1154430" lvl="2" indent="-514350"/>
            <a:r>
              <a:rPr lang="en-US" dirty="0"/>
              <a:t>AIMD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6887378" cy="5105400"/>
          </a:xfrm>
        </p:spPr>
        <p:txBody>
          <a:bodyPr>
            <a:normAutofit/>
          </a:bodyPr>
          <a:lstStyle/>
          <a:p>
            <a:r>
              <a:rPr lang="en-US" dirty="0"/>
              <a:t>Goal: reach knee quickly</a:t>
            </a:r>
          </a:p>
          <a:p>
            <a:r>
              <a:rPr lang="en-US" dirty="0"/>
              <a:t>Upon starting (or restarting) a connection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 =1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 = </a:t>
            </a:r>
            <a:r>
              <a:rPr lang="en-US" i="1" dirty="0" err="1"/>
              <a:t>adv_wnd</a:t>
            </a:r>
            <a:endParaRPr lang="en-US" i="1" dirty="0"/>
          </a:p>
          <a:p>
            <a:pPr lvl="1"/>
            <a:r>
              <a:rPr lang="en-US" dirty="0"/>
              <a:t>Each time a segment is </a:t>
            </a:r>
            <a:r>
              <a:rPr lang="en-US" dirty="0" err="1"/>
              <a:t>ACKed</a:t>
            </a:r>
            <a:r>
              <a:rPr lang="en-US" dirty="0"/>
              <a:t>, </a:t>
            </a:r>
            <a:r>
              <a:rPr lang="en-US" i="1" dirty="0" err="1"/>
              <a:t>cwnd</a:t>
            </a:r>
            <a:r>
              <a:rPr lang="en-US" dirty="0"/>
              <a:t>++</a:t>
            </a:r>
          </a:p>
          <a:p>
            <a:r>
              <a:rPr lang="en-US" dirty="0"/>
              <a:t>Continues until…</a:t>
            </a:r>
          </a:p>
          <a:p>
            <a:pPr lvl="1"/>
            <a:r>
              <a:rPr lang="en-US" i="1" dirty="0" err="1"/>
              <a:t>ssthresh</a:t>
            </a:r>
            <a:r>
              <a:rPr lang="en-US" dirty="0"/>
              <a:t> is reached</a:t>
            </a:r>
          </a:p>
          <a:p>
            <a:pPr lvl="1"/>
            <a:r>
              <a:rPr lang="en-US" dirty="0"/>
              <a:t>Or a packet is lost</a:t>
            </a:r>
          </a:p>
          <a:p>
            <a:r>
              <a:rPr lang="en-US" dirty="0"/>
              <a:t>Slow Start is not actually slow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 increases exponentially</a:t>
            </a:r>
            <a:endParaRPr lang="en-US" i="1" dirty="0">
              <a:solidFill>
                <a:schemeClr val="folHlink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879109" y="4134286"/>
            <a:ext cx="2975337" cy="2255768"/>
            <a:chOff x="5553375" y="1359038"/>
            <a:chExt cx="3721084" cy="282116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50259" y="1968500"/>
              <a:ext cx="2514600" cy="1771650"/>
            </a:xfrm>
            <a:custGeom>
              <a:avLst/>
              <a:gdLst/>
              <a:ahLst/>
              <a:cxnLst>
                <a:cxn ang="0">
                  <a:pos x="0" y="1212"/>
                </a:cxn>
                <a:cxn ang="0">
                  <a:pos x="0" y="1170"/>
                </a:cxn>
                <a:cxn ang="0">
                  <a:pos x="96" y="768"/>
                </a:cxn>
                <a:cxn ang="0">
                  <a:pos x="240" y="480"/>
                </a:cxn>
                <a:cxn ang="0">
                  <a:pos x="480" y="192"/>
                </a:cxn>
                <a:cxn ang="0">
                  <a:pos x="816" y="48"/>
                </a:cxn>
                <a:cxn ang="0">
                  <a:pos x="1104" y="0"/>
                </a:cxn>
                <a:cxn ang="0">
                  <a:pos x="1344" y="0"/>
                </a:cxn>
                <a:cxn ang="0">
                  <a:pos x="1392" y="480"/>
                </a:cxn>
                <a:cxn ang="0">
                  <a:pos x="1488" y="1008"/>
                </a:cxn>
                <a:cxn ang="0">
                  <a:pos x="1536" y="1152"/>
                </a:cxn>
                <a:cxn ang="0">
                  <a:pos x="1584" y="1200"/>
                </a:cxn>
              </a:cxnLst>
              <a:rect l="0" t="0" r="r" b="b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150259" y="18161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50259" y="3721100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838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122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12259" y="1968500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7195273" y="3721100"/>
              <a:ext cx="86882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 rot="16200000">
              <a:off x="5100846" y="2773282"/>
              <a:ext cx="1364157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/>
                <a:t>Goodput</a:t>
              </a:r>
              <a:endParaRPr lang="en-US" sz="2400" dirty="0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425162" y="1359038"/>
              <a:ext cx="902491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Knee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7957101" y="1359038"/>
              <a:ext cx="70775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Cliff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82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 Example</a:t>
            </a: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390774" y="510807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2290108" cy="552330"/>
            <a:chOff x="2850395" y="3694550"/>
            <a:chExt cx="4810245" cy="55233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789170" y="6325985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8</a:t>
            </a:r>
          </a:p>
        </p:txBody>
      </p:sp>
      <p:sp>
        <p:nvSpPr>
          <p:cNvPr id="99" name="Content Placeholder 3"/>
          <p:cNvSpPr txBox="1">
            <a:spLocks/>
          </p:cNvSpPr>
          <p:nvPr/>
        </p:nvSpPr>
        <p:spPr>
          <a:xfrm>
            <a:off x="152400" y="1782032"/>
            <a:ext cx="4221296" cy="4923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/>
              <a:t>cwnd</a:t>
            </a:r>
            <a:r>
              <a:rPr lang="en-US" dirty="0"/>
              <a:t> grows rapidly</a:t>
            </a:r>
          </a:p>
          <a:p>
            <a:r>
              <a:rPr lang="en-US" dirty="0"/>
              <a:t>Slows down when…</a:t>
            </a:r>
          </a:p>
          <a:p>
            <a:pPr lvl="1"/>
            <a:r>
              <a:rPr lang="en-US" i="1" dirty="0" err="1"/>
              <a:t>cwnd</a:t>
            </a:r>
            <a:r>
              <a:rPr lang="en-US" i="1" dirty="0"/>
              <a:t> &gt;= </a:t>
            </a:r>
            <a:r>
              <a:rPr lang="en-US" i="1" dirty="0" err="1"/>
              <a:t>ssthresh</a:t>
            </a:r>
            <a:endParaRPr lang="en-US" i="1" dirty="0"/>
          </a:p>
          <a:p>
            <a:pPr lvl="1"/>
            <a:r>
              <a:rPr lang="en-US" dirty="0"/>
              <a:t>Or a packet drops</a:t>
            </a:r>
          </a:p>
        </p:txBody>
      </p:sp>
    </p:spTree>
    <p:extLst>
      <p:ext uri="{BB962C8B-B14F-4D97-AF65-F5344CB8AC3E}">
        <p14:creationId xmlns:p14="http://schemas.microsoft.com/office/powerpoint/2010/main" val="16792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8" grpId="0"/>
      <p:bldP spid="9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Congestion Avoidance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Math3" pitchFamily="2" charset="2"/>
              </a:rPr>
              <a:t>Additive Increase Multiplicative Decrease (AIMD) mode</a:t>
            </a:r>
          </a:p>
          <a:p>
            <a:r>
              <a:rPr lang="en-US" i="1" dirty="0" err="1">
                <a:sym typeface="Math3" pitchFamily="2" charset="2"/>
              </a:rPr>
              <a:t>ssthresh</a:t>
            </a:r>
            <a:r>
              <a:rPr lang="en-US" dirty="0">
                <a:sym typeface="Math3" pitchFamily="2" charset="2"/>
              </a:rPr>
              <a:t> is lower-bound guess about location of the knee</a:t>
            </a:r>
          </a:p>
          <a:p>
            <a:r>
              <a:rPr lang="en-US" b="1" dirty="0">
                <a:sym typeface="Math3" pitchFamily="2" charset="2"/>
              </a:rPr>
              <a:t>If</a:t>
            </a:r>
            <a:r>
              <a:rPr lang="en-US" dirty="0">
                <a:sym typeface="Math3" pitchFamily="2" charset="2"/>
              </a:rPr>
              <a:t> </a:t>
            </a:r>
            <a:r>
              <a:rPr lang="en-US" i="1" dirty="0" err="1">
                <a:sym typeface="Math3" pitchFamily="2" charset="2"/>
              </a:rPr>
              <a:t>cwnd</a:t>
            </a:r>
            <a:r>
              <a:rPr lang="en-US" i="1" dirty="0">
                <a:sym typeface="Math3" pitchFamily="2" charset="2"/>
              </a:rPr>
              <a:t> &gt;= </a:t>
            </a:r>
            <a:r>
              <a:rPr lang="en-US" i="1" dirty="0" err="1">
                <a:sym typeface="Math3" pitchFamily="2" charset="2"/>
              </a:rPr>
              <a:t>ssthresh</a:t>
            </a:r>
            <a:r>
              <a:rPr lang="en-US" i="1" dirty="0">
                <a:sym typeface="Math3" pitchFamily="2" charset="2"/>
              </a:rPr>
              <a:t> </a:t>
            </a:r>
            <a:r>
              <a:rPr lang="en-US" b="1" dirty="0">
                <a:sym typeface="Math3" pitchFamily="2" charset="2"/>
              </a:rPr>
              <a:t>then</a:t>
            </a:r>
            <a:r>
              <a:rPr lang="en-US" dirty="0">
                <a:sym typeface="Math3" pitchFamily="2" charset="2"/>
              </a:rPr>
              <a:t> </a:t>
            </a:r>
            <a:br>
              <a:rPr lang="en-US" dirty="0">
                <a:sym typeface="Math3" pitchFamily="2" charset="2"/>
              </a:rPr>
            </a:br>
            <a:r>
              <a:rPr lang="en-US" dirty="0">
                <a:sym typeface="Math3" pitchFamily="2" charset="2"/>
              </a:rPr>
              <a:t>	</a:t>
            </a:r>
            <a:r>
              <a:rPr lang="en-US" dirty="0"/>
              <a:t>each time a segment is </a:t>
            </a:r>
            <a:r>
              <a:rPr lang="en-US" dirty="0" err="1"/>
              <a:t>ACKed</a:t>
            </a:r>
            <a:br>
              <a:rPr lang="en-US" dirty="0"/>
            </a:br>
            <a:r>
              <a:rPr lang="en-US" dirty="0"/>
              <a:t>	increment </a:t>
            </a:r>
            <a:r>
              <a:rPr lang="en-US" i="1" dirty="0" err="1"/>
              <a:t>cwnd</a:t>
            </a:r>
            <a:r>
              <a:rPr lang="en-US" i="1" dirty="0"/>
              <a:t> by 1/cwnd  (</a:t>
            </a:r>
            <a:r>
              <a:rPr lang="en-US" i="1" dirty="0" err="1"/>
              <a:t>cwnd</a:t>
            </a:r>
            <a:r>
              <a:rPr lang="en-US" i="1" dirty="0"/>
              <a:t> += 1/cwnd).</a:t>
            </a:r>
            <a:endParaRPr lang="en-US" dirty="0"/>
          </a:p>
          <a:p>
            <a:r>
              <a:rPr lang="en-US" dirty="0">
                <a:sym typeface="Math3" pitchFamily="2" charset="2"/>
              </a:rPr>
              <a:t>So </a:t>
            </a:r>
            <a:r>
              <a:rPr lang="en-US" i="1" dirty="0" err="1">
                <a:sym typeface="Math3" pitchFamily="2" charset="2"/>
              </a:rPr>
              <a:t>cwnd</a:t>
            </a:r>
            <a:r>
              <a:rPr lang="en-US" dirty="0">
                <a:sym typeface="Math3" pitchFamily="2" charset="2"/>
              </a:rPr>
              <a:t> is increased by one only if all segments have been acknowledged</a:t>
            </a:r>
            <a:endParaRPr lang="en-US" sz="2000" dirty="0">
              <a:sym typeface="Math3" pitchFamily="2" charset="2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37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Avoidance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/>
          </p:nvPr>
        </p:nvGraphicFramePr>
        <p:xfrm>
          <a:off x="263824" y="2561022"/>
          <a:ext cx="375126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3" imgW="3552936" imgH="3648222" progId="MSGraph.Chart.8">
                  <p:embed followColorScheme="full"/>
                </p:oleObj>
              </mc:Choice>
              <mc:Fallback>
                <p:oleObj name="Chart" r:id="rId3" imgW="3552936" imgH="3648222" progId="MSGraph.Chart.8">
                  <p:embed followColorScheme="full"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24" y="2561022"/>
                        <a:ext cx="3751262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54295" y="6321982"/>
            <a:ext cx="2706478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dirty="0"/>
              <a:t>Round Trip Times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-5400000">
            <a:off x="-1319548" y="4038343"/>
            <a:ext cx="3207326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i="1" dirty="0" err="1"/>
              <a:t>cwnd</a:t>
            </a:r>
            <a:r>
              <a:rPr lang="en-US" sz="2400" dirty="0"/>
              <a:t> (in segments)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2410351" y="4579483"/>
            <a:ext cx="1197034" cy="953399"/>
            <a:chOff x="1191443" y="4863146"/>
            <a:chExt cx="5209363" cy="1398648"/>
          </a:xfrm>
        </p:grpSpPr>
        <p:sp>
          <p:nvSpPr>
            <p:cNvPr id="13" name="Rectangular Callout 12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80228"/>
                <a:gd name="adj2" fmla="val -3064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9" y="4863146"/>
              <a:ext cx="5181597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Slow Start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835922" y="2307036"/>
            <a:ext cx="3148857" cy="556781"/>
            <a:chOff x="1191443" y="4863146"/>
            <a:chExt cx="5209363" cy="1398648"/>
          </a:xfrm>
        </p:grpSpPr>
        <p:sp>
          <p:nvSpPr>
            <p:cNvPr id="16" name="Rectangular Callout 15"/>
            <p:cNvSpPr/>
            <p:nvPr/>
          </p:nvSpPr>
          <p:spPr>
            <a:xfrm>
              <a:off x="1191443" y="4876799"/>
              <a:ext cx="5181603" cy="1384995"/>
            </a:xfrm>
            <a:prstGeom prst="wedgeRectCallout">
              <a:avLst>
                <a:gd name="adj1" fmla="val -23986"/>
                <a:gd name="adj2" fmla="val 1729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8" y="4863146"/>
              <a:ext cx="5181598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&gt;= </a:t>
              </a:r>
              <a:r>
                <a:rPr lang="en-US" sz="2800" i="1" kern="0" dirty="0" err="1">
                  <a:solidFill>
                    <a:sysClr val="window" lastClr="FFFFFF"/>
                  </a:solidFill>
                </a:rPr>
                <a:t>ssthresh</a:t>
              </a:r>
              <a:endPara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6656494" y="201286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13962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048901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86894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86894" y="214427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86894" y="3039999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86894" y="456760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8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6245" y="2732814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646245" y="3840361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86894" y="590634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9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646245" y="25096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647013" y="320512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646245" y="341741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6656494" y="36284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6656494" y="495331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6657262" y="431807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656494" y="453036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666743" y="474142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6656494" y="577493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657262" y="513969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656494" y="535198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6666743" y="55630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6645477" y="64811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655726" y="626924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699026" y="17685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677760" y="22844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77760" y="249198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88777" y="297095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88777" y="31784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688777" y="33920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688777" y="359952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688777" y="410082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688777" y="43083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88777" y="45219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88777" y="47293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688777" y="492770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688777" y="51351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88777" y="53487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688777" y="555627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89545" y="6050894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89545" y="6258379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10093" y="4137968"/>
            <a:ext cx="295790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882038" y="3860332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ssthresh</a:t>
            </a:r>
            <a:r>
              <a:rPr lang="en-US" sz="2400" i="1" dirty="0"/>
              <a:t> </a:t>
            </a:r>
            <a:r>
              <a:rPr lang="en-US" sz="2400" dirty="0"/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14047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89224" y="629857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Control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45114"/>
            <a:ext cx="8839200" cy="2498075"/>
          </a:xfrm>
        </p:spPr>
        <p:txBody>
          <a:bodyPr>
            <a:normAutofit/>
          </a:bodyPr>
          <a:lstStyle/>
          <a:p>
            <a:r>
              <a:rPr lang="en-US" dirty="0"/>
              <a:t>Reliable, in-order, bi-directional byte streams</a:t>
            </a:r>
          </a:p>
          <a:p>
            <a:pPr lvl="1"/>
            <a:r>
              <a:rPr lang="en-US" dirty="0"/>
              <a:t>Port numbers for </a:t>
            </a:r>
            <a:r>
              <a:rPr lang="en-US" dirty="0" err="1"/>
              <a:t>demultiplexing</a:t>
            </a:r>
            <a:endParaRPr lang="en-US" dirty="0"/>
          </a:p>
          <a:p>
            <a:pPr lvl="1"/>
            <a:r>
              <a:rPr lang="en-US" dirty="0"/>
              <a:t>Virtual circuits (connections)</a:t>
            </a:r>
          </a:p>
          <a:p>
            <a:pPr lvl="1"/>
            <a:r>
              <a:rPr lang="en-US" dirty="0"/>
              <a:t>Flow control</a:t>
            </a:r>
          </a:p>
          <a:p>
            <a:pPr lvl="1"/>
            <a:r>
              <a:rPr lang="en-US" dirty="0"/>
              <a:t>Congestion control, approximate fairness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4516" y="438713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589776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4255070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13347" y="389724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9223" y="477078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Sequence Number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89222" y="438115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9220" y="515114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Acknowledgement Number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54514" y="552891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Advertised Window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54517" y="59149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Urgent Pointer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20496" y="553479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Flags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2734" y="591910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grpSp>
        <p:nvGrpSpPr>
          <p:cNvPr id="24" name="Group 23"/>
          <p:cNvGrpSpPr/>
          <p:nvPr/>
        </p:nvGrpSpPr>
        <p:grpSpPr>
          <a:xfrm flipH="1">
            <a:off x="6383653" y="2319527"/>
            <a:ext cx="2123819" cy="945941"/>
            <a:chOff x="1219200" y="4876799"/>
            <a:chExt cx="5181606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42349"/>
                <a:gd name="adj2" fmla="val 1422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5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 these features?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1050" y="389724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92734" y="552891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80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865890" y="2959369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2995700" y="4966275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5807046" y="5307044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Big Picture</a:t>
            </a:r>
            <a:r>
              <a:rPr lang="hu-HU" dirty="0"/>
              <a:t> – TCP </a:t>
            </a:r>
            <a:r>
              <a:rPr lang="hu-HU" dirty="0" err="1"/>
              <a:t>Tahoe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					(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TCP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4397825" y="6073775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 rot="16200000">
            <a:off x="152601" y="4138774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2231221" y="3543215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1040545" y="4664153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3772462" y="3989372"/>
            <a:ext cx="1484381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Congestion</a:t>
            </a:r>
          </a:p>
          <a:p>
            <a:pPr algn="ctr"/>
            <a:r>
              <a:rPr lang="en-US" sz="2000" dirty="0"/>
              <a:t>Avoidance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70727" name="Arc 7"/>
          <p:cNvSpPr>
            <a:spLocks/>
          </p:cNvSpPr>
          <p:nvPr/>
        </p:nvSpPr>
        <p:spPr bwMode="auto">
          <a:xfrm>
            <a:off x="865891" y="3943967"/>
            <a:ext cx="1703846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2569737" y="3943967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2995699" y="3943967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1" name="Arc 11"/>
          <p:cNvSpPr>
            <a:spLocks/>
          </p:cNvSpPr>
          <p:nvPr/>
        </p:nvSpPr>
        <p:spPr bwMode="auto">
          <a:xfrm>
            <a:off x="2995699" y="4966275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V="1">
            <a:off x="4103199" y="4540313"/>
            <a:ext cx="1277885" cy="42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5381084" y="4540313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5807046" y="4540313"/>
            <a:ext cx="0" cy="1533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Arc 16"/>
          <p:cNvSpPr>
            <a:spLocks/>
          </p:cNvSpPr>
          <p:nvPr/>
        </p:nvSpPr>
        <p:spPr bwMode="auto">
          <a:xfrm>
            <a:off x="5807046" y="5307044"/>
            <a:ext cx="1022308" cy="76673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 flipV="1">
            <a:off x="6829354" y="4795890"/>
            <a:ext cx="1533462" cy="51115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3" name="Line 3"/>
          <p:cNvSpPr>
            <a:spLocks noChangeShapeType="1"/>
          </p:cNvSpPr>
          <p:nvPr/>
        </p:nvSpPr>
        <p:spPr bwMode="auto">
          <a:xfrm>
            <a:off x="865891" y="2666082"/>
            <a:ext cx="0" cy="34076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>
            <a:off x="865891" y="6073775"/>
            <a:ext cx="79228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1368280" y="2545692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ssthresh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130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0" grpId="0" animBg="1"/>
      <p:bldP spid="670735" grpId="0" animBg="1"/>
      <p:bldP spid="670738" grpId="0"/>
      <p:bldP spid="670739" grpId="0"/>
      <p:bldP spid="670740" grpId="0"/>
      <p:bldP spid="670727" grpId="0" animBg="1"/>
      <p:bldP spid="670728" grpId="0" animBg="1"/>
      <p:bldP spid="670729" grpId="0" animBg="1"/>
      <p:bldP spid="670731" grpId="0" animBg="1"/>
      <p:bldP spid="670732" grpId="0" animBg="1"/>
      <p:bldP spid="670733" grpId="0" animBg="1"/>
      <p:bldP spid="670734" grpId="0" animBg="1"/>
      <p:bldP spid="670736" grpId="0" animBg="1"/>
      <p:bldP spid="6707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b="1" dirty="0"/>
              <a:t>Evolution of TCP</a:t>
            </a:r>
            <a:endParaRPr lang="en-US" sz="3400" b="1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5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TCP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08289"/>
            <a:ext cx="8839200" cy="5349711"/>
          </a:xfrm>
        </p:spPr>
        <p:txBody>
          <a:bodyPr>
            <a:normAutofit/>
          </a:bodyPr>
          <a:lstStyle/>
          <a:p>
            <a:r>
              <a:rPr lang="en-US" dirty="0"/>
              <a:t>Thus far, we have discussed TCP Tahoe</a:t>
            </a:r>
          </a:p>
          <a:p>
            <a:pPr lvl="1"/>
            <a:r>
              <a:rPr lang="en-US" dirty="0"/>
              <a:t>Original version of TCP</a:t>
            </a:r>
          </a:p>
          <a:p>
            <a:r>
              <a:rPr lang="en-US" dirty="0"/>
              <a:t>However, TCP was invented in 1974!</a:t>
            </a:r>
          </a:p>
          <a:p>
            <a:pPr lvl="1"/>
            <a:r>
              <a:rPr lang="en-US" dirty="0"/>
              <a:t>Today, there are many variants of TCP</a:t>
            </a:r>
          </a:p>
          <a:p>
            <a:r>
              <a:rPr lang="en-US" dirty="0"/>
              <a:t>Early, popular variant: TCP Reno</a:t>
            </a:r>
          </a:p>
          <a:p>
            <a:pPr lvl="1"/>
            <a:r>
              <a:rPr lang="en-US" dirty="0"/>
              <a:t>Tahoe features, plus…</a:t>
            </a:r>
          </a:p>
          <a:p>
            <a:pPr lvl="1"/>
            <a:r>
              <a:rPr lang="en-US" dirty="0"/>
              <a:t>Fast retransmit</a:t>
            </a:r>
          </a:p>
          <a:p>
            <a:pPr lvl="2"/>
            <a:r>
              <a:rPr lang="en-US" dirty="0"/>
              <a:t>3 duplicate ACKs? -&gt; retransmit (don’t wait for RTO)</a:t>
            </a:r>
          </a:p>
          <a:p>
            <a:pPr lvl="1"/>
            <a:r>
              <a:rPr lang="en-US" dirty="0"/>
              <a:t>Fast recovery</a:t>
            </a:r>
          </a:p>
          <a:p>
            <a:pPr lvl="2"/>
            <a:r>
              <a:rPr lang="en-US" dirty="0"/>
              <a:t>On loss: set </a:t>
            </a:r>
            <a:r>
              <a:rPr lang="en-US" dirty="0" err="1"/>
              <a:t>cwnd</a:t>
            </a:r>
            <a:r>
              <a:rPr lang="en-US" dirty="0"/>
              <a:t> = </a:t>
            </a:r>
            <a:r>
              <a:rPr lang="en-US" dirty="0" err="1"/>
              <a:t>cwnd</a:t>
            </a:r>
            <a:r>
              <a:rPr lang="en-US" dirty="0"/>
              <a:t>/2 (</a:t>
            </a:r>
            <a:r>
              <a:rPr lang="en-US" dirty="0" err="1"/>
              <a:t>ssthresh</a:t>
            </a:r>
            <a:r>
              <a:rPr lang="en-US" dirty="0"/>
              <a:t> = new </a:t>
            </a:r>
            <a:r>
              <a:rPr lang="en-US" dirty="0" err="1"/>
              <a:t>cwnd</a:t>
            </a:r>
            <a:r>
              <a:rPr lang="en-US" dirty="0"/>
              <a:t> value)</a:t>
            </a:r>
          </a:p>
        </p:txBody>
      </p:sp>
    </p:spTree>
    <p:extLst>
      <p:ext uri="{BB962C8B-B14F-4D97-AF65-F5344CB8AC3E}">
        <p14:creationId xmlns:p14="http://schemas.microsoft.com/office/powerpoint/2010/main" val="425905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Reno: Fast Retransmit</a:t>
            </a:r>
          </a:p>
        </p:txBody>
      </p:sp>
      <p:sp>
        <p:nvSpPr>
          <p:cNvPr id="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152400" y="1600200"/>
            <a:ext cx="4298414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in Tahoe, if segment is lost, there is a long wait until the RTO</a:t>
            </a:r>
          </a:p>
          <a:p>
            <a:r>
              <a:rPr lang="en-US" dirty="0"/>
              <a:t>Reno: retransmit after 3 duplicate ACKs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1669583" cy="493918"/>
            <a:chOff x="2850395" y="3694550"/>
            <a:chExt cx="3506867" cy="493918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4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5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cwnd</a:t>
            </a:r>
            <a:r>
              <a:rPr lang="en-US" sz="2400" dirty="0"/>
              <a:t> = 4</a:t>
            </a:r>
          </a:p>
        </p:txBody>
      </p:sp>
      <p:sp>
        <p:nvSpPr>
          <p:cNvPr id="96" name="TextBox 95"/>
          <p:cNvSpPr txBox="1"/>
          <p:nvPr/>
        </p:nvSpPr>
        <p:spPr>
          <a:xfrm rot="20848332">
            <a:off x="7015102" y="23961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 rot="20848332">
            <a:off x="7040297" y="362845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8" name="TextBox 97"/>
          <p:cNvSpPr txBox="1"/>
          <p:nvPr/>
        </p:nvSpPr>
        <p:spPr>
          <a:xfrm rot="20848332">
            <a:off x="7040297" y="3907068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0" name="Multiply 99"/>
          <p:cNvSpPr/>
          <p:nvPr/>
        </p:nvSpPr>
        <p:spPr>
          <a:xfrm rot="812648">
            <a:off x="8003502" y="4736024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0848332">
            <a:off x="6630838" y="5502977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 rot="20848332">
            <a:off x="6630838" y="57658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 rot="20848332">
            <a:off x="6630839" y="6040056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4" name="Left Brace 103"/>
          <p:cNvSpPr/>
          <p:nvPr/>
        </p:nvSpPr>
        <p:spPr>
          <a:xfrm>
            <a:off x="5724070" y="5813406"/>
            <a:ext cx="493015" cy="660591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 flipH="1">
            <a:off x="3441067" y="5690408"/>
            <a:ext cx="2199570" cy="954107"/>
            <a:chOff x="1191443" y="4863146"/>
            <a:chExt cx="5209363" cy="1399687"/>
          </a:xfrm>
        </p:grpSpPr>
        <p:sp>
          <p:nvSpPr>
            <p:cNvPr id="106" name="Rectangular Callout 10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33902"/>
                <a:gd name="adj2" fmla="val -236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19207" y="4863146"/>
              <a:ext cx="5181599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3 Duplicate ACKs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70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Reno: Fast Recovery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fast-retransmit 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i="1" dirty="0" err="1"/>
              <a:t>cwnd</a:t>
            </a:r>
            <a:r>
              <a:rPr lang="en-US" i="1" dirty="0"/>
              <a:t>/2</a:t>
            </a:r>
          </a:p>
          <a:p>
            <a:pPr lvl="1"/>
            <a:r>
              <a:rPr lang="en-US" dirty="0"/>
              <a:t>Also reset </a:t>
            </a:r>
            <a:r>
              <a:rPr lang="en-US" dirty="0" err="1"/>
              <a:t>ssthresh</a:t>
            </a:r>
            <a:r>
              <a:rPr lang="en-US" dirty="0"/>
              <a:t> to the new halved </a:t>
            </a:r>
            <a:r>
              <a:rPr lang="en-US" dirty="0" err="1"/>
              <a:t>cwnd</a:t>
            </a:r>
            <a:r>
              <a:rPr lang="en-US" dirty="0"/>
              <a:t> value</a:t>
            </a:r>
          </a:p>
          <a:p>
            <a:pPr lvl="1"/>
            <a:r>
              <a:rPr lang="en-US" dirty="0"/>
              <a:t>i.e. don’t reset </a:t>
            </a:r>
            <a:r>
              <a:rPr lang="en-US" i="1" dirty="0" err="1"/>
              <a:t>cwnd</a:t>
            </a:r>
            <a:r>
              <a:rPr lang="en-US" dirty="0"/>
              <a:t> to 1</a:t>
            </a:r>
          </a:p>
          <a:p>
            <a:pPr lvl="1"/>
            <a:r>
              <a:rPr lang="en-US" dirty="0"/>
              <a:t>Avoid unnecessary return to slow start</a:t>
            </a:r>
          </a:p>
          <a:p>
            <a:pPr lvl="1"/>
            <a:r>
              <a:rPr lang="en-US" dirty="0"/>
              <a:t>Prevents expensive timeouts</a:t>
            </a:r>
          </a:p>
          <a:p>
            <a:r>
              <a:rPr lang="en-US" dirty="0"/>
              <a:t>But when RTO expires still do </a:t>
            </a:r>
            <a:r>
              <a:rPr lang="en-US" i="1" dirty="0" err="1"/>
              <a:t>cwnd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Return to slow start, same as Tahoe</a:t>
            </a:r>
          </a:p>
          <a:p>
            <a:pPr lvl="1"/>
            <a:r>
              <a:rPr lang="en-US" dirty="0"/>
              <a:t>Indicates packets aren’t being delivered at all</a:t>
            </a:r>
          </a:p>
          <a:p>
            <a:pPr lvl="1"/>
            <a:r>
              <a:rPr lang="en-US" dirty="0"/>
              <a:t>i.e. congestion must be really bad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15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263713" y="4244551"/>
            <a:ext cx="859561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Fast Retransmit and Fast Recovery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/>
          </a:bodyPr>
          <a:lstStyle/>
          <a:p>
            <a:r>
              <a:rPr lang="en-US" dirty="0"/>
              <a:t>At steady state, </a:t>
            </a:r>
            <a:r>
              <a:rPr lang="en-US" i="1" dirty="0" err="1"/>
              <a:t>cwnd</a:t>
            </a:r>
            <a:r>
              <a:rPr lang="en-US" dirty="0"/>
              <a:t> oscillates around the optimal window size</a:t>
            </a:r>
          </a:p>
          <a:p>
            <a:r>
              <a:rPr lang="en-US" dirty="0"/>
              <a:t>TCP always forces packet drops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515118" y="1943300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47228" y="2485216"/>
            <a:ext cx="344067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Congestion Avoidance</a:t>
            </a:r>
          </a:p>
          <a:p>
            <a:pPr algn="ctr"/>
            <a:r>
              <a:rPr lang="en-US" sz="2000" dirty="0"/>
              <a:t>Fast Retransmit/Recovery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779296" y="2869135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4021259" y="3193744"/>
            <a:ext cx="1" cy="9839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205037" y="4244551"/>
            <a:ext cx="918237" cy="56260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123274" y="3666150"/>
            <a:ext cx="608297" cy="5718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991715" y="1542548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ssthresh</a:t>
            </a:r>
            <a:endParaRPr lang="en-US" sz="2000" i="1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205037" y="2858444"/>
            <a:ext cx="0" cy="197597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4021259" y="3183761"/>
            <a:ext cx="1210398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5231657" y="3183761"/>
            <a:ext cx="0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5231657" y="2858502"/>
            <a:ext cx="1558272" cy="127954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440780" y="246838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065533" y="2303093"/>
            <a:ext cx="3813732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build="p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TCP Variants…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Tahoe: the original</a:t>
            </a:r>
          </a:p>
          <a:p>
            <a:pPr lvl="1"/>
            <a:r>
              <a:rPr lang="en-US" dirty="0"/>
              <a:t>Slow start with AIMD</a:t>
            </a:r>
          </a:p>
          <a:p>
            <a:pPr lvl="1"/>
            <a:r>
              <a:rPr lang="en-US" dirty="0"/>
              <a:t>Dynamic RTO based on RTT estimate</a:t>
            </a:r>
          </a:p>
          <a:p>
            <a:r>
              <a:rPr lang="en-US" dirty="0"/>
              <a:t>Reno: </a:t>
            </a:r>
          </a:p>
          <a:p>
            <a:pPr lvl="1"/>
            <a:r>
              <a:rPr lang="en-US" dirty="0"/>
              <a:t>fast retransmit (3 </a:t>
            </a:r>
            <a:r>
              <a:rPr lang="en-US" dirty="0" err="1"/>
              <a:t>dupACKs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fast recovery (</a:t>
            </a:r>
            <a:r>
              <a:rPr lang="en-US" dirty="0" err="1"/>
              <a:t>cwnd</a:t>
            </a:r>
            <a:r>
              <a:rPr lang="en-US" dirty="0"/>
              <a:t> = </a:t>
            </a:r>
            <a:r>
              <a:rPr lang="en-US" dirty="0" err="1"/>
              <a:t>cwnd</a:t>
            </a:r>
            <a:r>
              <a:rPr lang="en-US" dirty="0"/>
              <a:t>/2 on loss)</a:t>
            </a:r>
          </a:p>
          <a:p>
            <a:r>
              <a:rPr lang="en-US" dirty="0" err="1"/>
              <a:t>NewReno</a:t>
            </a:r>
            <a:r>
              <a:rPr lang="en-US" dirty="0"/>
              <a:t>: improved fast retransmit</a:t>
            </a:r>
          </a:p>
          <a:p>
            <a:pPr lvl="1"/>
            <a:r>
              <a:rPr lang="en-US" dirty="0"/>
              <a:t>Each duplicate ACK triggers a retransmission</a:t>
            </a:r>
          </a:p>
          <a:p>
            <a:pPr lvl="1"/>
            <a:r>
              <a:rPr lang="en-US" dirty="0"/>
              <a:t>Problem: &gt;3 out-of-order packets causes pathological retransmissions</a:t>
            </a:r>
          </a:p>
          <a:p>
            <a:r>
              <a:rPr lang="en-US" dirty="0"/>
              <a:t>Vegas: delay-based congestion avoidance</a:t>
            </a:r>
          </a:p>
          <a:p>
            <a:r>
              <a:rPr lang="en-US" dirty="0"/>
              <a:t>And many, many, many more…</a:t>
            </a:r>
          </a:p>
        </p:txBody>
      </p:sp>
    </p:spTree>
    <p:extLst>
      <p:ext uri="{BB962C8B-B14F-4D97-AF65-F5344CB8AC3E}">
        <p14:creationId xmlns:p14="http://schemas.microsoft.com/office/powerpoint/2010/main" val="32529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in the Real World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are the most popular variants today?</a:t>
            </a:r>
          </a:p>
          <a:p>
            <a:pPr lvl="1"/>
            <a:r>
              <a:rPr lang="en-US" dirty="0"/>
              <a:t>Key problem: TCP performs poorly on high bandwidth-delay product networks (like the modern Internet)</a:t>
            </a:r>
          </a:p>
          <a:p>
            <a:pPr lvl="1"/>
            <a:r>
              <a:rPr lang="en-US" dirty="0"/>
              <a:t>Compound TCP (Windows)</a:t>
            </a:r>
          </a:p>
          <a:p>
            <a:pPr lvl="2"/>
            <a:r>
              <a:rPr lang="en-US" dirty="0"/>
              <a:t>Based on Reno</a:t>
            </a:r>
          </a:p>
          <a:p>
            <a:pPr lvl="2"/>
            <a:r>
              <a:rPr lang="en-US" dirty="0"/>
              <a:t>Uses two congestion windows: delay based and loss based</a:t>
            </a:r>
          </a:p>
          <a:p>
            <a:pPr lvl="2"/>
            <a:r>
              <a:rPr lang="en-US" dirty="0"/>
              <a:t>Thus, it uses a </a:t>
            </a:r>
            <a:r>
              <a:rPr lang="en-US" i="1" dirty="0"/>
              <a:t>compound</a:t>
            </a:r>
            <a:r>
              <a:rPr lang="en-US" dirty="0"/>
              <a:t> congestion controller</a:t>
            </a:r>
          </a:p>
          <a:p>
            <a:pPr lvl="1"/>
            <a:r>
              <a:rPr lang="en-US" dirty="0"/>
              <a:t>TCP CUBIC (Linux)</a:t>
            </a:r>
          </a:p>
          <a:p>
            <a:pPr lvl="2"/>
            <a:r>
              <a:rPr lang="en-US" dirty="0"/>
              <a:t>Enhancement of BIC (Binary Increase Congestion Control)</a:t>
            </a:r>
          </a:p>
          <a:p>
            <a:pPr lvl="2"/>
            <a:r>
              <a:rPr lang="en-US" dirty="0"/>
              <a:t>Window size controlled by cubic function</a:t>
            </a:r>
          </a:p>
          <a:p>
            <a:pPr lvl="2"/>
            <a:r>
              <a:rPr lang="en-US" dirty="0"/>
              <a:t>Parameterized by the time </a:t>
            </a:r>
            <a:r>
              <a:rPr lang="en-US" i="1" dirty="0"/>
              <a:t>T</a:t>
            </a:r>
            <a:r>
              <a:rPr lang="en-US" dirty="0"/>
              <a:t> since the last dropped packet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60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Bandwidth-Delay Product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Key Problem: TCP performs poorly when</a:t>
            </a:r>
          </a:p>
          <a:p>
            <a:pPr lvl="1"/>
            <a:r>
              <a:rPr lang="en-US" dirty="0"/>
              <a:t>The capacity of the network (bandwidth) is large</a:t>
            </a:r>
          </a:p>
          <a:p>
            <a:pPr lvl="1"/>
            <a:r>
              <a:rPr lang="en-US" dirty="0"/>
              <a:t>The delay (RTT) of the network is large</a:t>
            </a:r>
          </a:p>
          <a:p>
            <a:pPr lvl="1"/>
            <a:r>
              <a:rPr lang="en-US" dirty="0"/>
              <a:t>Or, when bandwidth * delay is large</a:t>
            </a:r>
          </a:p>
          <a:p>
            <a:pPr lvl="2"/>
            <a:r>
              <a:rPr lang="en-US" dirty="0"/>
              <a:t>b * d = maximum amount of in-flight data in the network</a:t>
            </a:r>
          </a:p>
          <a:p>
            <a:pPr lvl="2"/>
            <a:r>
              <a:rPr lang="en-US" dirty="0"/>
              <a:t>a.k.a. the bandwidth-delay product</a:t>
            </a:r>
          </a:p>
          <a:p>
            <a:r>
              <a:rPr lang="en-US" dirty="0"/>
              <a:t>Why does TCP perform poorly?</a:t>
            </a:r>
          </a:p>
          <a:p>
            <a:pPr lvl="1"/>
            <a:r>
              <a:rPr lang="en-US" dirty="0"/>
              <a:t>Slow start and additive increase are slow to converge</a:t>
            </a:r>
          </a:p>
          <a:p>
            <a:pPr lvl="1"/>
            <a:r>
              <a:rPr lang="en-US" dirty="0"/>
              <a:t>TCP is ACK clocked</a:t>
            </a:r>
          </a:p>
          <a:p>
            <a:pPr lvl="2"/>
            <a:r>
              <a:rPr lang="en-US" dirty="0"/>
              <a:t>i.e. TCP can only react as quickly as ACKs are received</a:t>
            </a:r>
          </a:p>
          <a:p>
            <a:pPr lvl="2"/>
            <a:r>
              <a:rPr lang="en-US" dirty="0"/>
              <a:t>Large RTT </a:t>
            </a:r>
            <a:r>
              <a:rPr lang="en-US" dirty="0">
                <a:sym typeface="Wingdings" panose="05000000000000000000" pitchFamily="2" charset="2"/>
              </a:rPr>
              <a:t> ACKs are delayed  TCP is slow to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 window growth</a:t>
            </a:r>
          </a:p>
          <a:p>
            <a:pPr lvl="1"/>
            <a:r>
              <a:rPr lang="en-US" dirty="0"/>
              <a:t>Slow start and additive increase are too slow when bandwidth is large</a:t>
            </a:r>
          </a:p>
          <a:p>
            <a:pPr lvl="1"/>
            <a:r>
              <a:rPr lang="en-US" dirty="0"/>
              <a:t>Want to converge more quickly</a:t>
            </a:r>
          </a:p>
          <a:p>
            <a:r>
              <a:rPr lang="en-US" dirty="0"/>
              <a:t>Maintain fairness with other TCP </a:t>
            </a:r>
            <a:r>
              <a:rPr lang="en-US" dirty="0" err="1"/>
              <a:t>varients</a:t>
            </a:r>
            <a:endParaRPr lang="en-US" dirty="0"/>
          </a:p>
          <a:p>
            <a:pPr lvl="1"/>
            <a:r>
              <a:rPr lang="en-US" dirty="0"/>
              <a:t>Window growth cannot be too aggressive</a:t>
            </a:r>
          </a:p>
          <a:p>
            <a:r>
              <a:rPr lang="en-US" dirty="0"/>
              <a:t>Improve RTT fairness</a:t>
            </a:r>
          </a:p>
          <a:p>
            <a:pPr lvl="1"/>
            <a:r>
              <a:rPr lang="en-US" dirty="0"/>
              <a:t>TCP Tahoe/Reno flows are not fair when RTTs vary widely</a:t>
            </a:r>
          </a:p>
          <a:p>
            <a:r>
              <a:rPr lang="en-US" dirty="0"/>
              <a:t>Simple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839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Setup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do we need connection setup?</a:t>
            </a:r>
          </a:p>
          <a:p>
            <a:pPr lvl="1"/>
            <a:r>
              <a:rPr lang="en-US" dirty="0"/>
              <a:t>To establish state on both hosts</a:t>
            </a:r>
          </a:p>
          <a:p>
            <a:pPr lvl="1"/>
            <a:r>
              <a:rPr lang="en-US" dirty="0"/>
              <a:t>Most important state: sequence numbers</a:t>
            </a:r>
          </a:p>
          <a:p>
            <a:pPr lvl="2"/>
            <a:r>
              <a:rPr lang="en-US" dirty="0"/>
              <a:t>Count the number of bytes that have been sent</a:t>
            </a:r>
          </a:p>
          <a:p>
            <a:pPr lvl="2"/>
            <a:r>
              <a:rPr lang="en-US" dirty="0"/>
              <a:t>Initial value chosen at random</a:t>
            </a:r>
          </a:p>
          <a:p>
            <a:pPr lvl="2"/>
            <a:r>
              <a:rPr lang="en-US" dirty="0"/>
              <a:t>Why?</a:t>
            </a:r>
          </a:p>
          <a:p>
            <a:r>
              <a:rPr lang="en-US" dirty="0"/>
              <a:t>Important TCP flags (1 bit each)</a:t>
            </a:r>
          </a:p>
          <a:p>
            <a:pPr lvl="1"/>
            <a:r>
              <a:rPr lang="en-US" dirty="0"/>
              <a:t>SYN – synchronization, used for connection setup</a:t>
            </a:r>
          </a:p>
          <a:p>
            <a:pPr lvl="1"/>
            <a:r>
              <a:rPr lang="en-US" dirty="0"/>
              <a:t>ACK – acknowledge received data</a:t>
            </a:r>
          </a:p>
          <a:p>
            <a:pPr lvl="1"/>
            <a:r>
              <a:rPr lang="en-US" dirty="0"/>
              <a:t>FIN – finish, used to tear down connection</a:t>
            </a:r>
          </a:p>
        </p:txBody>
      </p:sp>
    </p:spTree>
    <p:extLst>
      <p:ext uri="{BB962C8B-B14F-4D97-AF65-F5344CB8AC3E}">
        <p14:creationId xmlns:p14="http://schemas.microsoft.com/office/powerpoint/2010/main" val="42925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TCP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Default TCP implementation in Windows</a:t>
            </a:r>
          </a:p>
          <a:p>
            <a:r>
              <a:rPr lang="en-US" dirty="0"/>
              <a:t>Key idea: split </a:t>
            </a:r>
            <a:r>
              <a:rPr lang="en-US" i="1" dirty="0" err="1"/>
              <a:t>cwnd</a:t>
            </a:r>
            <a:r>
              <a:rPr lang="en-US" i="1" dirty="0"/>
              <a:t> </a:t>
            </a:r>
            <a:r>
              <a:rPr lang="en-US" dirty="0"/>
              <a:t>into two separate windows</a:t>
            </a:r>
          </a:p>
          <a:p>
            <a:pPr lvl="1"/>
            <a:r>
              <a:rPr lang="en-US" dirty="0"/>
              <a:t>Traditional, loss-based window</a:t>
            </a:r>
          </a:p>
          <a:p>
            <a:pPr lvl="1"/>
            <a:r>
              <a:rPr lang="en-US" dirty="0"/>
              <a:t>New, delay-based window</a:t>
            </a:r>
          </a:p>
          <a:p>
            <a:r>
              <a:rPr lang="en-US" i="1" dirty="0" err="1"/>
              <a:t>wnd</a:t>
            </a:r>
            <a:r>
              <a:rPr lang="en-US" dirty="0"/>
              <a:t> = min(</a:t>
            </a:r>
            <a:r>
              <a:rPr lang="en-US" i="1" dirty="0" err="1"/>
              <a:t>cwnd</a:t>
            </a:r>
            <a:r>
              <a:rPr lang="en-US" i="1" dirty="0"/>
              <a:t> + </a:t>
            </a:r>
            <a:r>
              <a:rPr lang="en-US" i="1" dirty="0" err="1">
                <a:solidFill>
                  <a:schemeClr val="accent1"/>
                </a:solidFill>
              </a:rPr>
              <a:t>dwnd</a:t>
            </a:r>
            <a:r>
              <a:rPr lang="en-US" dirty="0"/>
              <a:t>, </a:t>
            </a:r>
            <a:r>
              <a:rPr lang="en-US" i="1" dirty="0" err="1"/>
              <a:t>adv_wnd</a:t>
            </a:r>
            <a:r>
              <a:rPr lang="en-US" dirty="0"/>
              <a:t>)</a:t>
            </a:r>
          </a:p>
          <a:p>
            <a:pPr lvl="1"/>
            <a:r>
              <a:rPr lang="en-US" i="1" dirty="0" err="1"/>
              <a:t>cwnd</a:t>
            </a:r>
            <a:r>
              <a:rPr lang="en-US" i="1" dirty="0"/>
              <a:t> </a:t>
            </a:r>
            <a:r>
              <a:rPr lang="en-US" dirty="0"/>
              <a:t>is controlled by AIMD</a:t>
            </a:r>
            <a:endParaRPr lang="en-US" i="1" dirty="0"/>
          </a:p>
          <a:p>
            <a:pPr lvl="1"/>
            <a:r>
              <a:rPr lang="en-US" i="1" dirty="0" err="1">
                <a:solidFill>
                  <a:schemeClr val="accent1"/>
                </a:solidFill>
              </a:rPr>
              <a:t>dwnd</a:t>
            </a:r>
            <a:r>
              <a:rPr lang="en-US" i="1" dirty="0"/>
              <a:t> </a:t>
            </a:r>
            <a:r>
              <a:rPr lang="en-US" dirty="0"/>
              <a:t>is the delay window</a:t>
            </a:r>
          </a:p>
          <a:p>
            <a:r>
              <a:rPr lang="en-US" dirty="0"/>
              <a:t>Rules for adjusting</a:t>
            </a:r>
            <a:r>
              <a:rPr lang="en-US" i="1" dirty="0"/>
              <a:t> </a:t>
            </a:r>
            <a:r>
              <a:rPr lang="en-US" i="1" dirty="0" err="1"/>
              <a:t>dwnd</a:t>
            </a:r>
            <a:r>
              <a:rPr lang="en-US" i="1" dirty="0"/>
              <a:t>:</a:t>
            </a:r>
          </a:p>
          <a:p>
            <a:pPr lvl="1"/>
            <a:r>
              <a:rPr lang="en-US" dirty="0"/>
              <a:t>If RTT is increasing, decrease </a:t>
            </a:r>
            <a:r>
              <a:rPr lang="en-US" i="1" dirty="0" err="1"/>
              <a:t>dwnd</a:t>
            </a:r>
            <a:r>
              <a:rPr lang="en-US" dirty="0"/>
              <a:t> (</a:t>
            </a:r>
            <a:r>
              <a:rPr lang="en-US" i="1" dirty="0" err="1"/>
              <a:t>dwnd</a:t>
            </a:r>
            <a:r>
              <a:rPr lang="en-US" dirty="0"/>
              <a:t> &gt;= 0)</a:t>
            </a:r>
          </a:p>
          <a:p>
            <a:pPr lvl="1"/>
            <a:r>
              <a:rPr lang="en-US" dirty="0"/>
              <a:t>If RTT is decreasing, increase </a:t>
            </a:r>
            <a:r>
              <a:rPr lang="en-US" i="1" dirty="0" err="1"/>
              <a:t>dwnd</a:t>
            </a:r>
            <a:endParaRPr lang="en-US" dirty="0"/>
          </a:p>
          <a:p>
            <a:pPr lvl="1"/>
            <a:r>
              <a:rPr lang="en-US" dirty="0"/>
              <a:t>Increase/decrease are proportional to the rate of change</a:t>
            </a:r>
          </a:p>
        </p:txBody>
      </p:sp>
    </p:spTree>
    <p:extLst>
      <p:ext uri="{BB962C8B-B14F-4D97-AF65-F5344CB8AC3E}">
        <p14:creationId xmlns:p14="http://schemas.microsoft.com/office/powerpoint/2010/main" val="6611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5309" y="1622269"/>
            <a:ext cx="874913" cy="3212153"/>
            <a:chOff x="5965309" y="1622269"/>
            <a:chExt cx="874913" cy="3212153"/>
          </a:xfrm>
        </p:grpSpPr>
        <p:sp>
          <p:nvSpPr>
            <p:cNvPr id="50" name="Rectangle 49"/>
            <p:cNvSpPr/>
            <p:nvPr/>
          </p:nvSpPr>
          <p:spPr>
            <a:xfrm>
              <a:off x="5965309" y="1622269"/>
              <a:ext cx="874913" cy="321215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088096" y="1629249"/>
              <a:ext cx="6293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Low</a:t>
              </a:r>
            </a:p>
            <a:p>
              <a:pPr algn="ctr"/>
              <a:r>
                <a:rPr lang="en-US" dirty="0"/>
                <a:t>RTT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02406" y="1626772"/>
            <a:ext cx="795838" cy="3212153"/>
            <a:chOff x="4002406" y="1626772"/>
            <a:chExt cx="795838" cy="3212153"/>
          </a:xfrm>
        </p:grpSpPr>
        <p:sp>
          <p:nvSpPr>
            <p:cNvPr id="2" name="Rectangle 1"/>
            <p:cNvSpPr/>
            <p:nvPr/>
          </p:nvSpPr>
          <p:spPr>
            <a:xfrm>
              <a:off x="4002406" y="1626772"/>
              <a:ext cx="795838" cy="32121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70747" y="1629250"/>
              <a:ext cx="6591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High</a:t>
              </a:r>
            </a:p>
            <a:p>
              <a:pPr algn="ctr"/>
              <a:r>
                <a:rPr lang="en-US" dirty="0"/>
                <a:t>RTT</a:t>
              </a:r>
            </a:p>
          </p:txBody>
        </p:sp>
      </p:grp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585990" y="3769517"/>
            <a:ext cx="1096097" cy="1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TCP 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01559"/>
            <a:ext cx="9144000" cy="1456441"/>
          </a:xfrm>
        </p:spPr>
        <p:txBody>
          <a:bodyPr>
            <a:normAutofit/>
          </a:bodyPr>
          <a:lstStyle/>
          <a:p>
            <a:r>
              <a:rPr lang="en-US" sz="2400" dirty="0"/>
              <a:t>Aggressiveness corresponds to changes in RTT</a:t>
            </a:r>
          </a:p>
          <a:p>
            <a:r>
              <a:rPr lang="en-US" sz="2400" dirty="0"/>
              <a:t>Advantages: fast ramp up, more fair to flows with different RTTs</a:t>
            </a:r>
          </a:p>
          <a:p>
            <a:r>
              <a:rPr lang="en-US" sz="2400" dirty="0"/>
              <a:t>Disadvantage: must estimate RTT, which is very challenging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7130912" y="2687006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5394121" y="2594518"/>
            <a:ext cx="1" cy="110605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556653" y="3769519"/>
            <a:ext cx="1125434" cy="99691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682087" y="3420642"/>
            <a:ext cx="395403" cy="37169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556653" y="2676315"/>
            <a:ext cx="0" cy="212198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394121" y="3212766"/>
            <a:ext cx="58580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410227" y="2504238"/>
            <a:ext cx="0" cy="11209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6830796" y="2690576"/>
            <a:ext cx="300972" cy="2471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801823" y="227556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4002406" y="3077048"/>
            <a:ext cx="805264" cy="14412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4798243" y="2601218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V="1">
            <a:off x="5965310" y="2504238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V="1">
            <a:off x="6410227" y="2913164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 flipH="1">
            <a:off x="2871630" y="2031845"/>
            <a:ext cx="950994" cy="944786"/>
            <a:chOff x="1191443" y="4863146"/>
            <a:chExt cx="5209363" cy="1398648"/>
          </a:xfrm>
        </p:grpSpPr>
        <p:sp>
          <p:nvSpPr>
            <p:cNvPr id="54" name="Rectangular Callout 53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107942"/>
                <a:gd name="adj2" fmla="val 5891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>
                  <a:solidFill>
                    <a:sysClr val="window" lastClr="FFFFFF"/>
                  </a:solidFill>
                </a:rPr>
                <a:t>Slower </a:t>
              </a:r>
              <a:r>
                <a:rPr lang="en-US" i="1" kern="0" noProof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4954776" y="1479470"/>
            <a:ext cx="934847" cy="944786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71818"/>
                <a:gd name="adj2" fmla="val 951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>
                  <a:solidFill>
                    <a:sysClr val="window" lastClr="FFFFFF"/>
                  </a:solidFill>
                </a:rPr>
                <a:t>Faster </a:t>
              </a:r>
              <a:r>
                <a:rPr lang="en-US" i="1" kern="0" noProof="0" dirty="0" err="1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669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build="p"/>
      <p:bldP spid="21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 animBg="1"/>
      <p:bldP spid="5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CUBIC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Default TCP implementation in Linux</a:t>
            </a:r>
          </a:p>
          <a:p>
            <a:r>
              <a:rPr lang="en-US" dirty="0"/>
              <a:t>Replace AIMD with cubic function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 </a:t>
            </a:r>
            <a:r>
              <a:rPr lang="en-US" dirty="0">
                <a:sym typeface="Wingdings"/>
              </a:rPr>
              <a:t> a constant fraction for multiplicative increase</a:t>
            </a:r>
          </a:p>
          <a:p>
            <a:pPr lvl="1"/>
            <a:r>
              <a:rPr lang="en-US" dirty="0">
                <a:sym typeface="Wingdings"/>
              </a:rPr>
              <a:t>T  time since last packet drop</a:t>
            </a:r>
          </a:p>
          <a:p>
            <a:pPr lvl="1"/>
            <a:r>
              <a:rPr lang="en-US" dirty="0" err="1">
                <a:sym typeface="Wingdings"/>
              </a:rPr>
              <a:t>W_max</a:t>
            </a:r>
            <a:r>
              <a:rPr lang="en-US" dirty="0">
                <a:sym typeface="Wingdings"/>
              </a:rPr>
              <a:t>  </a:t>
            </a:r>
            <a:r>
              <a:rPr lang="en-US" dirty="0" err="1">
                <a:sym typeface="Wingdings"/>
              </a:rPr>
              <a:t>cwnd</a:t>
            </a:r>
            <a:r>
              <a:rPr lang="en-US" dirty="0">
                <a:sym typeface="Wingdings"/>
              </a:rPr>
              <a:t> when last packet dropped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04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CUBIC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Default TCP implementation in Linux</a:t>
            </a:r>
          </a:p>
          <a:p>
            <a:r>
              <a:rPr lang="en-US" dirty="0"/>
              <a:t>Replace AIMD with cubic function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 </a:t>
            </a:r>
            <a:r>
              <a:rPr lang="en-US" dirty="0">
                <a:sym typeface="Wingdings"/>
              </a:rPr>
              <a:t> a constant fraction for multiplicative increase</a:t>
            </a:r>
          </a:p>
          <a:p>
            <a:pPr lvl="1"/>
            <a:r>
              <a:rPr lang="en-US" dirty="0">
                <a:sym typeface="Wingdings"/>
              </a:rPr>
              <a:t>T  time since last packet drop</a:t>
            </a:r>
          </a:p>
          <a:p>
            <a:pPr lvl="1"/>
            <a:r>
              <a:rPr lang="en-US" dirty="0" err="1">
                <a:sym typeface="Wingdings"/>
              </a:rPr>
              <a:t>W_max</a:t>
            </a:r>
            <a:r>
              <a:rPr lang="en-US" dirty="0">
                <a:sym typeface="Wingdings"/>
              </a:rPr>
              <a:t>  </a:t>
            </a:r>
            <a:r>
              <a:rPr lang="en-US" dirty="0" err="1">
                <a:sym typeface="Wingdings"/>
              </a:rPr>
              <a:t>cwnd</a:t>
            </a:r>
            <a:r>
              <a:rPr lang="en-US" dirty="0">
                <a:sym typeface="Wingdings"/>
              </a:rPr>
              <a:t> when last packet dropped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69" y="1573493"/>
            <a:ext cx="8304475" cy="496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4802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TCP CUBIC 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Less wasted bandwidth due to fast ramp up</a:t>
            </a:r>
          </a:p>
          <a:p>
            <a:r>
              <a:rPr lang="en-US" sz="2400" dirty="0"/>
              <a:t>Stable region and slow acceleration help maintain fairness</a:t>
            </a:r>
          </a:p>
          <a:p>
            <a:pPr lvl="1"/>
            <a:r>
              <a:rPr lang="en-US" sz="2100" dirty="0"/>
              <a:t>Fast ramp up is more aggressive than additive increase</a:t>
            </a:r>
          </a:p>
          <a:p>
            <a:pPr lvl="1"/>
            <a:r>
              <a:rPr lang="en-US" sz="2100" dirty="0"/>
              <a:t>To be fair to Tahoe/Reno, CUBIC needs to be less aggressive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320960" y="2697951"/>
            <a:ext cx="2129809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4735965" y="2177370"/>
            <a:ext cx="11075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343319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521599" y="1571988"/>
            <a:ext cx="260307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CUBIC Function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2605778" y="2276974"/>
            <a:ext cx="110767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/>
              <a:t>cwnd</a:t>
            </a:r>
            <a:r>
              <a:rPr lang="en-US" sz="2000" i="1" baseline="-25000" dirty="0" err="1"/>
              <a:t>max</a:t>
            </a:r>
            <a:endParaRPr lang="en-US" sz="2000" i="1" baseline="-25000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4735965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09568" y="2704614"/>
            <a:ext cx="1989056" cy="211248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4229745" y="2177370"/>
            <a:ext cx="493834" cy="524478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35965" y="2177370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>
            <a:off x="6041012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33407" y="2177369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8098" y="2125850"/>
            <a:ext cx="1362656" cy="86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6041012" y="2177370"/>
            <a:ext cx="711691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289500" y="2988299"/>
            <a:ext cx="6578" cy="101809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92348" y="3001332"/>
            <a:ext cx="952837" cy="101196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7216156" y="2148211"/>
            <a:ext cx="799765" cy="84939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6224017" y="2988298"/>
            <a:ext cx="165190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578033" y="1998481"/>
            <a:ext cx="2490211" cy="16928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2857482" y="4006393"/>
            <a:ext cx="1144921" cy="707009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38925"/>
                <a:gd name="adj2" fmla="val -1365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8" y="4863146"/>
              <a:ext cx="5181598" cy="927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>
                  <a:solidFill>
                    <a:sysClr val="window" lastClr="FFFFFF"/>
                  </a:solidFill>
                </a:rPr>
                <a:t>Fast ramp up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3401694" y="3081129"/>
            <a:ext cx="1144921" cy="657449"/>
            <a:chOff x="1191443" y="4863146"/>
            <a:chExt cx="5209363" cy="1398648"/>
          </a:xfrm>
        </p:grpSpPr>
        <p:sp>
          <p:nvSpPr>
            <p:cNvPr id="60" name="Rectangular Callout 59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5814"/>
                <a:gd name="adj2" fmla="val -93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7" y="4863146"/>
              <a:ext cx="5181599" cy="1267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>
                  <a:solidFill>
                    <a:sysClr val="window" lastClr="FFFFFF"/>
                  </a:solidFill>
                </a:rPr>
                <a:t>Stable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u="none" strike="noStrike" kern="0" cap="none" spc="0" normalizeH="0" baseline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Region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5055088" y="1244224"/>
            <a:ext cx="2468824" cy="707009"/>
            <a:chOff x="1191443" y="4863146"/>
            <a:chExt cx="5209363" cy="1398648"/>
          </a:xfrm>
        </p:grpSpPr>
        <p:sp>
          <p:nvSpPr>
            <p:cNvPr id="63" name="Rectangular Callout 62"/>
            <p:cNvSpPr/>
            <p:nvPr/>
          </p:nvSpPr>
          <p:spPr>
            <a:xfrm>
              <a:off x="1191443" y="4876800"/>
              <a:ext cx="5181603" cy="1384994"/>
            </a:xfrm>
            <a:prstGeom prst="wedgeRectCallout">
              <a:avLst>
                <a:gd name="adj1" fmla="val 60038"/>
                <a:gd name="adj2" fmla="val 1111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>
                  <a:solidFill>
                    <a:sysClr val="window" lastClr="FFFFFF"/>
                  </a:solidFill>
                </a:rPr>
                <a:t>Slowly accelerate to probe for bandwidth</a:t>
              </a:r>
              <a:endParaRPr kumimoji="0" lang="en-US" b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58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  <p:bldP spid="20" grpId="0" animBg="1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9" grpId="0"/>
      <p:bldP spid="40" grpId="0" animBg="1"/>
      <p:bldP spid="5" grpId="0" animBg="1"/>
      <p:bldP spid="47" grpId="0" animBg="1"/>
      <p:bldP spid="48" grpId="0" animBg="1"/>
      <p:bldP spid="49" grpId="0" animBg="1"/>
      <p:bldP spid="51" grpId="0" animBg="1"/>
      <p:bldP spid="50" grpId="0" animBg="1"/>
      <p:bldP spid="53" grpId="0" animBg="1"/>
      <p:bldP spid="54" grpId="0" animBg="1"/>
      <p:bldP spid="55" grpId="0" animBg="1"/>
      <p:bldP spid="52" grpId="0" animBg="1"/>
      <p:bldP spid="4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UDP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Evolution of 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333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TCP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vast majority of Internet traffic is TCP</a:t>
            </a:r>
          </a:p>
          <a:p>
            <a:r>
              <a:rPr lang="en-US" dirty="0"/>
              <a:t>However, many issues with the protocol</a:t>
            </a:r>
          </a:p>
          <a:p>
            <a:pPr lvl="1"/>
            <a:r>
              <a:rPr lang="en-US" dirty="0"/>
              <a:t>Poor performance with small flows</a:t>
            </a:r>
          </a:p>
          <a:p>
            <a:pPr lvl="1"/>
            <a:r>
              <a:rPr lang="en-US" dirty="0"/>
              <a:t>Really poor performance on wireless networks</a:t>
            </a:r>
          </a:p>
          <a:p>
            <a:pPr lvl="1"/>
            <a:r>
              <a:rPr lang="en-US" dirty="0"/>
              <a:t>Susceptibility to denial of service</a:t>
            </a:r>
          </a:p>
        </p:txBody>
      </p:sp>
    </p:spTree>
    <p:extLst>
      <p:ext uri="{BB962C8B-B14F-4D97-AF65-F5344CB8AC3E}">
        <p14:creationId xmlns:p14="http://schemas.microsoft.com/office/powerpoint/2010/main" val="1410346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Flows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TCP is biased against short flows</a:t>
            </a:r>
          </a:p>
          <a:p>
            <a:pPr lvl="1"/>
            <a:r>
              <a:rPr lang="en-US" dirty="0"/>
              <a:t>1 RTT wasted  for connection setup (SYN, SYN/ACK)</a:t>
            </a:r>
          </a:p>
          <a:p>
            <a:pPr lvl="1"/>
            <a:r>
              <a:rPr lang="en-US" i="1" dirty="0" err="1"/>
              <a:t>cwnd</a:t>
            </a:r>
            <a:r>
              <a:rPr lang="en-US" dirty="0"/>
              <a:t> always starts at 1</a:t>
            </a:r>
          </a:p>
          <a:p>
            <a:r>
              <a:rPr lang="en-US" dirty="0"/>
              <a:t>Vast majority of Internet traffic is short flows</a:t>
            </a:r>
          </a:p>
          <a:p>
            <a:pPr lvl="1"/>
            <a:r>
              <a:rPr lang="en-US" dirty="0"/>
              <a:t>Mostly HTTP transfers, &lt;100KB</a:t>
            </a:r>
          </a:p>
          <a:p>
            <a:pPr lvl="1"/>
            <a:r>
              <a:rPr lang="en-US" dirty="0"/>
              <a:t>Most TCP flows never leave slow start!</a:t>
            </a:r>
          </a:p>
          <a:p>
            <a:r>
              <a:rPr lang="en-US" dirty="0"/>
              <a:t>Proposed solutions (driven by Google):</a:t>
            </a:r>
          </a:p>
          <a:p>
            <a:pPr lvl="1"/>
            <a:r>
              <a:rPr lang="en-US" dirty="0"/>
              <a:t>Increase initial </a:t>
            </a:r>
            <a:r>
              <a:rPr lang="en-US" i="1" dirty="0" err="1"/>
              <a:t>cwnd</a:t>
            </a:r>
            <a:r>
              <a:rPr lang="en-US" dirty="0"/>
              <a:t> to 10</a:t>
            </a:r>
          </a:p>
          <a:p>
            <a:pPr lvl="1"/>
            <a:r>
              <a:rPr lang="en-US" dirty="0"/>
              <a:t>TCP Fast Open: use cryptographic hashes to identify receivers, eliminate the need for three-way handshake</a:t>
            </a:r>
          </a:p>
        </p:txBody>
      </p:sp>
    </p:spTree>
    <p:extLst>
      <p:ext uri="{BB962C8B-B14F-4D97-AF65-F5344CB8AC3E}">
        <p14:creationId xmlns:p14="http://schemas.microsoft.com/office/powerpoint/2010/main" val="23733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/>
              <a:t>Problem: Tahoe and Reno assume loss = congestion</a:t>
            </a:r>
          </a:p>
          <a:p>
            <a:pPr lvl="1"/>
            <a:r>
              <a:rPr lang="en-US" dirty="0"/>
              <a:t>True on the WAN, bit errors are very rare</a:t>
            </a:r>
          </a:p>
          <a:p>
            <a:pPr lvl="1"/>
            <a:r>
              <a:rPr lang="en-US" dirty="0"/>
              <a:t>False on wireless, interference is very common</a:t>
            </a:r>
          </a:p>
          <a:p>
            <a:r>
              <a:rPr lang="en-US" dirty="0"/>
              <a:t>TCP throughput ~ 1/</a:t>
            </a:r>
            <a:r>
              <a:rPr lang="en-US" dirty="0" err="1"/>
              <a:t>sqrt</a:t>
            </a:r>
            <a:r>
              <a:rPr lang="en-US" dirty="0"/>
              <a:t>(drop rate)</a:t>
            </a:r>
          </a:p>
          <a:p>
            <a:pPr lvl="1"/>
            <a:r>
              <a:rPr lang="en-US" dirty="0"/>
              <a:t>Even a few interference drops can kill performance</a:t>
            </a:r>
          </a:p>
          <a:p>
            <a:r>
              <a:rPr lang="en-US" dirty="0"/>
              <a:t>Possible solutions:</a:t>
            </a:r>
          </a:p>
          <a:p>
            <a:pPr lvl="1"/>
            <a:r>
              <a:rPr lang="en-US" dirty="0"/>
              <a:t>Break layering, push data link info up to TCP</a:t>
            </a:r>
          </a:p>
          <a:p>
            <a:pPr lvl="1"/>
            <a:r>
              <a:rPr lang="en-US" dirty="0"/>
              <a:t>Use delay-based congestion detection (TCP Vegas)</a:t>
            </a:r>
          </a:p>
          <a:p>
            <a:pPr lvl="1"/>
            <a:r>
              <a:rPr lang="en-US" dirty="0"/>
              <a:t>Explicit congestion notification (ECN)</a:t>
            </a:r>
          </a:p>
        </p:txBody>
      </p:sp>
    </p:spTree>
    <p:extLst>
      <p:ext uri="{BB962C8B-B14F-4D97-AF65-F5344CB8AC3E}">
        <p14:creationId xmlns:p14="http://schemas.microsoft.com/office/powerpoint/2010/main" val="10682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284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TCP connections require state</a:t>
            </a:r>
          </a:p>
          <a:p>
            <a:pPr lvl="1"/>
            <a:r>
              <a:rPr lang="en-US" dirty="0"/>
              <a:t>Initial SYN allocates resources on the server</a:t>
            </a:r>
          </a:p>
          <a:p>
            <a:pPr lvl="1"/>
            <a:r>
              <a:rPr lang="en-US" dirty="0"/>
              <a:t>State must persist for several minutes (RTO)</a:t>
            </a:r>
          </a:p>
          <a:p>
            <a:r>
              <a:rPr lang="en-US" dirty="0"/>
              <a:t>SYN flood: send enough SYNs to a server to allocate all memory/meltdown the kernel</a:t>
            </a:r>
          </a:p>
          <a:p>
            <a:r>
              <a:rPr lang="en-US" dirty="0"/>
              <a:t>Solution: SYN cookies</a:t>
            </a:r>
          </a:p>
          <a:p>
            <a:pPr lvl="1"/>
            <a:r>
              <a:rPr lang="en-US" dirty="0"/>
              <a:t>Idea: don’t store initial state on the server</a:t>
            </a:r>
          </a:p>
          <a:p>
            <a:pPr lvl="1"/>
            <a:r>
              <a:rPr lang="en-US" dirty="0"/>
              <a:t>Securely insert state into the SYN/ACK packet (sequence number field)</a:t>
            </a:r>
          </a:p>
          <a:p>
            <a:pPr lvl="1"/>
            <a:r>
              <a:rPr lang="en-US" dirty="0"/>
              <a:t>Client will reflect the state back to the server</a:t>
            </a:r>
          </a:p>
        </p:txBody>
      </p:sp>
    </p:spTree>
    <p:extLst>
      <p:ext uri="{BB962C8B-B14F-4D97-AF65-F5344CB8AC3E}">
        <p14:creationId xmlns:p14="http://schemas.microsoft.com/office/powerpoint/2010/main" val="27754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 Handshake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90641"/>
            <a:ext cx="8839200" cy="1714958"/>
          </a:xfrm>
        </p:spPr>
        <p:txBody>
          <a:bodyPr/>
          <a:lstStyle/>
          <a:p>
            <a:r>
              <a:rPr lang="en-US" dirty="0"/>
              <a:t>Each side:</a:t>
            </a:r>
          </a:p>
          <a:p>
            <a:pPr lvl="1"/>
            <a:r>
              <a:rPr lang="en-US" dirty="0"/>
              <a:t>Notifies the other of starting sequence number</a:t>
            </a:r>
          </a:p>
          <a:p>
            <a:pPr lvl="1"/>
            <a:r>
              <a:rPr lang="en-US" dirty="0"/>
              <a:t>ACKs the other side’s starting sequence number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51" y="2132275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748" y="213227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17" y="167061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99315" y="1670610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Server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46177" y="2095871"/>
            <a:ext cx="4836688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55738">
              <a:off x="4094418" y="2102141"/>
              <a:ext cx="24593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SYN &lt;</a:t>
              </a:r>
              <a:r>
                <a:rPr lang="en-US" sz="2400" dirty="0" err="1"/>
                <a:t>SeqC</a:t>
              </a:r>
              <a:r>
                <a:rPr lang="en-US" sz="2400" dirty="0"/>
                <a:t>, 0&gt;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6177" y="2909025"/>
            <a:ext cx="4836689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2936999" y="2915295"/>
              <a:ext cx="4025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SYN/ACK &lt;</a:t>
              </a:r>
              <a:r>
                <a:rPr lang="en-US" sz="2400" dirty="0" err="1"/>
                <a:t>SeqS</a:t>
              </a:r>
              <a:r>
                <a:rPr lang="en-US" sz="2400" dirty="0"/>
                <a:t>, SeqC+1&gt;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2620" y="3610154"/>
            <a:ext cx="4810245" cy="630456"/>
            <a:chOff x="2850395" y="3616424"/>
            <a:chExt cx="4810245" cy="630456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397222">
              <a:off x="3996034" y="3616424"/>
              <a:ext cx="3658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&lt;SeqC+1, SeqS+1&gt;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745004" y="2239212"/>
            <a:ext cx="3050203" cy="954107"/>
            <a:chOff x="1219200" y="4876799"/>
            <a:chExt cx="5181606" cy="139695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85099"/>
                <a:gd name="adj2" fmla="val 240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Sequence #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+1?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1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Setup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/>
              <a:t>Connection confusion</a:t>
            </a:r>
          </a:p>
          <a:p>
            <a:pPr lvl="1"/>
            <a:r>
              <a:rPr lang="en-US" dirty="0"/>
              <a:t>How to disambiguate connections from the same host?</a:t>
            </a:r>
          </a:p>
          <a:p>
            <a:pPr lvl="1"/>
            <a:r>
              <a:rPr lang="en-US" dirty="0"/>
              <a:t>Random sequence numbers</a:t>
            </a:r>
          </a:p>
          <a:p>
            <a:r>
              <a:rPr lang="en-US" dirty="0"/>
              <a:t>Source spoofing</a:t>
            </a:r>
          </a:p>
          <a:p>
            <a:pPr lvl="1"/>
            <a:r>
              <a:rPr lang="en-US" dirty="0"/>
              <a:t>Kevin </a:t>
            </a:r>
            <a:r>
              <a:rPr lang="en-US" dirty="0" err="1"/>
              <a:t>Mitnick</a:t>
            </a:r>
            <a:endParaRPr lang="en-US" dirty="0"/>
          </a:p>
          <a:p>
            <a:pPr lvl="1"/>
            <a:r>
              <a:rPr lang="en-US" dirty="0"/>
              <a:t>Need good random number generators!</a:t>
            </a:r>
          </a:p>
          <a:p>
            <a:r>
              <a:rPr lang="en-US" dirty="0"/>
              <a:t>Connection state management</a:t>
            </a:r>
          </a:p>
          <a:p>
            <a:pPr lvl="1"/>
            <a:r>
              <a:rPr lang="en-US" dirty="0"/>
              <a:t>Each SYN allocates state on the server</a:t>
            </a:r>
          </a:p>
          <a:p>
            <a:pPr lvl="1"/>
            <a:r>
              <a:rPr lang="en-US" dirty="0"/>
              <a:t>SYN flood = denial of service attack</a:t>
            </a:r>
          </a:p>
          <a:p>
            <a:pPr lvl="1"/>
            <a:r>
              <a:rPr lang="en-US" dirty="0"/>
              <a:t>Solution: SYN cookies</a:t>
            </a:r>
          </a:p>
        </p:txBody>
      </p:sp>
    </p:spTree>
    <p:extLst>
      <p:ext uri="{BB962C8B-B14F-4D97-AF65-F5344CB8AC3E}">
        <p14:creationId xmlns:p14="http://schemas.microsoft.com/office/powerpoint/2010/main" val="312725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Tear Down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201054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Either side can initiate tear down</a:t>
            </a:r>
          </a:p>
          <a:p>
            <a:r>
              <a:rPr lang="en-US" dirty="0"/>
              <a:t>Other side may continue sending data</a:t>
            </a:r>
          </a:p>
          <a:p>
            <a:pPr lvl="1"/>
            <a:r>
              <a:rPr lang="en-US" dirty="0"/>
              <a:t>Half open connection</a:t>
            </a:r>
          </a:p>
          <a:p>
            <a:pPr lvl="1"/>
            <a:r>
              <a:rPr lang="en-US" i="1" dirty="0"/>
              <a:t>shutdown()</a:t>
            </a:r>
          </a:p>
          <a:p>
            <a:r>
              <a:rPr lang="en-US" dirty="0"/>
              <a:t>Acknowledge the last FIN</a:t>
            </a:r>
          </a:p>
          <a:p>
            <a:pPr lvl="1"/>
            <a:r>
              <a:rPr lang="en-US" dirty="0"/>
              <a:t>Sequence number + 1</a:t>
            </a:r>
          </a:p>
          <a:p>
            <a:r>
              <a:rPr lang="en-US" dirty="0"/>
              <a:t>What happens if 2</a:t>
            </a:r>
            <a:r>
              <a:rPr lang="en-US" baseline="30000" dirty="0"/>
              <a:t>nd</a:t>
            </a:r>
            <a:r>
              <a:rPr lang="en-US" dirty="0"/>
              <a:t> FIN is lost?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44318" y="2062370"/>
            <a:ext cx="0" cy="45808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825528" y="2062369"/>
            <a:ext cx="12806" cy="45808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01054" y="160070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57297" y="1600705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Server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27083" y="2184110"/>
            <a:ext cx="4127095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63463">
              <a:off x="4053950" y="2102141"/>
              <a:ext cx="25402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FIN &lt;</a:t>
              </a:r>
              <a:r>
                <a:rPr lang="en-US" sz="2400" dirty="0" err="1"/>
                <a:t>SeqA</a:t>
              </a:r>
              <a:r>
                <a:rPr lang="en-US" sz="2400" dirty="0"/>
                <a:t>, *&gt;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27083" y="2949842"/>
            <a:ext cx="4152520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3402637" y="2915295"/>
              <a:ext cx="3094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&lt;*, SeqA+1&gt;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27083" y="4077929"/>
            <a:ext cx="4127095" cy="729025"/>
            <a:chOff x="2850395" y="3517855"/>
            <a:chExt cx="4810245" cy="72902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78195">
              <a:off x="4778901" y="3517855"/>
              <a:ext cx="953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7083" y="3422867"/>
            <a:ext cx="4152520" cy="671331"/>
            <a:chOff x="2823952" y="2915295"/>
            <a:chExt cx="4836689" cy="67133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186503">
              <a:off x="4463159" y="2915295"/>
              <a:ext cx="9731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01658" y="4897991"/>
            <a:ext cx="4152520" cy="671331"/>
            <a:chOff x="2823952" y="2915295"/>
            <a:chExt cx="4836689" cy="67133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21186503">
              <a:off x="3687371" y="2915295"/>
              <a:ext cx="252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FIN &lt;</a:t>
              </a:r>
              <a:r>
                <a:rPr lang="en-US" sz="2400" dirty="0" err="1"/>
                <a:t>SeqB</a:t>
              </a:r>
              <a:r>
                <a:rPr lang="en-US" sz="2400" dirty="0"/>
                <a:t>, *&gt;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27081" y="5568652"/>
            <a:ext cx="4127095" cy="729025"/>
            <a:chOff x="2850395" y="3517855"/>
            <a:chExt cx="4810245" cy="72902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478195">
              <a:off x="3707411" y="3517855"/>
              <a:ext cx="3096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ACK &lt;*, SeqB+1&gt;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5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 Space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095520"/>
          </a:xfrm>
        </p:spPr>
        <p:txBody>
          <a:bodyPr/>
          <a:lstStyle/>
          <a:p>
            <a:r>
              <a:rPr lang="en-US" dirty="0"/>
              <a:t>TCP uses a byte stream abstraction</a:t>
            </a:r>
          </a:p>
          <a:p>
            <a:pPr lvl="1"/>
            <a:r>
              <a:rPr lang="en-US" dirty="0"/>
              <a:t>Each byte in each stream is numbered</a:t>
            </a:r>
          </a:p>
          <a:p>
            <a:pPr lvl="1"/>
            <a:r>
              <a:rPr lang="en-US" dirty="0"/>
              <a:t>32-bit value, wraps around</a:t>
            </a:r>
          </a:p>
          <a:p>
            <a:pPr lvl="1"/>
            <a:r>
              <a:rPr lang="en-US" dirty="0"/>
              <a:t>Initial, random values selected during setup. Why?</a:t>
            </a:r>
          </a:p>
          <a:p>
            <a:r>
              <a:rPr lang="en-US" dirty="0"/>
              <a:t>Byte stream broken down into segments (packets)</a:t>
            </a:r>
          </a:p>
          <a:p>
            <a:pPr lvl="1"/>
            <a:r>
              <a:rPr lang="en-US" dirty="0"/>
              <a:t>Size limited by the Maximum Segment Size (MSS)</a:t>
            </a:r>
          </a:p>
          <a:p>
            <a:pPr lvl="1"/>
            <a:r>
              <a:rPr lang="en-US" dirty="0"/>
              <a:t>Set to limit fragmentation</a:t>
            </a:r>
          </a:p>
          <a:p>
            <a:r>
              <a:rPr lang="en-US" dirty="0"/>
              <a:t>Each segment has a sequence number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7793" y="6246562"/>
            <a:ext cx="8031296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10160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3562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4901" y="6266754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Segment 10</a:t>
            </a:r>
          </a:p>
        </p:txBody>
      </p:sp>
      <p:sp>
        <p:nvSpPr>
          <p:cNvPr id="11" name="Oval 10"/>
          <p:cNvSpPr/>
          <p:nvPr/>
        </p:nvSpPr>
        <p:spPr>
          <a:xfrm>
            <a:off x="1189822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435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87249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5248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8854" y="563695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13450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3387" y="5636955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14950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6282" y="563695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16050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41517" y="5636953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17550</a:t>
            </a:r>
          </a:p>
        </p:txBody>
      </p:sp>
    </p:spTree>
    <p:extLst>
      <p:ext uri="{BB962C8B-B14F-4D97-AF65-F5344CB8AC3E}">
        <p14:creationId xmlns:p14="http://schemas.microsoft.com/office/powerpoint/2010/main" val="343438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Bidirectional Communication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420299"/>
            <a:ext cx="8839200" cy="1285300"/>
          </a:xfrm>
        </p:spPr>
        <p:txBody>
          <a:bodyPr/>
          <a:lstStyle/>
          <a:p>
            <a:r>
              <a:rPr lang="en-US" dirty="0"/>
              <a:t>Each side of the connection can send and receive</a:t>
            </a:r>
          </a:p>
          <a:p>
            <a:pPr lvl="1"/>
            <a:r>
              <a:rPr lang="en-US" dirty="0"/>
              <a:t>Different sequence numbers for each direction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6464" y="2153976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82373" y="2153976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66423" y="159315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46379" y="1593158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Server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67772" y="2117572"/>
            <a:ext cx="4125717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95395">
              <a:off x="4007858" y="2102141"/>
              <a:ext cx="2632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 (1460 bytes)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23798" y="2943028"/>
            <a:ext cx="4169692" cy="659029"/>
            <a:chOff x="2772400" y="2927597"/>
            <a:chExt cx="4888241" cy="65902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31928">
              <a:off x="2772400" y="2927597"/>
              <a:ext cx="37269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Data/ACK (730 bytes)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67772" y="3622428"/>
            <a:ext cx="4151374" cy="639883"/>
            <a:chOff x="2850395" y="3606997"/>
            <a:chExt cx="4840159" cy="63988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34769">
              <a:off x="3784036" y="3606997"/>
              <a:ext cx="3906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Data/ACK (1460 bytes)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3549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Seq.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42214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Ack.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5893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Seq.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94558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Ack.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548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42213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1799" y="265184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30464" y="2651841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1461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3615" y="339647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1461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82280" y="3396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753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51799" y="406225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753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30464" y="4062256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2921</a:t>
            </a:r>
          </a:p>
        </p:txBody>
      </p:sp>
      <p:grpSp>
        <p:nvGrpSpPr>
          <p:cNvPr id="30" name="Group 29"/>
          <p:cNvGrpSpPr/>
          <p:nvPr/>
        </p:nvGrpSpPr>
        <p:grpSpPr>
          <a:xfrm flipH="1">
            <a:off x="619977" y="3961279"/>
            <a:ext cx="3125757" cy="954107"/>
            <a:chOff x="1219200" y="4876799"/>
            <a:chExt cx="5181606" cy="1396951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3173"/>
                <a:gd name="adj2" fmla="val -9525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Data and ACK in the same packet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51799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30464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768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77736</TotalTime>
  <Words>2799</Words>
  <Application>Microsoft Office PowerPoint</Application>
  <PresentationFormat>Diavetítés a képernyőre (4:3 oldalarány)</PresentationFormat>
  <Paragraphs>665</Paragraphs>
  <Slides>49</Slides>
  <Notes>18</Notes>
  <HiddenSlides>1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49</vt:i4>
      </vt:variant>
    </vt:vector>
  </HeadingPairs>
  <TitlesOfParts>
    <vt:vector size="57" baseType="lpstr">
      <vt:lpstr>Arial</vt:lpstr>
      <vt:lpstr>Calibri</vt:lpstr>
      <vt:lpstr>Math3</vt:lpstr>
      <vt:lpstr>Tw Cen MT</vt:lpstr>
      <vt:lpstr>Wingdings</vt:lpstr>
      <vt:lpstr>Wingdings 2</vt:lpstr>
      <vt:lpstr>Median</vt:lpstr>
      <vt:lpstr>Chart</vt:lpstr>
      <vt:lpstr>Computer Networks</vt:lpstr>
      <vt:lpstr>Outline</vt:lpstr>
      <vt:lpstr>Transmission Control Protocol</vt:lpstr>
      <vt:lpstr>Connection Setup</vt:lpstr>
      <vt:lpstr>Three Way Handshake</vt:lpstr>
      <vt:lpstr>Connection Setup Issues</vt:lpstr>
      <vt:lpstr>Connection Tear Down</vt:lpstr>
      <vt:lpstr>Sequence Number Space</vt:lpstr>
      <vt:lpstr>Bidirectional Communication</vt:lpstr>
      <vt:lpstr>Flow Control</vt:lpstr>
      <vt:lpstr>Flow Control: Sender Side</vt:lpstr>
      <vt:lpstr>Sliding Window Example</vt:lpstr>
      <vt:lpstr>Observations</vt:lpstr>
      <vt:lpstr>What Should the Receiver ACK?</vt:lpstr>
      <vt:lpstr>Sequence Numbers, Revisited</vt:lpstr>
      <vt:lpstr>Silly Window Syndrome</vt:lpstr>
      <vt:lpstr>Nagle’s Algorithm</vt:lpstr>
      <vt:lpstr>Error Detection</vt:lpstr>
      <vt:lpstr>Retransmission Time Outs (RTO)</vt:lpstr>
      <vt:lpstr>Round Trip Time Estimation</vt:lpstr>
      <vt:lpstr>RTT Sample Ambiguity</vt:lpstr>
      <vt:lpstr>TCP Congestion Control</vt:lpstr>
      <vt:lpstr>Two Basic Components</vt:lpstr>
      <vt:lpstr>Rate Adjustment</vt:lpstr>
      <vt:lpstr>Implementing Congestion Control</vt:lpstr>
      <vt:lpstr>Slow Start</vt:lpstr>
      <vt:lpstr>Slow Start Example</vt:lpstr>
      <vt:lpstr>Congestion Avoidance</vt:lpstr>
      <vt:lpstr>Congestion Avoidance Example</vt:lpstr>
      <vt:lpstr>The Big Picture – TCP Tahoe       (the original TCP)</vt:lpstr>
      <vt:lpstr>Outline</vt:lpstr>
      <vt:lpstr>The Evolution of TCP</vt:lpstr>
      <vt:lpstr>TCP Reno: Fast Retransmit</vt:lpstr>
      <vt:lpstr>TCP Reno: Fast Recovery</vt:lpstr>
      <vt:lpstr>Fast Retransmit and Fast Recovery</vt:lpstr>
      <vt:lpstr>Many TCP Variants…</vt:lpstr>
      <vt:lpstr>TCP in the Real World</vt:lpstr>
      <vt:lpstr>High Bandwidth-Delay Product</vt:lpstr>
      <vt:lpstr>Goals</vt:lpstr>
      <vt:lpstr>Compound TCP Implementation</vt:lpstr>
      <vt:lpstr>Compound TCP Example</vt:lpstr>
      <vt:lpstr>TCP CUBIC Implementation</vt:lpstr>
      <vt:lpstr>TCP CUBIC Implementation</vt:lpstr>
      <vt:lpstr>TCP CUBIC Example</vt:lpstr>
      <vt:lpstr>Outline</vt:lpstr>
      <vt:lpstr>Issues with TCP</vt:lpstr>
      <vt:lpstr>Small Flows</vt:lpstr>
      <vt:lpstr>Wireless Networks</vt:lpstr>
      <vt:lpstr>Denial of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laki</cp:lastModifiedBy>
  <cp:revision>1009</cp:revision>
  <cp:lastPrinted>2012-08-22T04:00:45Z</cp:lastPrinted>
  <dcterms:created xsi:type="dcterms:W3CDTF">2012-01-03T02:22:46Z</dcterms:created>
  <dcterms:modified xsi:type="dcterms:W3CDTF">2018-12-13T20:29:37Z</dcterms:modified>
</cp:coreProperties>
</file>